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78" r:id="rId3"/>
    <p:sldId id="279" r:id="rId4"/>
    <p:sldId id="257" r:id="rId5"/>
    <p:sldId id="263" r:id="rId6"/>
    <p:sldId id="286" r:id="rId7"/>
    <p:sldId id="281" r:id="rId8"/>
    <p:sldId id="268" r:id="rId9"/>
    <p:sldId id="283" r:id="rId10"/>
    <p:sldId id="285" r:id="rId11"/>
    <p:sldId id="276" r:id="rId12"/>
    <p:sldId id="277" r:id="rId13"/>
    <p:sldId id="273" r:id="rId1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her" initials="MF"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42823EEF-61EF-42BC-A3BE-B7B8B8527810}" type="datetimeFigureOut">
              <a:rPr lang="en-US" smtClean="0"/>
              <a:t>10/24/2023</a:t>
            </a:fld>
            <a:endParaRPr lang="en-US"/>
          </a:p>
        </p:txBody>
      </p:sp>
      <p:sp>
        <p:nvSpPr>
          <p:cNvPr id="4" name="عنصر نائب لصورة الشريحة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BABB6AB3-AEDA-48E8-8070-4461BECF4FE7}" type="slidenum">
              <a:rPr lang="en-US" smtClean="0"/>
              <a:t>‹#›</a:t>
            </a:fld>
            <a:endParaRPr lang="en-US"/>
          </a:p>
        </p:txBody>
      </p:sp>
    </p:spTree>
    <p:extLst>
      <p:ext uri="{BB962C8B-B14F-4D97-AF65-F5344CB8AC3E}">
        <p14:creationId xmlns:p14="http://schemas.microsoft.com/office/powerpoint/2010/main" val="308654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F87CC4-FB26-4EA5-926A-9DFF4F61191A}"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B0370-F7D7-47AA-867C-A26D1E3848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F87CC4-FB26-4EA5-926A-9DFF4F61191A}"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B0370-F7D7-47AA-867C-A26D1E3848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F87CC4-FB26-4EA5-926A-9DFF4F61191A}"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B0370-F7D7-47AA-867C-A26D1E3848B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BF87CC4-FB26-4EA5-926A-9DFF4F61191A}"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B0370-F7D7-47AA-867C-A26D1E3848B7}" type="slidenum">
              <a:rPr lang="en-US" smtClean="0"/>
              <a:t>‹#›</a:t>
            </a:fld>
            <a:endParaRPr lang="en-US"/>
          </a:p>
        </p:txBody>
      </p:sp>
      <p:sp>
        <p:nvSpPr>
          <p:cNvPr id="7" name="Title 6"/>
          <p:cNvSpPr>
            <a:spLocks noGrp="1"/>
          </p:cNvSpPr>
          <p:nvPr>
            <p:ph type="title"/>
          </p:nvPr>
        </p:nvSpPr>
        <p:spPr/>
        <p:txBody>
          <a:bodyPr/>
          <a:lstStyle/>
          <a:p>
            <a:r>
              <a:rPr lang="ar-SA"/>
              <a:t>انقر لتحرير نمط العنوان الرئيسي</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BF87CC4-FB26-4EA5-926A-9DFF4F61191A}"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B0370-F7D7-47AA-867C-A26D1E3848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1BF87CC4-FB26-4EA5-926A-9DFF4F61191A}"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B0370-F7D7-47AA-867C-A26D1E3848B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BF87CC4-FB26-4EA5-926A-9DFF4F61191A}"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B0370-F7D7-47AA-867C-A26D1E3848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BF87CC4-FB26-4EA5-926A-9DFF4F61191A}"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B0370-F7D7-47AA-867C-A26D1E3848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BF87CC4-FB26-4EA5-926A-9DFF4F61191A}"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B0370-F7D7-47AA-867C-A26D1E3848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F87CC4-FB26-4EA5-926A-9DFF4F61191A}"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B0370-F7D7-47AA-867C-A26D1E3848B7}"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BF87CC4-FB26-4EA5-926A-9DFF4F61191A}"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B0370-F7D7-47AA-867C-A26D1E3848B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F87CC4-FB26-4EA5-926A-9DFF4F61191A}" type="datetimeFigureOut">
              <a:rPr lang="en-US" smtClean="0"/>
              <a:t>10/24/2023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54B0370-F7D7-47AA-867C-A26D1E3848B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ogle.com/url?sa=t&amp;rct=j&amp;q=&amp;esrc=s&amp;source=web&amp;cd=&amp;cad=rja&amp;uact=8&amp;ved=2ahUKEwjfmY6D-IyCAxX52AIHHbxfB5IQFnoECB8QAQ&amp;url=https%3A%2F%2Fwww.google.com.pk%2Ftravel%2Fentity%2Fkey%2FChgIutizk4-GsZuzARoLL2cvMTIyMjIzNngQBA%3Futm_campaign%3Dsharing%26utm_medium%3Dlink%26utm_source%3Dhtls%26ts%3DCAESABogCgIaABIaEhQKBwjmDxAHGAESBwjmDxAHGAIYATICEAAqBAoAGgA%26ved%3D2ahUKEwi1pZPIu6-BAxWWTqsCHSFlDNkQts8GegQIAxBy&amp;usg=AOvVaw1iZNoxMJNI_0lgZqdBVzpt&amp;opi=8997844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benjamin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1060966"/>
            <a:ext cx="8305800" cy="1606034"/>
          </a:xfrm>
        </p:spPr>
        <p:txBody>
          <a:bodyPr>
            <a:normAutofit fontScale="90000"/>
          </a:bodyPr>
          <a:lstStyle/>
          <a:p>
            <a:r>
              <a:rPr lang="en-US" sz="8900" b="1" dirty="0">
                <a:solidFill>
                  <a:schemeClr val="accent5">
                    <a:lumMod val="20000"/>
                    <a:lumOff val="80000"/>
                  </a:schemeClr>
                </a:solidFill>
                <a:latin typeface="Blackadder ITC" pitchFamily="82" charset="0"/>
              </a:rPr>
              <a:t>E</a:t>
            </a:r>
            <a:r>
              <a:rPr lang="en-US" sz="4800" b="1" dirty="0">
                <a:solidFill>
                  <a:schemeClr val="accent5">
                    <a:lumMod val="20000"/>
                    <a:lumOff val="80000"/>
                  </a:schemeClr>
                </a:solidFill>
              </a:rPr>
              <a:t>costylistics and Text Analysis</a:t>
            </a:r>
            <a:endParaRPr lang="en-US" sz="4800" b="1" i="1" dirty="0">
              <a:solidFill>
                <a:schemeClr val="accent5">
                  <a:lumMod val="20000"/>
                  <a:lumOff val="80000"/>
                </a:schemeClr>
              </a:solidFill>
            </a:endParaRPr>
          </a:p>
        </p:txBody>
      </p:sp>
      <p:sp>
        <p:nvSpPr>
          <p:cNvPr id="3" name="عنوان فرعي 2"/>
          <p:cNvSpPr>
            <a:spLocks noGrp="1"/>
          </p:cNvSpPr>
          <p:nvPr>
            <p:ph type="subTitle" idx="1"/>
          </p:nvPr>
        </p:nvSpPr>
        <p:spPr>
          <a:xfrm>
            <a:off x="838200" y="2819400"/>
            <a:ext cx="7543800" cy="3581400"/>
          </a:xfrm>
        </p:spPr>
        <p:txBody>
          <a:bodyPr>
            <a:normAutofit fontScale="92500" lnSpcReduction="20000"/>
          </a:bodyPr>
          <a:lstStyle/>
          <a:p>
            <a:r>
              <a:rPr lang="en-US" sz="2800" dirty="0">
                <a:solidFill>
                  <a:schemeClr val="tx1"/>
                </a:solidFill>
              </a:rPr>
              <a:t>By</a:t>
            </a:r>
          </a:p>
          <a:p>
            <a:r>
              <a:rPr lang="en-US" sz="3200" b="1" dirty="0">
                <a:solidFill>
                  <a:schemeClr val="tx1"/>
                </a:solidFill>
              </a:rPr>
              <a:t>Asst. Prof. </a:t>
            </a:r>
            <a:r>
              <a:rPr lang="en-US" sz="6500" b="1" dirty="0">
                <a:solidFill>
                  <a:schemeClr val="tx1"/>
                </a:solidFill>
                <a:latin typeface="Blackadder ITC" pitchFamily="82" charset="0"/>
              </a:rPr>
              <a:t>E</a:t>
            </a:r>
            <a:r>
              <a:rPr lang="en-US" sz="3200" b="1" dirty="0">
                <a:solidFill>
                  <a:schemeClr val="tx1"/>
                </a:solidFill>
              </a:rPr>
              <a:t>man Adil Jaafar</a:t>
            </a:r>
            <a:endParaRPr lang="en-US" sz="3000" b="1" dirty="0">
              <a:solidFill>
                <a:schemeClr val="tx1"/>
              </a:solidFill>
            </a:endParaRPr>
          </a:p>
          <a:p>
            <a:r>
              <a:rPr lang="en-US" dirty="0">
                <a:solidFill>
                  <a:schemeClr val="tx1"/>
                </a:solidFill>
              </a:rPr>
              <a:t>Department of English -College of Education for Women </a:t>
            </a:r>
          </a:p>
          <a:p>
            <a:r>
              <a:rPr lang="en-US" dirty="0">
                <a:solidFill>
                  <a:schemeClr val="tx1"/>
                </a:solidFill>
              </a:rPr>
              <a:t>University of Baghdad</a:t>
            </a:r>
            <a:endParaRPr lang="ar-IQ" dirty="0">
              <a:solidFill>
                <a:schemeClr val="tx1"/>
              </a:solidFill>
            </a:endParaRPr>
          </a:p>
          <a:p>
            <a:endParaRPr lang="ar-IQ" dirty="0">
              <a:solidFill>
                <a:schemeClr val="tx1"/>
              </a:solidFill>
            </a:endParaRPr>
          </a:p>
          <a:p>
            <a:endParaRPr lang="ar-IQ" dirty="0">
              <a:solidFill>
                <a:schemeClr val="tx1"/>
              </a:solidFill>
            </a:endParaRPr>
          </a:p>
          <a:p>
            <a:r>
              <a:rPr lang="en-US" sz="2200" dirty="0">
                <a:solidFill>
                  <a:schemeClr val="tx1"/>
                </a:solidFill>
              </a:rPr>
              <a:t>Symposium </a:t>
            </a:r>
          </a:p>
          <a:p>
            <a:r>
              <a:rPr lang="en-US" sz="2200" b="1" dirty="0">
                <a:solidFill>
                  <a:schemeClr val="tx1"/>
                </a:solidFill>
              </a:rPr>
              <a:t>Interdisciplinary Innovation in Linguistic Studies</a:t>
            </a:r>
          </a:p>
          <a:p>
            <a:r>
              <a:rPr lang="en-US" sz="2200" b="1" dirty="0">
                <a:solidFill>
                  <a:schemeClr val="tx1"/>
                </a:solidFill>
              </a:rPr>
              <a:t>October 24.2023 </a:t>
            </a:r>
          </a:p>
          <a:p>
            <a:endParaRPr lang="en-US" dirty="0">
              <a:solidFill>
                <a:schemeClr val="tx1"/>
              </a:solidFill>
            </a:endParaRPr>
          </a:p>
        </p:txBody>
      </p:sp>
      <p:sp>
        <p:nvSpPr>
          <p:cNvPr id="4" name="TextBox 3"/>
          <p:cNvSpPr txBox="1"/>
          <p:nvPr/>
        </p:nvSpPr>
        <p:spPr>
          <a:xfrm>
            <a:off x="533400" y="304800"/>
            <a:ext cx="1556330" cy="1512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4738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75467"/>
            <a:ext cx="8382000" cy="3450696"/>
          </a:xfrm>
        </p:spPr>
        <p:txBody>
          <a:bodyPr>
            <a:noAutofit/>
          </a:bodyPr>
          <a:lstStyle/>
          <a:p>
            <a:pPr algn="justLow">
              <a:lnSpc>
                <a:spcPct val="150000"/>
              </a:lnSpc>
            </a:pPr>
            <a:r>
              <a:rPr lang="en-US" sz="2000" dirty="0">
                <a:latin typeface="Arial" pitchFamily="34" charset="0"/>
                <a:cs typeface="Arial" pitchFamily="34" charset="0"/>
              </a:rPr>
              <a:t>In [2] the nominal group “The </a:t>
            </a:r>
            <a:r>
              <a:rPr lang="en-US" sz="2000" dirty="0" err="1">
                <a:latin typeface="Arial" pitchFamily="34" charset="0"/>
                <a:cs typeface="Arial" pitchFamily="34" charset="0"/>
              </a:rPr>
              <a:t>Matla</a:t>
            </a:r>
            <a:r>
              <a:rPr lang="en-US" sz="2000" dirty="0">
                <a:latin typeface="Arial" pitchFamily="34" charset="0"/>
                <a:cs typeface="Arial" pitchFamily="34" charset="0"/>
              </a:rPr>
              <a:t>”(</a:t>
            </a:r>
            <a:r>
              <a:rPr lang="en-US" sz="2000" b="1" dirty="0">
                <a:hlinkClick r:id="rId2"/>
              </a:rPr>
              <a:t> </a:t>
            </a:r>
            <a:r>
              <a:rPr lang="en-US" sz="2000" b="1" dirty="0" err="1">
                <a:hlinkClick r:id="rId2"/>
              </a:rPr>
              <a:t>Matla</a:t>
            </a:r>
            <a:r>
              <a:rPr lang="en-US" sz="2000" b="1" dirty="0">
                <a:hlinkClick r:id="rId2"/>
              </a:rPr>
              <a:t> River, West Bengal, India)</a:t>
            </a:r>
          </a:p>
          <a:p>
            <a:pPr algn="justLow">
              <a:lnSpc>
                <a:spcPct val="150000"/>
              </a:lnSpc>
            </a:pPr>
            <a:r>
              <a:rPr lang="en-US" sz="2000" dirty="0">
                <a:latin typeface="Arial" pitchFamily="34" charset="0"/>
                <a:cs typeface="Arial" pitchFamily="34" charset="0"/>
              </a:rPr>
              <a:t> is the </a:t>
            </a:r>
            <a:r>
              <a:rPr lang="en-US" sz="2000" dirty="0" err="1">
                <a:latin typeface="Arial" pitchFamily="34" charset="0"/>
                <a:cs typeface="Arial" pitchFamily="34" charset="0"/>
              </a:rPr>
              <a:t>Senser</a:t>
            </a:r>
            <a:r>
              <a:rPr lang="en-US" sz="2000" dirty="0">
                <a:latin typeface="Arial" pitchFamily="34" charset="0"/>
                <a:cs typeface="Arial" pitchFamily="34" charset="0"/>
              </a:rPr>
              <a:t> in the emotive Mental Process “take pity on” (Halliday &amp; </a:t>
            </a:r>
            <a:r>
              <a:rPr lang="en-US" sz="2000" dirty="0" err="1">
                <a:latin typeface="Arial" pitchFamily="34" charset="0"/>
                <a:cs typeface="Arial" pitchFamily="34" charset="0"/>
              </a:rPr>
              <a:t>Matthiessen</a:t>
            </a:r>
            <a:r>
              <a:rPr lang="en-US" sz="2000" dirty="0">
                <a:latin typeface="Arial" pitchFamily="34" charset="0"/>
                <a:cs typeface="Arial" pitchFamily="34" charset="0"/>
              </a:rPr>
              <a:t> 2014[1985]: 249), </a:t>
            </a:r>
            <a:r>
              <a:rPr lang="en-US" sz="2000" b="1" dirty="0">
                <a:latin typeface="Arial" pitchFamily="34" charset="0"/>
                <a:cs typeface="Arial" pitchFamily="34" charset="0"/>
              </a:rPr>
              <a:t>whenever </a:t>
            </a:r>
            <a:r>
              <a:rPr lang="en-US" sz="2000" b="1" u="sng" dirty="0">
                <a:latin typeface="Arial" pitchFamily="34" charset="0"/>
                <a:cs typeface="Arial" pitchFamily="34" charset="0"/>
              </a:rPr>
              <a:t>a non-conscious entity </a:t>
            </a:r>
            <a:r>
              <a:rPr lang="en-US" sz="2000" b="1" dirty="0">
                <a:latin typeface="Arial" pitchFamily="34" charset="0"/>
                <a:cs typeface="Arial" pitchFamily="34" charset="0"/>
              </a:rPr>
              <a:t>is linguistically made into a </a:t>
            </a:r>
            <a:r>
              <a:rPr lang="en-US" sz="2000" b="1" dirty="0" err="1">
                <a:latin typeface="Arial" pitchFamily="34" charset="0"/>
                <a:cs typeface="Arial" pitchFamily="34" charset="0"/>
              </a:rPr>
              <a:t>Senser</a:t>
            </a:r>
            <a:r>
              <a:rPr lang="en-US" sz="2000" b="1" dirty="0">
                <a:latin typeface="Arial" pitchFamily="34" charset="0"/>
                <a:cs typeface="Arial" pitchFamily="34" charset="0"/>
              </a:rPr>
              <a:t>, that entity is constructed metaphorically, hence personified</a:t>
            </a:r>
            <a:r>
              <a:rPr lang="en-US" sz="2000" dirty="0">
                <a:latin typeface="Arial" pitchFamily="34" charset="0"/>
                <a:cs typeface="Arial" pitchFamily="34" charset="0"/>
              </a:rPr>
              <a:t>.  The </a:t>
            </a:r>
            <a:r>
              <a:rPr lang="en-US" sz="2000" dirty="0" err="1">
                <a:latin typeface="Arial" pitchFamily="34" charset="0"/>
                <a:cs typeface="Arial" pitchFamily="34" charset="0"/>
              </a:rPr>
              <a:t>Matla</a:t>
            </a:r>
            <a:r>
              <a:rPr lang="en-US" sz="2000" dirty="0">
                <a:latin typeface="Arial" pitchFamily="34" charset="0"/>
                <a:cs typeface="Arial" pitchFamily="34" charset="0"/>
              </a:rPr>
              <a:t> personified at the linguistic level, but it is also made into a character at the narrative level(</a:t>
            </a:r>
            <a:r>
              <a:rPr lang="en-US" sz="2000" dirty="0" err="1">
                <a:latin typeface="Arial" pitchFamily="34" charset="0"/>
                <a:cs typeface="Arial" pitchFamily="34" charset="0"/>
              </a:rPr>
              <a:t>Zurru</a:t>
            </a:r>
            <a:r>
              <a:rPr lang="en-US" sz="2000" dirty="0">
                <a:latin typeface="Arial" pitchFamily="34" charset="0"/>
                <a:cs typeface="Arial" pitchFamily="34" charset="0"/>
              </a:rPr>
              <a:t>, 2017, p. 210).</a:t>
            </a:r>
          </a:p>
        </p:txBody>
      </p:sp>
      <p:sp>
        <p:nvSpPr>
          <p:cNvPr id="3" name="Title 2"/>
          <p:cNvSpPr>
            <a:spLocks noGrp="1"/>
          </p:cNvSpPr>
          <p:nvPr>
            <p:ph type="title"/>
          </p:nvPr>
        </p:nvSpPr>
        <p:spPr>
          <a:xfrm>
            <a:off x="457200" y="609600"/>
            <a:ext cx="8229600" cy="1905000"/>
          </a:xfrm>
        </p:spPr>
        <p:txBody>
          <a:bodyPr>
            <a:normAutofit fontScale="90000"/>
          </a:bodyPr>
          <a:lstStyle/>
          <a:p>
            <a:pPr algn="l"/>
            <a:r>
              <a:rPr lang="en-US" dirty="0">
                <a:solidFill>
                  <a:schemeClr val="tx1"/>
                </a:solidFill>
              </a:rPr>
              <a:t>Example 2</a:t>
            </a:r>
            <a:br>
              <a:rPr lang="en-US" dirty="0">
                <a:solidFill>
                  <a:schemeClr val="tx1"/>
                </a:solidFill>
              </a:rPr>
            </a:br>
            <a:r>
              <a:rPr lang="en-US" sz="4800" dirty="0">
                <a:solidFill>
                  <a:schemeClr val="tx1"/>
                </a:solidFill>
              </a:rPr>
              <a:t>The </a:t>
            </a:r>
            <a:r>
              <a:rPr lang="en-US" sz="4800" dirty="0" err="1">
                <a:solidFill>
                  <a:schemeClr val="tx1"/>
                </a:solidFill>
              </a:rPr>
              <a:t>Matla</a:t>
            </a:r>
            <a:r>
              <a:rPr lang="en-US" sz="4800" dirty="0">
                <a:solidFill>
                  <a:schemeClr val="tx1"/>
                </a:solidFill>
              </a:rPr>
              <a:t> took pity on this </a:t>
            </a:r>
            <a:r>
              <a:rPr lang="en-US" sz="4800" dirty="0" err="1">
                <a:solidFill>
                  <a:schemeClr val="tx1"/>
                </a:solidFill>
              </a:rPr>
              <a:t>matal</a:t>
            </a:r>
            <a:r>
              <a:rPr lang="en-US" sz="4800" dirty="0">
                <a:solidFill>
                  <a:schemeClr val="tx1"/>
                </a:solidFill>
              </a:rPr>
              <a:t>.</a:t>
            </a:r>
            <a:endParaRPr lang="en-US" sz="4800" dirty="0"/>
          </a:p>
        </p:txBody>
      </p:sp>
    </p:spTree>
    <p:extLst>
      <p:ext uri="{BB962C8B-B14F-4D97-AF65-F5344CB8AC3E}">
        <p14:creationId xmlns:p14="http://schemas.microsoft.com/office/powerpoint/2010/main" val="19248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762000"/>
            <a:ext cx="8001000" cy="2554545"/>
          </a:xfrm>
          <a:prstGeom prst="rect">
            <a:avLst/>
          </a:prstGeom>
        </p:spPr>
        <p:txBody>
          <a:bodyPr wrap="square">
            <a:spAutoFit/>
          </a:bodyPr>
          <a:lstStyle/>
          <a:p>
            <a:pPr algn="just"/>
            <a:r>
              <a:rPr lang="en-US" sz="2000" dirty="0"/>
              <a:t>Thus, the linguistic selections so far guide readers towards adopting an unusual mental set in which the </a:t>
            </a:r>
            <a:r>
              <a:rPr lang="en-US" sz="2000" b="1" dirty="0" err="1"/>
              <a:t>Matla</a:t>
            </a:r>
            <a:r>
              <a:rPr lang="en-US" sz="2000" b="1" dirty="0"/>
              <a:t> </a:t>
            </a:r>
            <a:r>
              <a:rPr lang="en-US" sz="2000" dirty="0"/>
              <a:t>is to be seen principally as a </a:t>
            </a:r>
            <a:r>
              <a:rPr lang="en-US" sz="2000" b="1" dirty="0"/>
              <a:t>personified character rather than as an inanimate entity </a:t>
            </a:r>
            <a:r>
              <a:rPr lang="en-US" sz="2000" dirty="0"/>
              <a:t>forming part of the setting of the story. </a:t>
            </a:r>
            <a:r>
              <a:rPr lang="en-US" sz="2000" dirty="0" err="1"/>
              <a:t>Ghosh</a:t>
            </a:r>
            <a:r>
              <a:rPr lang="en-US" sz="2000" dirty="0"/>
              <a:t> stresses the non-human participant by embedding the environment with clear agency. </a:t>
            </a:r>
            <a:r>
              <a:rPr lang="en-US" sz="2000" b="1" dirty="0"/>
              <a:t>The narrator depicts nature as a human participant to deliver a message that nature is very important like humans. </a:t>
            </a:r>
          </a:p>
          <a:p>
            <a:pPr algn="justLow"/>
            <a:endParaRPr lang="en-US" sz="2000" dirty="0"/>
          </a:p>
        </p:txBody>
      </p:sp>
      <p:pic>
        <p:nvPicPr>
          <p:cNvPr id="2050" name="Picture 2" descr="C:\Users\x78\Desktop\OIP.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95763"/>
            <a:ext cx="7239000" cy="290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9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57200" y="457200"/>
            <a:ext cx="8153400" cy="5386090"/>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Conclusion</a:t>
            </a:r>
          </a:p>
          <a:p>
            <a:pPr algn="justLow"/>
            <a:r>
              <a:rPr lang="en-US" sz="2400" dirty="0"/>
              <a:t>In order to attract the reader’s attention and create defamiliarization in a text, the author gives authority to non-humans ( nature). </a:t>
            </a:r>
            <a:r>
              <a:rPr lang="en-US" sz="2400" dirty="0" err="1"/>
              <a:t>Ghosh</a:t>
            </a:r>
            <a:r>
              <a:rPr lang="en-US" sz="2400" dirty="0"/>
              <a:t> focuses on the interaction between people and the natural world. The rivers of the Tide country actively affect human behaviors. </a:t>
            </a:r>
            <a:r>
              <a:rPr lang="en-US" sz="2400" dirty="0" err="1"/>
              <a:t>Ghosh</a:t>
            </a:r>
            <a:r>
              <a:rPr lang="en-US" sz="2400" dirty="0"/>
              <a:t> utilizes nature elements in comparison to helpless humans who have no chance against it. The writer conveys an important idea that </a:t>
            </a:r>
            <a:r>
              <a:rPr lang="en-US" sz="2400" b="1" dirty="0"/>
              <a:t>the agency </a:t>
            </a:r>
            <a:r>
              <a:rPr lang="en-US" sz="2400" dirty="0"/>
              <a:t>is not limited to </a:t>
            </a:r>
            <a:r>
              <a:rPr lang="en-US" sz="2400" b="1" dirty="0">
                <a:effectLst>
                  <a:outerShdw blurRad="38100" dist="38100" dir="2700000" algn="tl">
                    <a:srgbClr val="000000">
                      <a:alpha val="43137"/>
                    </a:srgbClr>
                  </a:outerShdw>
                </a:effectLst>
              </a:rPr>
              <a:t>human</a:t>
            </a:r>
            <a:r>
              <a:rPr lang="en-US" sz="2400" dirty="0"/>
              <a:t> beings. The writer transforms readers’ perceptions by shifting his attention from individual actors and entities to the relationships between them. He allows the reader to explore how </a:t>
            </a:r>
            <a:r>
              <a:rPr lang="en-US" sz="2400" b="1" dirty="0">
                <a:effectLst>
                  <a:outerShdw blurRad="38100" dist="38100" dir="2700000" algn="tl">
                    <a:srgbClr val="000000">
                      <a:alpha val="43137"/>
                    </a:srgbClr>
                  </a:outerShdw>
                </a:effectLst>
              </a:rPr>
              <a:t>non-human participants</a:t>
            </a:r>
            <a:r>
              <a:rPr lang="en-US" sz="2400" dirty="0"/>
              <a:t> play a fundamental, active, and purposeful role in the making of the human world.</a:t>
            </a:r>
          </a:p>
        </p:txBody>
      </p:sp>
    </p:spTree>
    <p:extLst>
      <p:ext uri="{BB962C8B-B14F-4D97-AF65-F5344CB8AC3E}">
        <p14:creationId xmlns:p14="http://schemas.microsoft.com/office/powerpoint/2010/main" val="59209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457200"/>
            <a:ext cx="7696200" cy="5509200"/>
          </a:xfrm>
          <a:prstGeom prst="rect">
            <a:avLst/>
          </a:prstGeom>
        </p:spPr>
        <p:txBody>
          <a:bodyPr wrap="square">
            <a:spAutoFit/>
          </a:bodyPr>
          <a:lstStyle/>
          <a:p>
            <a:pPr indent="-457200"/>
            <a:endParaRPr lang="en-US" dirty="0"/>
          </a:p>
          <a:p>
            <a:pPr indent="-457200" algn="ctr"/>
            <a:r>
              <a:rPr lang="en-US" sz="2800" b="1" dirty="0"/>
              <a:t>References</a:t>
            </a:r>
          </a:p>
          <a:p>
            <a:pPr indent="-457200"/>
            <a:r>
              <a:rPr lang="en-US" dirty="0" err="1"/>
              <a:t>Zurru</a:t>
            </a:r>
            <a:r>
              <a:rPr lang="en-US" dirty="0"/>
              <a:t>, E. (2017). The agency of the hungry tide. In J. </a:t>
            </a:r>
            <a:r>
              <a:rPr lang="en-US" dirty="0" err="1"/>
              <a:t>Douthwaite</a:t>
            </a:r>
            <a:r>
              <a:rPr lang="en-US" dirty="0"/>
              <a:t>, D. F. Virdis &amp; E. </a:t>
            </a:r>
            <a:r>
              <a:rPr lang="en-US" dirty="0" err="1"/>
              <a:t>Zurru</a:t>
            </a:r>
            <a:r>
              <a:rPr lang="en-US" dirty="0"/>
              <a:t>. (Eds.), </a:t>
            </a:r>
            <a:r>
              <a:rPr lang="en-US" i="1" dirty="0"/>
              <a:t>The stylistics of the landscape, the landscape of stylistics</a:t>
            </a:r>
            <a:r>
              <a:rPr lang="en-US" dirty="0"/>
              <a:t> (pp. 191-223). John </a:t>
            </a:r>
            <a:r>
              <a:rPr lang="en-US" dirty="0" err="1"/>
              <a:t>Benjamins</a:t>
            </a:r>
            <a:r>
              <a:rPr lang="en-US" dirty="0"/>
              <a:t>. </a:t>
            </a:r>
            <a:r>
              <a:rPr lang="en-US" u="sng" dirty="0">
                <a:hlinkClick r:id="rId2"/>
              </a:rPr>
              <a:t>http://benjamins.com</a:t>
            </a:r>
            <a:r>
              <a:rPr lang="en-US" u="sng" dirty="0"/>
              <a:t>.</a:t>
            </a:r>
          </a:p>
          <a:p>
            <a:pPr indent="-457200"/>
            <a:endParaRPr lang="en-US" dirty="0"/>
          </a:p>
          <a:p>
            <a:pPr indent="-457200"/>
            <a:r>
              <a:rPr lang="en-US" dirty="0"/>
              <a:t> Virdis, D. F. (2022). </a:t>
            </a:r>
            <a:r>
              <a:rPr lang="en-US" i="1" dirty="0"/>
              <a:t>Ecological stylistics: Ecostylistic approaches to discourses of nature, the environment and sustainability</a:t>
            </a:r>
            <a:r>
              <a:rPr lang="en-US" dirty="0"/>
              <a:t>. Springer Publishing.</a:t>
            </a:r>
          </a:p>
          <a:p>
            <a:pPr indent="-457200"/>
            <a:r>
              <a:rPr lang="en-US" dirty="0"/>
              <a:t>  </a:t>
            </a:r>
          </a:p>
          <a:p>
            <a:pPr indent="-457200"/>
            <a:r>
              <a:rPr lang="en-US" dirty="0" err="1"/>
              <a:t>Ghosh</a:t>
            </a:r>
            <a:r>
              <a:rPr lang="en-US" dirty="0"/>
              <a:t>, A. (2005). </a:t>
            </a:r>
            <a:r>
              <a:rPr lang="en-US" i="1" dirty="0"/>
              <a:t>The hungry tide</a:t>
            </a:r>
            <a:r>
              <a:rPr lang="en-US" dirty="0"/>
              <a:t>. Houghton Mifflin Company.</a:t>
            </a:r>
          </a:p>
          <a:p>
            <a:pPr indent="-457200"/>
            <a:endParaRPr lang="en-US" dirty="0"/>
          </a:p>
          <a:p>
            <a:pPr indent="-457200"/>
            <a:r>
              <a:rPr lang="en-US" dirty="0" err="1"/>
              <a:t>Goatly</a:t>
            </a:r>
            <a:r>
              <a:rPr lang="en-US" dirty="0"/>
              <a:t>, A. (2021). Thematic adverbial adjuncts of place and direction and their relationship to conceptual metaphor. In A. E. </a:t>
            </a:r>
            <a:r>
              <a:rPr lang="en-US" dirty="0" err="1"/>
              <a:t>Housmanʹs</a:t>
            </a:r>
            <a:r>
              <a:rPr lang="en-US" dirty="0"/>
              <a:t> A </a:t>
            </a:r>
            <a:r>
              <a:rPr lang="en-US" dirty="0" err="1"/>
              <a:t>Shropshire</a:t>
            </a:r>
            <a:r>
              <a:rPr lang="en-US" dirty="0"/>
              <a:t> Lad. In D. F. Virdis, E. </a:t>
            </a:r>
            <a:r>
              <a:rPr lang="en-US" dirty="0" err="1"/>
              <a:t>Zurru</a:t>
            </a:r>
            <a:r>
              <a:rPr lang="en-US" dirty="0"/>
              <a:t> &amp; E. </a:t>
            </a:r>
            <a:r>
              <a:rPr lang="en-US" dirty="0" err="1"/>
              <a:t>Lahey</a:t>
            </a:r>
            <a:r>
              <a:rPr lang="en-US" dirty="0"/>
              <a:t> (</a:t>
            </a:r>
            <a:r>
              <a:rPr lang="en-US" dirty="0" err="1"/>
              <a:t>Eds</a:t>
            </a:r>
            <a:r>
              <a:rPr lang="en-US" dirty="0"/>
              <a:t>), </a:t>
            </a:r>
            <a:r>
              <a:rPr lang="en-US" i="1" dirty="0"/>
              <a:t>Language in place: Stylistic perspectives on landscape, place and environment </a:t>
            </a:r>
            <a:r>
              <a:rPr lang="en-US" dirty="0"/>
              <a:t>(pp. 17-44). Van </a:t>
            </a:r>
            <a:r>
              <a:rPr lang="en-US" dirty="0" err="1"/>
              <a:t>Haren</a:t>
            </a:r>
            <a:r>
              <a:rPr lang="en-US" dirty="0"/>
              <a:t> Publishing.</a:t>
            </a:r>
          </a:p>
          <a:p>
            <a:pPr indent="-457200"/>
            <a:r>
              <a:rPr lang="en-US" dirty="0"/>
              <a:t> </a:t>
            </a:r>
          </a:p>
          <a:p>
            <a:r>
              <a:rPr lang="en-US" dirty="0"/>
              <a:t>Google Image (</a:t>
            </a:r>
            <a:r>
              <a:rPr lang="en-US" dirty="0" err="1"/>
              <a:t>n.d.</a:t>
            </a:r>
            <a:r>
              <a:rPr lang="en-US" dirty="0"/>
              <a:t>). Google Image Result for  https://thumbs.dreamstime.com/z/go-green-eco-words-cloud-social-media-bubble-24393524.jpg. https://images.app.goo.gl/646KyLFWJX8z3vzV7</a:t>
            </a:r>
          </a:p>
        </p:txBody>
      </p:sp>
    </p:spTree>
    <p:extLst>
      <p:ext uri="{BB962C8B-B14F-4D97-AF65-F5344CB8AC3E}">
        <p14:creationId xmlns:p14="http://schemas.microsoft.com/office/powerpoint/2010/main" val="33917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990600"/>
            <a:ext cx="8229600" cy="5791200"/>
          </a:xfrm>
        </p:spPr>
        <p:txBody>
          <a:bodyPr>
            <a:noAutofit/>
          </a:bodyPr>
          <a:lstStyle/>
          <a:p>
            <a:pPr algn="justLow"/>
            <a:r>
              <a:rPr lang="en-US" sz="6000" b="1" dirty="0">
                <a:solidFill>
                  <a:schemeClr val="accent3">
                    <a:lumMod val="75000"/>
                  </a:schemeClr>
                </a:solidFill>
                <a:latin typeface="Bodoni MT Black" pitchFamily="18" charset="0"/>
              </a:rPr>
              <a:t>Ecostylistics</a:t>
            </a:r>
            <a:r>
              <a:rPr lang="en-US" sz="2800" dirty="0">
                <a:solidFill>
                  <a:schemeClr val="tx2"/>
                </a:solidFill>
                <a:latin typeface="+mn-lt"/>
              </a:rPr>
              <a:t> </a:t>
            </a:r>
            <a:r>
              <a:rPr lang="en-US" sz="2800" dirty="0">
                <a:solidFill>
                  <a:schemeClr val="tx1"/>
                </a:solidFill>
                <a:latin typeface="+mn-lt"/>
              </a:rPr>
              <a:t>focuses on the </a:t>
            </a:r>
            <a:r>
              <a:rPr lang="en-US" sz="2800" b="1" dirty="0">
                <a:solidFill>
                  <a:schemeClr val="tx1"/>
                </a:solidFill>
                <a:effectLst>
                  <a:outerShdw blurRad="38100" dist="38100" dir="2700000" algn="tl">
                    <a:srgbClr val="000000">
                      <a:alpha val="43137"/>
                    </a:srgbClr>
                  </a:outerShdw>
                </a:effectLst>
                <a:latin typeface="+mn-lt"/>
              </a:rPr>
              <a:t>stylistic analysis </a:t>
            </a:r>
            <a:r>
              <a:rPr lang="en-US" sz="2800" dirty="0">
                <a:solidFill>
                  <a:schemeClr val="tx1"/>
                </a:solidFill>
                <a:latin typeface="+mn-lt"/>
              </a:rPr>
              <a:t>of </a:t>
            </a:r>
            <a:r>
              <a:rPr lang="en-US" sz="2800" b="1" dirty="0">
                <a:solidFill>
                  <a:schemeClr val="tx1"/>
                </a:solidFill>
                <a:effectLst>
                  <a:outerShdw blurRad="38100" dist="38100" dir="2700000" algn="tl">
                    <a:srgbClr val="000000">
                      <a:alpha val="43137"/>
                    </a:srgbClr>
                  </a:outerShdw>
                </a:effectLst>
                <a:latin typeface="+mn-lt"/>
              </a:rPr>
              <a:t>environmental topics </a:t>
            </a:r>
            <a:r>
              <a:rPr lang="en-US" sz="2800" dirty="0">
                <a:solidFill>
                  <a:schemeClr val="tx1"/>
                </a:solidFill>
                <a:latin typeface="+mn-lt"/>
              </a:rPr>
              <a:t>in various texts genres (both literary and non-literary) by using a variety of linguistic frameworks and approaches (Virdis, 2022).</a:t>
            </a:r>
            <a:r>
              <a:rPr lang="en-US" sz="2800" dirty="0">
                <a:latin typeface="+mn-lt"/>
              </a:rPr>
              <a:t>te analysis and assessment of ecological language patterns in texts increase awareness of the global ecological problems.</a:t>
            </a:r>
          </a:p>
        </p:txBody>
      </p:sp>
      <p:pic>
        <p:nvPicPr>
          <p:cNvPr id="1026" name="Picture 2" descr="C:\Users\GLOBAL-PC\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95800"/>
            <a:ext cx="3429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5400" y="6324600"/>
            <a:ext cx="3429000" cy="276999"/>
          </a:xfrm>
          <a:prstGeom prst="rect">
            <a:avLst/>
          </a:prstGeom>
          <a:noFill/>
        </p:spPr>
        <p:txBody>
          <a:bodyPr wrap="square" rtlCol="0">
            <a:spAutoFit/>
          </a:bodyPr>
          <a:lstStyle/>
          <a:p>
            <a:r>
              <a:rPr lang="en-US" sz="1200" dirty="0"/>
              <a:t>https://images.app.goo.gl/646KyLFWJX8z3vzV7</a:t>
            </a:r>
          </a:p>
        </p:txBody>
      </p:sp>
    </p:spTree>
    <p:extLst>
      <p:ext uri="{BB962C8B-B14F-4D97-AF65-F5344CB8AC3E}">
        <p14:creationId xmlns:p14="http://schemas.microsoft.com/office/powerpoint/2010/main" val="257207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480098"/>
            <a:ext cx="8305800" cy="6124754"/>
          </a:xfrm>
          <a:prstGeom prst="rect">
            <a:avLst/>
          </a:prstGeom>
        </p:spPr>
        <p:txBody>
          <a:bodyPr wrap="square">
            <a:spAutoFit/>
          </a:bodyPr>
          <a:lstStyle/>
          <a:p>
            <a:pPr algn="just"/>
            <a:r>
              <a:rPr lang="en-US" sz="2800" b="1" dirty="0">
                <a:solidFill>
                  <a:schemeClr val="accent3">
                    <a:lumMod val="75000"/>
                  </a:schemeClr>
                </a:solidFill>
                <a:latin typeface="Arial" pitchFamily="34" charset="0"/>
                <a:cs typeface="Arial" pitchFamily="34" charset="0"/>
              </a:rPr>
              <a:t>Ecostylistics</a:t>
            </a:r>
            <a:r>
              <a:rPr lang="en-US" sz="2800" dirty="0">
                <a:solidFill>
                  <a:srgbClr val="0070C0"/>
                </a:solidFill>
                <a:latin typeface="Arial" pitchFamily="34" charset="0"/>
                <a:cs typeface="Arial" pitchFamily="34" charset="0"/>
              </a:rPr>
              <a:t> </a:t>
            </a:r>
            <a:r>
              <a:rPr lang="ar-IQ" sz="2800" dirty="0">
                <a:solidFill>
                  <a:srgbClr val="0070C0"/>
                </a:solidFill>
                <a:latin typeface="Arial" pitchFamily="34" charset="0"/>
                <a:cs typeface="Arial" pitchFamily="34" charset="0"/>
              </a:rPr>
              <a:t>)</a:t>
            </a:r>
            <a:r>
              <a:rPr lang="en-US" sz="2800" dirty="0">
                <a:solidFill>
                  <a:srgbClr val="0070C0"/>
                </a:solidFill>
                <a:latin typeface="Arial" pitchFamily="34" charset="0"/>
                <a:cs typeface="Arial" pitchFamily="34" charset="0"/>
              </a:rPr>
              <a:t>Green stylistics)</a:t>
            </a:r>
            <a:endParaRPr lang="ar-IQ" sz="2800" dirty="0">
              <a:solidFill>
                <a:srgbClr val="0070C0"/>
              </a:solidFill>
              <a:latin typeface="Arial" pitchFamily="34" charset="0"/>
              <a:cs typeface="Arial" pitchFamily="34" charset="0"/>
            </a:endParaRPr>
          </a:p>
          <a:p>
            <a:pPr algn="just"/>
            <a:r>
              <a:rPr lang="en-US" sz="2800" dirty="0"/>
              <a:t>According to </a:t>
            </a:r>
            <a:r>
              <a:rPr lang="en-US" sz="2800" i="1" dirty="0"/>
              <a:t>The Oxford English Dictionary</a:t>
            </a:r>
            <a:r>
              <a:rPr lang="en-US" sz="2800" dirty="0"/>
              <a:t>, </a:t>
            </a:r>
            <a:r>
              <a:rPr lang="en-US" sz="2800" dirty="0">
                <a:latin typeface="Arial" pitchFamily="34" charset="0"/>
                <a:cs typeface="Arial" pitchFamily="34" charset="0"/>
              </a:rPr>
              <a:t>the prefix eco- has two meanings: First, </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environment</a:t>
            </a:r>
            <a:r>
              <a:rPr lang="en-US" sz="2800" dirty="0">
                <a:latin typeface="Arial" pitchFamily="34" charset="0"/>
                <a:cs typeface="Arial" pitchFamily="34" charset="0"/>
              </a:rPr>
              <a:t> means the surroundings that people live in. Second, </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ecology</a:t>
            </a:r>
            <a:r>
              <a:rPr lang="en-US" sz="2800" dirty="0">
                <a:latin typeface="Arial" pitchFamily="34" charset="0"/>
                <a:cs typeface="Arial" pitchFamily="34" charset="0"/>
              </a:rPr>
              <a:t> means the relationship between different organisms and their environment. </a:t>
            </a:r>
            <a:r>
              <a:rPr lang="en-US" sz="2800" b="1" dirty="0">
                <a:solidFill>
                  <a:schemeClr val="accent3">
                    <a:lumMod val="75000"/>
                  </a:schemeClr>
                </a:solidFill>
                <a:latin typeface="Arial" pitchFamily="34" charset="0"/>
                <a:cs typeface="Arial" pitchFamily="34" charset="0"/>
              </a:rPr>
              <a:t>Ecostylistics</a:t>
            </a:r>
            <a:r>
              <a:rPr lang="en-US" sz="2800" dirty="0">
                <a:latin typeface="Arial" pitchFamily="34" charset="0"/>
                <a:cs typeface="Arial" pitchFamily="34" charset="0"/>
              </a:rPr>
              <a:t> designates a new approach that overlaps with both </a:t>
            </a:r>
            <a:r>
              <a:rPr lang="en-US" sz="2800" dirty="0" err="1">
                <a:latin typeface="Arial" pitchFamily="34" charset="0"/>
                <a:cs typeface="Arial" pitchFamily="34" charset="0"/>
              </a:rPr>
              <a:t>ecolinguistics</a:t>
            </a:r>
            <a:r>
              <a:rPr lang="en-US" sz="2800" dirty="0">
                <a:latin typeface="Arial" pitchFamily="34" charset="0"/>
                <a:cs typeface="Arial" pitchFamily="34" charset="0"/>
              </a:rPr>
              <a:t> and </a:t>
            </a:r>
            <a:r>
              <a:rPr lang="en-US" sz="2800" dirty="0" err="1">
                <a:latin typeface="Arial" pitchFamily="34" charset="0"/>
                <a:cs typeface="Arial" pitchFamily="34" charset="0"/>
              </a:rPr>
              <a:t>ecocriticism</a:t>
            </a:r>
            <a:r>
              <a:rPr lang="en-US" sz="2800" dirty="0">
                <a:latin typeface="Arial" pitchFamily="34" charset="0"/>
                <a:cs typeface="Arial" pitchFamily="34" charset="0"/>
              </a:rPr>
              <a:t>. </a:t>
            </a:r>
          </a:p>
          <a:p>
            <a:pPr algn="just"/>
            <a:r>
              <a:rPr lang="en-US" sz="2400" b="1" dirty="0">
                <a:solidFill>
                  <a:schemeClr val="accent3">
                    <a:lumMod val="75000"/>
                  </a:schemeClr>
                </a:solidFill>
                <a:latin typeface="Arial" pitchFamily="34" charset="0"/>
                <a:cs typeface="Arial" pitchFamily="34" charset="0"/>
              </a:rPr>
              <a:t>Ecostylistics</a:t>
            </a:r>
            <a:r>
              <a:rPr lang="en-US" sz="2400" dirty="0">
                <a:solidFill>
                  <a:srgbClr val="FF0000"/>
                </a:solidFill>
                <a:latin typeface="Arial" pitchFamily="34" charset="0"/>
                <a:cs typeface="Arial" pitchFamily="34" charset="0"/>
              </a:rPr>
              <a:t> </a:t>
            </a:r>
            <a:r>
              <a:rPr lang="en-US" sz="2400" dirty="0">
                <a:latin typeface="Arial" pitchFamily="34" charset="0"/>
                <a:cs typeface="Arial" pitchFamily="34" charset="0"/>
              </a:rPr>
              <a:t>concentrates on </a:t>
            </a:r>
            <a:r>
              <a:rPr lang="en-US" sz="2400" u="sng" dirty="0">
                <a:latin typeface="Arial" pitchFamily="34" charset="0"/>
                <a:cs typeface="Arial" pitchFamily="34" charset="0"/>
              </a:rPr>
              <a:t>two perspectives</a:t>
            </a:r>
            <a:r>
              <a:rPr lang="en-US" sz="2400" dirty="0">
                <a:latin typeface="Arial" pitchFamily="34" charset="0"/>
                <a:cs typeface="Arial" pitchFamily="34" charset="0"/>
              </a:rPr>
              <a:t>. </a:t>
            </a:r>
            <a:r>
              <a:rPr lang="en-US" sz="2400" dirty="0">
                <a:solidFill>
                  <a:schemeClr val="bg2">
                    <a:lumMod val="25000"/>
                  </a:schemeClr>
                </a:solidFill>
                <a:latin typeface="Arial" pitchFamily="34" charset="0"/>
                <a:cs typeface="Arial" pitchFamily="34" charset="0"/>
              </a:rPr>
              <a:t>First</a:t>
            </a:r>
            <a:r>
              <a:rPr lang="en-US" sz="2400" dirty="0">
                <a:latin typeface="Arial" pitchFamily="34" charset="0"/>
                <a:cs typeface="Arial" pitchFamily="34" charset="0"/>
              </a:rPr>
              <a:t>, the relation between </a:t>
            </a:r>
            <a:r>
              <a:rPr lang="en-US" sz="2400" u="sng" dirty="0">
                <a:solidFill>
                  <a:schemeClr val="accent3">
                    <a:lumMod val="75000"/>
                  </a:schemeClr>
                </a:solidFill>
                <a:effectLst>
                  <a:outerShdw blurRad="38100" dist="38100" dir="2700000" algn="tl">
                    <a:srgbClr val="000000">
                      <a:alpha val="43137"/>
                    </a:srgbClr>
                  </a:outerShdw>
                </a:effectLst>
                <a:latin typeface="Arial" pitchFamily="34" charset="0"/>
                <a:cs typeface="Arial" pitchFamily="34" charset="0"/>
              </a:rPr>
              <a:t>the style of a text</a:t>
            </a:r>
            <a:r>
              <a:rPr lang="en-US" sz="2400" dirty="0">
                <a:solidFill>
                  <a:schemeClr val="accent3">
                    <a:lumMod val="75000"/>
                  </a:schemeClr>
                </a:solidFill>
                <a:latin typeface="Arial" pitchFamily="34" charset="0"/>
                <a:cs typeface="Arial" pitchFamily="34" charset="0"/>
              </a:rPr>
              <a:t>, </a:t>
            </a:r>
            <a:r>
              <a:rPr lang="en-US" sz="2400" u="sng" dirty="0">
                <a:solidFill>
                  <a:schemeClr val="accent3">
                    <a:lumMod val="75000"/>
                  </a:schemeClr>
                </a:solidFill>
                <a:effectLst>
                  <a:outerShdw blurRad="38100" dist="38100" dir="2700000" algn="tl">
                    <a:srgbClr val="000000">
                      <a:alpha val="43137"/>
                    </a:srgbClr>
                  </a:outerShdw>
                </a:effectLst>
                <a:latin typeface="Arial" pitchFamily="34" charset="0"/>
                <a:cs typeface="Arial" pitchFamily="34" charset="0"/>
              </a:rPr>
              <a:t>physical environment</a:t>
            </a:r>
            <a:r>
              <a:rPr lang="en-US" sz="2400" dirty="0">
                <a:solidFill>
                  <a:schemeClr val="accent3">
                    <a:lumMod val="75000"/>
                  </a:schemeClr>
                </a:solidFill>
                <a:latin typeface="Arial" pitchFamily="34" charset="0"/>
                <a:cs typeface="Arial" pitchFamily="34" charset="0"/>
              </a:rPr>
              <a:t>, and </a:t>
            </a:r>
            <a:r>
              <a:rPr lang="en-US" sz="2400" u="sng" dirty="0">
                <a:solidFill>
                  <a:schemeClr val="accent3">
                    <a:lumMod val="75000"/>
                  </a:schemeClr>
                </a:solidFill>
                <a:effectLst>
                  <a:outerShdw blurRad="38100" dist="38100" dir="2700000" algn="tl">
                    <a:srgbClr val="000000">
                      <a:alpha val="43137"/>
                    </a:srgbClr>
                  </a:outerShdw>
                </a:effectLst>
                <a:latin typeface="Arial" pitchFamily="34" charset="0"/>
                <a:cs typeface="Arial" pitchFamily="34" charset="0"/>
              </a:rPr>
              <a:t>linguistic representation</a:t>
            </a:r>
            <a:r>
              <a:rPr lang="en-US" sz="2400" dirty="0">
                <a:latin typeface="Arial" pitchFamily="34" charset="0"/>
                <a:cs typeface="Arial" pitchFamily="34" charset="0"/>
              </a:rPr>
              <a:t>. </a:t>
            </a:r>
            <a:r>
              <a:rPr lang="en-US" sz="2400" dirty="0">
                <a:solidFill>
                  <a:schemeClr val="bg2">
                    <a:lumMod val="25000"/>
                  </a:schemeClr>
                </a:solidFill>
                <a:latin typeface="Arial" pitchFamily="34" charset="0"/>
                <a:cs typeface="Arial" pitchFamily="34" charset="0"/>
              </a:rPr>
              <a:t>Second</a:t>
            </a:r>
            <a:r>
              <a:rPr lang="en-US" sz="2400" dirty="0">
                <a:latin typeface="Arial" pitchFamily="34" charset="0"/>
                <a:cs typeface="Arial" pitchFamily="34" charset="0"/>
              </a:rPr>
              <a:t>, the evaluation and investigation of </a:t>
            </a:r>
            <a:r>
              <a:rPr lang="en-US" sz="2400" b="1" dirty="0">
                <a:effectLst>
                  <a:outerShdw blurRad="38100" dist="38100" dir="2700000" algn="tl">
                    <a:srgbClr val="000000">
                      <a:alpha val="43137"/>
                    </a:srgbClr>
                  </a:outerShdw>
                </a:effectLst>
                <a:latin typeface="Arial" pitchFamily="34" charset="0"/>
                <a:cs typeface="Arial" pitchFamily="34" charset="0"/>
              </a:rPr>
              <a:t>ecological linguistic patterns </a:t>
            </a:r>
            <a:r>
              <a:rPr lang="en-US" sz="2400" dirty="0">
                <a:latin typeface="Arial" pitchFamily="34" charset="0"/>
                <a:cs typeface="Arial" pitchFamily="34" charset="0"/>
              </a:rPr>
              <a:t>in text, thereby contributing to the global environmental awareness (</a:t>
            </a:r>
            <a:r>
              <a:rPr lang="en-US" sz="2400" dirty="0" err="1">
                <a:latin typeface="Arial" pitchFamily="34" charset="0"/>
                <a:cs typeface="Arial" pitchFamily="34" charset="0"/>
              </a:rPr>
              <a:t>Zurru</a:t>
            </a:r>
            <a:r>
              <a:rPr lang="en-US" sz="2400" dirty="0">
                <a:latin typeface="Arial" pitchFamily="34" charset="0"/>
                <a:cs typeface="Arial" pitchFamily="34" charset="0"/>
              </a:rPr>
              <a:t>, 2017). </a:t>
            </a:r>
          </a:p>
          <a:p>
            <a:pPr algn="justLow"/>
            <a:endParaRPr lang="en-US" sz="2400" dirty="0"/>
          </a:p>
        </p:txBody>
      </p:sp>
    </p:spTree>
    <p:extLst>
      <p:ext uri="{BB962C8B-B14F-4D97-AF65-F5344CB8AC3E}">
        <p14:creationId xmlns:p14="http://schemas.microsoft.com/office/powerpoint/2010/main" val="321694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315200"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609600" y="685800"/>
            <a:ext cx="7467600" cy="3539430"/>
          </a:xfrm>
          <a:prstGeom prst="rect">
            <a:avLst/>
          </a:prstGeom>
        </p:spPr>
        <p:txBody>
          <a:bodyPr wrap="square">
            <a:spAutoFit/>
          </a:bodyPr>
          <a:lstStyle/>
          <a:p>
            <a:pPr algn="justLow"/>
            <a:r>
              <a:rPr lang="en-US" sz="2800" b="1" dirty="0">
                <a:solidFill>
                  <a:srgbClr val="FF0000"/>
                </a:solidFill>
              </a:rPr>
              <a:t>Eco-words </a:t>
            </a:r>
          </a:p>
          <a:p>
            <a:pPr algn="justLow"/>
            <a:r>
              <a:rPr lang="en-US" sz="2800" dirty="0"/>
              <a:t>The interconnectedness between </a:t>
            </a:r>
            <a:r>
              <a:rPr lang="en-US" sz="2800" b="1" dirty="0"/>
              <a:t>human</a:t>
            </a:r>
            <a:r>
              <a:rPr lang="en-US" sz="2800" dirty="0"/>
              <a:t> existence and the </a:t>
            </a:r>
            <a:r>
              <a:rPr lang="en-US" sz="2800" b="1" dirty="0"/>
              <a:t>physical</a:t>
            </a:r>
            <a:r>
              <a:rPr lang="en-US" sz="2800" dirty="0"/>
              <a:t> environment is becoming more apparent with the emergence of </a:t>
            </a:r>
            <a:r>
              <a:rPr lang="en-US" sz="2800" b="1" dirty="0">
                <a:solidFill>
                  <a:srgbClr val="FF0000"/>
                </a:solidFill>
              </a:rPr>
              <a:t>eco-words</a:t>
            </a:r>
            <a:r>
              <a:rPr lang="en-US" sz="2800" dirty="0"/>
              <a:t> in the English language. </a:t>
            </a:r>
            <a:r>
              <a:rPr lang="en-US" sz="2800" b="1" dirty="0">
                <a:solidFill>
                  <a:srgbClr val="FF0000"/>
                </a:solidFill>
              </a:rPr>
              <a:t>Eco-words</a:t>
            </a:r>
            <a:r>
              <a:rPr lang="en-US" sz="2800" dirty="0"/>
              <a:t> are related to the environment which presents the place of </a:t>
            </a:r>
            <a:r>
              <a:rPr lang="en-US" sz="2800" b="1" dirty="0">
                <a:solidFill>
                  <a:schemeClr val="accent5">
                    <a:lumMod val="50000"/>
                  </a:schemeClr>
                </a:solidFill>
              </a:rPr>
              <a:t>plants</a:t>
            </a:r>
            <a:r>
              <a:rPr lang="en-US" sz="2800" dirty="0"/>
              <a:t>, </a:t>
            </a:r>
            <a:r>
              <a:rPr lang="en-US" sz="2800" b="1" dirty="0">
                <a:solidFill>
                  <a:schemeClr val="accent5">
                    <a:lumMod val="50000"/>
                  </a:schemeClr>
                </a:solidFill>
              </a:rPr>
              <a:t>animals</a:t>
            </a:r>
            <a:r>
              <a:rPr lang="en-US" sz="2800" dirty="0"/>
              <a:t>, and </a:t>
            </a:r>
            <a:r>
              <a:rPr lang="en-US" sz="2800" dirty="0">
                <a:solidFill>
                  <a:schemeClr val="accent5">
                    <a:lumMod val="50000"/>
                  </a:schemeClr>
                </a:solidFill>
              </a:rPr>
              <a:t>organisms</a:t>
            </a:r>
            <a:r>
              <a:rPr lang="en-US" sz="2800" dirty="0"/>
              <a:t>. (</a:t>
            </a:r>
            <a:r>
              <a:rPr lang="en-US" sz="2800" dirty="0" err="1"/>
              <a:t>Zurru</a:t>
            </a:r>
            <a:r>
              <a:rPr lang="en-US" sz="2800" dirty="0"/>
              <a:t>, 2017).</a:t>
            </a:r>
          </a:p>
        </p:txBody>
      </p:sp>
      <p:pic>
        <p:nvPicPr>
          <p:cNvPr id="3074" name="Picture 2" descr="C:\Users\x78\Desktop\photo_2023-03-28_08-24-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55" y="4800600"/>
            <a:ext cx="7467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49685" y="1143000"/>
            <a:ext cx="8001000" cy="4955203"/>
          </a:xfrm>
          <a:prstGeom prst="rect">
            <a:avLst/>
          </a:prstGeom>
        </p:spPr>
        <p:txBody>
          <a:bodyPr wrap="square">
            <a:spAutoFit/>
          </a:bodyPr>
          <a:lstStyle/>
          <a:p>
            <a:pPr algn="ctr"/>
            <a:r>
              <a:rPr lang="en-US" sz="3600" b="1" dirty="0">
                <a:solidFill>
                  <a:schemeClr val="bg2">
                    <a:lumMod val="25000"/>
                  </a:schemeClr>
                </a:solidFill>
              </a:rPr>
              <a:t>Possible Research Questions</a:t>
            </a:r>
          </a:p>
          <a:p>
            <a:pPr marL="457200" indent="-457200" algn="justLow">
              <a:buAutoNum type="arabicPeriod"/>
            </a:pPr>
            <a:r>
              <a:rPr lang="en-US" sz="2800" dirty="0"/>
              <a:t>What are the ecostylistic features in a selected text?</a:t>
            </a:r>
          </a:p>
          <a:p>
            <a:pPr marL="457200" indent="-457200" algn="justLow">
              <a:buAutoNum type="arabicPeriod"/>
            </a:pPr>
            <a:endParaRPr lang="en-US" sz="2800" dirty="0"/>
          </a:p>
          <a:p>
            <a:pPr algn="justLow"/>
            <a:r>
              <a:rPr lang="en-US" sz="2800" dirty="0"/>
              <a:t>2. What are the main language patterns that reveal authorial style in portraying the role of  eco elements?</a:t>
            </a:r>
          </a:p>
          <a:p>
            <a:pPr algn="justLow"/>
            <a:endParaRPr lang="en-US" sz="2800" dirty="0"/>
          </a:p>
          <a:p>
            <a:pPr algn="justLow"/>
            <a:r>
              <a:rPr lang="en-US" sz="2800" dirty="0"/>
              <a:t>3. What are the main non-human environmental participants that affect humans and how this influence is portrayed by the authors?</a:t>
            </a:r>
          </a:p>
        </p:txBody>
      </p:sp>
    </p:spTree>
    <p:extLst>
      <p:ext uri="{BB962C8B-B14F-4D97-AF65-F5344CB8AC3E}">
        <p14:creationId xmlns:p14="http://schemas.microsoft.com/office/powerpoint/2010/main" val="340450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4800" y="914400"/>
            <a:ext cx="8229600" cy="3170099"/>
          </a:xfrm>
          <a:prstGeom prst="rect">
            <a:avLst/>
          </a:prstGeom>
        </p:spPr>
        <p:txBody>
          <a:bodyPr wrap="square">
            <a:spAutoFit/>
          </a:bodyPr>
          <a:lstStyle/>
          <a:p>
            <a:pPr algn="ctr"/>
            <a:r>
              <a:rPr lang="en-US" sz="3200" b="1" dirty="0">
                <a:solidFill>
                  <a:schemeClr val="bg2">
                    <a:lumMod val="25000"/>
                  </a:schemeClr>
                </a:solidFill>
              </a:rPr>
              <a:t>The Significance of </a:t>
            </a:r>
            <a:r>
              <a:rPr lang="en-US" sz="3200" b="1" dirty="0" err="1">
                <a:solidFill>
                  <a:schemeClr val="bg2">
                    <a:lumMod val="25000"/>
                  </a:schemeClr>
                </a:solidFill>
              </a:rPr>
              <a:t>Ecostylistic</a:t>
            </a:r>
            <a:r>
              <a:rPr lang="en-US" sz="3200" b="1" dirty="0">
                <a:solidFill>
                  <a:schemeClr val="bg2">
                    <a:lumMod val="25000"/>
                  </a:schemeClr>
                </a:solidFill>
              </a:rPr>
              <a:t> approach</a:t>
            </a:r>
          </a:p>
          <a:p>
            <a:pPr algn="justLow"/>
            <a:r>
              <a:rPr lang="en-US" sz="2400" dirty="0"/>
              <a:t>The approach highlights the language patterns  that are used to describe </a:t>
            </a:r>
            <a:r>
              <a:rPr lang="en-US" sz="2400" b="1" dirty="0">
                <a:solidFill>
                  <a:schemeClr val="bg2">
                    <a:lumMod val="25000"/>
                  </a:schemeClr>
                </a:solidFill>
                <a:effectLst>
                  <a:outerShdw blurRad="38100" dist="38100" dir="2700000" algn="tl">
                    <a:srgbClr val="000000">
                      <a:alpha val="43137"/>
                    </a:srgbClr>
                  </a:outerShdw>
                </a:effectLst>
              </a:rPr>
              <a:t>nature and environmental elements</a:t>
            </a:r>
            <a:r>
              <a:rPr lang="en-US" sz="2400" dirty="0"/>
              <a:t>. </a:t>
            </a:r>
          </a:p>
          <a:p>
            <a:pPr algn="justLow"/>
            <a:r>
              <a:rPr lang="en-US" sz="2400" dirty="0"/>
              <a:t>In particular, the focus is on the conflict or the relationship between human and non-human participants, and how humans can confront environmental issues. </a:t>
            </a:r>
          </a:p>
          <a:p>
            <a:pPr algn="justLow"/>
            <a:endParaRPr lang="en-US" sz="2400" dirty="0"/>
          </a:p>
          <a:p>
            <a:pPr algn="justLow"/>
            <a:endParaRPr lang="en-US" sz="2400" dirty="0"/>
          </a:p>
        </p:txBody>
      </p:sp>
      <p:pic>
        <p:nvPicPr>
          <p:cNvPr id="2050" name="Picture 2" descr="C:\Users\x78\Desktop\photo_2023-03-28_08-2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4354663"/>
            <a:ext cx="7696200" cy="224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7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5800" y="363915"/>
            <a:ext cx="7543800" cy="5324535"/>
          </a:xfrm>
          <a:prstGeom prst="rect">
            <a:avLst/>
          </a:prstGeom>
        </p:spPr>
        <p:txBody>
          <a:bodyPr wrap="square">
            <a:spAutoFit/>
          </a:bodyPr>
          <a:lstStyle/>
          <a:p>
            <a:r>
              <a:rPr lang="en-US" sz="2800" b="1" dirty="0">
                <a:solidFill>
                  <a:srgbClr val="FF0000"/>
                </a:solidFill>
              </a:rPr>
              <a:t>Example</a:t>
            </a:r>
          </a:p>
          <a:p>
            <a:pPr algn="just"/>
            <a:r>
              <a:rPr lang="en-US" sz="2400" dirty="0"/>
              <a:t>The theoretical and methodological frameworks of ecostylistics are applied to the analysis of </a:t>
            </a:r>
            <a:r>
              <a:rPr lang="en-US" sz="2400" i="1" dirty="0">
                <a:solidFill>
                  <a:srgbClr val="FF0000"/>
                </a:solidFill>
              </a:rPr>
              <a:t>The Hungry Tide</a:t>
            </a:r>
            <a:r>
              <a:rPr lang="en-US" sz="2400" dirty="0"/>
              <a:t> (THT) novel by </a:t>
            </a:r>
            <a:r>
              <a:rPr lang="en-US" sz="2400" dirty="0" err="1"/>
              <a:t>Amitav</a:t>
            </a:r>
            <a:r>
              <a:rPr lang="en-US" sz="2400" dirty="0"/>
              <a:t> </a:t>
            </a:r>
            <a:r>
              <a:rPr lang="en-US" sz="2400" dirty="0" err="1"/>
              <a:t>Ghosh</a:t>
            </a:r>
            <a:r>
              <a:rPr lang="en-US" sz="2400" dirty="0"/>
              <a:t> (2005). The next section will therefore focus on the ecostylistic analysis of two extracts from to investigate the relation construed between humans and physical landscape, notably rivers and tides,  and the linguistic choices at work </a:t>
            </a:r>
            <a:r>
              <a:rPr lang="en-US" sz="2400" b="1" dirty="0"/>
              <a:t>by adopting a functional approach to the analysis of Process Type and Agency in the case study.</a:t>
            </a:r>
          </a:p>
          <a:p>
            <a:pPr algn="just"/>
            <a:r>
              <a:rPr lang="en-US" sz="2400" b="1" dirty="0"/>
              <a:t>Halliday’s Systemic Functional</a:t>
            </a:r>
          </a:p>
          <a:p>
            <a:pPr algn="just"/>
            <a:r>
              <a:rPr lang="en-US" sz="2400" b="1" dirty="0"/>
              <a:t> Grammar (SFG; Halliday &amp;</a:t>
            </a:r>
          </a:p>
          <a:p>
            <a:pPr algn="just"/>
            <a:r>
              <a:rPr lang="en-US" sz="2400" b="1" dirty="0" err="1"/>
              <a:t>Matthiessen</a:t>
            </a:r>
            <a:r>
              <a:rPr lang="en-US" sz="2400" b="1" dirty="0"/>
              <a:t> 2014[1985]).</a:t>
            </a:r>
          </a:p>
          <a:p>
            <a:pPr algn="just"/>
            <a:endParaRPr 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202" y="3841790"/>
            <a:ext cx="2809798"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87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764024"/>
            <a:ext cx="8229600" cy="4739759"/>
          </a:xfrm>
          <a:prstGeom prst="rect">
            <a:avLst/>
          </a:prstGeom>
        </p:spPr>
        <p:txBody>
          <a:bodyPr wrap="square">
            <a:spAutoFit/>
          </a:bodyPr>
          <a:lstStyle/>
          <a:p>
            <a:pPr algn="justLow"/>
            <a:r>
              <a:rPr lang="en-US" sz="2800" b="1" dirty="0">
                <a:solidFill>
                  <a:schemeClr val="accent4">
                    <a:lumMod val="50000"/>
                  </a:schemeClr>
                </a:solidFill>
              </a:rPr>
              <a:t>Analysis and Discussion/ </a:t>
            </a:r>
            <a:r>
              <a:rPr lang="en-US" sz="2800" b="1" i="1" dirty="0">
                <a:solidFill>
                  <a:schemeClr val="accent4">
                    <a:lumMod val="50000"/>
                  </a:schemeClr>
                </a:solidFill>
              </a:rPr>
              <a:t>The Hungry Tide</a:t>
            </a:r>
          </a:p>
          <a:p>
            <a:pPr algn="justLow"/>
            <a:endParaRPr lang="en-US" sz="2800" b="1" i="1" dirty="0">
              <a:solidFill>
                <a:schemeClr val="accent4">
                  <a:lumMod val="50000"/>
                </a:schemeClr>
              </a:solidFill>
            </a:endParaRPr>
          </a:p>
          <a:p>
            <a:pPr algn="just"/>
            <a:r>
              <a:rPr lang="en-US" sz="2800" dirty="0"/>
              <a:t>The title of the novel gives rise to an unusual collocation, since the </a:t>
            </a:r>
            <a:r>
              <a:rPr lang="en-US" sz="2800" dirty="0" err="1"/>
              <a:t>premodifier</a:t>
            </a:r>
            <a:r>
              <a:rPr lang="en-US" sz="2800" dirty="0"/>
              <a:t> ‘hungry’ is usually employed in relation to animate entities, e.g. people. This constitutes an instance of deviation in stylistic terms and is, consequently, foregrounded (</a:t>
            </a:r>
            <a:r>
              <a:rPr lang="en-US" sz="2800" dirty="0" err="1"/>
              <a:t>Douthwaite</a:t>
            </a:r>
            <a:r>
              <a:rPr lang="en-US" sz="2800" dirty="0"/>
              <a:t>, 2000, p. 179).</a:t>
            </a:r>
            <a:endParaRPr lang="en-US" sz="2800" b="1" i="1" dirty="0">
              <a:solidFill>
                <a:schemeClr val="accent4">
                  <a:lumMod val="50000"/>
                </a:schemeClr>
              </a:solidFill>
            </a:endParaRPr>
          </a:p>
          <a:p>
            <a:pPr algn="justLow"/>
            <a:r>
              <a:rPr lang="en-US" dirty="0"/>
              <a:t> </a:t>
            </a:r>
          </a:p>
          <a:p>
            <a:endParaRPr lang="en-US" sz="2400" dirty="0"/>
          </a:p>
          <a:p>
            <a:endParaRPr lang="en-US" dirty="0"/>
          </a:p>
          <a:p>
            <a:endParaRPr lang="en-US" dirty="0"/>
          </a:p>
        </p:txBody>
      </p:sp>
    </p:spTree>
    <p:extLst>
      <p:ext uri="{BB962C8B-B14F-4D97-AF65-F5344CB8AC3E}">
        <p14:creationId xmlns:p14="http://schemas.microsoft.com/office/powerpoint/2010/main" val="368881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7620000" cy="4001095"/>
          </a:xfrm>
          <a:prstGeom prst="rect">
            <a:avLst/>
          </a:prstGeom>
        </p:spPr>
        <p:txBody>
          <a:bodyPr wrap="square">
            <a:spAutoFit/>
          </a:bodyPr>
          <a:lstStyle/>
          <a:p>
            <a:r>
              <a:rPr lang="en-US" sz="2400" dirty="0">
                <a:latin typeface="Arial" pitchFamily="34" charset="0"/>
                <a:cs typeface="Arial" pitchFamily="34" charset="0"/>
              </a:rPr>
              <a:t>Example</a:t>
            </a:r>
            <a:r>
              <a:rPr lang="en-US" sz="2400" b="1" dirty="0">
                <a:latin typeface="Arial" pitchFamily="34" charset="0"/>
                <a:cs typeface="Arial" pitchFamily="34" charset="0"/>
              </a:rPr>
              <a:t> (1) </a:t>
            </a:r>
            <a:endParaRPr lang="en-US" sz="2400" dirty="0">
              <a:latin typeface="Arial" pitchFamily="34" charset="0"/>
              <a:cs typeface="Arial" pitchFamily="34" charset="0"/>
            </a:endParaRPr>
          </a:p>
          <a:p>
            <a:r>
              <a:rPr lang="en-US" sz="2400" b="1" dirty="0">
                <a:latin typeface="Arial" pitchFamily="34" charset="0"/>
                <a:cs typeface="Arial" pitchFamily="34" charset="0"/>
              </a:rPr>
              <a:t>“The tide country digested the great galleon within a few years” (</a:t>
            </a:r>
            <a:r>
              <a:rPr lang="en-US" sz="2400" b="1" dirty="0" err="1">
                <a:latin typeface="Arial" pitchFamily="34" charset="0"/>
                <a:cs typeface="Arial" pitchFamily="34" charset="0"/>
              </a:rPr>
              <a:t>Ghosh</a:t>
            </a:r>
            <a:r>
              <a:rPr lang="en-US" sz="2400" b="1" dirty="0">
                <a:latin typeface="Arial" pitchFamily="34" charset="0"/>
                <a:cs typeface="Arial" pitchFamily="34" charset="0"/>
              </a:rPr>
              <a:t>, 2005, p. 186).</a:t>
            </a:r>
          </a:p>
          <a:p>
            <a:endParaRPr lang="en-US" sz="2000" dirty="0">
              <a:latin typeface="Arial" pitchFamily="34" charset="0"/>
              <a:cs typeface="Arial" pitchFamily="34" charset="0"/>
            </a:endParaRPr>
          </a:p>
          <a:p>
            <a:pPr algn="just"/>
            <a:r>
              <a:rPr lang="en-US" sz="2400" dirty="0">
                <a:latin typeface="Arial" pitchFamily="34" charset="0"/>
                <a:cs typeface="Arial" pitchFamily="34" charset="0"/>
              </a:rPr>
              <a:t>In Example (1) above, “The tide country” is therefore the Actor in the transitive model and the Agent in the ergative model, whereas “the great galleon” is the Goal in the transitive model. Example (1) is thus a first indication of how physical landscape is assigned Agency through specific linguistic choices in THT.</a:t>
            </a:r>
          </a:p>
          <a:p>
            <a:endParaRPr lang="en-US" dirty="0"/>
          </a:p>
        </p:txBody>
      </p:sp>
    </p:spTree>
    <p:extLst>
      <p:ext uri="{BB962C8B-B14F-4D97-AF65-F5344CB8AC3E}">
        <p14:creationId xmlns:p14="http://schemas.microsoft.com/office/powerpoint/2010/main" val="1160662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1109</TotalTime>
  <Words>1110</Words>
  <Application>Microsoft Office PowerPoint</Application>
  <PresentationFormat>On-screen Show (4:3)</PresentationFormat>
  <Paragraphs>57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Blackadder ITC</vt:lpstr>
      <vt:lpstr>Bodoni MT Black</vt:lpstr>
      <vt:lpstr>Calibri</vt:lpstr>
      <vt:lpstr>Candara</vt:lpstr>
      <vt:lpstr>Symbol</vt:lpstr>
      <vt:lpstr>شكل موجة</vt:lpstr>
      <vt:lpstr>Ecostylistics and Text Analysis</vt:lpstr>
      <vt:lpstr>Ecostylistics focuses on the stylistic analysis of environmental topics in various texts genres (both literary and non-literary) by using a variety of linguistic frameworks and approaches (Virdis, 2022).te analysis and assessment of ecological language patterns in texts increase awareness of the global ecological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2 The Matla took pity on this matal.</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Ecostylistic Analysis of Selected Extracts from the Novel “The Revenant”</dc:title>
  <dc:creator>Maher</dc:creator>
  <cp:lastModifiedBy>hp</cp:lastModifiedBy>
  <cp:revision>111</cp:revision>
  <cp:lastPrinted>2023-03-24T21:04:00Z</cp:lastPrinted>
  <dcterms:created xsi:type="dcterms:W3CDTF">2023-03-24T08:12:03Z</dcterms:created>
  <dcterms:modified xsi:type="dcterms:W3CDTF">2023-10-24T15:22:40Z</dcterms:modified>
</cp:coreProperties>
</file>