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62" r:id="rId5"/>
    <p:sldId id="258" r:id="rId6"/>
    <p:sldId id="259" r:id="rId7"/>
    <p:sldId id="261" r:id="rId8"/>
    <p:sldId id="264"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C4C652F9-28AB-4245-B913-2652D399685A}" type="datetimeFigureOut">
              <a:rPr lang="en-US" smtClean="0"/>
              <a:t>10/24/2023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DF6E8BE-5E29-4D9B-BF2C-4F9938511ADE}"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4C652F9-28AB-4245-B913-2652D399685A}"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6E8BE-5E29-4D9B-BF2C-4F9938511AD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4C652F9-28AB-4245-B913-2652D399685A}"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6E8BE-5E29-4D9B-BF2C-4F9938511AD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C4C652F9-28AB-4245-B913-2652D399685A}"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6E8BE-5E29-4D9B-BF2C-4F9938511ADE}"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4C652F9-28AB-4245-B913-2652D399685A}" type="datetimeFigureOut">
              <a:rPr lang="en-US" smtClean="0"/>
              <a:t>10/24/2023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DF6E8BE-5E29-4D9B-BF2C-4F9938511AD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C4C652F9-28AB-4245-B913-2652D399685A}"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F6E8BE-5E29-4D9B-BF2C-4F9938511ADE}"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C4C652F9-28AB-4245-B913-2652D399685A}" type="datetimeFigureOut">
              <a:rPr lang="en-US" smtClean="0"/>
              <a:t>10/24/2023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F6E8BE-5E29-4D9B-BF2C-4F9938511ADE}"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C4C652F9-28AB-4245-B913-2652D399685A}" type="datetimeFigureOut">
              <a:rPr lang="en-US" smtClean="0"/>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F6E8BE-5E29-4D9B-BF2C-4F9938511AD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C652F9-28AB-4245-B913-2652D399685A}" type="datetimeFigureOut">
              <a:rPr lang="en-US" smtClean="0"/>
              <a:t>10/24/2023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F6E8BE-5E29-4D9B-BF2C-4F9938511AD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4C652F9-28AB-4245-B913-2652D399685A}"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F6E8BE-5E29-4D9B-BF2C-4F9938511ADE}"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4C652F9-28AB-4245-B913-2652D399685A}" type="datetimeFigureOut">
              <a:rPr lang="en-US" smtClean="0"/>
              <a:t>10/24/2023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DF6E8BE-5E29-4D9B-BF2C-4F9938511ADE}"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4C652F9-28AB-4245-B913-2652D399685A}" type="datetimeFigureOut">
              <a:rPr lang="en-US" smtClean="0"/>
              <a:t>10/24/2023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DF6E8BE-5E29-4D9B-BF2C-4F9938511AD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b="1" dirty="0">
              <a:solidFill>
                <a:srgbClr val="FF0000"/>
              </a:solidFill>
              <a:effectLst>
                <a:outerShdw blurRad="38100" dist="38100" dir="2700000" algn="tl">
                  <a:srgbClr val="000000">
                    <a:alpha val="43137"/>
                  </a:srgbClr>
                </a:outerShdw>
              </a:effectLst>
            </a:endParaRPr>
          </a:p>
          <a:p>
            <a:r>
              <a:rPr lang="en-US" b="1" dirty="0">
                <a:solidFill>
                  <a:srgbClr val="FF0000"/>
                </a:solidFill>
                <a:effectLst>
                  <a:outerShdw blurRad="38100" dist="38100" dir="2700000" algn="tl">
                    <a:srgbClr val="000000">
                      <a:alpha val="43137"/>
                    </a:srgbClr>
                  </a:outerShdw>
                </a:effectLst>
              </a:rPr>
              <a:t>By </a:t>
            </a:r>
          </a:p>
          <a:p>
            <a:r>
              <a:rPr lang="en-US" sz="3200" b="1" dirty="0">
                <a:solidFill>
                  <a:srgbClr val="FF0000"/>
                </a:solidFill>
              </a:rPr>
              <a:t>Inst. </a:t>
            </a:r>
            <a:r>
              <a:rPr lang="en-US" sz="3200" b="1" dirty="0" err="1">
                <a:solidFill>
                  <a:srgbClr val="FF0000"/>
                </a:solidFill>
              </a:rPr>
              <a:t>Aalaa</a:t>
            </a:r>
            <a:r>
              <a:rPr lang="en-US" sz="3200" b="1" dirty="0">
                <a:solidFill>
                  <a:srgbClr val="FF0000"/>
                </a:solidFill>
              </a:rPr>
              <a:t> </a:t>
            </a:r>
            <a:r>
              <a:rPr lang="en-US" sz="3200" b="1" dirty="0" err="1">
                <a:solidFill>
                  <a:srgbClr val="FF0000"/>
                </a:solidFill>
              </a:rPr>
              <a:t>Yaseen</a:t>
            </a:r>
            <a:r>
              <a:rPr lang="en-US" sz="3200" b="1" dirty="0">
                <a:solidFill>
                  <a:srgbClr val="FF0000"/>
                </a:solidFill>
              </a:rPr>
              <a:t> Hassan</a:t>
            </a:r>
            <a:endParaRPr lang="en-US" sz="3200" b="1" dirty="0">
              <a:solidFill>
                <a:srgbClr val="FF0000"/>
              </a:solidFill>
              <a:effectLst>
                <a:outerShdw blurRad="38100" dist="38100" dir="2700000" algn="tl">
                  <a:srgbClr val="000000">
                    <a:alpha val="43137"/>
                  </a:srgbClr>
                </a:outerShdw>
              </a:effectLst>
            </a:endParaRPr>
          </a:p>
        </p:txBody>
      </p:sp>
      <p:sp>
        <p:nvSpPr>
          <p:cNvPr id="2" name="Title 1"/>
          <p:cNvSpPr>
            <a:spLocks noGrp="1"/>
          </p:cNvSpPr>
          <p:nvPr>
            <p:ph type="ctrTitle"/>
          </p:nvPr>
        </p:nvSpPr>
        <p:spPr/>
        <p:txBody>
          <a:bodyPr>
            <a:normAutofit fontScale="90000"/>
          </a:bodyPr>
          <a:lstStyle/>
          <a:p>
            <a:r>
              <a:rPr lang="en-US" b="1" dirty="0">
                <a:effectLst>
                  <a:outerShdw blurRad="38100" dist="38100" dir="2700000" algn="tl">
                    <a:srgbClr val="000000">
                      <a:alpha val="43137"/>
                    </a:srgbClr>
                  </a:outerShdw>
                </a:effectLst>
              </a:rPr>
              <a:t>The Use of Relevance and Euphemisms in Translating Taboo Expressions </a:t>
            </a:r>
          </a:p>
        </p:txBody>
      </p:sp>
    </p:spTree>
    <p:extLst>
      <p:ext uri="{BB962C8B-B14F-4D97-AF65-F5344CB8AC3E}">
        <p14:creationId xmlns:p14="http://schemas.microsoft.com/office/powerpoint/2010/main" val="831648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Main Points</a:t>
            </a:r>
          </a:p>
        </p:txBody>
      </p:sp>
      <p:sp>
        <p:nvSpPr>
          <p:cNvPr id="3" name="Content Placeholder 2"/>
          <p:cNvSpPr>
            <a:spLocks noGrp="1"/>
          </p:cNvSpPr>
          <p:nvPr>
            <p:ph sz="quarter" idx="1"/>
          </p:nvPr>
        </p:nvSpPr>
        <p:spPr>
          <a:xfrm>
            <a:off x="304800" y="1447800"/>
            <a:ext cx="8610600" cy="4648200"/>
          </a:xfrm>
        </p:spPr>
        <p:txBody>
          <a:bodyPr>
            <a:normAutofit lnSpcReduction="10000"/>
          </a:bodyPr>
          <a:lstStyle/>
          <a:p>
            <a:pPr algn="just"/>
            <a:r>
              <a:rPr lang="en-US" dirty="0"/>
              <a:t>The use of relevance and euphemisms in translating taboo expressions.</a:t>
            </a:r>
          </a:p>
          <a:p>
            <a:pPr algn="just"/>
            <a:endParaRPr lang="en-US" dirty="0"/>
          </a:p>
          <a:p>
            <a:pPr algn="just"/>
            <a:r>
              <a:rPr lang="en-US" dirty="0"/>
              <a:t>Translation presents various challenges to translators, particularly in the translation of relevance and taboo expressions. Especially, subtitle translations. </a:t>
            </a:r>
          </a:p>
          <a:p>
            <a:pPr algn="just"/>
            <a:endParaRPr lang="en-US" dirty="0"/>
          </a:p>
          <a:p>
            <a:pPr algn="just"/>
            <a:r>
              <a:rPr lang="en-US" dirty="0"/>
              <a:t>Subtitle translators should pay close attention to the cultural and social norms of the target audience and convey precise translations of taboo expressions to ensure the optimal meaning is conveyed accurately</a:t>
            </a:r>
          </a:p>
        </p:txBody>
      </p:sp>
    </p:spTree>
    <p:extLst>
      <p:ext uri="{BB962C8B-B14F-4D97-AF65-F5344CB8AC3E}">
        <p14:creationId xmlns:p14="http://schemas.microsoft.com/office/powerpoint/2010/main" val="513575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Relevance Theory </a:t>
            </a:r>
          </a:p>
        </p:txBody>
      </p:sp>
      <p:sp>
        <p:nvSpPr>
          <p:cNvPr id="3" name="Content Placeholder 2"/>
          <p:cNvSpPr>
            <a:spLocks noGrp="1"/>
          </p:cNvSpPr>
          <p:nvPr>
            <p:ph sz="quarter" idx="1"/>
          </p:nvPr>
        </p:nvSpPr>
        <p:spPr>
          <a:xfrm>
            <a:off x="152400" y="1447800"/>
            <a:ext cx="8839200" cy="5181600"/>
          </a:xfrm>
        </p:spPr>
        <p:txBody>
          <a:bodyPr>
            <a:normAutofit/>
          </a:bodyPr>
          <a:lstStyle/>
          <a:p>
            <a:pPr algn="just"/>
            <a:endParaRPr lang="en-US" dirty="0"/>
          </a:p>
          <a:p>
            <a:pPr marL="0" indent="0" algn="just">
              <a:buNone/>
            </a:pPr>
            <a:endParaRPr lang="en-US" dirty="0"/>
          </a:p>
          <a:p>
            <a:pPr algn="just"/>
            <a:r>
              <a:rPr lang="en-US" dirty="0"/>
              <a:t>Relevance Theory (RT) was introduced by </a:t>
            </a:r>
            <a:r>
              <a:rPr lang="en-US" dirty="0" err="1"/>
              <a:t>Sperber</a:t>
            </a:r>
            <a:r>
              <a:rPr lang="en-US" dirty="0"/>
              <a:t> and Wilson (1986) in their book</a:t>
            </a:r>
          </a:p>
          <a:p>
            <a:pPr marL="0" indent="0" algn="just">
              <a:buNone/>
            </a:pPr>
            <a:endParaRPr lang="en-US" dirty="0"/>
          </a:p>
          <a:p>
            <a:pPr marL="0" indent="0" algn="just">
              <a:buNone/>
            </a:pPr>
            <a:r>
              <a:rPr lang="en-US" b="1" dirty="0">
                <a:solidFill>
                  <a:srgbClr val="FF0000"/>
                </a:solidFill>
                <a:effectLst>
                  <a:outerShdw blurRad="38100" dist="38100" dir="2700000" algn="tl">
                    <a:srgbClr val="000000">
                      <a:alpha val="43137"/>
                    </a:srgbClr>
                  </a:outerShdw>
                </a:effectLst>
              </a:rPr>
              <a:t>                  “Relevance: Communication and Cognition”. </a:t>
            </a:r>
          </a:p>
          <a:p>
            <a:pPr algn="just"/>
            <a:endParaRPr lang="en-US" dirty="0"/>
          </a:p>
          <a:p>
            <a:pPr algn="just"/>
            <a:r>
              <a:rPr lang="en-US" dirty="0"/>
              <a:t>This approach is based on the assumption that human cognition is geared towards the hearer's search for relevance (the maximization of relevance) (</a:t>
            </a:r>
            <a:r>
              <a:rPr lang="en-US" dirty="0" err="1"/>
              <a:t>Abdulmajeed</a:t>
            </a:r>
            <a:r>
              <a:rPr lang="en-US" dirty="0"/>
              <a:t> &amp; Abed, 2021). </a:t>
            </a:r>
          </a:p>
          <a:p>
            <a:pPr algn="just"/>
            <a:endParaRPr lang="en-US" dirty="0"/>
          </a:p>
        </p:txBody>
      </p:sp>
    </p:spTree>
    <p:extLst>
      <p:ext uri="{BB962C8B-B14F-4D97-AF65-F5344CB8AC3E}">
        <p14:creationId xmlns:p14="http://schemas.microsoft.com/office/powerpoint/2010/main" val="8831040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rgbClr val="FF0000"/>
                </a:solidFill>
                <a:effectLst>
                  <a:outerShdw blurRad="38100" dist="38100" dir="2700000" algn="tl">
                    <a:srgbClr val="000000">
                      <a:alpha val="43137"/>
                    </a:srgbClr>
                  </a:outerShdw>
                </a:effectLst>
              </a:rPr>
              <a:t>Cognitive Principle &amp; Communicative Principle.</a:t>
            </a:r>
          </a:p>
        </p:txBody>
      </p:sp>
      <p:sp>
        <p:nvSpPr>
          <p:cNvPr id="3" name="Content Placeholder 2"/>
          <p:cNvSpPr>
            <a:spLocks noGrp="1"/>
          </p:cNvSpPr>
          <p:nvPr>
            <p:ph sz="quarter" idx="1"/>
          </p:nvPr>
        </p:nvSpPr>
        <p:spPr>
          <a:xfrm>
            <a:off x="304800" y="1524000"/>
            <a:ext cx="8686800" cy="4953000"/>
          </a:xfrm>
        </p:spPr>
        <p:txBody>
          <a:bodyPr>
            <a:normAutofit fontScale="92500" lnSpcReduction="10000"/>
          </a:bodyPr>
          <a:lstStyle/>
          <a:p>
            <a:pPr algn="just"/>
            <a:endParaRPr lang="en-US" dirty="0"/>
          </a:p>
          <a:p>
            <a:pPr algn="just"/>
            <a:r>
              <a:rPr lang="en-US" dirty="0"/>
              <a:t>There are two principles in this theory: </a:t>
            </a:r>
            <a:r>
              <a:rPr lang="en-US" b="1" dirty="0">
                <a:solidFill>
                  <a:srgbClr val="FF0000"/>
                </a:solidFill>
                <a:effectLst>
                  <a:outerShdw blurRad="38100" dist="38100" dir="2700000" algn="tl">
                    <a:srgbClr val="000000">
                      <a:alpha val="43137"/>
                    </a:srgbClr>
                  </a:outerShdw>
                </a:effectLst>
              </a:rPr>
              <a:t>the cognitive principle</a:t>
            </a:r>
            <a:r>
              <a:rPr lang="en-US" dirty="0"/>
              <a:t> and the </a:t>
            </a:r>
            <a:r>
              <a:rPr lang="en-US" b="1" dirty="0">
                <a:solidFill>
                  <a:srgbClr val="FF0000"/>
                </a:solidFill>
                <a:effectLst>
                  <a:outerShdw blurRad="38100" dist="38100" dir="2700000" algn="tl">
                    <a:srgbClr val="000000">
                      <a:alpha val="43137"/>
                    </a:srgbClr>
                  </a:outerShdw>
                </a:effectLst>
              </a:rPr>
              <a:t>communicative principle</a:t>
            </a:r>
            <a:r>
              <a:rPr lang="en-US" dirty="0"/>
              <a:t>. </a:t>
            </a:r>
          </a:p>
          <a:p>
            <a:pPr algn="just"/>
            <a:r>
              <a:rPr lang="en-US" dirty="0"/>
              <a:t>The first is related to cognition, and the second to communication or the interpretation of utterance (</a:t>
            </a:r>
            <a:r>
              <a:rPr lang="en-US" dirty="0" err="1"/>
              <a:t>Sperber</a:t>
            </a:r>
            <a:r>
              <a:rPr lang="en-US" dirty="0"/>
              <a:t> and Wilson, 1995). </a:t>
            </a:r>
          </a:p>
          <a:p>
            <a:pPr algn="just"/>
            <a:r>
              <a:rPr lang="en-US" dirty="0"/>
              <a:t>It is explained in two ways: </a:t>
            </a:r>
          </a:p>
          <a:p>
            <a:pPr algn="just">
              <a:buFont typeface="Wingdings" panose="05000000000000000000" pitchFamily="2" charset="2"/>
              <a:buChar char="Ø"/>
            </a:pPr>
            <a:r>
              <a:rPr lang="en-US" b="1" dirty="0">
                <a:solidFill>
                  <a:srgbClr val="FF0000"/>
                </a:solidFill>
                <a:effectLst>
                  <a:outerShdw blurRad="38100" dist="38100" dir="2700000" algn="tl">
                    <a:srgbClr val="000000">
                      <a:alpha val="43137"/>
                    </a:srgbClr>
                  </a:outerShdw>
                </a:effectLst>
              </a:rPr>
              <a:t>cognitive effects (reward):</a:t>
            </a:r>
            <a:r>
              <a:rPr lang="en-US" dirty="0"/>
              <a:t> the listener tries to connect the new information with the old </a:t>
            </a:r>
            <a:r>
              <a:rPr lang="en-US" dirty="0" err="1"/>
              <a:t>oneS</a:t>
            </a:r>
            <a:r>
              <a:rPr lang="en-US" dirty="0"/>
              <a:t> to get the contextual implications (</a:t>
            </a:r>
            <a:r>
              <a:rPr lang="en-US" dirty="0" err="1"/>
              <a:t>Sperber</a:t>
            </a:r>
            <a:r>
              <a:rPr lang="en-US" dirty="0"/>
              <a:t> &amp; Wilson, 1986; </a:t>
            </a:r>
            <a:r>
              <a:rPr lang="en-US" dirty="0" err="1"/>
              <a:t>Forceville</a:t>
            </a:r>
            <a:r>
              <a:rPr lang="en-US" dirty="0"/>
              <a:t>, 1996; Hassan, 2017); and </a:t>
            </a:r>
          </a:p>
          <a:p>
            <a:pPr algn="just">
              <a:buFont typeface="Wingdings" panose="05000000000000000000" pitchFamily="2" charset="2"/>
              <a:buChar char="Ø"/>
            </a:pPr>
            <a:r>
              <a:rPr lang="en-US" b="1" dirty="0">
                <a:solidFill>
                  <a:srgbClr val="FF0000"/>
                </a:solidFill>
                <a:effectLst>
                  <a:outerShdw blurRad="38100" dist="38100" dir="2700000" algn="tl">
                    <a:srgbClr val="000000">
                      <a:alpha val="43137"/>
                    </a:srgbClr>
                  </a:outerShdw>
                </a:effectLst>
              </a:rPr>
              <a:t>processing effort (cost): </a:t>
            </a:r>
            <a:r>
              <a:rPr lang="en-US" dirty="0"/>
              <a:t>the process that is taken by the hearers to understand what the speaker intends to say, which depends on the form of the utterance that is used by the speaker and the effort that is needed to understand by the listeners (Simms, 2009; Noh, 2000).</a:t>
            </a:r>
          </a:p>
          <a:p>
            <a:endParaRPr lang="en-US" dirty="0"/>
          </a:p>
        </p:txBody>
      </p:sp>
    </p:spTree>
    <p:extLst>
      <p:ext uri="{BB962C8B-B14F-4D97-AF65-F5344CB8AC3E}">
        <p14:creationId xmlns:p14="http://schemas.microsoft.com/office/powerpoint/2010/main" val="7817233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Relevance &amp; Translation </a:t>
            </a:r>
          </a:p>
        </p:txBody>
      </p:sp>
      <p:sp>
        <p:nvSpPr>
          <p:cNvPr id="3" name="Content Placeholder 2"/>
          <p:cNvSpPr>
            <a:spLocks noGrp="1"/>
          </p:cNvSpPr>
          <p:nvPr>
            <p:ph sz="quarter" idx="1"/>
          </p:nvPr>
        </p:nvSpPr>
        <p:spPr>
          <a:xfrm>
            <a:off x="0" y="1447800"/>
            <a:ext cx="8991600" cy="5181600"/>
          </a:xfrm>
        </p:spPr>
        <p:txBody>
          <a:bodyPr/>
          <a:lstStyle/>
          <a:p>
            <a:pPr algn="just"/>
            <a:endParaRPr lang="en-US" dirty="0"/>
          </a:p>
          <a:p>
            <a:pPr algn="just"/>
            <a:r>
              <a:rPr lang="en-US" dirty="0"/>
              <a:t>According to what is mentioned in </a:t>
            </a:r>
            <a:r>
              <a:rPr lang="en-US" dirty="0" err="1"/>
              <a:t>Gutt’s</a:t>
            </a:r>
            <a:r>
              <a:rPr lang="en-US" dirty="0"/>
              <a:t> (1991) book </a:t>
            </a:r>
          </a:p>
          <a:p>
            <a:pPr marL="0" indent="0" algn="just">
              <a:buNone/>
            </a:pPr>
            <a:r>
              <a:rPr lang="en-US" b="1" dirty="0">
                <a:solidFill>
                  <a:srgbClr val="FF0000"/>
                </a:solidFill>
                <a:effectLst>
                  <a:outerShdw blurRad="38100" dist="38100" dir="2700000" algn="tl">
                    <a:srgbClr val="000000">
                      <a:alpha val="43137"/>
                    </a:srgbClr>
                  </a:outerShdw>
                </a:effectLst>
              </a:rPr>
              <a:t>                  “Translation and Relevance: Cognition and Context,”</a:t>
            </a:r>
          </a:p>
          <a:p>
            <a:pPr algn="just"/>
            <a:r>
              <a:rPr lang="en-US" dirty="0"/>
              <a:t> Relevance Theory (RT) has a strong implication for translation, in which humans use inference to convey their messages, and the listener, in turn, is supposed to infer the speaker’s intended information from the utterance.</a:t>
            </a:r>
          </a:p>
          <a:p>
            <a:pPr algn="just"/>
            <a:r>
              <a:rPr lang="en-US" dirty="0"/>
              <a:t>In translation, there are two processes that followed by translators before interpreting any texts: the source language (SL) and the target language (TL).</a:t>
            </a:r>
          </a:p>
          <a:p>
            <a:pPr algn="just"/>
            <a:r>
              <a:rPr lang="en-US" dirty="0"/>
              <a:t>It means that translation uses TL to rearrange SL.</a:t>
            </a:r>
          </a:p>
          <a:p>
            <a:pPr algn="just"/>
            <a:endParaRPr lang="en-US" dirty="0"/>
          </a:p>
        </p:txBody>
      </p:sp>
    </p:spTree>
    <p:extLst>
      <p:ext uri="{BB962C8B-B14F-4D97-AF65-F5344CB8AC3E}">
        <p14:creationId xmlns:p14="http://schemas.microsoft.com/office/powerpoint/2010/main" val="18719848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Subtitle Translation</a:t>
            </a:r>
          </a:p>
        </p:txBody>
      </p:sp>
      <p:sp>
        <p:nvSpPr>
          <p:cNvPr id="3" name="Content Placeholder 2"/>
          <p:cNvSpPr>
            <a:spLocks noGrp="1"/>
          </p:cNvSpPr>
          <p:nvPr>
            <p:ph sz="quarter" idx="1"/>
          </p:nvPr>
        </p:nvSpPr>
        <p:spPr>
          <a:xfrm>
            <a:off x="228600" y="1447800"/>
            <a:ext cx="8763000" cy="4572000"/>
          </a:xfrm>
        </p:spPr>
        <p:txBody>
          <a:bodyPr>
            <a:normAutofit lnSpcReduction="10000"/>
          </a:bodyPr>
          <a:lstStyle/>
          <a:p>
            <a:pPr algn="just"/>
            <a:r>
              <a:rPr lang="en-US" dirty="0"/>
              <a:t>Subtitle translation uses one language to convey another, and the translator tries to make the translated texts similar to the original ones. </a:t>
            </a:r>
          </a:p>
          <a:p>
            <a:pPr algn="just"/>
            <a:endParaRPr lang="en-US" dirty="0"/>
          </a:p>
          <a:p>
            <a:pPr algn="just"/>
            <a:r>
              <a:rPr lang="en-US" dirty="0"/>
              <a:t>Accordingly, the listener can get the idea from the series or movie with less processing effort and more contextual effects (Cui-ping &amp; </a:t>
            </a:r>
            <a:r>
              <a:rPr lang="en-US" dirty="0" err="1"/>
              <a:t>Xue</a:t>
            </a:r>
            <a:r>
              <a:rPr lang="en-US" dirty="0"/>
              <a:t>-li, 2015).</a:t>
            </a:r>
          </a:p>
          <a:p>
            <a:pPr algn="just"/>
            <a:endParaRPr lang="en-US" dirty="0"/>
          </a:p>
          <a:p>
            <a:pPr algn="just"/>
            <a:r>
              <a:rPr lang="en-US" dirty="0"/>
              <a:t> For this reason, the translator should understand every point in SL and get the intended meaning of the original text, which consists of both </a:t>
            </a:r>
            <a:r>
              <a:rPr lang="en-US" dirty="0" err="1"/>
              <a:t>explicatures</a:t>
            </a:r>
            <a:r>
              <a:rPr lang="en-US" dirty="0"/>
              <a:t> and </a:t>
            </a:r>
            <a:r>
              <a:rPr lang="en-US" dirty="0" err="1"/>
              <a:t>implicatures</a:t>
            </a:r>
            <a:r>
              <a:rPr lang="en-US" dirty="0"/>
              <a:t>.</a:t>
            </a:r>
          </a:p>
          <a:p>
            <a:pPr algn="just"/>
            <a:endParaRPr lang="en-US" dirty="0"/>
          </a:p>
        </p:txBody>
      </p:sp>
    </p:spTree>
    <p:extLst>
      <p:ext uri="{BB962C8B-B14F-4D97-AF65-F5344CB8AC3E}">
        <p14:creationId xmlns:p14="http://schemas.microsoft.com/office/powerpoint/2010/main" val="357027123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lstStyle/>
          <a:p>
            <a:pPr algn="ctr"/>
            <a:r>
              <a:rPr lang="en-US" b="1" dirty="0">
                <a:solidFill>
                  <a:srgbClr val="FF0000"/>
                </a:solidFill>
                <a:effectLst>
                  <a:outerShdw blurRad="38100" dist="38100" dir="2700000" algn="tl">
                    <a:srgbClr val="000000">
                      <a:alpha val="43137"/>
                    </a:srgbClr>
                  </a:outerShdw>
                </a:effectLst>
              </a:rPr>
              <a:t>Euphemism</a:t>
            </a:r>
          </a:p>
        </p:txBody>
      </p:sp>
      <p:sp>
        <p:nvSpPr>
          <p:cNvPr id="3" name="Content Placeholder 2"/>
          <p:cNvSpPr>
            <a:spLocks noGrp="1"/>
          </p:cNvSpPr>
          <p:nvPr>
            <p:ph sz="quarter" idx="1"/>
          </p:nvPr>
        </p:nvSpPr>
        <p:spPr>
          <a:xfrm>
            <a:off x="304800" y="1447800"/>
            <a:ext cx="8610600" cy="5105400"/>
          </a:xfrm>
        </p:spPr>
        <p:txBody>
          <a:bodyPr>
            <a:normAutofit fontScale="92500" lnSpcReduction="10000"/>
          </a:bodyPr>
          <a:lstStyle/>
          <a:p>
            <a:pPr algn="just"/>
            <a:r>
              <a:rPr lang="en-US" dirty="0"/>
              <a:t>Another important topic is tackled, which is euphemism. </a:t>
            </a:r>
          </a:p>
          <a:p>
            <a:pPr marL="0" indent="0" algn="just">
              <a:buNone/>
            </a:pPr>
            <a:endParaRPr lang="en-US" dirty="0"/>
          </a:p>
          <a:p>
            <a:pPr algn="just"/>
            <a:r>
              <a:rPr lang="en-US" dirty="0"/>
              <a:t>When the speaker wants to decrease or replace taboo terms, he employs euphemism, which has a good emotional impact on the listener's thinking; hence, the speaker employs it as a language bridge to indirectness.</a:t>
            </a:r>
          </a:p>
          <a:p>
            <a:pPr algn="just"/>
            <a:r>
              <a:rPr lang="en-US" dirty="0"/>
              <a:t>Williams (1975) suggested some euphemistic strategies, which are then developed by Al-</a:t>
            </a:r>
            <a:r>
              <a:rPr lang="en-US" dirty="0" err="1"/>
              <a:t>Adwan</a:t>
            </a:r>
            <a:r>
              <a:rPr lang="en-US" dirty="0"/>
              <a:t> (2005) into three: </a:t>
            </a:r>
          </a:p>
          <a:p>
            <a:pPr algn="just">
              <a:buFont typeface="Wingdings" panose="05000000000000000000" pitchFamily="2" charset="2"/>
              <a:buChar char="Ø"/>
            </a:pPr>
            <a:r>
              <a:rPr lang="en-US" b="1" dirty="0">
                <a:solidFill>
                  <a:srgbClr val="FF0000"/>
                </a:solidFill>
                <a:effectLst>
                  <a:outerShdw blurRad="38100" dist="38100" dir="2700000" algn="tl">
                    <a:srgbClr val="000000">
                      <a:alpha val="43137"/>
                    </a:srgbClr>
                  </a:outerShdw>
                </a:effectLst>
              </a:rPr>
              <a:t>widening</a:t>
            </a:r>
            <a:r>
              <a:rPr lang="en-US" dirty="0"/>
              <a:t>: replacing the</a:t>
            </a:r>
          </a:p>
          <a:p>
            <a:pPr lvl="0" algn="just">
              <a:buFont typeface="Wingdings" panose="05000000000000000000" pitchFamily="2" charset="2"/>
              <a:buChar char="Ø"/>
            </a:pPr>
            <a:r>
              <a:rPr lang="en-US" dirty="0"/>
              <a:t> inappropriate words with more general words, or less offensive,</a:t>
            </a:r>
          </a:p>
          <a:p>
            <a:pPr lvl="0" algn="just">
              <a:buFont typeface="Wingdings" panose="05000000000000000000" pitchFamily="2" charset="2"/>
              <a:buChar char="Ø"/>
            </a:pPr>
            <a:r>
              <a:rPr lang="en-US" b="1" dirty="0">
                <a:solidFill>
                  <a:srgbClr val="FF0000"/>
                </a:solidFill>
              </a:rPr>
              <a:t>implication</a:t>
            </a:r>
            <a:r>
              <a:rPr lang="en-US" dirty="0"/>
              <a:t>: having a traditional connotation while also implying a unique interpretation, and </a:t>
            </a:r>
          </a:p>
          <a:p>
            <a:pPr lvl="0" algn="just">
              <a:buFont typeface="Wingdings" panose="05000000000000000000" pitchFamily="2" charset="2"/>
              <a:buChar char="Ø"/>
            </a:pPr>
            <a:r>
              <a:rPr lang="en-US" b="1" dirty="0">
                <a:solidFill>
                  <a:srgbClr val="FF0000"/>
                </a:solidFill>
              </a:rPr>
              <a:t>omission</a:t>
            </a:r>
            <a:r>
              <a:rPr lang="en-US" dirty="0"/>
              <a:t>: removing a word from the subtitle considered highly offensive or face threatening (</a:t>
            </a:r>
          </a:p>
          <a:p>
            <a:pPr algn="just"/>
            <a:endParaRPr lang="en-US" dirty="0"/>
          </a:p>
        </p:txBody>
      </p:sp>
    </p:spTree>
    <p:extLst>
      <p:ext uri="{BB962C8B-B14F-4D97-AF65-F5344CB8AC3E}">
        <p14:creationId xmlns:p14="http://schemas.microsoft.com/office/powerpoint/2010/main" val="36653860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pPr algn="ctr"/>
            <a:r>
              <a:rPr lang="en-US" b="1" dirty="0">
                <a:solidFill>
                  <a:srgbClr val="FF0000"/>
                </a:solidFill>
                <a:effectLst>
                  <a:outerShdw blurRad="38100" dist="38100" dir="2700000" algn="tl">
                    <a:srgbClr val="000000">
                      <a:alpha val="43137"/>
                    </a:srgbClr>
                  </a:outerShdw>
                </a:effectLst>
              </a:rPr>
              <a:t>Related Studies </a:t>
            </a:r>
          </a:p>
        </p:txBody>
      </p:sp>
      <p:sp>
        <p:nvSpPr>
          <p:cNvPr id="3" name="Content Placeholder 2"/>
          <p:cNvSpPr>
            <a:spLocks noGrp="1"/>
          </p:cNvSpPr>
          <p:nvPr>
            <p:ph sz="quarter" idx="1"/>
          </p:nvPr>
        </p:nvSpPr>
        <p:spPr>
          <a:xfrm>
            <a:off x="228600" y="685800"/>
            <a:ext cx="8763000" cy="6019800"/>
          </a:xfrm>
        </p:spPr>
        <p:txBody>
          <a:bodyPr>
            <a:normAutofit fontScale="77500" lnSpcReduction="20000"/>
          </a:bodyPr>
          <a:lstStyle/>
          <a:p>
            <a:pPr algn="just"/>
            <a:r>
              <a:rPr lang="en-US" dirty="0"/>
              <a:t>Several studies have been conducted to analyze the use euphemistic strategies and relevance in subtitling taboo expressions. </a:t>
            </a:r>
          </a:p>
          <a:p>
            <a:pPr marL="0" indent="0" algn="just">
              <a:buNone/>
            </a:pPr>
            <a:endParaRPr lang="en-US" dirty="0"/>
          </a:p>
          <a:p>
            <a:pPr algn="just">
              <a:buFont typeface="Wingdings" panose="05000000000000000000" pitchFamily="2" charset="2"/>
              <a:buChar char="Ø"/>
            </a:pPr>
            <a:r>
              <a:rPr lang="en-US" dirty="0"/>
              <a:t>For example, </a:t>
            </a:r>
            <a:r>
              <a:rPr lang="en-US" b="1" dirty="0" err="1">
                <a:solidFill>
                  <a:srgbClr val="FF0000"/>
                </a:solidFill>
                <a:effectLst>
                  <a:outerShdw blurRad="38100" dist="38100" dir="2700000" algn="tl">
                    <a:srgbClr val="000000">
                      <a:alpha val="43137"/>
                    </a:srgbClr>
                  </a:outerShdw>
                </a:effectLst>
              </a:rPr>
              <a:t>Thawabteh</a:t>
            </a:r>
            <a:r>
              <a:rPr lang="en-US" dirty="0"/>
              <a:t> (2012) shed light on the difficulties in translating culturally and technically specific euphemistic or dysphemistic-laden phrases, using the Egyptian film "Ramadan atop the Volcano" as a case study. </a:t>
            </a:r>
          </a:p>
          <a:p>
            <a:pPr algn="just">
              <a:buFont typeface="Wingdings" panose="05000000000000000000" pitchFamily="2" charset="2"/>
              <a:buChar char="Ø"/>
            </a:pPr>
            <a:endParaRPr lang="en-US" dirty="0"/>
          </a:p>
          <a:p>
            <a:pPr algn="just">
              <a:buFont typeface="Wingdings" panose="05000000000000000000" pitchFamily="2" charset="2"/>
              <a:buChar char="Ø"/>
            </a:pPr>
            <a:r>
              <a:rPr lang="en-US" dirty="0"/>
              <a:t>Additionally, </a:t>
            </a:r>
            <a:r>
              <a:rPr lang="en-US" b="1" dirty="0">
                <a:solidFill>
                  <a:srgbClr val="FF0000"/>
                </a:solidFill>
                <a:effectLst>
                  <a:outerShdw blurRad="38100" dist="38100" dir="2700000" algn="tl">
                    <a:srgbClr val="000000">
                      <a:alpha val="43137"/>
                    </a:srgbClr>
                  </a:outerShdw>
                </a:effectLst>
              </a:rPr>
              <a:t>Al-</a:t>
            </a:r>
            <a:r>
              <a:rPr lang="en-US" b="1" dirty="0" err="1">
                <a:solidFill>
                  <a:srgbClr val="FF0000"/>
                </a:solidFill>
                <a:effectLst>
                  <a:outerShdw blurRad="38100" dist="38100" dir="2700000" algn="tl">
                    <a:srgbClr val="000000">
                      <a:alpha val="43137"/>
                    </a:srgbClr>
                  </a:outerShdw>
                </a:effectLst>
              </a:rPr>
              <a:t>Adwan</a:t>
            </a:r>
            <a:r>
              <a:rPr lang="en-US" dirty="0"/>
              <a:t> (2015) examined the viability of an adapted euphemism model, integrating semantic misrepresentation and omission to accurately handle euphemistic elements in Arabic subtitles.</a:t>
            </a:r>
          </a:p>
          <a:p>
            <a:pPr algn="just">
              <a:buFont typeface="Wingdings" panose="05000000000000000000" pitchFamily="2" charset="2"/>
              <a:buChar char="Ø"/>
            </a:pPr>
            <a:endParaRPr lang="en-US" dirty="0"/>
          </a:p>
          <a:p>
            <a:pPr algn="just">
              <a:buFont typeface="Wingdings" panose="05000000000000000000" pitchFamily="2" charset="2"/>
              <a:buChar char="Ø"/>
            </a:pPr>
            <a:r>
              <a:rPr lang="en-US" dirty="0"/>
              <a:t> Furthermore, </a:t>
            </a:r>
            <a:r>
              <a:rPr lang="en-US" b="1" dirty="0" err="1">
                <a:solidFill>
                  <a:srgbClr val="FF0000"/>
                </a:solidFill>
              </a:rPr>
              <a:t>Pratama</a:t>
            </a:r>
            <a:r>
              <a:rPr lang="en-US" dirty="0">
                <a:solidFill>
                  <a:srgbClr val="FF0000"/>
                </a:solidFill>
              </a:rPr>
              <a:t> </a:t>
            </a:r>
            <a:r>
              <a:rPr lang="en-US" dirty="0"/>
              <a:t>(2016) demonstrated how the translators employ strategies such as omission, transfer and euphemism in translating  the taboo expressions in the movie "The Help.“</a:t>
            </a:r>
          </a:p>
          <a:p>
            <a:pPr algn="just">
              <a:buFont typeface="Wingdings" panose="05000000000000000000" pitchFamily="2" charset="2"/>
              <a:buChar char="Ø"/>
            </a:pPr>
            <a:endParaRPr lang="en-US" dirty="0"/>
          </a:p>
          <a:p>
            <a:pPr algn="just">
              <a:buFont typeface="Wingdings" panose="05000000000000000000" pitchFamily="2" charset="2"/>
              <a:buChar char="§"/>
            </a:pPr>
            <a:r>
              <a:rPr lang="en-US" dirty="0"/>
              <a:t>Another study by </a:t>
            </a:r>
            <a:r>
              <a:rPr lang="en-US" b="1" dirty="0">
                <a:solidFill>
                  <a:srgbClr val="FF0000"/>
                </a:solidFill>
                <a:effectLst>
                  <a:outerShdw blurRad="38100" dist="38100" dir="2700000" algn="tl">
                    <a:srgbClr val="000000">
                      <a:alpha val="43137"/>
                    </a:srgbClr>
                  </a:outerShdw>
                </a:effectLst>
              </a:rPr>
              <a:t>Wu &amp; Wan </a:t>
            </a:r>
            <a:r>
              <a:rPr lang="en-US" dirty="0"/>
              <a:t>(2021) investigated the translation of taboo words, specifically those related to sex, same-sex terms, and private body organs, in the English-Chinese subtitles of Season1 of "Big Little Lies."  </a:t>
            </a:r>
          </a:p>
          <a:p>
            <a:pPr algn="just">
              <a:buFont typeface="Wingdings" panose="05000000000000000000" pitchFamily="2" charset="2"/>
              <a:buChar char="§"/>
            </a:pPr>
            <a:endParaRPr lang="en-US" dirty="0"/>
          </a:p>
          <a:p>
            <a:pPr algn="just">
              <a:buFont typeface="Wingdings" panose="05000000000000000000" pitchFamily="2" charset="2"/>
              <a:buChar char="§"/>
            </a:pPr>
            <a:r>
              <a:rPr lang="en-US" dirty="0"/>
              <a:t>See also  Al-</a:t>
            </a:r>
            <a:r>
              <a:rPr lang="en-US" dirty="0" err="1"/>
              <a:t>Yasin</a:t>
            </a:r>
            <a:r>
              <a:rPr lang="en-US" dirty="0"/>
              <a:t> and </a:t>
            </a:r>
            <a:r>
              <a:rPr lang="en-US" dirty="0" err="1"/>
              <a:t>Rabab'ah</a:t>
            </a:r>
            <a:r>
              <a:rPr lang="en-US" dirty="0"/>
              <a:t> (2019); </a:t>
            </a:r>
            <a:r>
              <a:rPr lang="en-US" dirty="0" err="1"/>
              <a:t>Abdelaal</a:t>
            </a:r>
            <a:r>
              <a:rPr lang="en-US" dirty="0"/>
              <a:t> and Al </a:t>
            </a:r>
            <a:r>
              <a:rPr lang="en-US" dirty="0" err="1"/>
              <a:t>Sarhani</a:t>
            </a:r>
            <a:r>
              <a:rPr lang="en-US" dirty="0"/>
              <a:t> (2021);  </a:t>
            </a:r>
            <a:r>
              <a:rPr lang="en-US" dirty="0" err="1"/>
              <a:t>Zagood</a:t>
            </a:r>
            <a:r>
              <a:rPr lang="en-US" dirty="0"/>
              <a:t>, </a:t>
            </a:r>
            <a:r>
              <a:rPr lang="en-US" dirty="0" err="1"/>
              <a:t>Almazrouei</a:t>
            </a:r>
            <a:r>
              <a:rPr lang="en-US" dirty="0"/>
              <a:t>, </a:t>
            </a:r>
            <a:r>
              <a:rPr lang="en-US" dirty="0" err="1"/>
              <a:t>Alnaqbi</a:t>
            </a:r>
            <a:r>
              <a:rPr lang="en-US" dirty="0"/>
              <a:t> and </a:t>
            </a:r>
            <a:r>
              <a:rPr lang="en-US" dirty="0" err="1"/>
              <a:t>Almheiri</a:t>
            </a:r>
            <a:r>
              <a:rPr lang="en-US" dirty="0"/>
              <a:t> (2022); </a:t>
            </a:r>
            <a:r>
              <a:rPr lang="id-ID" dirty="0">
                <a:effectLst>
                  <a:outerShdw blurRad="38100" dist="38100" dir="2700000" algn="tl">
                    <a:srgbClr val="000000">
                      <a:alpha val="43137"/>
                    </a:srgbClr>
                  </a:outerShdw>
                </a:effectLst>
              </a:rPr>
              <a:t>Chen</a:t>
            </a:r>
            <a:r>
              <a:rPr lang="en-US" dirty="0">
                <a:effectLst>
                  <a:outerShdw blurRad="38100" dist="38100" dir="2700000" algn="tl">
                    <a:srgbClr val="000000">
                      <a:alpha val="43137"/>
                    </a:srgbClr>
                  </a:outerShdw>
                </a:effectLst>
              </a:rPr>
              <a:t> </a:t>
            </a:r>
            <a:r>
              <a:rPr lang="id-ID" dirty="0"/>
              <a:t>(2022).</a:t>
            </a:r>
            <a:endParaRPr lang="en-US" dirty="0"/>
          </a:p>
          <a:p>
            <a:pPr algn="just">
              <a:buFont typeface="Wingdings" panose="05000000000000000000" pitchFamily="2" charset="2"/>
              <a:buChar char="Ø"/>
            </a:pPr>
            <a:endParaRPr lang="en-US" dirty="0"/>
          </a:p>
          <a:p>
            <a:pPr algn="just">
              <a:buFont typeface="Wingdings" panose="05000000000000000000" pitchFamily="2" charset="2"/>
              <a:buChar char="Ø"/>
            </a:pPr>
            <a:endParaRPr lang="en-US" dirty="0"/>
          </a:p>
        </p:txBody>
      </p:sp>
    </p:spTree>
    <p:extLst>
      <p:ext uri="{BB962C8B-B14F-4D97-AF65-F5344CB8AC3E}">
        <p14:creationId xmlns:p14="http://schemas.microsoft.com/office/powerpoint/2010/main" val="345587887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Effect transition="in" filter="fade">
                                      <p:cBhvr>
                                        <p:cTn id="49" dur="1000"/>
                                        <p:tgtEl>
                                          <p:spTgt spid="3">
                                            <p:txEl>
                                              <p:pRg st="10" end="10"/>
                                            </p:txEl>
                                          </p:spTgt>
                                        </p:tgtEl>
                                      </p:cBhvr>
                                    </p:animEffect>
                                    <p:anim calcmode="lin" valueType="num">
                                      <p:cBhvr>
                                        <p:cTn id="50"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Conclusions </a:t>
            </a:r>
          </a:p>
        </p:txBody>
      </p:sp>
      <p:sp>
        <p:nvSpPr>
          <p:cNvPr id="3" name="Content Placeholder 2"/>
          <p:cNvSpPr>
            <a:spLocks noGrp="1"/>
          </p:cNvSpPr>
          <p:nvPr>
            <p:ph sz="quarter" idx="1"/>
          </p:nvPr>
        </p:nvSpPr>
        <p:spPr>
          <a:xfrm>
            <a:off x="228600" y="1447800"/>
            <a:ext cx="8915400" cy="5181600"/>
          </a:xfrm>
        </p:spPr>
        <p:txBody>
          <a:bodyPr>
            <a:normAutofit/>
          </a:bodyPr>
          <a:lstStyle/>
          <a:p>
            <a:pPr algn="just"/>
            <a:r>
              <a:rPr lang="en-US" dirty="0"/>
              <a:t>Such studies highlight the importance of considering the cultural and linguistic context of the target audience and the need for creative and flexible translation strategies that can effectively convey the meaning and cultural significance of relevance and taboo expressions. </a:t>
            </a:r>
          </a:p>
          <a:p>
            <a:pPr algn="just"/>
            <a:endParaRPr lang="en-US" dirty="0"/>
          </a:p>
          <a:p>
            <a:pPr algn="just"/>
            <a:r>
              <a:rPr lang="en-US" dirty="0"/>
              <a:t>It is worth noting that translation can be an uneasy and nuanced task that requires a deep understanding of both the SL and TL, as well as cultural context and idiomatic expressions.</a:t>
            </a:r>
          </a:p>
          <a:p>
            <a:pPr algn="just"/>
            <a:endParaRPr lang="en-US" dirty="0"/>
          </a:p>
          <a:p>
            <a:pPr algn="just"/>
            <a:r>
              <a:rPr lang="en-US" dirty="0"/>
              <a:t> These studies shed light on the challenges and opportunities involved in the translation of such expressions in subtitles using Relevance Theory and Euphemism Strategies.</a:t>
            </a:r>
          </a:p>
          <a:p>
            <a:pPr algn="just"/>
            <a:endParaRPr lang="en-US" dirty="0"/>
          </a:p>
        </p:txBody>
      </p:sp>
    </p:spTree>
    <p:extLst>
      <p:ext uri="{BB962C8B-B14F-4D97-AF65-F5344CB8AC3E}">
        <p14:creationId xmlns:p14="http://schemas.microsoft.com/office/powerpoint/2010/main" val="163608069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70</TotalTime>
  <Words>884</Words>
  <Application>Microsoft Office PowerPoint</Application>
  <PresentationFormat>On-screen Show (4:3)</PresentationFormat>
  <Paragraphs>65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Franklin Gothic Book</vt:lpstr>
      <vt:lpstr>Perpetua</vt:lpstr>
      <vt:lpstr>Wingdings</vt:lpstr>
      <vt:lpstr>Wingdings 2</vt:lpstr>
      <vt:lpstr>Equity</vt:lpstr>
      <vt:lpstr>The Use of Relevance and Euphemisms in Translating Taboo Expressions </vt:lpstr>
      <vt:lpstr>Main Points</vt:lpstr>
      <vt:lpstr>Relevance Theory </vt:lpstr>
      <vt:lpstr>Cognitive Principle &amp; Communicative Principle.</vt:lpstr>
      <vt:lpstr>Relevance &amp; Translation </vt:lpstr>
      <vt:lpstr>Subtitle Translation</vt:lpstr>
      <vt:lpstr>Euphemism</vt:lpstr>
      <vt:lpstr>Related Studies </vt:lpstr>
      <vt:lpstr>Conclusions </vt:lpstr>
    </vt:vector>
  </TitlesOfParts>
  <Company>Al-Qaisar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Use of Relevance and Euphemisms in Translating Taboo Expressions</dc:title>
  <dc:creator>kwkab</dc:creator>
  <cp:lastModifiedBy>hp</cp:lastModifiedBy>
  <cp:revision>34</cp:revision>
  <dcterms:created xsi:type="dcterms:W3CDTF">2023-10-17T16:09:27Z</dcterms:created>
  <dcterms:modified xsi:type="dcterms:W3CDTF">2023-10-24T15:21:00Z</dcterms:modified>
</cp:coreProperties>
</file>