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32" r:id="rId1"/>
    <p:sldMasterId id="2147483750" r:id="rId2"/>
  </p:sldMasterIdLst>
  <p:notesMasterIdLst>
    <p:notesMasterId r:id="rId1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98305047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google.iq/books/edition/Pragmatics_and_its_Interfaces/J4JvDwAAQBAJ?hl=en&amp;gbpv=1"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908815921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908815921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908815921d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908815921d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90724125a1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90724125a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90724125a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90724125a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90724125a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90724125a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90b0f94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90b0f94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90b0f941e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90b0f941e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90724125a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90724125a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90724125a1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90724125a1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90724125a1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90724125a1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908ca17e2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908ca17e2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908ca17e2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908ca17e2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Sociolinguistics vs pragmatics Where does the boundary lie?</a:t>
            </a:r>
            <a:endParaRPr/>
          </a:p>
          <a:p>
            <a:pPr marL="0" lvl="0" indent="0" algn="l" rtl="0">
              <a:spcBef>
                <a:spcPts val="0"/>
              </a:spcBef>
              <a:spcAft>
                <a:spcPts val="0"/>
              </a:spcAft>
              <a:buNone/>
            </a:pPr>
            <a:r>
              <a:rPr lang="en"/>
              <a:t>Janet Holmes |  Part of</a:t>
            </a:r>
            <a:endParaRPr/>
          </a:p>
          <a:p>
            <a:pPr marL="0" lvl="0" indent="0" algn="l" rtl="0">
              <a:spcBef>
                <a:spcPts val="0"/>
              </a:spcBef>
              <a:spcAft>
                <a:spcPts val="0"/>
              </a:spcAft>
              <a:buNone/>
            </a:pPr>
            <a:r>
              <a:rPr lang="en" i="1" u="sng">
                <a:solidFill>
                  <a:schemeClr val="hlink"/>
                </a:solidFill>
                <a:hlinkClick r:id="rId3"/>
              </a:rPr>
              <a:t>Pragmatics and its Interfaces</a:t>
            </a:r>
            <a:r>
              <a:rPr lang="en" u="sng">
                <a:solidFill>
                  <a:schemeClr val="hlink"/>
                </a:solidFill>
                <a:hlinkClick r:id="rId3"/>
              </a:rPr>
              <a:t> Edited by Cornelia Ilie and Neal R. Norrick 2018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085850"/>
            <a:ext cx="6619244" cy="2497186"/>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66216" y="3583035"/>
            <a:ext cx="6619244" cy="646065"/>
          </a:xfrm>
        </p:spPr>
        <p:txBody>
          <a:bodyPr anchor="t"/>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933973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3600440"/>
            <a:ext cx="6619243"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514350"/>
            <a:ext cx="6619244" cy="27305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7" y="4025494"/>
            <a:ext cx="6619242"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10/24/2023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05368383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085850"/>
            <a:ext cx="6619244" cy="1485900"/>
          </a:xfrm>
        </p:spPr>
        <p:txBody>
          <a:bodyPr/>
          <a:lstStyle>
            <a:lvl1pPr>
              <a:defRPr sz="3600"/>
            </a:lvl1pPr>
          </a:lstStyle>
          <a:p>
            <a:r>
              <a:rPr lang="en-US"/>
              <a:t>Click to edit Master title style</a:t>
            </a:r>
            <a:endParaRPr lang="en-US" dirty="0"/>
          </a:p>
        </p:txBody>
      </p:sp>
      <p:sp>
        <p:nvSpPr>
          <p:cNvPr id="8" name="Text Placeholder 3"/>
          <p:cNvSpPr>
            <a:spLocks noGrp="1"/>
          </p:cNvSpPr>
          <p:nvPr>
            <p:ph type="body" sz="half" idx="2"/>
          </p:nvPr>
        </p:nvSpPr>
        <p:spPr>
          <a:xfrm>
            <a:off x="866216" y="2743200"/>
            <a:ext cx="6619244" cy="177165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7168950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085850"/>
            <a:ext cx="5999486" cy="1742531"/>
          </a:xfrm>
        </p:spPr>
        <p:txBody>
          <a:bodyPr/>
          <a:lstStyle>
            <a:lvl1pPr>
              <a:defRPr sz="3600"/>
            </a:lvl1pPr>
          </a:lstStyle>
          <a:p>
            <a:r>
              <a:rPr lang="en-US"/>
              <a:t>Click to edit Master title style</a:t>
            </a:r>
            <a:endParaRPr lang="en-US" dirty="0"/>
          </a:p>
        </p:txBody>
      </p:sp>
      <p:sp>
        <p:nvSpPr>
          <p:cNvPr id="11" name="Text Placeholder 3"/>
          <p:cNvSpPr>
            <a:spLocks noGrp="1"/>
          </p:cNvSpPr>
          <p:nvPr>
            <p:ph type="body" sz="half" idx="14"/>
          </p:nvPr>
        </p:nvSpPr>
        <p:spPr>
          <a:xfrm>
            <a:off x="1447800" y="2828380"/>
            <a:ext cx="5459737" cy="256631"/>
          </a:xfrm>
        </p:spPr>
        <p:txBody>
          <a:bodyPr vert="horz" lIns="91440" tIns="45720" rIns="91440" bIns="45720" rtlCol="0" anchor="t">
            <a:normAutofit/>
          </a:bodyPr>
          <a:lstStyle>
            <a:lvl1pPr marL="0" indent="0">
              <a:buNone/>
              <a:defRPr lang="en-US" sz="1050" b="0" i="0" kern="1200" cap="small" dirty="0">
                <a:solidFill>
                  <a:schemeClr val="bg2">
                    <a:lumMod val="40000"/>
                    <a:lumOff val="60000"/>
                  </a:schemeClr>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buNone/>
            </a:pPr>
            <a:r>
              <a:rPr lang="en-US"/>
              <a:t>Click to edit Master text styles</a:t>
            </a:r>
          </a:p>
        </p:txBody>
      </p:sp>
      <p:sp>
        <p:nvSpPr>
          <p:cNvPr id="10" name="Text Placeholder 3"/>
          <p:cNvSpPr>
            <a:spLocks noGrp="1"/>
          </p:cNvSpPr>
          <p:nvPr>
            <p:ph type="body" sz="half" idx="2"/>
          </p:nvPr>
        </p:nvSpPr>
        <p:spPr>
          <a:xfrm>
            <a:off x="866216" y="3262993"/>
            <a:ext cx="6619244" cy="12573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12" name="TextBox 11"/>
          <p:cNvSpPr txBox="1"/>
          <p:nvPr/>
        </p:nvSpPr>
        <p:spPr>
          <a:xfrm>
            <a:off x="673721" y="728440"/>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
        <p:nvSpPr>
          <p:cNvPr id="15" name="TextBox 14"/>
          <p:cNvSpPr txBox="1"/>
          <p:nvPr/>
        </p:nvSpPr>
        <p:spPr>
          <a:xfrm>
            <a:off x="6997868" y="1960341"/>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226840783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2343151"/>
            <a:ext cx="6619245" cy="1239885"/>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none">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1200036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74710" y="1485900"/>
            <a:ext cx="2210150"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Text Placeholder 3"/>
          <p:cNvSpPr>
            <a:spLocks noGrp="1"/>
          </p:cNvSpPr>
          <p:nvPr>
            <p:ph type="body" sz="half" idx="15"/>
          </p:nvPr>
        </p:nvSpPr>
        <p:spPr>
          <a:xfrm>
            <a:off x="489347" y="2000250"/>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2912745" y="1485900"/>
            <a:ext cx="2202181"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Text Placeholder 3"/>
          <p:cNvSpPr>
            <a:spLocks noGrp="1"/>
          </p:cNvSpPr>
          <p:nvPr>
            <p:ph type="body" sz="half" idx="16"/>
          </p:nvPr>
        </p:nvSpPr>
        <p:spPr>
          <a:xfrm>
            <a:off x="2904829" y="2000250"/>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343525" y="1485900"/>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Text Placeholder 3"/>
          <p:cNvSpPr>
            <a:spLocks noGrp="1"/>
          </p:cNvSpPr>
          <p:nvPr>
            <p:ph type="body" sz="half" idx="17"/>
          </p:nvPr>
        </p:nvSpPr>
        <p:spPr>
          <a:xfrm>
            <a:off x="5343525" y="2000250"/>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10/24/2023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919488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89347" y="3188212"/>
            <a:ext cx="2205038"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9" name="Picture Placeholder 2"/>
          <p:cNvSpPr>
            <a:spLocks noGrp="1" noChangeAspect="1"/>
          </p:cNvSpPr>
          <p:nvPr>
            <p:ph type="pic" idx="15"/>
          </p:nvPr>
        </p:nvSpPr>
        <p:spPr>
          <a:xfrm>
            <a:off x="489347" y="1657350"/>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489347" y="3620409"/>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2917032" y="3188212"/>
            <a:ext cx="219789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0" name="Picture Placeholder 2"/>
          <p:cNvSpPr>
            <a:spLocks noGrp="1" noChangeAspect="1"/>
          </p:cNvSpPr>
          <p:nvPr>
            <p:ph type="pic" idx="21"/>
          </p:nvPr>
        </p:nvSpPr>
        <p:spPr>
          <a:xfrm>
            <a:off x="2917031" y="1657350"/>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2916016" y="3620408"/>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343525" y="3188212"/>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1" name="Picture Placeholder 2"/>
          <p:cNvSpPr>
            <a:spLocks noGrp="1" noChangeAspect="1"/>
          </p:cNvSpPr>
          <p:nvPr>
            <p:ph type="pic" idx="22"/>
          </p:nvPr>
        </p:nvSpPr>
        <p:spPr>
          <a:xfrm>
            <a:off x="5343525" y="1657350"/>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5343432" y="3620406"/>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9" name="Straight Connector 18"/>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10/24/2023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1316428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31547233"/>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322660"/>
            <a:ext cx="1314451" cy="4369594"/>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348" y="665561"/>
            <a:ext cx="5567362" cy="40266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35274927"/>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F1115-81FC-4A3B-86E2-CE5D12683AD2}"/>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241D9B2-5360-48CD-B9EA-2D188FA1AAA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0B69073-45A5-403F-9F8F-A93FE1DBEDFC}"/>
              </a:ext>
            </a:extLst>
          </p:cNvPr>
          <p:cNvSpPr>
            <a:spLocks noGrp="1"/>
          </p:cNvSpPr>
          <p:nvPr>
            <p:ph type="dt" sz="half" idx="10"/>
          </p:nvPr>
        </p:nvSpPr>
        <p:spPr/>
        <p:txBody>
          <a:bodyPr/>
          <a:lstStyle/>
          <a:p>
            <a:fld id="{4AAD347D-5ACD-4C99-B74B-A9C85AD731AF}" type="datetimeFigureOut">
              <a:rPr lang="en-US" smtClean="0"/>
              <a:t>10/24/2023</a:t>
            </a:fld>
            <a:endParaRPr lang="en-US" dirty="0"/>
          </a:p>
        </p:txBody>
      </p:sp>
      <p:sp>
        <p:nvSpPr>
          <p:cNvPr id="5" name="Footer Placeholder 4">
            <a:extLst>
              <a:ext uri="{FF2B5EF4-FFF2-40B4-BE49-F238E27FC236}">
                <a16:creationId xmlns:a16="http://schemas.microsoft.com/office/drawing/2014/main" id="{14BCBC73-5E37-4E90-B515-C348E775B04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8DC947-58DE-49D7-B355-FB5ED69EFDA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79464142"/>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B8068-92E0-4A28-B90D-CC2BB6F59C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A4EB44-252E-47EB-8E3C-6F64BD4EF5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7C8F73-41B5-4A66-929E-17227061B0A1}"/>
              </a:ext>
            </a:extLst>
          </p:cNvPr>
          <p:cNvSpPr>
            <a:spLocks noGrp="1"/>
          </p:cNvSpPr>
          <p:nvPr>
            <p:ph type="dt" sz="half" idx="10"/>
          </p:nvPr>
        </p:nvSpPr>
        <p:spPr/>
        <p:txBody>
          <a:bodyPr/>
          <a:lstStyle/>
          <a:p>
            <a:fld id="{4509A250-FF31-4206-8172-F9D3106AACB1}" type="datetimeFigureOut">
              <a:rPr lang="en-US" smtClean="0"/>
              <a:t>10/24/2023</a:t>
            </a:fld>
            <a:endParaRPr lang="en-US" dirty="0"/>
          </a:p>
        </p:txBody>
      </p:sp>
      <p:sp>
        <p:nvSpPr>
          <p:cNvPr id="5" name="Footer Placeholder 4">
            <a:extLst>
              <a:ext uri="{FF2B5EF4-FFF2-40B4-BE49-F238E27FC236}">
                <a16:creationId xmlns:a16="http://schemas.microsoft.com/office/drawing/2014/main" id="{67FC1223-95AB-4E3B-AF45-C149CF198C9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74CA97E-3930-408A-9337-6627EF25D5D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0697503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311795543"/>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BD3A1-CDE7-4A45-9605-2624409F5A3D}"/>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8913789-DA65-466D-8E0B-45A19A5F64DB}"/>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43BDAC-8FEE-4D41-AAD2-293E37EFA74E}"/>
              </a:ext>
            </a:extLst>
          </p:cNvPr>
          <p:cNvSpPr>
            <a:spLocks noGrp="1"/>
          </p:cNvSpPr>
          <p:nvPr>
            <p:ph type="dt" sz="half" idx="10"/>
          </p:nvPr>
        </p:nvSpPr>
        <p:spPr/>
        <p:txBody>
          <a:bodyPr/>
          <a:lstStyle/>
          <a:p>
            <a:fld id="{9796027F-7875-4030-9381-8BD8C4F21935}" type="datetimeFigureOut">
              <a:rPr lang="en-US" smtClean="0"/>
              <a:t>10/24/2023</a:t>
            </a:fld>
            <a:endParaRPr lang="en-US" dirty="0"/>
          </a:p>
        </p:txBody>
      </p:sp>
      <p:sp>
        <p:nvSpPr>
          <p:cNvPr id="5" name="Footer Placeholder 4">
            <a:extLst>
              <a:ext uri="{FF2B5EF4-FFF2-40B4-BE49-F238E27FC236}">
                <a16:creationId xmlns:a16="http://schemas.microsoft.com/office/drawing/2014/main" id="{636FCD26-034E-4F6E-B51F-876DEF154A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A7E25E2-016C-4FA7-AF61-1E51F202CA3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16848489"/>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CD11F-E512-4BB3-8E94-5EF1C47068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9689A8-5CDF-4E6C-88A1-731D9752AACA}"/>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686677-0878-4767-A0FC-B743F3458350}"/>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914C3E-901F-4421-B5D0-9C7637BFA1AD}"/>
              </a:ext>
            </a:extLst>
          </p:cNvPr>
          <p:cNvSpPr>
            <a:spLocks noGrp="1"/>
          </p:cNvSpPr>
          <p:nvPr>
            <p:ph type="dt" sz="half" idx="10"/>
          </p:nvPr>
        </p:nvSpPr>
        <p:spPr/>
        <p:txBody>
          <a:bodyPr/>
          <a:lstStyle/>
          <a:p>
            <a:fld id="{9796027F-7875-4030-9381-8BD8C4F21935}" type="datetimeFigureOut">
              <a:rPr lang="en-US" smtClean="0"/>
              <a:t>10/24/2023</a:t>
            </a:fld>
            <a:endParaRPr lang="en-US" dirty="0"/>
          </a:p>
        </p:txBody>
      </p:sp>
      <p:sp>
        <p:nvSpPr>
          <p:cNvPr id="6" name="Footer Placeholder 5">
            <a:extLst>
              <a:ext uri="{FF2B5EF4-FFF2-40B4-BE49-F238E27FC236}">
                <a16:creationId xmlns:a16="http://schemas.microsoft.com/office/drawing/2014/main" id="{6BC64C10-1052-41B9-8DC1-9649F56DD70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029319-C351-4919-A6A7-2174F7323C7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6861953"/>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BA8CC-F25A-4583-AE50-8747ACAA79A5}"/>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A6263A-491C-4303-B24C-E6247A2B1B5F}"/>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76E3D50-D050-4913-B611-5FD4D8EEFAD4}"/>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50D8A8-79AA-4FD6-BE51-E78A9215BA61}"/>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E68229F-3736-4A88-8E32-B3AB91A583E3}"/>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A7D3C6-65D4-4C9E-A772-2651689B7570}"/>
              </a:ext>
            </a:extLst>
          </p:cNvPr>
          <p:cNvSpPr>
            <a:spLocks noGrp="1"/>
          </p:cNvSpPr>
          <p:nvPr>
            <p:ph type="dt" sz="half" idx="10"/>
          </p:nvPr>
        </p:nvSpPr>
        <p:spPr/>
        <p:txBody>
          <a:bodyPr/>
          <a:lstStyle/>
          <a:p>
            <a:fld id="{9796027F-7875-4030-9381-8BD8C4F21935}" type="datetimeFigureOut">
              <a:rPr lang="en-US" smtClean="0"/>
              <a:t>10/24/2023</a:t>
            </a:fld>
            <a:endParaRPr lang="en-US" dirty="0"/>
          </a:p>
        </p:txBody>
      </p:sp>
      <p:sp>
        <p:nvSpPr>
          <p:cNvPr id="8" name="Footer Placeholder 7">
            <a:extLst>
              <a:ext uri="{FF2B5EF4-FFF2-40B4-BE49-F238E27FC236}">
                <a16:creationId xmlns:a16="http://schemas.microsoft.com/office/drawing/2014/main" id="{87B04A66-BA3A-4831-A1BA-D95B93AC9CB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4F27DA7-9C65-4529-9B21-3DCBBB6C11C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92970785"/>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649F3-D7AC-4B8F-9D53-B252F68199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88BB33-1246-4F1C-ACB6-42E4A84A4461}"/>
              </a:ext>
            </a:extLst>
          </p:cNvPr>
          <p:cNvSpPr>
            <a:spLocks noGrp="1"/>
          </p:cNvSpPr>
          <p:nvPr>
            <p:ph type="dt" sz="half" idx="10"/>
          </p:nvPr>
        </p:nvSpPr>
        <p:spPr/>
        <p:txBody>
          <a:bodyPr/>
          <a:lstStyle/>
          <a:p>
            <a:fld id="{4509A250-FF31-4206-8172-F9D3106AACB1}" type="datetimeFigureOut">
              <a:rPr lang="en-US" smtClean="0"/>
              <a:t>10/24/2023</a:t>
            </a:fld>
            <a:endParaRPr lang="en-US" dirty="0"/>
          </a:p>
        </p:txBody>
      </p:sp>
      <p:sp>
        <p:nvSpPr>
          <p:cNvPr id="4" name="Footer Placeholder 3">
            <a:extLst>
              <a:ext uri="{FF2B5EF4-FFF2-40B4-BE49-F238E27FC236}">
                <a16:creationId xmlns:a16="http://schemas.microsoft.com/office/drawing/2014/main" id="{4F0771C8-E9F7-4F6F-81A9-5043028F59D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2C7C90F-2DF3-4154-A938-2CE2BE14168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78184158"/>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28ABDE-A147-44F3-91E2-429DC68A1BB3}"/>
              </a:ext>
            </a:extLst>
          </p:cNvPr>
          <p:cNvSpPr>
            <a:spLocks noGrp="1"/>
          </p:cNvSpPr>
          <p:nvPr>
            <p:ph type="dt" sz="half" idx="10"/>
          </p:nvPr>
        </p:nvSpPr>
        <p:spPr/>
        <p:txBody>
          <a:bodyPr/>
          <a:lstStyle/>
          <a:p>
            <a:fld id="{4509A250-FF31-4206-8172-F9D3106AACB1}" type="datetimeFigureOut">
              <a:rPr lang="en-US" smtClean="0"/>
              <a:t>10/24/2023</a:t>
            </a:fld>
            <a:endParaRPr lang="en-US" dirty="0"/>
          </a:p>
        </p:txBody>
      </p:sp>
      <p:sp>
        <p:nvSpPr>
          <p:cNvPr id="3" name="Footer Placeholder 2">
            <a:extLst>
              <a:ext uri="{FF2B5EF4-FFF2-40B4-BE49-F238E27FC236}">
                <a16:creationId xmlns:a16="http://schemas.microsoft.com/office/drawing/2014/main" id="{E291F67A-63F3-4BDE-AEBA-FE5B2005DF3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82A6CA9-9B3D-4A47-9186-FA276127899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055479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9F442-B590-4EF3-A7A9-43580B53341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284EDB1-7120-4766-829C-1AF543394890}"/>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6528FA-59B9-411E-8A62-E782C66DF1F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14E8DB6-95AA-4DC5-B56E-587D852E5DD0}"/>
              </a:ext>
            </a:extLst>
          </p:cNvPr>
          <p:cNvSpPr>
            <a:spLocks noGrp="1"/>
          </p:cNvSpPr>
          <p:nvPr>
            <p:ph type="dt" sz="half" idx="10"/>
          </p:nvPr>
        </p:nvSpPr>
        <p:spPr/>
        <p:txBody>
          <a:bodyPr/>
          <a:lstStyle/>
          <a:p>
            <a:fld id="{4509A250-FF31-4206-8172-F9D3106AACB1}" type="datetimeFigureOut">
              <a:rPr lang="en-US" smtClean="0"/>
              <a:t>10/24/2023</a:t>
            </a:fld>
            <a:endParaRPr lang="en-US" dirty="0"/>
          </a:p>
        </p:txBody>
      </p:sp>
      <p:sp>
        <p:nvSpPr>
          <p:cNvPr id="6" name="Footer Placeholder 5">
            <a:extLst>
              <a:ext uri="{FF2B5EF4-FFF2-40B4-BE49-F238E27FC236}">
                <a16:creationId xmlns:a16="http://schemas.microsoft.com/office/drawing/2014/main" id="{8855025C-799D-4752-8876-857EB5AED3A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295D65F-B7CE-4C6D-A60D-8DEAE43359A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10950907"/>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EDBF6-A613-4A3A-8544-A81C6CE1683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FFB7CA8-9454-457F-A588-62C564664BD4}"/>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E6096A0-4695-4189-BF56-A064978EE53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DC98315-4404-4725-9FC4-FFE7ABB40963}"/>
              </a:ext>
            </a:extLst>
          </p:cNvPr>
          <p:cNvSpPr>
            <a:spLocks noGrp="1"/>
          </p:cNvSpPr>
          <p:nvPr>
            <p:ph type="dt" sz="half" idx="10"/>
          </p:nvPr>
        </p:nvSpPr>
        <p:spPr/>
        <p:txBody>
          <a:bodyPr/>
          <a:lstStyle/>
          <a:p>
            <a:fld id="{4509A250-FF31-4206-8172-F9D3106AACB1}" type="datetimeFigureOut">
              <a:rPr lang="en-US" smtClean="0"/>
              <a:t>10/24/2023</a:t>
            </a:fld>
            <a:endParaRPr lang="en-US" dirty="0"/>
          </a:p>
        </p:txBody>
      </p:sp>
      <p:sp>
        <p:nvSpPr>
          <p:cNvPr id="6" name="Footer Placeholder 5">
            <a:extLst>
              <a:ext uri="{FF2B5EF4-FFF2-40B4-BE49-F238E27FC236}">
                <a16:creationId xmlns:a16="http://schemas.microsoft.com/office/drawing/2014/main" id="{69A65A17-3C89-4BE1-BEB4-84783A2E2FD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7F054AA-67B0-4EBE-8F90-ACC3FD33BDE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267948312"/>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1D0AC-06BA-4933-877B-B44EA66748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FCF147-2B7C-4324-9E94-EDCC1F2A6A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861C03-8B22-45EA-9CAB-2655AD1C4E2D}"/>
              </a:ext>
            </a:extLst>
          </p:cNvPr>
          <p:cNvSpPr>
            <a:spLocks noGrp="1"/>
          </p:cNvSpPr>
          <p:nvPr>
            <p:ph type="dt" sz="half" idx="10"/>
          </p:nvPr>
        </p:nvSpPr>
        <p:spPr/>
        <p:txBody>
          <a:bodyPr/>
          <a:lstStyle/>
          <a:p>
            <a:fld id="{4509A250-FF31-4206-8172-F9D3106AACB1}" type="datetimeFigureOut">
              <a:rPr lang="en-US" smtClean="0"/>
              <a:t>10/24/2023</a:t>
            </a:fld>
            <a:endParaRPr lang="en-US" dirty="0"/>
          </a:p>
        </p:txBody>
      </p:sp>
      <p:sp>
        <p:nvSpPr>
          <p:cNvPr id="5" name="Footer Placeholder 4">
            <a:extLst>
              <a:ext uri="{FF2B5EF4-FFF2-40B4-BE49-F238E27FC236}">
                <a16:creationId xmlns:a16="http://schemas.microsoft.com/office/drawing/2014/main" id="{8EE496F6-63A4-4CC1-9992-BDDFD9E412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E45BC8-A102-4510-B20C-C285E324088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71103438"/>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ED3837-7152-47D3-BD8F-7367919A9C06}"/>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7A608D-99EB-4AEF-B281-257AE292AAA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AE6700-8214-4314-9093-92D6222A5979}"/>
              </a:ext>
            </a:extLst>
          </p:cNvPr>
          <p:cNvSpPr>
            <a:spLocks noGrp="1"/>
          </p:cNvSpPr>
          <p:nvPr>
            <p:ph type="dt" sz="half" idx="10"/>
          </p:nvPr>
        </p:nvSpPr>
        <p:spPr/>
        <p:txBody>
          <a:bodyPr/>
          <a:lstStyle/>
          <a:p>
            <a:fld id="{4509A250-FF31-4206-8172-F9D3106AACB1}" type="datetimeFigureOut">
              <a:rPr lang="en-US" smtClean="0"/>
              <a:t>10/24/2023</a:t>
            </a:fld>
            <a:endParaRPr lang="en-US" dirty="0"/>
          </a:p>
        </p:txBody>
      </p:sp>
      <p:sp>
        <p:nvSpPr>
          <p:cNvPr id="5" name="Footer Placeholder 4">
            <a:extLst>
              <a:ext uri="{FF2B5EF4-FFF2-40B4-BE49-F238E27FC236}">
                <a16:creationId xmlns:a16="http://schemas.microsoft.com/office/drawing/2014/main" id="{52EBD915-358D-458F-9A9F-292DE06FDCD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3192EF1-EF25-4A69-9C79-B07253C1158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5696038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146300"/>
            <a:ext cx="6619243" cy="1436735"/>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all">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6562170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485" y="1545432"/>
            <a:ext cx="3297254" cy="314682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0870" y="1542069"/>
            <a:ext cx="3297256" cy="315018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10/24/2023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367823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485"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7485"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0872"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240872"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10/24/2023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7289463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10/24/2023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32307470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10/24/2023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57322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085850"/>
            <a:ext cx="2550798" cy="108585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588462" y="1085850"/>
            <a:ext cx="3896998" cy="3429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215" y="2346961"/>
            <a:ext cx="2550797" cy="21716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10/24/2023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4410382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390644"/>
            <a:ext cx="3819680" cy="1181106"/>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2160" y="857250"/>
            <a:ext cx="2400300"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6" y="2743200"/>
            <a:ext cx="3813734" cy="10287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10/24/2023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8337362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002264"/>
            <a:ext cx="3027759" cy="3141236"/>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169261"/>
            <a:ext cx="1141809" cy="1774090"/>
          </a:xfrm>
          <a:prstGeom prst="rect">
            <a:avLst/>
          </a:prstGeom>
        </p:spPr>
      </p:pic>
      <p:sp>
        <p:nvSpPr>
          <p:cNvPr id="16" name="Oval 15"/>
          <p:cNvSpPr/>
          <p:nvPr/>
        </p:nvSpPr>
        <p:spPr>
          <a:xfrm>
            <a:off x="6456759" y="125730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1"/>
            <a:ext cx="1202540" cy="856055"/>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4408" y="4572000"/>
            <a:ext cx="745301" cy="571500"/>
          </a:xfrm>
          <a:prstGeom prst="rect">
            <a:avLst/>
          </a:prstGeom>
        </p:spPr>
      </p:pic>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339538"/>
            <a:ext cx="7053542" cy="1050398"/>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484" y="1539689"/>
            <a:ext cx="6709906" cy="31466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616730" y="1343026"/>
            <a:ext cx="74294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4AAD347D-5ACD-4C99-B74B-A9C85AD731AF}" type="datetimeFigureOut">
              <a:rPr lang="en-US" smtClean="0"/>
              <a:t>10/24/2023</a:t>
            </a:fld>
            <a:endParaRPr lang="en-US" dirty="0"/>
          </a:p>
        </p:txBody>
      </p:sp>
      <p:sp>
        <p:nvSpPr>
          <p:cNvPr id="5" name="Footer Placeholder 4"/>
          <p:cNvSpPr>
            <a:spLocks noGrp="1"/>
          </p:cNvSpPr>
          <p:nvPr>
            <p:ph type="ftr" sz="quarter" idx="3"/>
          </p:nvPr>
        </p:nvSpPr>
        <p:spPr>
          <a:xfrm rot="5400000">
            <a:off x="6713680" y="2418973"/>
            <a:ext cx="2894846"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4406" y="221797"/>
            <a:ext cx="628649" cy="575765"/>
          </a:xfrm>
          <a:prstGeom prst="rect">
            <a:avLst/>
          </a:prstGeom>
        </p:spPr>
        <p:txBody>
          <a:bodyPr vert="horz" lIns="91440" tIns="45720" rIns="91440" bIns="45720" rtlCol="0" anchor="b"/>
          <a:lstStyle>
            <a:lvl1pPr algn="ctr">
              <a:defRPr sz="2100" b="0" i="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306990086"/>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hf sldNum="0" hdr="0" ftr="0" dt="0"/>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bg2">
            <a:lumMod val="40000"/>
            <a:lumOff val="60000"/>
          </a:schemeClr>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bg2">
            <a:lumMod val="40000"/>
            <a:lumOff val="60000"/>
          </a:schemeClr>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5pPr>
      <a:lvl6pPr marL="187950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82D37F-19A8-4CF3-8352-155B8846C5B3}"/>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8FC2D0-DC48-4A90-AD62-6F7144F99009}"/>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2C6F68-77C1-4134-93A1-9DE9E85EB1EB}"/>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AAD347D-5ACD-4C99-B74B-A9C85AD731AF}" type="datetimeFigureOut">
              <a:rPr lang="en-US" smtClean="0"/>
              <a:t>10/24/2023</a:t>
            </a:fld>
            <a:endParaRPr lang="en-US" dirty="0"/>
          </a:p>
        </p:txBody>
      </p:sp>
      <p:sp>
        <p:nvSpPr>
          <p:cNvPr id="5" name="Footer Placeholder 4">
            <a:extLst>
              <a:ext uri="{FF2B5EF4-FFF2-40B4-BE49-F238E27FC236}">
                <a16:creationId xmlns:a16="http://schemas.microsoft.com/office/drawing/2014/main" id="{284486EA-1E3C-4B4F-B72C-64EBAFED66C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5E5F7F-4E29-4FCD-8029-FFC670D9AF89}"/>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8010461"/>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315925"/>
            <a:ext cx="8542800" cy="1552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3380" b="1" i="1" dirty="0"/>
              <a:t>Navigating Social Context: Pragmatics and Sociolinguistics in Harmony</a:t>
            </a:r>
            <a:endParaRPr sz="3380" b="1" i="1" dirty="0"/>
          </a:p>
        </p:txBody>
      </p:sp>
      <p:sp>
        <p:nvSpPr>
          <p:cNvPr id="55" name="Google Shape;55;p13"/>
          <p:cNvSpPr txBox="1">
            <a:spLocks noGrp="1"/>
          </p:cNvSpPr>
          <p:nvPr>
            <p:ph type="subTitle" idx="1"/>
          </p:nvPr>
        </p:nvSpPr>
        <p:spPr>
          <a:xfrm>
            <a:off x="460450" y="2351213"/>
            <a:ext cx="8520600" cy="11238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sz="2400" b="1" cap="none" dirty="0">
                <a:solidFill>
                  <a:schemeClr val="tx1"/>
                </a:solidFill>
              </a:rPr>
              <a:t>Assistant Instructor </a:t>
            </a:r>
            <a:r>
              <a:rPr lang="en-US" sz="2400" b="1" cap="none" dirty="0" err="1">
                <a:solidFill>
                  <a:schemeClr val="tx1"/>
                </a:solidFill>
              </a:rPr>
              <a:t>Israa</a:t>
            </a:r>
            <a:r>
              <a:rPr lang="en-US" sz="2400" b="1" cap="none" dirty="0">
                <a:solidFill>
                  <a:schemeClr val="tx1"/>
                </a:solidFill>
              </a:rPr>
              <a:t> </a:t>
            </a:r>
            <a:r>
              <a:rPr lang="en-US" sz="2400" b="1" cap="none" dirty="0" err="1">
                <a:solidFill>
                  <a:schemeClr val="tx1"/>
                </a:solidFill>
              </a:rPr>
              <a:t>Amer</a:t>
            </a:r>
            <a:r>
              <a:rPr lang="en-US" sz="2400" b="1" cap="none" dirty="0">
                <a:solidFill>
                  <a:schemeClr val="tx1"/>
                </a:solidFill>
              </a:rPr>
              <a:t> </a:t>
            </a:r>
            <a:r>
              <a:rPr lang="en-US" sz="2400" b="1" cap="none" dirty="0" err="1">
                <a:solidFill>
                  <a:schemeClr val="tx1"/>
                </a:solidFill>
              </a:rPr>
              <a:t>Mahmood</a:t>
            </a:r>
            <a:r>
              <a:rPr lang="en-US" sz="2400" b="1" cap="none" dirty="0">
                <a:solidFill>
                  <a:schemeClr val="tx1"/>
                </a:solidFill>
              </a:rPr>
              <a:t>  </a:t>
            </a:r>
            <a:br>
              <a:rPr lang="en-US" sz="2400" b="1" cap="none" dirty="0">
                <a:solidFill>
                  <a:schemeClr val="tx1"/>
                </a:solidFill>
              </a:rPr>
            </a:br>
            <a:r>
              <a:rPr lang="en-US" sz="2400" b="1" cap="none" dirty="0">
                <a:solidFill>
                  <a:schemeClr val="tx1"/>
                </a:solidFill>
              </a:rPr>
              <a:t>Assistant Instructor </a:t>
            </a:r>
            <a:r>
              <a:rPr lang="en-US" sz="2400" b="1" cap="none" dirty="0" err="1">
                <a:solidFill>
                  <a:schemeClr val="tx1"/>
                </a:solidFill>
              </a:rPr>
              <a:t>Hiba</a:t>
            </a:r>
            <a:r>
              <a:rPr lang="en-US" sz="2400" b="1" cap="none" dirty="0">
                <a:solidFill>
                  <a:schemeClr val="tx1"/>
                </a:solidFill>
              </a:rPr>
              <a:t> Kareem </a:t>
            </a:r>
            <a:r>
              <a:rPr lang="en-US" sz="2400" b="1" cap="none" dirty="0" err="1">
                <a:solidFill>
                  <a:schemeClr val="tx1"/>
                </a:solidFill>
              </a:rPr>
              <a:t>Neamah</a:t>
            </a:r>
            <a:endParaRPr lang="en-US" sz="2400" b="1" cap="none" dirty="0">
              <a:solidFill>
                <a:schemeClr val="tx1"/>
              </a:solidFill>
            </a:endParaRPr>
          </a:p>
        </p:txBody>
      </p:sp>
      <p:sp>
        <p:nvSpPr>
          <p:cNvPr id="56" name="Google Shape;56;p13"/>
          <p:cNvSpPr txBox="1"/>
          <p:nvPr/>
        </p:nvSpPr>
        <p:spPr>
          <a:xfrm>
            <a:off x="586900" y="3957800"/>
            <a:ext cx="8267700" cy="96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t>Symposium </a:t>
            </a:r>
            <a:endParaRPr dirty="0"/>
          </a:p>
          <a:p>
            <a:pPr marL="0" lvl="0" indent="0" algn="ctr" rtl="0">
              <a:spcBef>
                <a:spcPts val="0"/>
              </a:spcBef>
              <a:spcAft>
                <a:spcPts val="0"/>
              </a:spcAft>
              <a:buNone/>
            </a:pPr>
            <a:r>
              <a:rPr lang="en" dirty="0">
                <a:latin typeface="Times New Roman"/>
                <a:ea typeface="Times New Roman"/>
                <a:cs typeface="Times New Roman"/>
                <a:sym typeface="Times New Roman"/>
              </a:rPr>
              <a:t>Interdisciplinary Innovation in Linguistic Studies</a:t>
            </a:r>
            <a:endParaRPr dirty="0">
              <a:latin typeface="Times New Roman"/>
              <a:ea typeface="Times New Roman"/>
              <a:cs typeface="Times New Roman"/>
              <a:sym typeface="Times New Roman"/>
            </a:endParaRPr>
          </a:p>
          <a:p>
            <a:pPr marL="0" lvl="0" indent="0" algn="ctr" rtl="0">
              <a:spcBef>
                <a:spcPts val="0"/>
              </a:spcBef>
              <a:spcAft>
                <a:spcPts val="0"/>
              </a:spcAft>
              <a:buNone/>
            </a:pPr>
            <a:r>
              <a:rPr lang="en" dirty="0">
                <a:latin typeface="Times New Roman"/>
                <a:ea typeface="Times New Roman"/>
                <a:cs typeface="Times New Roman"/>
                <a:sym typeface="Times New Roman"/>
              </a:rPr>
              <a:t>October 24.2023 </a:t>
            </a:r>
            <a:endParaRPr dirty="0">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22"/>
          <p:cNvPicPr preferRelativeResize="0"/>
          <p:nvPr/>
        </p:nvPicPr>
        <p:blipFill>
          <a:blip r:embed="rId3">
            <a:alphaModFix/>
          </a:blip>
          <a:stretch>
            <a:fillRect/>
          </a:stretch>
        </p:blipFill>
        <p:spPr>
          <a:xfrm>
            <a:off x="2845448" y="152400"/>
            <a:ext cx="3184249" cy="48386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3"/>
          <p:cNvSpPr txBox="1"/>
          <p:nvPr/>
        </p:nvSpPr>
        <p:spPr>
          <a:xfrm>
            <a:off x="152400" y="152400"/>
            <a:ext cx="8771100" cy="443195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dirty="0"/>
              <a:t>Janet Holmes (2018 ) refers to the fact that there is limited research on men's linguistic behavior in female-dominated professions compared to the extensive research on women in male-stereotyped roles. However, Holmes refers to a previous research that suggests that men in such professions often feel pressured to emphasize their masculinity when working in female stereotypical professions. Contrary to this, Holmes's work suggests that there isn’t much macho behavior in female occupational contexts. As McDowell (2015, p. 379) points out</a:t>
            </a:r>
            <a:endParaRPr sz="2300" dirty="0"/>
          </a:p>
          <a:p>
            <a:pPr marL="0" lvl="0" indent="0" algn="l" rtl="0">
              <a:spcBef>
                <a:spcPts val="0"/>
              </a:spcBef>
              <a:spcAft>
                <a:spcPts val="0"/>
              </a:spcAft>
              <a:buNone/>
            </a:pPr>
            <a:r>
              <a:rPr lang="en" sz="2300" dirty="0"/>
              <a:t>"(the language used is the language of being a nurse regardless of the gender of the person in that work role".</a:t>
            </a:r>
            <a:endParaRPr sz="23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4"/>
          <p:cNvSpPr txBox="1"/>
          <p:nvPr/>
        </p:nvSpPr>
        <p:spPr>
          <a:xfrm>
            <a:off x="483800" y="474925"/>
            <a:ext cx="8173500" cy="39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Conclusion</a:t>
            </a:r>
            <a:endParaRPr/>
          </a:p>
          <a:p>
            <a:pPr marL="0" lvl="0" indent="0" algn="l" rtl="0">
              <a:spcBef>
                <a:spcPts val="0"/>
              </a:spcBef>
              <a:spcAft>
                <a:spcPts val="0"/>
              </a:spcAft>
              <a:buNone/>
            </a:pPr>
            <a:r>
              <a:rPr lang="en"/>
              <a:t>In conclusion, the study of the dynamic relationship between pragmatics and sociolinguistics is crucial for understanding how language is shaped by sociocultural contexts and influences social norms and identity construction.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5"/>
          <p:cNvSpPr txBox="1"/>
          <p:nvPr/>
        </p:nvSpPr>
        <p:spPr>
          <a:xfrm>
            <a:off x="407425" y="576775"/>
            <a:ext cx="8415600" cy="385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Bibliography </a:t>
            </a:r>
            <a:endParaRPr/>
          </a:p>
          <a:p>
            <a:pPr marL="0" lvl="0" indent="0" algn="l" rtl="0">
              <a:spcBef>
                <a:spcPts val="0"/>
              </a:spcBef>
              <a:spcAft>
                <a:spcPts val="0"/>
              </a:spcAft>
              <a:buNone/>
            </a:pPr>
            <a:endParaRPr/>
          </a:p>
          <a:p>
            <a:pPr marL="0" lvl="0" indent="0" algn="l" rtl="0">
              <a:spcBef>
                <a:spcPts val="0"/>
              </a:spcBef>
              <a:spcAft>
                <a:spcPts val="0"/>
              </a:spcAft>
              <a:buNone/>
            </a:pPr>
            <a:r>
              <a:rPr lang="en"/>
              <a:t> Blommaert, J. (2011). Pragmatics and discourse. In R. Mesthrie (Ed.), The Cambridge Handbook of Sociolinguistics (Cambridge Handbooks in Language and Linguistics, pp. 122-137). Cambridge: Cambridge University Press. doi:10.1017/CBO9780511997068.012</a:t>
            </a:r>
            <a:endParaRPr/>
          </a:p>
          <a:p>
            <a:pPr marL="0" lvl="0" indent="0" algn="l" rtl="0">
              <a:spcBef>
                <a:spcPts val="0"/>
              </a:spcBef>
              <a:spcAft>
                <a:spcPts val="0"/>
              </a:spcAft>
              <a:buNone/>
            </a:pPr>
            <a:endParaRPr/>
          </a:p>
          <a:p>
            <a:pPr marL="0" lvl="0" indent="0" algn="l" rtl="0">
              <a:spcBef>
                <a:spcPts val="0"/>
              </a:spcBef>
              <a:spcAft>
                <a:spcPts val="0"/>
              </a:spcAft>
              <a:buNone/>
            </a:pPr>
            <a:r>
              <a:rPr lang="en"/>
              <a:t>Pragmatics and Its Interfaces. (2018). Netherlands: John Benjamins Publishing Company.</a:t>
            </a:r>
            <a:endParaRPr/>
          </a:p>
          <a:p>
            <a:pPr marL="0" lvl="0" indent="0" algn="l" rtl="0">
              <a:spcBef>
                <a:spcPts val="0"/>
              </a:spcBef>
              <a:spcAft>
                <a:spcPts val="0"/>
              </a:spcAft>
              <a:buNone/>
            </a:pPr>
            <a:endParaRPr/>
          </a:p>
          <a:p>
            <a:pPr marL="0" lvl="0" indent="0" algn="l" rtl="0">
              <a:spcBef>
                <a:spcPts val="0"/>
              </a:spcBef>
              <a:spcAft>
                <a:spcPts val="0"/>
              </a:spcAft>
              <a:buNone/>
            </a:pPr>
            <a:r>
              <a:rPr lang="en"/>
              <a:t>Levinson, S. C. (1983). Pragmatics. Cambridge: Cambridge University Press.</a:t>
            </a:r>
            <a:endParaRPr/>
          </a:p>
          <a:p>
            <a:pPr marL="0" lvl="0" indent="0" algn="l" rtl="0">
              <a:spcBef>
                <a:spcPts val="0"/>
              </a:spcBef>
              <a:spcAft>
                <a:spcPts val="0"/>
              </a:spcAft>
              <a:buNone/>
            </a:pPr>
            <a:endParaRPr/>
          </a:p>
          <a:p>
            <a:pPr marL="0" lvl="0" indent="0" algn="l" rtl="0">
              <a:spcBef>
                <a:spcPts val="0"/>
              </a:spcBef>
              <a:spcAft>
                <a:spcPts val="0"/>
              </a:spcAft>
              <a:buNone/>
            </a:pPr>
            <a:r>
              <a:rPr lang="en"/>
              <a:t>Wardhaugh, R. (1986). An introduction to sociolinguistics. Blackwell.</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694CC3-FBF0-4FD2-AD94-9382723FB1D7}"/>
              </a:ext>
            </a:extLst>
          </p:cNvPr>
          <p:cNvSpPr txBox="1"/>
          <p:nvPr/>
        </p:nvSpPr>
        <p:spPr>
          <a:xfrm>
            <a:off x="602593" y="536028"/>
            <a:ext cx="7966841" cy="3970318"/>
          </a:xfrm>
          <a:prstGeom prst="rect">
            <a:avLst/>
          </a:prstGeom>
          <a:noFill/>
        </p:spPr>
        <p:txBody>
          <a:bodyPr wrap="square">
            <a:spAutoFit/>
          </a:bodyPr>
          <a:lstStyle/>
          <a:p>
            <a:r>
              <a:rPr lang="en-US" sz="3600" dirty="0"/>
              <a:t>“Because language and society are so closely linked, it is possible, in some cases, to encourage social change by directing attention towards linguistic reflections of aspects of society that one would like to see altered.”</a:t>
            </a:r>
          </a:p>
          <a:p>
            <a:br>
              <a:rPr lang="en-US" dirty="0"/>
            </a:br>
            <a:r>
              <a:rPr lang="en-US" dirty="0"/>
              <a:t>― Peter Trudgill, Sociolinguistics: An Introduction to Language and Society</a:t>
            </a:r>
          </a:p>
        </p:txBody>
      </p:sp>
    </p:spTree>
    <p:extLst>
      <p:ext uri="{BB962C8B-B14F-4D97-AF65-F5344CB8AC3E}">
        <p14:creationId xmlns:p14="http://schemas.microsoft.com/office/powerpoint/2010/main" val="3974866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p:nvPr/>
        </p:nvSpPr>
        <p:spPr>
          <a:xfrm>
            <a:off x="190975" y="309425"/>
            <a:ext cx="8835600" cy="476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t>Introduction</a:t>
            </a:r>
          </a:p>
          <a:p>
            <a:pPr marL="0" lvl="0" indent="0" algn="l" rtl="0">
              <a:spcBef>
                <a:spcPts val="0"/>
              </a:spcBef>
              <a:spcAft>
                <a:spcPts val="0"/>
              </a:spcAft>
              <a:buNone/>
            </a:pPr>
            <a:endParaRPr sz="2800" dirty="0"/>
          </a:p>
          <a:p>
            <a:pPr marL="0" lvl="0" indent="0" algn="l" rtl="0">
              <a:spcBef>
                <a:spcPts val="0"/>
              </a:spcBef>
              <a:spcAft>
                <a:spcPts val="0"/>
              </a:spcAft>
              <a:buNone/>
            </a:pPr>
            <a:r>
              <a:rPr lang="en" sz="2800" dirty="0"/>
              <a:t>Linguistics is a dynamic field, and its intersections with other disciplines are becoming increasingly vital. This presentation explores the synergy between two key linguistic branches: Pragmatics and Sociolinguistics.</a:t>
            </a:r>
            <a:endParaRPr sz="2800" dirty="0"/>
          </a:p>
          <a:p>
            <a:pPr marL="0" lvl="0" indent="0" algn="l" rtl="0">
              <a:spcBef>
                <a:spcPts val="0"/>
              </a:spcBef>
              <a:spcAft>
                <a:spcPts val="0"/>
              </a:spcAft>
              <a:buNone/>
            </a:pPr>
            <a:endParaRPr sz="2800" dirty="0"/>
          </a:p>
          <a:p>
            <a:pPr marL="0" lvl="0" indent="0" algn="l" rtl="0">
              <a:spcBef>
                <a:spcPts val="0"/>
              </a:spcBef>
              <a:spcAft>
                <a:spcPts val="0"/>
              </a:spcAft>
              <a:buNone/>
            </a:pPr>
            <a:endParaRPr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p:nvPr/>
        </p:nvSpPr>
        <p:spPr>
          <a:xfrm>
            <a:off x="0" y="363050"/>
            <a:ext cx="9046500" cy="378562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t>Understanding Pragmatics</a:t>
            </a:r>
            <a:endParaRPr dirty="0"/>
          </a:p>
          <a:p>
            <a:pPr marL="457200" lvl="0" indent="-311150" algn="l" rtl="0">
              <a:spcBef>
                <a:spcPts val="0"/>
              </a:spcBef>
              <a:spcAft>
                <a:spcPts val="0"/>
              </a:spcAft>
              <a:buClr>
                <a:schemeClr val="dk1"/>
              </a:buClr>
              <a:buSzPts val="1300"/>
              <a:buChar char="●"/>
            </a:pPr>
            <a:r>
              <a:rPr lang="en" dirty="0"/>
              <a:t>Pragmatics studies language in use, focusing on the way context shapes meaning.</a:t>
            </a:r>
            <a:endParaRPr dirty="0"/>
          </a:p>
          <a:p>
            <a:pPr marL="457200" lvl="0" indent="-311150" algn="l" rtl="0">
              <a:spcBef>
                <a:spcPts val="0"/>
              </a:spcBef>
              <a:spcAft>
                <a:spcPts val="0"/>
              </a:spcAft>
              <a:buClr>
                <a:schemeClr val="dk1"/>
              </a:buClr>
              <a:buSzPts val="1300"/>
              <a:buChar char="●"/>
            </a:pPr>
            <a:r>
              <a:rPr lang="en" dirty="0"/>
              <a:t>Pragmatic analysis delves into implicatures, speech acts, and conversational principles.</a:t>
            </a:r>
            <a:endParaRPr dirty="0"/>
          </a:p>
          <a:p>
            <a:pPr marL="0" lvl="0" indent="0" algn="l" rtl="0">
              <a:spcBef>
                <a:spcPts val="0"/>
              </a:spcBef>
              <a:spcAft>
                <a:spcPts val="0"/>
              </a:spcAft>
              <a:buNone/>
            </a:pPr>
            <a:r>
              <a:rPr lang="en" dirty="0"/>
              <a:t>Pragmatics is the study of how context influences meaning in communication. It focuses on the implied meanings, intentions, and assumptions behind linguistic expressions. By integrating pragmatics into sociolinguistics, researchers can analyze how language choices and social factors interact to shape communication patterns within different communities. This interdisciplinary approach provides valuable insights into how individuals navigate language use and negotiate meaning in real-world interactions.</a:t>
            </a:r>
            <a:br>
              <a:rPr lang="en" dirty="0"/>
            </a:b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p:nvPr/>
        </p:nvSpPr>
        <p:spPr>
          <a:xfrm>
            <a:off x="0" y="0"/>
            <a:ext cx="8530500" cy="449350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000" dirty="0"/>
          </a:p>
          <a:p>
            <a:pPr marL="0" lvl="0" indent="0" algn="l" rtl="0">
              <a:spcBef>
                <a:spcPts val="0"/>
              </a:spcBef>
              <a:spcAft>
                <a:spcPts val="0"/>
              </a:spcAft>
              <a:buNone/>
            </a:pPr>
            <a:r>
              <a:rPr lang="en" sz="2000" dirty="0"/>
              <a:t>Unveiling Sociolinguistics</a:t>
            </a:r>
            <a:endParaRPr sz="2000" dirty="0"/>
          </a:p>
          <a:p>
            <a:pPr marL="457200" lvl="0" indent="-311150" algn="l" rtl="0">
              <a:spcBef>
                <a:spcPts val="0"/>
              </a:spcBef>
              <a:spcAft>
                <a:spcPts val="0"/>
              </a:spcAft>
              <a:buClr>
                <a:schemeClr val="dk1"/>
              </a:buClr>
              <a:buSzPts val="1300"/>
              <a:buChar char="●"/>
            </a:pPr>
            <a:r>
              <a:rPr lang="en" sz="2000" dirty="0"/>
              <a:t>Sociolinguistics investigates the relationship between language and society.</a:t>
            </a:r>
            <a:endParaRPr sz="2000" dirty="0"/>
          </a:p>
          <a:p>
            <a:pPr marL="457200" lvl="0" indent="-311150" algn="l" rtl="0">
              <a:spcBef>
                <a:spcPts val="0"/>
              </a:spcBef>
              <a:spcAft>
                <a:spcPts val="0"/>
              </a:spcAft>
              <a:buClr>
                <a:schemeClr val="dk1"/>
              </a:buClr>
              <a:buSzPts val="1300"/>
              <a:buChar char="●"/>
            </a:pPr>
            <a:r>
              <a:rPr lang="en" sz="2000" dirty="0"/>
              <a:t>It emphasizes how language varies in different social contexts.</a:t>
            </a:r>
            <a:endParaRPr sz="2000" dirty="0"/>
          </a:p>
          <a:p>
            <a:pPr marL="0" lvl="0" indent="0" algn="l" rtl="0">
              <a:spcBef>
                <a:spcPts val="0"/>
              </a:spcBef>
              <a:spcAft>
                <a:spcPts val="0"/>
              </a:spcAft>
              <a:buNone/>
            </a:pPr>
            <a:r>
              <a:rPr lang="en" sz="2000" dirty="0"/>
              <a:t> </a:t>
            </a:r>
            <a:br>
              <a:rPr lang="en" sz="2000" dirty="0"/>
            </a:br>
            <a:r>
              <a:rPr lang="en" sz="2000" dirty="0"/>
              <a:t>Sociolinguistics is a field that examines the relationship between language and society. By studying language variation and change in social contexts, researchers gain a deeper understanding of how language reflects and shapes social identities, power dynamics, and cultural norms. When combined with pragmatics, sociolinguistics offers a comprehensive perspective on how language functions in society, providing valuable insights into communication dynamics across different communities.</a:t>
            </a:r>
            <a:endParaRPr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7"/>
          <p:cNvSpPr txBox="1"/>
          <p:nvPr/>
        </p:nvSpPr>
        <p:spPr>
          <a:xfrm>
            <a:off x="432875" y="322150"/>
            <a:ext cx="4139100" cy="460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The Intersection</a:t>
            </a:r>
            <a:endParaRPr/>
          </a:p>
          <a:p>
            <a:pPr marL="0" lvl="0" indent="0" algn="l" rtl="0">
              <a:spcBef>
                <a:spcPts val="0"/>
              </a:spcBef>
              <a:spcAft>
                <a:spcPts val="0"/>
              </a:spcAft>
              <a:buNone/>
            </a:pPr>
            <a:r>
              <a:rPr lang="en"/>
              <a:t>Pragmatics and Sociolinguistics converge in analyzing language within its social context.</a:t>
            </a:r>
            <a:endParaRPr/>
          </a:p>
          <a:p>
            <a:pPr marL="0" lvl="0" indent="0" algn="l" rtl="0">
              <a:spcBef>
                <a:spcPts val="0"/>
              </a:spcBef>
              <a:spcAft>
                <a:spcPts val="0"/>
              </a:spcAft>
              <a:buNone/>
            </a:pPr>
            <a:r>
              <a:rPr lang="en"/>
              <a:t>Understanding how language is used in specific communities and situations is central to both fields.</a:t>
            </a:r>
            <a:endParaRPr/>
          </a:p>
        </p:txBody>
      </p:sp>
      <p:pic>
        <p:nvPicPr>
          <p:cNvPr id="77" name="Google Shape;77;p17"/>
          <p:cNvPicPr preferRelativeResize="0"/>
          <p:nvPr/>
        </p:nvPicPr>
        <p:blipFill>
          <a:blip r:embed="rId3">
            <a:alphaModFix/>
          </a:blip>
          <a:stretch>
            <a:fillRect/>
          </a:stretch>
        </p:blipFill>
        <p:spPr>
          <a:xfrm>
            <a:off x="5334000" y="0"/>
            <a:ext cx="3810000"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8"/>
          <p:cNvSpPr txBox="1"/>
          <p:nvPr/>
        </p:nvSpPr>
        <p:spPr>
          <a:xfrm>
            <a:off x="241900" y="398550"/>
            <a:ext cx="8364600" cy="406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Benefits of Synergy</a:t>
            </a:r>
            <a:endParaRPr/>
          </a:p>
          <a:p>
            <a:pPr marL="457200" lvl="0" indent="-317500" algn="l" rtl="0">
              <a:spcBef>
                <a:spcPts val="0"/>
              </a:spcBef>
              <a:spcAft>
                <a:spcPts val="0"/>
              </a:spcAft>
              <a:buSzPts val="1400"/>
              <a:buAutoNum type="arabicPeriod"/>
            </a:pPr>
            <a:r>
              <a:rPr lang="en"/>
              <a:t>Enhanced interpretation: A combination of pragmatic and sociolinguistic insights allows for a richer understanding of language use.</a:t>
            </a:r>
            <a:endParaRPr/>
          </a:p>
          <a:p>
            <a:pPr marL="457200" lvl="0" indent="-317500" algn="l" rtl="0">
              <a:spcBef>
                <a:spcPts val="0"/>
              </a:spcBef>
              <a:spcAft>
                <a:spcPts val="0"/>
              </a:spcAft>
              <a:buSzPts val="1400"/>
              <a:buAutoNum type="arabicPeriod"/>
            </a:pPr>
            <a:r>
              <a:rPr lang="en"/>
              <a:t>Societal implications: This synergy aids in addressing societal issues like linguistic discrimination, politeness, and identity construction.</a:t>
            </a:r>
            <a:endParaRPr/>
          </a:p>
          <a:p>
            <a:pPr marL="0" lvl="0" indent="0" algn="l" rtl="0">
              <a:spcBef>
                <a:spcPts val="0"/>
              </a:spcBef>
              <a:spcAft>
                <a:spcPts val="0"/>
              </a:spcAft>
              <a:buNone/>
            </a:pPr>
            <a:endParaRPr/>
          </a:p>
          <a:p>
            <a:pPr marL="0" lvl="0" indent="0" algn="l" rtl="0">
              <a:spcBef>
                <a:spcPts val="0"/>
              </a:spcBef>
              <a:spcAft>
                <a:spcPts val="0"/>
              </a:spcAft>
              <a:buNone/>
            </a:pPr>
            <a:r>
              <a:rPr lang="en"/>
              <a:t>The relationship between pragmatics and sociolinguistics is symbiotic, as each field contributes to a deeper understanding of language and its sociocultural context. Pragmatics focuses on the meaning and interpretation of language in social interactions, while sociolinguistics examines how language varies and changes in different social groups. By studying the interplay between these two fields, linguists can uncover valuable insights about language use, social norms, and identity construction.</a:t>
            </a:r>
            <a:endParaRPr/>
          </a:p>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9"/>
          <p:cNvSpPr txBox="1"/>
          <p:nvPr/>
        </p:nvSpPr>
        <p:spPr>
          <a:xfrm>
            <a:off x="496550" y="296700"/>
            <a:ext cx="3934800" cy="441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Possible Case Studies: </a:t>
            </a:r>
            <a:endParaRPr/>
          </a:p>
          <a:p>
            <a:pPr marL="0" lvl="0" indent="0" algn="l" rtl="0">
              <a:spcBef>
                <a:spcPts val="0"/>
              </a:spcBef>
              <a:spcAft>
                <a:spcPts val="0"/>
              </a:spcAft>
              <a:buNone/>
            </a:pPr>
            <a:endParaRPr/>
          </a:p>
          <a:p>
            <a:pPr marL="0" lvl="0" indent="0" algn="l" rtl="0">
              <a:spcBef>
                <a:spcPts val="0"/>
              </a:spcBef>
              <a:spcAft>
                <a:spcPts val="0"/>
              </a:spcAft>
              <a:buNone/>
            </a:pPr>
            <a:r>
              <a:rPr lang="en"/>
              <a:t>Application in politics: Analyzing political discourse from a pragmatic and sociolinguistic perspective can reveal hidden agendas and persuasive strategies.</a:t>
            </a:r>
            <a:endParaRPr/>
          </a:p>
          <a:p>
            <a:pPr marL="0" lvl="0" indent="0" algn="l" rtl="0">
              <a:spcBef>
                <a:spcPts val="0"/>
              </a:spcBef>
              <a:spcAft>
                <a:spcPts val="0"/>
              </a:spcAft>
              <a:buNone/>
            </a:pPr>
            <a:endParaRPr/>
          </a:p>
          <a:p>
            <a:pPr marL="0" lvl="0" indent="0" algn="l" rtl="0">
              <a:spcBef>
                <a:spcPts val="0"/>
              </a:spcBef>
              <a:spcAft>
                <a:spcPts val="0"/>
              </a:spcAft>
              <a:buNone/>
            </a:pPr>
            <a:r>
              <a:rPr lang="en"/>
              <a:t>Social media communication: Understanding the pragmatics of online interactions in sociolinguistic terms can provide insights into evolving communication norms.</a:t>
            </a:r>
            <a:endParaRPr/>
          </a:p>
        </p:txBody>
      </p:sp>
      <p:pic>
        <p:nvPicPr>
          <p:cNvPr id="88" name="Google Shape;88;p19"/>
          <p:cNvPicPr preferRelativeResize="0"/>
          <p:nvPr/>
        </p:nvPicPr>
        <p:blipFill>
          <a:blip r:embed="rId3">
            <a:alphaModFix/>
          </a:blip>
          <a:stretch>
            <a:fillRect/>
          </a:stretch>
        </p:blipFill>
        <p:spPr>
          <a:xfrm>
            <a:off x="5334000" y="0"/>
            <a:ext cx="3810000"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0"/>
          <p:cNvSpPr txBox="1"/>
          <p:nvPr/>
        </p:nvSpPr>
        <p:spPr>
          <a:xfrm>
            <a:off x="0" y="0"/>
            <a:ext cx="8912100" cy="517061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t>Sample Case Study: </a:t>
            </a:r>
            <a:endParaRPr dirty="0"/>
          </a:p>
          <a:p>
            <a:pPr marL="0" lvl="0" indent="0" algn="ctr" rtl="0">
              <a:spcBef>
                <a:spcPts val="0"/>
              </a:spcBef>
              <a:spcAft>
                <a:spcPts val="0"/>
              </a:spcAft>
              <a:buNone/>
            </a:pPr>
            <a:r>
              <a:rPr lang="en" b="1" i="1" u="sng" dirty="0"/>
              <a:t>Pragmatic Markers in New Zealand Workplace Interaction</a:t>
            </a:r>
            <a:endParaRPr b="1" i="1" u="sng" dirty="0"/>
          </a:p>
          <a:p>
            <a:pPr marL="0" lvl="0" indent="0" algn="l" rtl="0">
              <a:spcBef>
                <a:spcPts val="0"/>
              </a:spcBef>
              <a:spcAft>
                <a:spcPts val="0"/>
              </a:spcAft>
              <a:buNone/>
            </a:pPr>
            <a:r>
              <a:rPr lang="en" dirty="0"/>
              <a:t>According to Janet Holmes (2018 ) </a:t>
            </a:r>
            <a:br>
              <a:rPr lang="en" dirty="0"/>
            </a:br>
            <a:r>
              <a:rPr lang="en" dirty="0"/>
              <a:t>“Sociolinguists describe the linguistic resources available in speech communities, and provide a systematic account of how social variables influence linguistic choices from among those resources. Pragmatics explains how individuals use linguistic resources to produce and interpret meaning in interaction, and sometimes to change relationships. Certain aspects of each discipline are generally recognized as distinct, but there are also areas of overlap.”</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She used workplace discourse to explore the constraints of egalitarianism and gender in New Zealand society, she has illustrated the advantage of drawing on both disciplines, and has demonstrated how macro-level (societal) and meso-level (eg. workplace teams, communities of practice) sociolinguistic norms may act as sociopragmatic constraints or as a focus for contestation in interaction at the micro-level in face-to-face workplace interaction.</a:t>
            </a:r>
            <a:endParaRPr dirty="0"/>
          </a:p>
          <a:p>
            <a:pPr marL="0" lvl="0" indent="0" algn="l" rtl="0">
              <a:spcBef>
                <a:spcPts val="0"/>
              </a:spcBef>
              <a:spcAft>
                <a:spcPts val="0"/>
              </a:spcAft>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1"/>
          <p:cNvSpPr txBox="1"/>
          <p:nvPr/>
        </p:nvSpPr>
        <p:spPr>
          <a:xfrm>
            <a:off x="0" y="0"/>
            <a:ext cx="9090300" cy="449350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400" dirty="0"/>
              <a:t>Her research study explores the impact of societal norms related to gender and egalitarianism,(the belief in equality and fairness, particularly in terms of social, political, and economic rights), on workplace discourse in New Zealand.</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r>
              <a:rPr lang="en" sz="1400" dirty="0"/>
              <a:t>- The study draws on two disciplines, namely sociolinguistics and sociology, to gain a comprehensive understanding of the issue.</a:t>
            </a:r>
            <a:endParaRPr sz="1400" dirty="0"/>
          </a:p>
          <a:p>
            <a:pPr marL="0" lvl="0" indent="0" algn="l" rtl="0">
              <a:spcBef>
                <a:spcPts val="0"/>
              </a:spcBef>
              <a:spcAft>
                <a:spcPts val="0"/>
              </a:spcAft>
              <a:buNone/>
            </a:pPr>
            <a:r>
              <a:rPr lang="en" sz="1400" dirty="0"/>
              <a:t>- The research focuses on two levels of analysis: macro-level (societal) and meso-level (workplace teams and communities of practice) to examine how sociolinguistic norms operate as constraints or points of contention in face-to-face workplace interactions.</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r>
              <a:rPr lang="en" sz="1400" dirty="0"/>
              <a:t>- The study suggests that societal norms related to gender and egalitarianism can impact workplace interactions, and these norms can be either constraining or contested in face-to-face interactions.</a:t>
            </a:r>
            <a:endParaRPr sz="1400" dirty="0"/>
          </a:p>
          <a:p>
            <a:pPr marL="0" lvl="0" indent="0" algn="l" rtl="0">
              <a:spcBef>
                <a:spcPts val="0"/>
              </a:spcBef>
              <a:spcAft>
                <a:spcPts val="0"/>
              </a:spcAft>
              <a:buNone/>
            </a:pPr>
            <a:r>
              <a:rPr lang="en" sz="1400" dirty="0"/>
              <a:t>- the researcher uses the term "sociopragmatic constraints" refers to the limitations or restrictions imposed by societal norms on language use in social interactions.</a:t>
            </a:r>
            <a:endParaRPr sz="1400" dirty="0"/>
          </a:p>
          <a:p>
            <a:pPr marL="0" lvl="0" indent="0" algn="l" rtl="0">
              <a:spcBef>
                <a:spcPts val="0"/>
              </a:spcBef>
              <a:spcAft>
                <a:spcPts val="0"/>
              </a:spcAft>
              <a:buNone/>
            </a:pPr>
            <a:r>
              <a:rPr lang="en" sz="1400" dirty="0"/>
              <a:t>- The study suggests that these constraints can be challenged or contested in workplace interactions, particularly at the micro-level, where individuals negotiate meaning and social norms in their interactions.</a:t>
            </a:r>
            <a:endParaRPr sz="1400" dirty="0"/>
          </a:p>
          <a:p>
            <a:pPr marL="0" lvl="0" indent="0" algn="l" rtl="0">
              <a:spcBef>
                <a:spcPts val="0"/>
              </a:spcBef>
              <a:spcAft>
                <a:spcPts val="0"/>
              </a:spcAft>
              <a:buNone/>
            </a:pPr>
            <a:r>
              <a:rPr lang="en" sz="1400" dirty="0"/>
              <a:t>- The study highlights the importance of examining workplace discourse from multiple levels of analysis to gain a comprehensive understanding of the issue and its impact on workplace interactions.</a:t>
            </a:r>
            <a:endParaRPr sz="1400" dirty="0"/>
          </a:p>
          <a:p>
            <a:pPr marL="0" lvl="0" indent="0" algn="l" rtl="0">
              <a:spcBef>
                <a:spcPts val="0"/>
              </a:spcBef>
              <a:spcAft>
                <a:spcPts val="0"/>
              </a:spcAft>
              <a:buNone/>
            </a:pPr>
            <a:endParaRPr sz="14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80</TotalTime>
  <Words>1151</Words>
  <Application>Microsoft Office PowerPoint</Application>
  <PresentationFormat>On-screen Show (16:9)</PresentationFormat>
  <Paragraphs>63</Paragraphs>
  <Slides>14</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Calibri</vt:lpstr>
      <vt:lpstr>Calibri Light</vt:lpstr>
      <vt:lpstr>Century Gothic</vt:lpstr>
      <vt:lpstr>Times New Roman</vt:lpstr>
      <vt:lpstr>Wingdings 3</vt:lpstr>
      <vt:lpstr>Ion</vt:lpstr>
      <vt:lpstr>Office Theme</vt:lpstr>
      <vt:lpstr>Navigating Social Context: Pragmatics and Sociolinguistics in Harmony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Social Context: Pragmatics and Sociolinguistics in Harmony</dc:title>
  <dc:creator>emy adil</dc:creator>
  <cp:lastModifiedBy>hp</cp:lastModifiedBy>
  <cp:revision>3</cp:revision>
  <dcterms:modified xsi:type="dcterms:W3CDTF">2023-10-24T15:22:02Z</dcterms:modified>
</cp:coreProperties>
</file>