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68" r:id="rId3"/>
    <p:sldId id="257" r:id="rId4"/>
    <p:sldId id="258" r:id="rId5"/>
    <p:sldId id="259" r:id="rId6"/>
    <p:sldId id="260" r:id="rId7"/>
    <p:sldId id="267" r:id="rId8"/>
    <p:sldId id="264" r:id="rId9"/>
    <p:sldId id="266"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559" autoAdjust="0"/>
    <p:restoredTop sz="94660"/>
  </p:normalViewPr>
  <p:slideViewPr>
    <p:cSldViewPr>
      <p:cViewPr varScale="1">
        <p:scale>
          <a:sx n="67" d="100"/>
          <a:sy n="67" d="100"/>
        </p:scale>
        <p:origin x="148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9A320B5-CF5C-4385-9168-8CD952B686FE}" type="datetimeFigureOut">
              <a:rPr lang="ar-IQ" smtClean="0"/>
              <a:t>13/06/1445</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4DEDFB9-F389-44A5-AD12-17876C07A985}" type="slidenum">
              <a:rPr lang="ar-IQ" smtClean="0"/>
              <a:t>‹#›</a:t>
            </a:fld>
            <a:endParaRPr lang="ar-IQ"/>
          </a:p>
        </p:txBody>
      </p:sp>
    </p:spTree>
    <p:extLst>
      <p:ext uri="{BB962C8B-B14F-4D97-AF65-F5344CB8AC3E}">
        <p14:creationId xmlns:p14="http://schemas.microsoft.com/office/powerpoint/2010/main" val="27061142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13/06/1445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13/06/1445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13/06/1445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13/06/1445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45660"/>
            <a:ext cx="7776864" cy="1527156"/>
          </a:xfrm>
        </p:spPr>
        <p:txBody>
          <a:bodyPr/>
          <a:lstStyle/>
          <a:p>
            <a:r>
              <a:rPr lang="ar-IQ" b="1" dirty="0"/>
              <a:t>اليات التحقيق الاداري وكيفية اعداد محاضر اللجان التحقيقية </a:t>
            </a:r>
          </a:p>
        </p:txBody>
      </p:sp>
      <p:sp>
        <p:nvSpPr>
          <p:cNvPr id="3" name="Subtitle 2"/>
          <p:cNvSpPr>
            <a:spLocks noGrp="1"/>
          </p:cNvSpPr>
          <p:nvPr>
            <p:ph type="subTitle" idx="1"/>
          </p:nvPr>
        </p:nvSpPr>
        <p:spPr>
          <a:xfrm>
            <a:off x="1115616" y="1772816"/>
            <a:ext cx="7272808" cy="4824537"/>
          </a:xfrm>
        </p:spPr>
        <p:txBody>
          <a:bodyPr/>
          <a:lstStyle/>
          <a:p>
            <a:r>
              <a:rPr lang="ar-IQ" b="1" dirty="0">
                <a:solidFill>
                  <a:schemeClr val="tx1"/>
                </a:solidFill>
              </a:rPr>
              <a:t>اعداد </a:t>
            </a:r>
          </a:p>
          <a:p>
            <a:r>
              <a:rPr lang="ar-IQ" b="1" dirty="0">
                <a:solidFill>
                  <a:schemeClr val="tx1"/>
                </a:solidFill>
              </a:rPr>
              <a:t>م.م. حسام محمد سلمان </a:t>
            </a:r>
          </a:p>
          <a:p>
            <a:r>
              <a:rPr lang="ar-IQ" b="1" dirty="0">
                <a:solidFill>
                  <a:schemeClr val="tx1"/>
                </a:solidFill>
              </a:rPr>
              <a:t>ماجستير قانون دولي </a:t>
            </a:r>
          </a:p>
          <a:p>
            <a:r>
              <a:rPr lang="ar-IQ" b="1" dirty="0">
                <a:solidFill>
                  <a:schemeClr val="tx1"/>
                </a:solidFill>
              </a:rPr>
              <a:t>معهد الهندسة الوراثية والتقنيات الاحيائية للدراسات العليا</a:t>
            </a:r>
          </a:p>
          <a:p>
            <a:endParaRPr lang="ar-IQ" b="1" dirty="0">
              <a:solidFill>
                <a:schemeClr val="tx1"/>
              </a:solidFill>
            </a:endParaRPr>
          </a:p>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4481195"/>
            <a:ext cx="5328592" cy="2116157"/>
          </a:xfrm>
          <a:prstGeom prst="rect">
            <a:avLst/>
          </a:prstGeom>
        </p:spPr>
      </p:pic>
    </p:spTree>
    <p:extLst>
      <p:ext uri="{BB962C8B-B14F-4D97-AF65-F5344CB8AC3E}">
        <p14:creationId xmlns:p14="http://schemas.microsoft.com/office/powerpoint/2010/main" val="203501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الخاتمة </a:t>
            </a:r>
          </a:p>
        </p:txBody>
      </p:sp>
      <p:pic>
        <p:nvPicPr>
          <p:cNvPr id="4" name="Picture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571194"/>
            <a:ext cx="8229600" cy="4608576"/>
          </a:xfrm>
        </p:spPr>
      </p:pic>
    </p:spTree>
    <p:extLst>
      <p:ext uri="{BB962C8B-B14F-4D97-AF65-F5344CB8AC3E}">
        <p14:creationId xmlns:p14="http://schemas.microsoft.com/office/powerpoint/2010/main" val="411754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اهداف المحاضرة </a:t>
            </a:r>
          </a:p>
        </p:txBody>
      </p:sp>
      <p:sp>
        <p:nvSpPr>
          <p:cNvPr id="3" name="Content Placeholder 2"/>
          <p:cNvSpPr>
            <a:spLocks noGrp="1"/>
          </p:cNvSpPr>
          <p:nvPr>
            <p:ph idx="1"/>
          </p:nvPr>
        </p:nvSpPr>
        <p:spPr>
          <a:xfrm>
            <a:off x="457200" y="1628800"/>
            <a:ext cx="8435280" cy="4497363"/>
          </a:xfrm>
        </p:spPr>
        <p:txBody>
          <a:bodyPr>
            <a:normAutofit lnSpcReduction="10000"/>
          </a:bodyPr>
          <a:lstStyle/>
          <a:p>
            <a:pPr algn="justLow"/>
            <a:r>
              <a:rPr lang="ar-IQ" dirty="0"/>
              <a:t>ان يتعرف المتلقي على اهم القوانين والتعليمات النافذة التي تحكم عملية التحقيق الاداري ، والاليات القانونية التي تعتمد فيه .</a:t>
            </a:r>
          </a:p>
          <a:p>
            <a:pPr algn="justLow"/>
            <a:r>
              <a:rPr lang="ar-IQ" dirty="0"/>
              <a:t>ان يتعرف المكلف بمهام رئيس أوعضوية اللجنة التحقيقية الاجراءات الاساسية التي ينبغي مراعاتها ، ودوره في التحقيق الاداري وصولاً الى الحقيقة .</a:t>
            </a:r>
          </a:p>
          <a:p>
            <a:pPr algn="justLow"/>
            <a:r>
              <a:rPr lang="ar-IQ" dirty="0"/>
              <a:t>ان يدرك المتلقي وعضو اللجنة التحقيقية ورئيسها ان هناك شكلية محددة رسمها القانون لإعداد المحاضر التحقيقية ينبغي مراعاتها في كتابة تلك المحاضر .</a:t>
            </a:r>
          </a:p>
          <a:p>
            <a:pPr marL="0" indent="0" algn="justLow">
              <a:buNone/>
            </a:pPr>
            <a:endParaRPr lang="ar-IQ" sz="2800" dirty="0"/>
          </a:p>
          <a:p>
            <a:endParaRPr lang="ar-IQ" dirty="0"/>
          </a:p>
        </p:txBody>
      </p:sp>
    </p:spTree>
    <p:extLst>
      <p:ext uri="{BB962C8B-B14F-4D97-AF65-F5344CB8AC3E}">
        <p14:creationId xmlns:p14="http://schemas.microsoft.com/office/powerpoint/2010/main" val="2907167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مفهوم التحقيق الاداري </a:t>
            </a:r>
          </a:p>
        </p:txBody>
      </p:sp>
      <p:sp>
        <p:nvSpPr>
          <p:cNvPr id="3" name="Content Placeholder 2"/>
          <p:cNvSpPr>
            <a:spLocks noGrp="1"/>
          </p:cNvSpPr>
          <p:nvPr>
            <p:ph idx="1"/>
          </p:nvPr>
        </p:nvSpPr>
        <p:spPr/>
        <p:txBody>
          <a:bodyPr>
            <a:normAutofit/>
          </a:bodyPr>
          <a:lstStyle/>
          <a:p>
            <a:pPr marL="0" indent="0" algn="justLow">
              <a:buNone/>
            </a:pPr>
            <a:r>
              <a:rPr lang="ar-IQ" dirty="0"/>
              <a:t>التحقيق الاداري : يمكن تعريفه بأنه مجموعة من الإجراءات التي تقوم بها سلطة معينة للوصول إلى الحقيقة ، بتحديد المخالفة الإدارية أو المالية والمسؤول عنها .</a:t>
            </a:r>
          </a:p>
          <a:p>
            <a:pPr marL="0" indent="0" algn="justLow">
              <a:buNone/>
            </a:pPr>
            <a:r>
              <a:rPr lang="ar-IQ" dirty="0"/>
              <a:t>كما ويمكن تعريفه بانه : الاجراء القانوني الذي تجريه الادارة مع الموظف المنسوب اليه المخالفة لاثبات ارتكابه تلك المخالفة من عدمه ، وايقاع الجزاء المناسب في حال ثبت ارتكابه المخالفة المنسوبة اليه ، واعداد التوصيات التي تهدف الى تصحيح تلك المخالفة .</a:t>
            </a:r>
          </a:p>
        </p:txBody>
      </p:sp>
    </p:spTree>
    <p:extLst>
      <p:ext uri="{BB962C8B-B14F-4D97-AF65-F5344CB8AC3E}">
        <p14:creationId xmlns:p14="http://schemas.microsoft.com/office/powerpoint/2010/main" val="3990569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17" y="0"/>
            <a:ext cx="8229600" cy="1143000"/>
          </a:xfrm>
        </p:spPr>
        <p:txBody>
          <a:bodyPr/>
          <a:lstStyle/>
          <a:p>
            <a:r>
              <a:rPr lang="ar-IQ" b="1" dirty="0"/>
              <a:t>الفرق بين التحقيق الاداري والتحقيق الجنائي</a:t>
            </a:r>
          </a:p>
        </p:txBody>
      </p:sp>
      <p:sp>
        <p:nvSpPr>
          <p:cNvPr id="3" name="Content Placeholder 2"/>
          <p:cNvSpPr>
            <a:spLocks noGrp="1"/>
          </p:cNvSpPr>
          <p:nvPr>
            <p:ph idx="1"/>
          </p:nvPr>
        </p:nvSpPr>
        <p:spPr>
          <a:xfrm>
            <a:off x="474617" y="1268760"/>
            <a:ext cx="8489871" cy="4997152"/>
          </a:xfrm>
        </p:spPr>
        <p:txBody>
          <a:bodyPr>
            <a:normAutofit fontScale="85000" lnSpcReduction="20000"/>
          </a:bodyPr>
          <a:lstStyle/>
          <a:p>
            <a:pPr algn="just"/>
            <a:r>
              <a:rPr lang="ar-IQ" b="1" u="sng" dirty="0"/>
              <a:t>من ناحية جهة التحقيق  (اشخاص التحقيق) </a:t>
            </a:r>
            <a:r>
              <a:rPr lang="ar-IQ" dirty="0"/>
              <a:t>: يكون التحقيق من خلال شكوى تقدم الى :</a:t>
            </a:r>
          </a:p>
          <a:p>
            <a:pPr marL="0" indent="0" algn="just">
              <a:buNone/>
            </a:pPr>
            <a:r>
              <a:rPr lang="ar-IQ" dirty="0"/>
              <a:t>التحقيق الاداري (الوزير - رئيس الدائرة) .</a:t>
            </a:r>
          </a:p>
          <a:p>
            <a:pPr marL="0" indent="0" algn="just">
              <a:buNone/>
            </a:pPr>
            <a:r>
              <a:rPr lang="ar-IQ" dirty="0"/>
              <a:t>التحقيق الجنائي (قاضي التحقيق – الادعاء العام - المحقق القضائي – ضابط التحقيق اي مسؤول في مركز الشرطة – اعضاء الضبط القضائي  ...)</a:t>
            </a:r>
          </a:p>
          <a:p>
            <a:pPr algn="just"/>
            <a:r>
              <a:rPr lang="ar-IQ" b="1" u="sng" dirty="0"/>
              <a:t>من ناحية الاثر القانوني للعقوبة المفروضة في حال ثبوت المخالفة :</a:t>
            </a:r>
          </a:p>
          <a:p>
            <a:pPr marL="0" indent="0" algn="just">
              <a:buNone/>
            </a:pPr>
            <a:r>
              <a:rPr lang="ar-IQ" dirty="0"/>
              <a:t>التحقيق الاداري :عقوبات انضباطية – احالة الى المحاكم المختصة .</a:t>
            </a:r>
          </a:p>
          <a:p>
            <a:pPr marL="0" indent="0" algn="just">
              <a:buNone/>
            </a:pPr>
            <a:r>
              <a:rPr lang="ar-IQ" dirty="0"/>
              <a:t>التحقيق الجنائي : عقوبات سالبة للحرية – غرامات مالية .</a:t>
            </a:r>
          </a:p>
          <a:p>
            <a:pPr marL="0" indent="0" algn="just">
              <a:buNone/>
            </a:pPr>
            <a:r>
              <a:rPr lang="ar-IQ" b="1" u="sng" dirty="0"/>
              <a:t>ملاحظة مهمة : </a:t>
            </a:r>
            <a:r>
              <a:rPr lang="ar-IQ" dirty="0"/>
              <a:t>يشترط في الشكوى ان تكون واضحة وصريحة وتتضمن اسم المشتكي وتوقيعه وجهة عمله او سكنه ، واسم الشخص الذي وجهت له الشكوى وجهة عمله او سكنه لغرض تبليغه بمضمون الشكوى ، ولا يجوز ان تكون الشكوى من جهة مجهولة ، وكذلك تكون الشكوى مستندة الى ادلة قانونية ملموسة .</a:t>
            </a:r>
          </a:p>
        </p:txBody>
      </p:sp>
    </p:spTree>
    <p:extLst>
      <p:ext uri="{BB962C8B-B14F-4D97-AF65-F5344CB8AC3E}">
        <p14:creationId xmlns:p14="http://schemas.microsoft.com/office/powerpoint/2010/main" val="62957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507288" cy="1340768"/>
          </a:xfrm>
        </p:spPr>
        <p:txBody>
          <a:bodyPr>
            <a:normAutofit fontScale="90000"/>
          </a:bodyPr>
          <a:lstStyle/>
          <a:p>
            <a:r>
              <a:rPr lang="ar-IQ" sz="3200" b="1" dirty="0"/>
              <a:t>اليات التحقيق الاداري (الوسائل)</a:t>
            </a:r>
            <a:br>
              <a:rPr lang="ar-IQ" sz="3200" b="1" dirty="0"/>
            </a:br>
            <a:r>
              <a:rPr lang="ar-IQ" sz="3200" b="1" dirty="0"/>
              <a:t>استناداً لاحكام قانون انضباط موظفي الدولة والقطاع العام رقم (14) لسنة 1991 المعدل </a:t>
            </a:r>
          </a:p>
        </p:txBody>
      </p:sp>
      <p:sp>
        <p:nvSpPr>
          <p:cNvPr id="3" name="Content Placeholder 2"/>
          <p:cNvSpPr>
            <a:spLocks noGrp="1"/>
          </p:cNvSpPr>
          <p:nvPr>
            <p:ph idx="1"/>
          </p:nvPr>
        </p:nvSpPr>
        <p:spPr>
          <a:xfrm>
            <a:off x="683568" y="1340768"/>
            <a:ext cx="8147248" cy="5517233"/>
          </a:xfrm>
        </p:spPr>
        <p:txBody>
          <a:bodyPr>
            <a:normAutofit fontScale="47500" lnSpcReduction="20000"/>
          </a:bodyPr>
          <a:lstStyle/>
          <a:p>
            <a:pPr marL="0" indent="0" algn="justLow">
              <a:buNone/>
            </a:pPr>
            <a:r>
              <a:rPr lang="ar-IQ" sz="5100" b="1" dirty="0"/>
              <a:t>المادة (10)</a:t>
            </a:r>
          </a:p>
          <a:p>
            <a:pPr marL="0" indent="0" algn="justLow">
              <a:buNone/>
            </a:pPr>
            <a:r>
              <a:rPr lang="ar-IQ" sz="5100" b="1" dirty="0"/>
              <a:t>اولاً: على الوزير او رئيس الدائرة تأليف لجنة تحقيقية من رئيس وعضوين من ذوي الخبرة على ان يكون احدهم حاصلاً على شهادة جامعية اولية في القانون .</a:t>
            </a:r>
            <a:endParaRPr lang="ar-IQ" sz="5100" dirty="0"/>
          </a:p>
          <a:p>
            <a:pPr marL="0" indent="0" algn="justLow">
              <a:buNone/>
            </a:pPr>
            <a:r>
              <a:rPr lang="ar-IQ" sz="5100" b="1" dirty="0"/>
              <a:t>ثانياً : تتولى اللجنة التحقيق تحريرياً مع الموظف المخالف المحال عليها ولها في سبيل إداء مهمتها سماع وتدوين أقوال الموظف والشهود والاطلاع على جميع المستندات والبيانات التي ترى ضرورة الاطلاع عليها ، وتحرر محضراً تثبت فيه ما اتخذته من اجراءات وما سمعته من اقوال مع توصياتها المسببة ،إما بعدم مساءلة الموظف </a:t>
            </a:r>
            <a:r>
              <a:rPr lang="ar-IQ" sz="5100" b="1"/>
              <a:t>وغلق التحقيق ، </a:t>
            </a:r>
            <a:r>
              <a:rPr lang="ar-IQ" sz="5100" b="1" dirty="0"/>
              <a:t>او بفرض إحدى العقوبات المنصوص عليها في هذا القانون ، وترفع كل ذلك  الى الجهة التي احالت الموظف عليها .</a:t>
            </a:r>
            <a:endParaRPr lang="ar-IQ" sz="5100" dirty="0"/>
          </a:p>
          <a:p>
            <a:pPr marL="0" indent="0" algn="justLow">
              <a:buNone/>
            </a:pPr>
            <a:r>
              <a:rPr lang="ar-IQ" sz="5100" b="1" dirty="0"/>
              <a:t>ثالثاً : اذا رأت اللجنة ان فعل الموظف المحال عليها يشكل جريمة نشأت عن وظيفته او ارتكابها بصفته الرسمية فيجب عليها ان توصي بأحالته الى المحاكم المختصة.</a:t>
            </a:r>
            <a:endParaRPr lang="ar-IQ" sz="5100" dirty="0"/>
          </a:p>
          <a:p>
            <a:pPr marL="0" indent="0" algn="justLow">
              <a:buNone/>
            </a:pPr>
            <a:r>
              <a:rPr lang="ar-IQ" sz="5100" b="1" dirty="0"/>
              <a:t>رابعاً: أستثناء من احكام الفقرتين (اولا وثانيا) من هذه المادة للوزير او رئيس الدائرة بعد استجواب الموظف المخالف ان يفرض مباشرة ايا من العقوبات المنصوص عليها في الفقرات (اولا وثانيا وثالثا) من المادة (8) من هذا القانون .</a:t>
            </a:r>
            <a:endParaRPr lang="ar-IQ" sz="5100" dirty="0"/>
          </a:p>
          <a:p>
            <a:pPr marL="0" indent="0" algn="justLow">
              <a:buNone/>
            </a:pPr>
            <a:br>
              <a:rPr lang="ar-IQ" dirty="0"/>
            </a:br>
            <a:endParaRPr lang="ar-IQ" dirty="0"/>
          </a:p>
        </p:txBody>
      </p:sp>
    </p:spTree>
    <p:extLst>
      <p:ext uri="{BB962C8B-B14F-4D97-AF65-F5344CB8AC3E}">
        <p14:creationId xmlns:p14="http://schemas.microsoft.com/office/powerpoint/2010/main" val="332579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47248" cy="1196753"/>
          </a:xfrm>
        </p:spPr>
        <p:txBody>
          <a:bodyPr/>
          <a:lstStyle/>
          <a:p>
            <a:r>
              <a:rPr lang="ar-IQ" b="1" dirty="0"/>
              <a:t>اليات التحقيق الاداري</a:t>
            </a:r>
          </a:p>
        </p:txBody>
      </p:sp>
      <p:sp>
        <p:nvSpPr>
          <p:cNvPr id="3" name="Content Placeholder 2"/>
          <p:cNvSpPr>
            <a:spLocks noGrp="1"/>
          </p:cNvSpPr>
          <p:nvPr>
            <p:ph idx="1"/>
          </p:nvPr>
        </p:nvSpPr>
        <p:spPr>
          <a:xfrm>
            <a:off x="539552" y="1196753"/>
            <a:ext cx="8424936" cy="5308178"/>
          </a:xfrm>
        </p:spPr>
        <p:txBody>
          <a:bodyPr>
            <a:normAutofit/>
          </a:bodyPr>
          <a:lstStyle/>
          <a:p>
            <a:pPr marL="0" indent="0">
              <a:buNone/>
            </a:pPr>
            <a:r>
              <a:rPr lang="ar-IQ" sz="3600" b="1" u="sng" dirty="0"/>
              <a:t>اولاً / تشكيل اللجان التحقيقية : </a:t>
            </a:r>
          </a:p>
          <a:p>
            <a:pPr marL="0" indent="0">
              <a:buNone/>
            </a:pPr>
            <a:r>
              <a:rPr lang="ar-IQ" sz="3600" dirty="0"/>
              <a:t>المادة (10/ اولا) : </a:t>
            </a:r>
          </a:p>
          <a:p>
            <a:pPr marL="0" indent="0">
              <a:buNone/>
            </a:pPr>
            <a:r>
              <a:rPr lang="ar-IQ" sz="3600" dirty="0"/>
              <a:t>ويكون لتلك اللجان صلاحية التوصية بالاتي : </a:t>
            </a:r>
          </a:p>
          <a:p>
            <a:pPr marL="0" indent="0">
              <a:buNone/>
            </a:pPr>
            <a:r>
              <a:rPr lang="ar-IQ" sz="3600" dirty="0"/>
              <a:t>عقوبات (لفت النظر ، الانذار ، قطع الراتب ، التوبيخ ، انقاص الراتب ، تنزيل الدرجة ، الفصل ، العزل )</a:t>
            </a:r>
          </a:p>
          <a:p>
            <a:pPr marL="0" indent="0">
              <a:buNone/>
            </a:pPr>
            <a:endParaRPr lang="ar-IQ" sz="1100"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a:p>
            <a:pPr marL="0" indent="0">
              <a:buNone/>
            </a:pPr>
            <a:endParaRPr lang="ar-IQ" b="1" u="sng"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0976" y="4383906"/>
            <a:ext cx="4242048" cy="2121024"/>
          </a:xfrm>
          <a:prstGeom prst="rect">
            <a:avLst/>
          </a:prstGeom>
        </p:spPr>
      </p:pic>
    </p:spTree>
    <p:extLst>
      <p:ext uri="{BB962C8B-B14F-4D97-AF65-F5344CB8AC3E}">
        <p14:creationId xmlns:p14="http://schemas.microsoft.com/office/powerpoint/2010/main" val="196865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اليات التحقيق الاداري </a:t>
            </a:r>
          </a:p>
        </p:txBody>
      </p:sp>
      <p:sp>
        <p:nvSpPr>
          <p:cNvPr id="3" name="Content Placeholder 2"/>
          <p:cNvSpPr>
            <a:spLocks noGrp="1"/>
          </p:cNvSpPr>
          <p:nvPr>
            <p:ph idx="1"/>
          </p:nvPr>
        </p:nvSpPr>
        <p:spPr>
          <a:xfrm>
            <a:off x="323528" y="1628800"/>
            <a:ext cx="8445624" cy="4968552"/>
          </a:xfrm>
        </p:spPr>
        <p:txBody>
          <a:bodyPr/>
          <a:lstStyle/>
          <a:p>
            <a:pPr marL="0" indent="0">
              <a:buNone/>
            </a:pPr>
            <a:r>
              <a:rPr lang="ar-IQ" b="1" u="sng" dirty="0"/>
              <a:t>ثانياً / الاستجواب :</a:t>
            </a:r>
          </a:p>
          <a:p>
            <a:pPr marL="0" indent="0">
              <a:buNone/>
            </a:pPr>
            <a:r>
              <a:rPr lang="ar-IQ" dirty="0"/>
              <a:t>المادة (10/ رابعا) : له صلاحية فرض احدى العقوبات الاتية :</a:t>
            </a:r>
          </a:p>
          <a:p>
            <a:pPr marL="0" indent="0">
              <a:buNone/>
            </a:pPr>
            <a:r>
              <a:rPr lang="ar-IQ" dirty="0"/>
              <a:t>(لفت النظر ، الانذار ، قطع الراتب)</a:t>
            </a:r>
          </a:p>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4185084"/>
            <a:ext cx="5328592" cy="2267380"/>
          </a:xfrm>
          <a:prstGeom prst="rect">
            <a:avLst/>
          </a:prstGeom>
        </p:spPr>
      </p:pic>
    </p:spTree>
    <p:extLst>
      <p:ext uri="{BB962C8B-B14F-4D97-AF65-F5344CB8AC3E}">
        <p14:creationId xmlns:p14="http://schemas.microsoft.com/office/powerpoint/2010/main" val="293390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شكلية اعداد محاضر اللجان التحقيقية </a:t>
            </a:r>
          </a:p>
        </p:txBody>
      </p:sp>
      <p:sp>
        <p:nvSpPr>
          <p:cNvPr id="3" name="Content Placeholder 2"/>
          <p:cNvSpPr>
            <a:spLocks noGrp="1"/>
          </p:cNvSpPr>
          <p:nvPr>
            <p:ph idx="1"/>
          </p:nvPr>
        </p:nvSpPr>
        <p:spPr>
          <a:xfrm>
            <a:off x="611560" y="1628800"/>
            <a:ext cx="8229600" cy="4525963"/>
          </a:xfrm>
        </p:spPr>
        <p:txBody>
          <a:bodyPr>
            <a:normAutofit fontScale="85000" lnSpcReduction="10000"/>
          </a:bodyPr>
          <a:lstStyle/>
          <a:p>
            <a:pPr marL="0" indent="0">
              <a:buNone/>
            </a:pPr>
            <a:r>
              <a:rPr lang="ar-IQ" b="1" u="sng" dirty="0"/>
              <a:t>الديباجة : </a:t>
            </a:r>
            <a:r>
              <a:rPr lang="ar-IQ" dirty="0"/>
              <a:t>وتتضمن مقدمة مختصرة عن الموضوع واسماء الاعضاء المؤلفة منهم اللجنة وجهات عملهم ، وطبيعة المخالفة التي كلفت اللجنة التحقيق فيها .</a:t>
            </a:r>
          </a:p>
          <a:p>
            <a:pPr marL="0" indent="0">
              <a:buNone/>
            </a:pPr>
            <a:r>
              <a:rPr lang="ar-IQ" b="1" u="sng" dirty="0"/>
              <a:t>الاجراءات</a:t>
            </a:r>
            <a:r>
              <a:rPr lang="ar-IQ" dirty="0"/>
              <a:t> : وتتضمن جملة الاجراءات والاوليات والاثباتات التي اطلعت عليها اللجنة من خلال ما اجرته من تحقيق .</a:t>
            </a:r>
          </a:p>
          <a:p>
            <a:pPr marL="0" indent="0">
              <a:buNone/>
            </a:pPr>
            <a:r>
              <a:rPr lang="ar-IQ" b="1" u="sng" dirty="0"/>
              <a:t>الاستنتاجات</a:t>
            </a:r>
            <a:r>
              <a:rPr lang="ar-IQ" dirty="0"/>
              <a:t> : وتتضمن ما توصلت اليه اللجنة من حقائق ونتائج من جراء ما اتخذته من اجراءات وما اطلعت عليه من ادلة مقنعة تحسم الموضوع </a:t>
            </a:r>
          </a:p>
          <a:p>
            <a:pPr marL="0" indent="0">
              <a:buNone/>
            </a:pPr>
            <a:r>
              <a:rPr lang="ar-IQ" b="1" u="sng" dirty="0"/>
              <a:t>التوصيات</a:t>
            </a:r>
            <a:r>
              <a:rPr lang="ar-IQ" dirty="0"/>
              <a:t> : وتتضمن ما تراه اللجنة يتناسب مع طبيعة المخالفة المرتكبة والجزاء الواجب ايقاعه ، وما يمكن ان يعالج الموضوع .</a:t>
            </a:r>
          </a:p>
          <a:p>
            <a:pPr marL="0" indent="0">
              <a:buNone/>
            </a:pPr>
            <a:r>
              <a:rPr lang="ar-IQ" b="1" u="sng" dirty="0"/>
              <a:t>مصادقة رئيس الدائرة : </a:t>
            </a:r>
            <a:r>
              <a:rPr lang="ar-IQ" dirty="0"/>
              <a:t>مصادقة المسؤؤول الاعلى على توصيات اللجنة </a:t>
            </a:r>
          </a:p>
        </p:txBody>
      </p:sp>
    </p:spTree>
    <p:extLst>
      <p:ext uri="{BB962C8B-B14F-4D97-AF65-F5344CB8AC3E}">
        <p14:creationId xmlns:p14="http://schemas.microsoft.com/office/powerpoint/2010/main" val="676971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1152128"/>
          </a:xfrm>
        </p:spPr>
        <p:txBody>
          <a:bodyPr/>
          <a:lstStyle/>
          <a:p>
            <a:r>
              <a:rPr lang="ar-IQ" b="1" dirty="0"/>
              <a:t>التوصيات </a:t>
            </a:r>
          </a:p>
        </p:txBody>
      </p:sp>
      <p:sp>
        <p:nvSpPr>
          <p:cNvPr id="3" name="Content Placeholder 2"/>
          <p:cNvSpPr>
            <a:spLocks noGrp="1"/>
          </p:cNvSpPr>
          <p:nvPr>
            <p:ph idx="1"/>
          </p:nvPr>
        </p:nvSpPr>
        <p:spPr>
          <a:xfrm>
            <a:off x="467544" y="1412776"/>
            <a:ext cx="8219256" cy="5184576"/>
          </a:xfrm>
        </p:spPr>
        <p:txBody>
          <a:bodyPr>
            <a:normAutofit/>
          </a:bodyPr>
          <a:lstStyle/>
          <a:p>
            <a:pPr algn="justLow"/>
            <a:r>
              <a:rPr lang="ar-IQ" sz="2400" b="1" dirty="0"/>
              <a:t>ضرورة إحاطة اللجان التحقيقية العلم بالقوانين والتعليمات النافذة ، لاسيما الخاصة بالانضباط الوظيفي واجراءات التحقيق الاداري عند تكليفها التحقيق في موضوع معين .</a:t>
            </a:r>
          </a:p>
          <a:p>
            <a:pPr algn="justLow"/>
            <a:r>
              <a:rPr lang="ar-IQ" sz="2400" b="1" dirty="0"/>
              <a:t>ان تكون توصيات اللجان التحقيقية مسببة ومتوازنة مع طبيعة المخالفة المرتكبة ، من ناحية التشديد والتخفيف في العقوبة الانضباطية وباقي التوصيات .</a:t>
            </a:r>
          </a:p>
          <a:p>
            <a:pPr algn="justLow"/>
            <a:r>
              <a:rPr lang="ar-IQ" sz="2400" b="1" dirty="0"/>
              <a:t>مراعاة اللجان الشكلية المطلوبة في اعداد محاضر اللجان التحقيقية وصياغتها باسلوب قانوني واضح وصريح .</a:t>
            </a:r>
          </a:p>
          <a:p>
            <a:pPr marL="0" indent="0" algn="just">
              <a:buNone/>
            </a:pPr>
            <a:endParaRPr lang="ar-IQ"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4639845"/>
            <a:ext cx="5328591" cy="1957507"/>
          </a:xfrm>
          <a:prstGeom prst="rect">
            <a:avLst/>
          </a:prstGeom>
        </p:spPr>
      </p:pic>
    </p:spTree>
    <p:extLst>
      <p:ext uri="{BB962C8B-B14F-4D97-AF65-F5344CB8AC3E}">
        <p14:creationId xmlns:p14="http://schemas.microsoft.com/office/powerpoint/2010/main" val="30865192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1323</TotalTime>
  <Words>745</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سمة Office</vt:lpstr>
      <vt:lpstr>اليات التحقيق الاداري وكيفية اعداد محاضر اللجان التحقيقية </vt:lpstr>
      <vt:lpstr>اهداف المحاضرة </vt:lpstr>
      <vt:lpstr>مفهوم التحقيق الاداري </vt:lpstr>
      <vt:lpstr>الفرق بين التحقيق الاداري والتحقيق الجنائي</vt:lpstr>
      <vt:lpstr>اليات التحقيق الاداري (الوسائل) استناداً لاحكام قانون انضباط موظفي الدولة والقطاع العام رقم (14) لسنة 1991 المعدل </vt:lpstr>
      <vt:lpstr>اليات التحقيق الاداري</vt:lpstr>
      <vt:lpstr>اليات التحقيق الاداري </vt:lpstr>
      <vt:lpstr>شكلية اعداد محاضر اللجان التحقيقية </vt:lpstr>
      <vt:lpstr>التوصيات </vt:lpstr>
      <vt:lpstr>الخاتمة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اليات التحقيق الاداري وكيفية اعداد محاضر اللجان التحقيقية</dc:title>
  <dc:creator>Hom-linux</dc:creator>
  <cp:lastModifiedBy>hp</cp:lastModifiedBy>
  <cp:revision>35</cp:revision>
  <cp:lastPrinted>2023-12-22T16:47:13Z</cp:lastPrinted>
  <dcterms:created xsi:type="dcterms:W3CDTF">2022-06-09T17:26:40Z</dcterms:created>
  <dcterms:modified xsi:type="dcterms:W3CDTF">2023-12-25T09:26:47Z</dcterms:modified>
</cp:coreProperties>
</file>