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96"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61132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130106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93990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550335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7193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3944944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2973563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326336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9390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AD88C-4BAA-4C7B-8269-E901371AD4CE}"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1264498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9AD88C-4BAA-4C7B-8269-E901371AD4CE}"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2933300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9AD88C-4BAA-4C7B-8269-E901371AD4CE}" type="datetimeFigureOut">
              <a:rPr lang="en-US" smtClean="0"/>
              <a:t>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352358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9AD88C-4BAA-4C7B-8269-E901371AD4CE}" type="datetimeFigureOut">
              <a:rPr lang="en-US" smtClean="0"/>
              <a:t>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133108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AD88C-4BAA-4C7B-8269-E901371AD4CE}" type="datetimeFigureOut">
              <a:rPr lang="en-US" smtClean="0"/>
              <a:t>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321999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9AD88C-4BAA-4C7B-8269-E901371AD4CE}"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1761690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9AD88C-4BAA-4C7B-8269-E901371AD4CE}"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F5117-4F2F-47C7-8142-40AD4A4D635A}" type="slidenum">
              <a:rPr lang="en-US" smtClean="0"/>
              <a:t>‹#›</a:t>
            </a:fld>
            <a:endParaRPr lang="en-US"/>
          </a:p>
        </p:txBody>
      </p:sp>
    </p:spTree>
    <p:extLst>
      <p:ext uri="{BB962C8B-B14F-4D97-AF65-F5344CB8AC3E}">
        <p14:creationId xmlns:p14="http://schemas.microsoft.com/office/powerpoint/2010/main" val="2531684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9AD88C-4BAA-4C7B-8269-E901371AD4CE}" type="datetimeFigureOut">
              <a:rPr lang="en-US" smtClean="0"/>
              <a:t>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1F5117-4F2F-47C7-8142-40AD4A4D635A}" type="slidenum">
              <a:rPr lang="en-US" smtClean="0"/>
              <a:t>‹#›</a:t>
            </a:fld>
            <a:endParaRPr lang="en-US"/>
          </a:p>
        </p:txBody>
      </p:sp>
    </p:spTree>
    <p:extLst>
      <p:ext uri="{BB962C8B-B14F-4D97-AF65-F5344CB8AC3E}">
        <p14:creationId xmlns:p14="http://schemas.microsoft.com/office/powerpoint/2010/main" val="3743368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8242D6-9E64-3351-CA51-4021669C7DE1}"/>
              </a:ext>
            </a:extLst>
          </p:cNvPr>
          <p:cNvSpPr>
            <a:spLocks noGrp="1"/>
          </p:cNvSpPr>
          <p:nvPr>
            <p:ph type="ctrTitle"/>
          </p:nvPr>
        </p:nvSpPr>
        <p:spPr>
          <a:xfrm>
            <a:off x="1423177" y="1510018"/>
            <a:ext cx="7766936" cy="1853967"/>
          </a:xfrm>
        </p:spPr>
        <p:txBody>
          <a:bodyPr/>
          <a:lstStyle/>
          <a:p>
            <a:pPr algn="ctr"/>
            <a:r>
              <a:rPr lang="ar-SA" sz="36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دور الاستاذ الجامعي في تنمية قيم المواطنة لمواجهة تحديات الهوية الثقافية</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Subtitle 2">
            <a:extLst>
              <a:ext uri="{FF2B5EF4-FFF2-40B4-BE49-F238E27FC236}">
                <a16:creationId xmlns:a16="http://schemas.microsoft.com/office/drawing/2014/main" xmlns="" id="{538EE288-E8E4-E21E-206F-3A5E993A696F}"/>
              </a:ext>
            </a:extLst>
          </p:cNvPr>
          <p:cNvSpPr>
            <a:spLocks noGrp="1"/>
          </p:cNvSpPr>
          <p:nvPr>
            <p:ph type="subTitle" idx="1"/>
          </p:nvPr>
        </p:nvSpPr>
        <p:spPr>
          <a:xfrm>
            <a:off x="1507067" y="2969704"/>
            <a:ext cx="7766936" cy="2994868"/>
          </a:xfrm>
        </p:spPr>
        <p:txBody>
          <a:bodyPr>
            <a:normAutofit lnSpcReduction="10000"/>
          </a:bodyPr>
          <a:lstStyle/>
          <a:p>
            <a:pPr marL="0" marR="0" algn="ctr" rtl="1" fontAlgn="base">
              <a:lnSpc>
                <a:spcPct val="115000"/>
              </a:lnSpc>
              <a:spcBef>
                <a:spcPts val="0"/>
              </a:spcBef>
              <a:spcAft>
                <a:spcPts val="240"/>
              </a:spcAft>
            </a:pPr>
            <a:r>
              <a:rPr lang="ar-SA" sz="20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ورقة عمل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20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قدمتها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18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24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م. سماح حمزة شلال</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18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20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كلية التربية للبنات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20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قسم العلوم التربوية والنفسية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240"/>
              </a:spcAft>
            </a:pPr>
            <a:r>
              <a:rPr lang="ar-SA" sz="20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2023-2024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80199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260FC6-AC6C-249E-17E2-E29306463F4F}"/>
              </a:ext>
            </a:extLst>
          </p:cNvPr>
          <p:cNvSpPr>
            <a:spLocks noGrp="1"/>
          </p:cNvSpPr>
          <p:nvPr>
            <p:ph type="title"/>
          </p:nvPr>
        </p:nvSpPr>
        <p:spPr>
          <a:xfrm>
            <a:off x="677334" y="310392"/>
            <a:ext cx="8596668" cy="415255"/>
          </a:xfrm>
        </p:spPr>
        <p:txBody>
          <a:bodyPr>
            <a:normAutofit fontScale="90000"/>
          </a:bodyPr>
          <a:lstStyle/>
          <a:p>
            <a:pPr algn="ctr"/>
            <a:r>
              <a:rPr lang="ar-SA" sz="3100" b="1" dirty="0">
                <a:solidFill>
                  <a:schemeClr val="accent5"/>
                </a:solidFill>
                <a:effectLst/>
                <a:latin typeface="Calibri" panose="020F0502020204030204" pitchFamily="34" charset="0"/>
                <a:ea typeface="Times New Roman" panose="02020603050405020304" pitchFamily="18" charset="0"/>
                <a:cs typeface="Simplified Arabic" panose="02020603050405020304" pitchFamily="18" charset="-78"/>
              </a:rPr>
              <a:t>مقدمة</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CA8DC7BC-5E7B-0F4B-961A-78342D981374}"/>
              </a:ext>
            </a:extLst>
          </p:cNvPr>
          <p:cNvSpPr>
            <a:spLocks noGrp="1"/>
          </p:cNvSpPr>
          <p:nvPr>
            <p:ph idx="1"/>
          </p:nvPr>
        </p:nvSpPr>
        <p:spPr>
          <a:xfrm>
            <a:off x="677334" y="813732"/>
            <a:ext cx="8596668" cy="5679347"/>
          </a:xfrm>
        </p:spPr>
        <p:txBody>
          <a:bodyPr>
            <a:normAutofit fontScale="92500" lnSpcReduction="10000"/>
          </a:bodyPr>
          <a:lstStyle/>
          <a:p>
            <a:pPr marL="0" marR="0" algn="just" rtl="1" fontAlgn="base">
              <a:lnSpc>
                <a:spcPct val="115000"/>
              </a:lnSpc>
              <a:spcBef>
                <a:spcPts val="0"/>
              </a:spcBef>
              <a:spcAft>
                <a:spcPts val="240"/>
              </a:spcAft>
            </a:pP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تواجه التربية اليوم في كثير من المجتمعات العديد من التحديات والمتغيرات، لعل أخطرها ما يعرف بظاهرة العولمة، والتي تحمل في مضامينها تهديداً كبيراً لكل المجتمعات، فمع العولمة وما يصاحبها من تداعيات اقتصادية وثقافية واجتماعية وأيديولوجية لم يعد العالم كما عهدناه فيما مضي؛ فالحدود الثقافية في طريقها إلي التلاشي، مما يسمح بانتقال كثير من الأفكار والمعتقدات التي تكاد تقضي علي الخصوصية في كثير من المجتمعات؛ وبالتالي لا يبقي للمكان والتاريخ أي معني في ظل السعي إلي عولمة التربية، ولهذا خطورته علي كل من الدول المتقدمة والنامية من خلال التأثير في مقومات المواطنة والولاء عند أفرادها وفقدان الهوية الثقافية (دعبس، 1998، 164-179).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240"/>
              </a:spcAft>
            </a:pP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وتعد قيم المواطنة من بين سبل مواجهة تحديات القرن الحادي والعشرين، وحيث إن التقدم الحقيقي للوطن في ظل تحديات القرن الجديد ومستجداته تصنعه عقول وسواعد المواطنين، فإن إكسابهم قيم المواطنة يعد الركيزة الأساسية للمشاركة الإيجابية والفعالة في التنمية الاجتماعية والاقتصادية والسياسية لكل من الفرد والمجتمع.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240"/>
              </a:spcAft>
            </a:pP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فالتربية من أجل المواطنة تعني – في الأساس وقبل كل شيء – أن نغرس وننمي ونعمق في عقول وجدان أبنائنا تلك الفضائل والعادات والمهارات والاتجاهات الضرورية لبناء الوطن فالمسألة – إذن – أكبر وأعمق وأوسع من مجرد تعليم الطلاب مادة دراسية هنا أو جزءاً من مادة دراسية هناك (فرج، 2004، ص34).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240"/>
              </a:spcAft>
            </a:pP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ومسئولية التربية في مجال قيم المواطنة تنصب في اتجاهين يكمل أحدهما الآخر، الاتجاه الأول: يتمثل في إكساب وتنمية القيم المرتبطة بالموطنة، بينما يتمثل الاتجاه الثاني في بناء الاتجاهات الإيجابية نحو هذه القيم، ومحصلة هذين الاتجاهين: بناء الوعي بقيم المواطنة لدي الطلاب وترجمته إلي أسلوب عملي وممارسات يومية، وهذه مسئولية كافة مؤسسات التربية الرسمية وغير الرسمية؛ حيث تتطلب تكاملاً بين المدرسة والجامعة وكافة مؤسسات المجتمع.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sz="2000" dirty="0"/>
          </a:p>
        </p:txBody>
      </p:sp>
    </p:spTree>
    <p:extLst>
      <p:ext uri="{BB962C8B-B14F-4D97-AF65-F5344CB8AC3E}">
        <p14:creationId xmlns:p14="http://schemas.microsoft.com/office/powerpoint/2010/main" val="380246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12B7CD-149B-148E-0DEB-B33B5CA004C0}"/>
              </a:ext>
            </a:extLst>
          </p:cNvPr>
          <p:cNvSpPr>
            <a:spLocks noGrp="1"/>
          </p:cNvSpPr>
          <p:nvPr>
            <p:ph type="title"/>
          </p:nvPr>
        </p:nvSpPr>
        <p:spPr>
          <a:xfrm>
            <a:off x="478172" y="609599"/>
            <a:ext cx="8795830" cy="5833145"/>
          </a:xfrm>
        </p:spPr>
        <p:txBody>
          <a:bodyPr>
            <a:normAutofit fontScale="90000"/>
          </a:bodyPr>
          <a:lstStyle/>
          <a:p>
            <a:pPr marL="0" marR="0" algn="r" rtl="1" fontAlgn="base">
              <a:lnSpc>
                <a:spcPct val="115000"/>
              </a:lnSpc>
              <a:spcBef>
                <a:spcPts val="0"/>
              </a:spcBef>
              <a:spcAft>
                <a:spcPts val="240"/>
              </a:spcAft>
            </a:pP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ولما كانت الجامعة تأتي علي قيمة المؤسسات التربوية الرسمية، فإن مسئوليتها تصبح من الأهمية بمكان لسببين: فأما أولها أنها تدعم وتكمل جهد مؤسسات التعليم العام التي سبقتها في ترسيخ قيم المواطنة والوعي بها، أما السبب الثاني فهو أن الجامعة بما تتمتع به من مناخ مغاير، وإمكانات قد لا تتوافر فيما دونها من المؤسسات يمكن أن تقوم بدور فعال في هذا المجال.</a:t>
            </a:r>
            <a:r>
              <a:rPr lang="en-US" sz="2000" dirty="0">
                <a:effectLst/>
                <a:latin typeface="Calibri" panose="020F0502020204030204" pitchFamily="34" charset="0"/>
                <a:ea typeface="Calibri" panose="020F0502020204030204" pitchFamily="34" charset="0"/>
                <a:cs typeface="Arial" panose="020B0604020202020204" pitchFamily="34" charset="0"/>
              </a:rPr>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وإلي جانب ذلك فإن مسئوليات الجامعة في تنمية قيم المواطنة استجابة لما يشهده العالم المعاصر من تغيرات وتحولات وما نجم عنها من مشكلات أخلاقية وقيمية، الاهتمام بالجانب الثقافي والتربوي للطلبة أكثر من أي وقت مضي، ولاسيما أن أكثر فئات المجتمع تعرضاً لهذه التغيرات والتحولات الثقافية والاجتماعية هم فئة الشباب الجامعي، وذلك بحكم وضعهم الاجتماعي بوصفهم فئة تعيش مرحلة انتقالية ساعية، من خلال تحصيل العلم والمعرفة، نحو تغيير وضعهم الاجتماعي إلي الأفضل. وهذه التغيرات ليست مجرد عناصر تتحاور مع ما يتلقاه الطالب الجامعي من معارف ومهارات وقيم، وإنما هي تدخل في نسيج التكوين الشخصي لتلتحم بما يتعلم وتتفاعل معه، بل قد تكونه وتوجهه فقد أكد (</a:t>
            </a:r>
            <a:r>
              <a:rPr lang="en-US" sz="2000" dirty="0">
                <a:solidFill>
                  <a:srgbClr val="000000"/>
                </a:solidFill>
                <a:effectLst/>
                <a:latin typeface="Simplified Arabic" panose="02020603050405020304" pitchFamily="18" charset="-78"/>
                <a:ea typeface="Times New Roman" panose="02020603050405020304" pitchFamily="18" charset="0"/>
                <a:cs typeface="Arial" panose="020B0604020202020204" pitchFamily="34" charset="0"/>
              </a:rPr>
              <a:t>Lehman</a:t>
            </a: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أن للبيئة الجامعية أثرا كبيراً في إكساب الطلاب القيم الخلقية والسياسية والاجتماعية والدينية، كما أن التفكير النقدي عند الطلاب يزداد بازدياد سنوات دراستهم الجامعية. </a:t>
            </a:r>
            <a:r>
              <a:rPr lang="en-US" sz="2000" dirty="0">
                <a:effectLst/>
                <a:latin typeface="Calibri" panose="020F0502020204030204" pitchFamily="34" charset="0"/>
                <a:ea typeface="Calibri" panose="020F0502020204030204" pitchFamily="34" charset="0"/>
                <a:cs typeface="Arial" panose="020B0604020202020204" pitchFamily="34" charset="0"/>
              </a:rPr>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ar-SA" sz="2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ويعد المجتمع الجامعي بمثابة البيئة الملائمة والحاضن النشط لتنمية قيم المواطنة من خلال ما يوفره للطلاب من ثقافة واعية، وصحيحة حول مفاهيم الديمقراطية والعدالة والتحديث، والاطلاع علي تجارب الأمم التي قطعت شوطاً في التقدم الاجتماعي والاقتصادي، وثمة مجموعة من العوامل والمتغيرات التي تعمل علي دفع الطلاب إلي الاهتمام بالعمل الوطني والأنشطة السياسية: كوجود كثير من الطلاب فترة طويلة من الوقت من تشابه الاهتمامات يعد حافزاً قوياً للنشاط التنظيمي، واتحادات الطلاب وغيرها من المنظمات الطلابية غالباً ما تيسر أماكن الاجتماعات واللقاءات بين الطلاب المهتمين بالمناقشات والمناظرات.</a:t>
            </a:r>
            <a:endParaRPr lang="en-US" sz="4000" dirty="0"/>
          </a:p>
        </p:txBody>
      </p:sp>
    </p:spTree>
    <p:extLst>
      <p:ext uri="{BB962C8B-B14F-4D97-AF65-F5344CB8AC3E}">
        <p14:creationId xmlns:p14="http://schemas.microsoft.com/office/powerpoint/2010/main" val="325355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C8C296-8AB6-0520-01B7-C5498D079E17}"/>
              </a:ext>
            </a:extLst>
          </p:cNvPr>
          <p:cNvSpPr>
            <a:spLocks noGrp="1"/>
          </p:cNvSpPr>
          <p:nvPr>
            <p:ph type="title"/>
          </p:nvPr>
        </p:nvSpPr>
        <p:spPr>
          <a:xfrm>
            <a:off x="680533" y="342550"/>
            <a:ext cx="8596668" cy="413857"/>
          </a:xfrm>
        </p:spPr>
        <p:txBody>
          <a:bodyPr>
            <a:noAutofit/>
          </a:bodyPr>
          <a:lstStyle/>
          <a:p>
            <a:pPr algn="ctr"/>
            <a:r>
              <a:rPr lang="ar-SA" sz="2400" b="1" kern="0" dirty="0">
                <a:solidFill>
                  <a:schemeClr val="accent5"/>
                </a:solidFill>
                <a:effectLst/>
                <a:ea typeface="Times New Roman" panose="02020603050405020304" pitchFamily="18" charset="0"/>
                <a:cs typeface="Simplified Arabic" panose="02020603050405020304" pitchFamily="18" charset="-78"/>
              </a:rPr>
              <a:t>العوامل التي من خلالها تبين تأثير الجامعة في تنمية قيم المواطنة</a:t>
            </a:r>
            <a:endParaRPr lang="en-US" sz="4400" b="1" dirty="0">
              <a:solidFill>
                <a:schemeClr val="accent5"/>
              </a:solidFill>
            </a:endParaRPr>
          </a:p>
        </p:txBody>
      </p:sp>
      <p:sp>
        <p:nvSpPr>
          <p:cNvPr id="3" name="Content Placeholder 2">
            <a:extLst>
              <a:ext uri="{FF2B5EF4-FFF2-40B4-BE49-F238E27FC236}">
                <a16:creationId xmlns:a16="http://schemas.microsoft.com/office/drawing/2014/main" xmlns="" id="{ED05FF42-106A-BD30-3BCB-D5FECE34EB86}"/>
              </a:ext>
            </a:extLst>
          </p:cNvPr>
          <p:cNvSpPr>
            <a:spLocks noGrp="1"/>
          </p:cNvSpPr>
          <p:nvPr>
            <p:ph idx="1"/>
          </p:nvPr>
        </p:nvSpPr>
        <p:spPr>
          <a:xfrm>
            <a:off x="570452" y="931178"/>
            <a:ext cx="8816830" cy="5419288"/>
          </a:xfrm>
        </p:spPr>
        <p:txBody>
          <a:bodyPr>
            <a:normAutofit fontScale="92500" lnSpcReduction="20000"/>
          </a:bodyPr>
          <a:lstStyle/>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1800" b="1"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إ</a:t>
            </a: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ن طالب الجامعة في هذه المرحلة العمرية على بداية طريق تحمل بعض واجبات المواطنة مثل: المشاركة في الانتخابات العامة، والانخراط في الدوائر الحكومية، كما أنهم يتعلمون ويكتسبون خلال المرحلة الجامعية كثيراً من القيم والاتجاهات السياسية.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إن طالب الجامعة غالباً ما يكون قد بلغ مرحلة النضج الفعلي، والجسمي والنفسي، ويساعده في ذلك سرعة اكتساب وتشرب قيم المواطنة.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إن طالب الجامعة بلغ أعلى مستوى ذكائه؛ مما يساعد في التفكير في القيمة أو المبدأ أو الاتجاه، والاقتناع به قبل أن يؤمن به، وتكون لديه القدرة علي التمييز بين السلوك الصحيح والسلوك الخطأ.</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تتميز الجامعة بتنوع الأنشطة الطلابية في المجالات السياسية والثقافية والعلمية والاجتماعية والفنية، ويتعلم من خلالها قيماً ومبادئ وسلوكيات وجدانية من قبل إدارة الجامعة والمجتمع.</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مشاركة الطالب في جامعة الأسر والرحلات والجوالة التي تنمي لديه قيماً مثل المسئولية، والمشاركة، والانتماء والقياد وغيرها.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مشاركة الطالب في الاتحادات الطابية تنمي لديه قيماُ سياسية واجتماعية وقيم الديمقراطية والحرية (الشخيبي، 1998، 335-336).</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4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تتوافر الإمكانات المادية والمالية والبشرية فضلاً عن وفرة مصادر المعرفة التي تساعد الجامعة في تحقيق أهداف الأنشطة الطلابية؛ وبالتالي المساعدة في تنمية قيم المواطنة لديهم.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238352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764FF5-A4CF-134B-320F-DC3A7761AC30}"/>
              </a:ext>
            </a:extLst>
          </p:cNvPr>
          <p:cNvSpPr>
            <a:spLocks noGrp="1"/>
          </p:cNvSpPr>
          <p:nvPr>
            <p:ph type="title"/>
          </p:nvPr>
        </p:nvSpPr>
        <p:spPr>
          <a:xfrm>
            <a:off x="677334" y="416654"/>
            <a:ext cx="8596668" cy="640360"/>
          </a:xfrm>
        </p:spPr>
        <p:txBody>
          <a:bodyPr>
            <a:normAutofit fontScale="90000"/>
          </a:bodyPr>
          <a:lstStyle/>
          <a:p>
            <a:pPr algn="ctr"/>
            <a:r>
              <a:rPr lang="ar-SA" b="1" dirty="0">
                <a:solidFill>
                  <a:schemeClr val="accent4"/>
                </a:solidFill>
                <a:effectLst/>
                <a:latin typeface="Calibri" panose="020F0502020204030204" pitchFamily="34" charset="0"/>
                <a:ea typeface="Calibri" panose="020F0502020204030204" pitchFamily="34" charset="0"/>
                <a:cs typeface="Arial" panose="020B0604020202020204" pitchFamily="34" charset="0"/>
              </a:rPr>
              <a:t>تنمية قيم المواطنة لدى طلبة الجامعة</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FEE73FBC-B5EB-06CA-620C-445ABCABA975}"/>
              </a:ext>
            </a:extLst>
          </p:cNvPr>
          <p:cNvSpPr>
            <a:spLocks noGrp="1"/>
          </p:cNvSpPr>
          <p:nvPr>
            <p:ph idx="1"/>
          </p:nvPr>
        </p:nvSpPr>
        <p:spPr>
          <a:xfrm>
            <a:off x="677334" y="1275127"/>
            <a:ext cx="8596668" cy="4991449"/>
          </a:xfrm>
        </p:spPr>
        <p:txBody>
          <a:bodyPr>
            <a:normAutofit/>
          </a:bodyPr>
          <a:lstStyle/>
          <a:p>
            <a:pPr marL="0" marR="0" algn="just" rtl="1" fontAlgn="base">
              <a:lnSpc>
                <a:spcPct val="115000"/>
              </a:lnSpc>
              <a:spcBef>
                <a:spcPts val="0"/>
              </a:spcBef>
              <a:spcAft>
                <a:spcPts val="0"/>
              </a:spcAft>
            </a:pPr>
            <a:r>
              <a:rPr lang="ar-SA" sz="26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يمكن أن تتم تنمية قيم المواطنة لدى طلاب الجامعة وذلك من خلال بعض الطرائق منها:-</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6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المناهج الدراسية – خصوصاً المناهج الأشد ارتباطاً بقيم المواطنة – مثل: مقررات حقوق الإنسان.</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6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الأنشطة الطلابية التي تنمي مهارات المشاركة وتغذي قيم الانتماء والجماعية والثقة بالنفس.</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6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عضو هيئة التدريس باعتباره أساس العملية التعليمية بما لديه من علم وقيم، وما يتبعه من أساليب في التدريس والتعامل مع الطلاب.</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SzPts val="1000"/>
              <a:buFont typeface="Symbol" panose="05050102010706020507" pitchFamily="18" charset="2"/>
              <a:buChar char=""/>
              <a:tabLst>
                <a:tab pos="457200" algn="l"/>
              </a:tabLst>
            </a:pPr>
            <a:r>
              <a:rPr lang="ar-SA" sz="26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المناخ الجامعي والقيادات الجامعية، الذي ينمي روح الفريق المتعاون الديمقراطي مع تنمية حرية التعبير والمشاركة.</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5557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3F7F1-5361-7F36-3D06-CF51F5313A3D}"/>
              </a:ext>
            </a:extLst>
          </p:cNvPr>
          <p:cNvSpPr>
            <a:spLocks noGrp="1"/>
          </p:cNvSpPr>
          <p:nvPr>
            <p:ph type="title"/>
          </p:nvPr>
        </p:nvSpPr>
        <p:spPr>
          <a:xfrm>
            <a:off x="677334" y="374709"/>
            <a:ext cx="8596668" cy="489358"/>
          </a:xfrm>
        </p:spPr>
        <p:txBody>
          <a:bodyPr>
            <a:normAutofit fontScale="90000"/>
          </a:bodyPr>
          <a:lstStyle/>
          <a:p>
            <a:pPr algn="ctr"/>
            <a:r>
              <a:rPr lang="ar-SA" sz="2700" b="1" dirty="0">
                <a:solidFill>
                  <a:schemeClr val="accent4"/>
                </a:solidFill>
                <a:effectLst/>
                <a:latin typeface="Calibri" panose="020F0502020204030204" pitchFamily="34" charset="0"/>
                <a:ea typeface="Times New Roman" panose="02020603050405020304" pitchFamily="18" charset="0"/>
                <a:cs typeface="Simplified Arabic" panose="02020603050405020304" pitchFamily="18" charset="-78"/>
              </a:rPr>
              <a:t>دور أستاذ الجامعة في تنمية قيم المواطنة</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0A171548-C6FF-560F-FD9B-4725A1F729B3}"/>
              </a:ext>
            </a:extLst>
          </p:cNvPr>
          <p:cNvSpPr>
            <a:spLocks noGrp="1"/>
          </p:cNvSpPr>
          <p:nvPr>
            <p:ph idx="1"/>
          </p:nvPr>
        </p:nvSpPr>
        <p:spPr>
          <a:xfrm>
            <a:off x="461394" y="864068"/>
            <a:ext cx="8812608" cy="5528344"/>
          </a:xfrm>
        </p:spPr>
        <p:txBody>
          <a:bodyPr>
            <a:normAutofit fontScale="32500" lnSpcReduction="20000"/>
          </a:bodyPr>
          <a:lstStyle/>
          <a:p>
            <a:pPr marL="0" marR="0" algn="just" rtl="1" fontAlgn="base">
              <a:lnSpc>
                <a:spcPct val="115000"/>
              </a:lnSpc>
              <a:spcBef>
                <a:spcPts val="0"/>
              </a:spcBef>
              <a:spcAft>
                <a:spcPts val="0"/>
              </a:spcAft>
            </a:pPr>
            <a:r>
              <a:rPr lang="ar-SA" sz="6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من المعروف أن أستاذ الجامعة له دور قيادي بحكم وظيفته ويقع عليه عبء العمل الجامعي بمتخلف جوانبه؛ إذ يمارس أستاذ الجامعة المهام التدريسية كمتطلب أساسي لوظيفته، بالإضافة إلي دوره البحثي الذي يعد من أبرز وأهم الأنشطة اللازمة لنموه المهني، إلا أن دوره لا يقتصر علي المهام التدريسية والبحثية فقط، بل يتعداها إلي أنشطة عدة يمارسها في مجالات متعددة بهدف خدمة الحياة الجامعية للطلبة والبيئة المحلية والمجتمع ككل (معوض، 1991، 201). </a:t>
            </a:r>
            <a:endParaRPr lang="ar-IQ" sz="6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0" marR="0" algn="just" rtl="1" fontAlgn="base">
              <a:lnSpc>
                <a:spcPct val="115000"/>
              </a:lnSpc>
              <a:spcBef>
                <a:spcPts val="0"/>
              </a:spcBef>
              <a:spcAft>
                <a:spcPts val="0"/>
              </a:spcAft>
            </a:pPr>
            <a:endParaRPr lang="en-US" sz="6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240"/>
              </a:spcAft>
            </a:pPr>
            <a:r>
              <a:rPr lang="ar-SA" sz="6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وتتعدد أدوار أستاذ الجامعة في مجال تنمية قيم المواطنة، لتشمل العديد من المجالات: كأن يكون عضواً في انتخابات الاتحادات الطلابية، قيادة لجان الأسر والأنشطة الطلابية والريادة الطلابية... الخ. وبذلك يمكنه أن يوجه عملية التفاعل الاجتماعي وجهة إيجابية خلال العمل المشتركة بروح الفريق، كما يسلحهم بلغة العصر ومهارات التفكير، ويرسخ فيهم قيم الولاء والانتماء والمشاركة والتسامح والانفتاح علي الغير، والاعتزاز بالنفس وبالذات، والوصول إلى حلول علمية وعملية المشاكل المجتمعية، وعليه أن يستكشف المواهب والإبداع في كل مكان، وهذه كلها تسهم في تنمية المواطنة الصالحة.</a:t>
            </a:r>
            <a:endParaRPr lang="ar-IQ" sz="6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0" marR="0" algn="just" rtl="1" fontAlgn="base">
              <a:lnSpc>
                <a:spcPct val="115000"/>
              </a:lnSpc>
              <a:spcBef>
                <a:spcPts val="0"/>
              </a:spcBef>
              <a:spcAft>
                <a:spcPts val="240"/>
              </a:spcAft>
            </a:pPr>
            <a:endParaRPr lang="en-US" sz="60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240"/>
              </a:spcAft>
            </a:pPr>
            <a:r>
              <a:rPr lang="ar-SA" sz="60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وهذا لا يتأتى إلا إذا كان أستاذ الجامعة قدوة ونموذجاً يحتذى به لدى طلابه، ويكون سلوكه مطابقاً لأفكاره التي يبثها في طلابه ويدعمها ويشجع عليها. فأستاذ الجامعة هو المثل الحقيقي والقدوة العملية للتنشئة السياسية وتنمية قيم المواطنة، بل إن دوره في تنمية قيم المواطنة يفوق في كثير من الأحيان دور المناهج التعليمية، فعن طريقه تتولد القيم وتنشط المواهب والقدرات ويزداد الوعي لدي الطلاب بقيم المواطنة، وذلك من خلال الحوارات البناءة داخل وخارج قاعات الدراسة وأثناء ممارسة الأنشطة الثقافية.</a:t>
            </a:r>
            <a:endParaRPr lang="en-US" sz="60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172903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EE3138-587A-4434-3C6C-A136D3B5EA06}"/>
              </a:ext>
            </a:extLst>
          </p:cNvPr>
          <p:cNvSpPr>
            <a:spLocks noGrp="1"/>
          </p:cNvSpPr>
          <p:nvPr>
            <p:ph type="title"/>
          </p:nvPr>
        </p:nvSpPr>
        <p:spPr>
          <a:xfrm>
            <a:off x="618611" y="272642"/>
            <a:ext cx="8596668" cy="419449"/>
          </a:xfrm>
        </p:spPr>
        <p:txBody>
          <a:bodyPr>
            <a:normAutofit fontScale="90000"/>
          </a:bodyPr>
          <a:lstStyle/>
          <a:p>
            <a:pPr algn="ctr"/>
            <a:r>
              <a:rPr lang="ar-SA" sz="27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المقترحات</a:t>
            </a:r>
            <a:r>
              <a:rPr lang="en-US" sz="1800" dirty="0">
                <a:effectLst/>
                <a:latin typeface="Calibri" panose="020F0502020204030204" pitchFamily="34" charset="0"/>
                <a:ea typeface="Calibri" panose="020F0502020204030204" pitchFamily="34" charset="0"/>
                <a:cs typeface="Arial" panose="020B0604020202020204" pitchFamily="34" charset="0"/>
              </a:rPr>
              <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xmlns="" id="{46386615-62C5-25A2-F24D-491C65D9F39F}"/>
              </a:ext>
            </a:extLst>
          </p:cNvPr>
          <p:cNvSpPr>
            <a:spLocks noGrp="1"/>
          </p:cNvSpPr>
          <p:nvPr>
            <p:ph idx="1"/>
          </p:nvPr>
        </p:nvSpPr>
        <p:spPr>
          <a:xfrm>
            <a:off x="677334" y="880845"/>
            <a:ext cx="8596668" cy="5494788"/>
          </a:xfrm>
        </p:spPr>
        <p:txBody>
          <a:bodyPr>
            <a:normAutofit fontScale="77500" lnSpcReduction="20000"/>
          </a:bodyPr>
          <a:lstStyle/>
          <a:p>
            <a:pPr marL="0" marR="0" algn="r" rtl="1">
              <a:lnSpc>
                <a:spcPct val="115000"/>
              </a:lnSpc>
              <a:spcBef>
                <a:spcPts val="0"/>
              </a:spcBef>
              <a:spcAft>
                <a:spcPts val="0"/>
              </a:spcAft>
            </a:pPr>
            <a:r>
              <a:rPr lang="ar-SA" sz="2300" dirty="0">
                <a:solidFill>
                  <a:schemeClr val="accent1"/>
                </a:solidFill>
                <a:effectLst/>
                <a:latin typeface="Calibri" panose="020F0502020204030204" pitchFamily="34" charset="0"/>
                <a:ea typeface="Times New Roman" panose="02020603050405020304" pitchFamily="18" charset="0"/>
                <a:cs typeface="Simplified Arabic" panose="02020603050405020304" pitchFamily="18" charset="-78"/>
              </a:rPr>
              <a:t>1-</a:t>
            </a: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الدعوة إلي الاهتمام بالأنشطة الطلابية التي تسهم في إكساب قيم المواطنة لدي طلاب الجامعة، ومنها القيام برحلات جامعية الى الامكان التاريخية والاماكن التي شهدت كفاح الشعب ومنها: المتاحف، ونصب الشهداء.</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0"/>
              </a:spcAft>
            </a:pPr>
            <a:r>
              <a:rPr lang="ar-SA" sz="2300" dirty="0">
                <a:solidFill>
                  <a:schemeClr val="accent1"/>
                </a:solidFill>
                <a:effectLst/>
                <a:latin typeface="Calibri" panose="020F0502020204030204" pitchFamily="34" charset="0"/>
                <a:ea typeface="Times New Roman" panose="02020603050405020304" pitchFamily="18" charset="0"/>
                <a:cs typeface="Simplified Arabic" panose="02020603050405020304" pitchFamily="18" charset="-78"/>
              </a:rPr>
              <a:t>2-</a:t>
            </a: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عقد الندوات والمؤتمرات التي تسمح بالتواصل بين الطلبة ومؤسسات المجتمع ودعوة بعض الشخصيات الوطنية البارزة، وخاصة رجال الفكر والسياسة والدين لمناقشتهم في قضايا ومشكلات مجتمعهم وإبراز أهم القيم الإيجابية التي لها دور في تحقيق التنمية والنهوض بالفرد والمجتمع.</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0"/>
              </a:spcAft>
            </a:pPr>
            <a:r>
              <a:rPr lang="ar-SA" sz="2300" dirty="0">
                <a:solidFill>
                  <a:schemeClr val="accent1"/>
                </a:solidFill>
                <a:effectLst/>
                <a:latin typeface="Calibri" panose="020F0502020204030204" pitchFamily="34" charset="0"/>
                <a:ea typeface="Times New Roman" panose="02020603050405020304" pitchFamily="18" charset="0"/>
                <a:cs typeface="Simplified Arabic" panose="02020603050405020304" pitchFamily="18" charset="-78"/>
              </a:rPr>
              <a:t>3-</a:t>
            </a: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تطوير الأنشطة الطلابية وتعديل لوائحها، وتوعية العاملين بالجامعة بدور الأنشطة الجامعية في تنمية قيم المواطنة لدي طلاب الجامعة، ومن ثم فهي جزء لا يتجزأ من العملية التعليمية والتربوية.</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0"/>
              </a:spcAft>
            </a:pPr>
            <a:r>
              <a:rPr lang="ar-SA" sz="2300" dirty="0">
                <a:solidFill>
                  <a:schemeClr val="accent1"/>
                </a:solidFill>
                <a:effectLst/>
                <a:latin typeface="Calibri" panose="020F0502020204030204" pitchFamily="34" charset="0"/>
                <a:ea typeface="Times New Roman" panose="02020603050405020304" pitchFamily="18" charset="0"/>
                <a:cs typeface="Simplified Arabic" panose="02020603050405020304" pitchFamily="18" charset="-78"/>
              </a:rPr>
              <a:t>4-</a:t>
            </a: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المراجعة الشاملة للمقررات الجامعية من قبل جان نوعية متخصصة لها خبرة تحليلية نقدية في مجالاتها؛ للوقوف علي الثغرات الحقيقة، وطبيعة العوائق التي تحول دون تحقيق أهداف التربية من أجل المواطنة، وإعادة تخطيط المناهج وصياغتها علي نحو يكفل تحقيق هذه الأهداف.</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fontAlgn="base">
              <a:lnSpc>
                <a:spcPct val="115000"/>
              </a:lnSpc>
              <a:spcBef>
                <a:spcPts val="0"/>
              </a:spcBef>
              <a:spcAft>
                <a:spcPts val="0"/>
              </a:spcAft>
            </a:pPr>
            <a:r>
              <a:rPr lang="ar-SA" sz="3100" dirty="0">
                <a:solidFill>
                  <a:schemeClr val="accent5"/>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IQ" sz="3100" b="1" dirty="0">
                <a:solidFill>
                  <a:schemeClr val="accent5"/>
                </a:solidFill>
                <a:effectLst/>
                <a:latin typeface="Calibri" panose="020F0502020204030204" pitchFamily="34" charset="0"/>
                <a:ea typeface="Times New Roman" panose="02020603050405020304" pitchFamily="18" charset="0"/>
                <a:cs typeface="Simplified Arabic" panose="02020603050405020304" pitchFamily="18" charset="-78"/>
              </a:rPr>
              <a:t>التوصيات</a:t>
            </a:r>
            <a:endParaRPr lang="en-US" sz="31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a:p>
            <a:pPr marL="0" marR="0" algn="just" rtl="1" fontAlgn="base">
              <a:lnSpc>
                <a:spcPct val="115000"/>
              </a:lnSpc>
              <a:spcBef>
                <a:spcPts val="0"/>
              </a:spcBef>
              <a:spcAft>
                <a:spcPts val="0"/>
              </a:spcAft>
            </a:pPr>
            <a:r>
              <a:rPr lang="ar-SA" sz="2300" dirty="0">
                <a:solidFill>
                  <a:schemeClr val="accent1"/>
                </a:solidFill>
                <a:effectLst/>
                <a:latin typeface="Calibri" panose="020F0502020204030204" pitchFamily="34" charset="0"/>
                <a:ea typeface="Times New Roman" panose="02020603050405020304" pitchFamily="18" charset="0"/>
                <a:cs typeface="Simplified Arabic" panose="02020603050405020304" pitchFamily="18" charset="-78"/>
              </a:rPr>
              <a:t>5-</a:t>
            </a: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 التدريب المستمر لعضو هيئة التدريس لتطوير أدائه ورفع كفاءته، بما يضمن تناوله للقضايا بشكل مبتكر، واستخدامه للمواقف التعليمية في بلورة المفاهيم المجردة، وتطبيقه لأساليب الحوار الديمقراطي ومبادئي المشاركة في صنع القرار، وتمكينه للطلبة من ممارسة حقوقهم والالتزام بمسئولياتهم.</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Font typeface="+mj-lt"/>
              <a:buAutoNum type="arabicPeriod" startAt="6"/>
            </a:pP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تشجيع أعضاء هيئة التدريس علي مناقشة مشكلات المجتمع المحلي والأحداث الجارية مع الطلاب والاشتراك – فيما يشبه العصف الذهبي – بحثاً عن حلول لهذه المشكلات وطرق تنفيذ الحلول التي يتم التوصل إليها، مما يساعد علي إدماج الطلاب في حياة ومشكلات المجتمع المحلي.</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fontAlgn="base">
              <a:lnSpc>
                <a:spcPct val="115000"/>
              </a:lnSpc>
              <a:spcBef>
                <a:spcPts val="0"/>
              </a:spcBef>
              <a:spcAft>
                <a:spcPts val="0"/>
              </a:spcAft>
              <a:buFont typeface="+mj-lt"/>
              <a:buAutoNum type="arabicPeriod" startAt="6"/>
            </a:pPr>
            <a:r>
              <a:rPr lang="ar-SA" sz="2300" dirty="0">
                <a:solidFill>
                  <a:srgbClr val="000000"/>
                </a:solidFill>
                <a:effectLst/>
                <a:latin typeface="Calibri" panose="020F0502020204030204" pitchFamily="34" charset="0"/>
                <a:ea typeface="Times New Roman" panose="02020603050405020304" pitchFamily="18" charset="0"/>
                <a:cs typeface="Simplified Arabic" panose="02020603050405020304" pitchFamily="18" charset="-78"/>
              </a:rPr>
              <a:t>تأهيل وتدريب أستاذ الجامعة على مفهوم التربية من أجل المواطنة حتى يمكن أستاذ الجامعة من استخدام طرق تدريس، تتيح للطلاب دوراً فعلاً ونشيطاً في عملية التعليم فتدعم المشاركة، وتنمي لدي الطلاب قيم المواطنة اللازمة مثل العمل الجامعي، المشاركة الإيجابية، مهارات التفكير الناقد وذلك من خلال ندوات ومحاضرات عامة.</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26604565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TotalTime>
  <Words>1080</Words>
  <Application>Microsoft Office PowerPoint</Application>
  <PresentationFormat>Custom</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دور الاستاذ الجامعي في تنمية قيم المواطنة لمواجهة تحديات الهوية الثقافية </vt:lpstr>
      <vt:lpstr>مقدمة </vt:lpstr>
      <vt:lpstr>ولما كانت الجامعة تأتي علي قيمة المؤسسات التربوية الرسمية، فإن مسئوليتها تصبح من الأهمية بمكان لسببين: فأما أولها أنها تدعم وتكمل جهد مؤسسات التعليم العام التي سبقتها في ترسيخ قيم المواطنة والوعي بها، أما السبب الثاني فهو أن الجامعة بما تتمتع به من مناخ مغاير، وإمكانات قد لا تتوافر فيما دونها من المؤسسات يمكن أن تقوم بدور فعال في هذا المجال. وإلي جانب ذلك فإن مسئوليات الجامعة في تنمية قيم المواطنة استجابة لما يشهده العالم المعاصر من تغيرات وتحولات وما نجم عنها من مشكلات أخلاقية وقيمية، الاهتمام بالجانب الثقافي والتربوي للطلبة أكثر من أي وقت مضي، ولاسيما أن أكثر فئات المجتمع تعرضاً لهذه التغيرات والتحولات الثقافية والاجتماعية هم فئة الشباب الجامعي، وذلك بحكم وضعهم الاجتماعي بوصفهم فئة تعيش مرحلة انتقالية ساعية، من خلال تحصيل العلم والمعرفة، نحو تغيير وضعهم الاجتماعي إلي الأفضل. وهذه التغيرات ليست مجرد عناصر تتحاور مع ما يتلقاه الطالب الجامعي من معارف ومهارات وقيم، وإنما هي تدخل في نسيج التكوين الشخصي لتلتحم بما يتعلم وتتفاعل معه، بل قد تكونه وتوجهه فقد أكد (Lehman) أن للبيئة الجامعية أثرا كبيراً في إكساب الطلاب القيم الخلقية والسياسية والاجتماعية والدينية، كما أن التفكير النقدي عند الطلاب يزداد بازدياد سنوات دراستهم الجامعية.  ويعد المجتمع الجامعي بمثابة البيئة الملائمة والحاضن النشط لتنمية قيم المواطنة من خلال ما يوفره للطلاب من ثقافة واعية، وصحيحة حول مفاهيم الديمقراطية والعدالة والتحديث، والاطلاع علي تجارب الأمم التي قطعت شوطاً في التقدم الاجتماعي والاقتصادي، وثمة مجموعة من العوامل والمتغيرات التي تعمل علي دفع الطلاب إلي الاهتمام بالعمل الوطني والأنشطة السياسية: كوجود كثير من الطلاب فترة طويلة من الوقت من تشابه الاهتمامات يعد حافزاً قوياً للنشاط التنظيمي، واتحادات الطلاب وغيرها من المنظمات الطلابية غالباً ما تيسر أماكن الاجتماعات واللقاءات بين الطلاب المهتمين بالمناقشات والمناظرات.</vt:lpstr>
      <vt:lpstr>العوامل التي من خلالها تبين تأثير الجامعة في تنمية قيم المواطنة</vt:lpstr>
      <vt:lpstr>تنمية قيم المواطنة لدى طلبة الجامعة </vt:lpstr>
      <vt:lpstr>دور أستاذ الجامعة في تنمية قيم المواطنة </vt:lpstr>
      <vt:lpstr>المقترحات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الاستاذ الجامعي في تنمية قيم المواطنة لمواجهة تحديات الهوية الثقافية</dc:title>
  <dc:creator>mohamed saad</dc:creator>
  <cp:lastModifiedBy>Maher</cp:lastModifiedBy>
  <cp:revision>3</cp:revision>
  <dcterms:created xsi:type="dcterms:W3CDTF">2024-01-06T16:49:26Z</dcterms:created>
  <dcterms:modified xsi:type="dcterms:W3CDTF">2024-01-06T23:37:37Z</dcterms:modified>
</cp:coreProperties>
</file>