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3" r:id="rId6"/>
    <p:sldId id="264" r:id="rId7"/>
    <p:sldId id="265" r:id="rId8"/>
    <p:sldId id="266" r:id="rId9"/>
    <p:sldId id="270" r:id="rId10"/>
    <p:sldId id="272"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5" d="100"/>
          <a:sy n="95" d="100"/>
        </p:scale>
        <p:origin x="-1224"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25/06/1445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25/06/1445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25/06/1445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25/06/1445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25/06/1445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25/06/1445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25/06/1445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err="1"/>
              <a:t>المؤسسه</a:t>
            </a:r>
            <a:r>
              <a:rPr lang="ar-IQ" dirty="0"/>
              <a:t> </a:t>
            </a:r>
            <a:r>
              <a:rPr lang="ar-IQ" dirty="0" err="1"/>
              <a:t>التعليميه</a:t>
            </a:r>
            <a:r>
              <a:rPr lang="ar-IQ" dirty="0"/>
              <a:t> وأثرها في تنميه ونشر الوعي البيئي  لدى طلبه الجامعة</a:t>
            </a:r>
          </a:p>
        </p:txBody>
      </p:sp>
      <p:sp>
        <p:nvSpPr>
          <p:cNvPr id="3" name="عنوان فرعي 2"/>
          <p:cNvSpPr>
            <a:spLocks noGrp="1"/>
          </p:cNvSpPr>
          <p:nvPr>
            <p:ph type="subTitle" idx="1"/>
          </p:nvPr>
        </p:nvSpPr>
        <p:spPr/>
        <p:txBody>
          <a:bodyPr/>
          <a:lstStyle/>
          <a:p>
            <a:r>
              <a:rPr lang="ar-IQ" dirty="0" err="1" smtClean="0"/>
              <a:t>م.د</a:t>
            </a:r>
            <a:r>
              <a:rPr lang="ar-IQ" dirty="0" smtClean="0"/>
              <a:t> سوسن سعود عزيز </a:t>
            </a:r>
            <a:endParaRPr lang="ar-IQ" dirty="0"/>
          </a:p>
        </p:txBody>
      </p:sp>
    </p:spTree>
    <p:extLst>
      <p:ext uri="{BB962C8B-B14F-4D97-AF65-F5344CB8AC3E}">
        <p14:creationId xmlns:p14="http://schemas.microsoft.com/office/powerpoint/2010/main" val="1303959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smtClean="0"/>
              <a:t>دور </a:t>
            </a:r>
            <a:r>
              <a:rPr lang="ar-SA" b="1" dirty="0"/>
              <a:t>الجامعة في مجال التربية البيئية ونشر الوعي البيئي</a:t>
            </a:r>
            <a:endParaRPr lang="ar-IQ" dirty="0"/>
          </a:p>
        </p:txBody>
      </p:sp>
      <p:sp>
        <p:nvSpPr>
          <p:cNvPr id="3" name="عنصر نائب للمحتوى 2"/>
          <p:cNvSpPr>
            <a:spLocks noGrp="1"/>
          </p:cNvSpPr>
          <p:nvPr>
            <p:ph idx="1"/>
          </p:nvPr>
        </p:nvSpPr>
        <p:spPr/>
        <p:txBody>
          <a:bodyPr>
            <a:normAutofit fontScale="92500" lnSpcReduction="20000"/>
          </a:bodyPr>
          <a:lstStyle/>
          <a:p>
            <a:pPr marL="0" indent="0">
              <a:buNone/>
            </a:pPr>
            <a:r>
              <a:rPr lang="en-US" b="1" dirty="0"/>
              <a:t> </a:t>
            </a:r>
            <a:endParaRPr lang="en-US" dirty="0"/>
          </a:p>
          <a:p>
            <a:pPr algn="just"/>
            <a:r>
              <a:rPr lang="ar-SA" dirty="0"/>
              <a:t>يعتمد نجاح وتحقيق التربية البيئية في </a:t>
            </a:r>
            <a:r>
              <a:rPr lang="ar-IQ" dirty="0" smtClean="0"/>
              <a:t>ال</a:t>
            </a:r>
            <a:r>
              <a:rPr lang="ar-SA" dirty="0" smtClean="0"/>
              <a:t>برامج التعليم</a:t>
            </a:r>
            <a:r>
              <a:rPr lang="ar-IQ" dirty="0" smtClean="0"/>
              <a:t>يه</a:t>
            </a:r>
            <a:r>
              <a:rPr lang="ar-SA" dirty="0" smtClean="0"/>
              <a:t> بمراحله</a:t>
            </a:r>
            <a:r>
              <a:rPr lang="ar-IQ" dirty="0" smtClean="0"/>
              <a:t>ا</a:t>
            </a:r>
            <a:r>
              <a:rPr lang="ar-SA" dirty="0" smtClean="0"/>
              <a:t> </a:t>
            </a:r>
            <a:r>
              <a:rPr lang="ar-SA" dirty="0"/>
              <a:t>المختلفة على المعلمين الأكفاء الذين يمكنهم تنفيذ هذه البرامج، فالمعلم يعد عاملاً أساسياً لإنجاح التربية البيئية </a:t>
            </a:r>
            <a:r>
              <a:rPr lang="ar-SA" dirty="0" smtClean="0"/>
              <a:t>وتحقيق </a:t>
            </a:r>
            <a:r>
              <a:rPr lang="ar-IQ" dirty="0"/>
              <a:t>ا</a:t>
            </a:r>
            <a:r>
              <a:rPr lang="ar-SA" dirty="0" err="1" smtClean="0"/>
              <a:t>هدافها</a:t>
            </a:r>
            <a:r>
              <a:rPr lang="ar-SA" dirty="0"/>
              <a:t>، كما أن إلمام المعلم بقضايا البيئة وأهميتها ومشكلاتها، يمكنه من توصيل المعلومات اللازمة عنها لتلاميذه بصورة </a:t>
            </a:r>
            <a:r>
              <a:rPr lang="ar-IQ" dirty="0" err="1" smtClean="0"/>
              <a:t>متعمقه</a:t>
            </a:r>
            <a:r>
              <a:rPr lang="ar-IQ" dirty="0" smtClean="0"/>
              <a:t> وواضحة.</a:t>
            </a:r>
            <a:r>
              <a:rPr lang="ar-SA" dirty="0" smtClean="0"/>
              <a:t> </a:t>
            </a:r>
            <a:r>
              <a:rPr lang="ar-SA" dirty="0"/>
              <a:t>وهذا يتطلب ضرورة الاهتمام ببرامج إعداد المعلم بكليات التربية لكي تتضمن هذه البرامج ما يمكن المعلمين من التعامل مع متطلبات التربية البيئية. ولنجاح المعلم في القيام بمهامه وأدواره في نشر الوعي البيئي وتحقيق التربية البيئية </a:t>
            </a:r>
            <a:r>
              <a:rPr lang="ar-SA" dirty="0" smtClean="0"/>
              <a:t>السليمة</a:t>
            </a:r>
            <a:r>
              <a:rPr lang="ar-IQ" dirty="0" smtClean="0"/>
              <a:t>.</a:t>
            </a:r>
            <a:endParaRPr lang="en-US" dirty="0"/>
          </a:p>
        </p:txBody>
      </p:sp>
    </p:spTree>
    <p:extLst>
      <p:ext uri="{BB962C8B-B14F-4D97-AF65-F5344CB8AC3E}">
        <p14:creationId xmlns:p14="http://schemas.microsoft.com/office/powerpoint/2010/main" val="2696215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err="1" smtClean="0"/>
              <a:t>المقدمه</a:t>
            </a:r>
            <a:endParaRPr lang="ar-IQ" dirty="0"/>
          </a:p>
        </p:txBody>
      </p:sp>
      <p:sp>
        <p:nvSpPr>
          <p:cNvPr id="3" name="عنصر نائب للمحتوى 2"/>
          <p:cNvSpPr>
            <a:spLocks noGrp="1"/>
          </p:cNvSpPr>
          <p:nvPr>
            <p:ph idx="1"/>
          </p:nvPr>
        </p:nvSpPr>
        <p:spPr/>
        <p:txBody>
          <a:bodyPr>
            <a:normAutofit lnSpcReduction="10000"/>
          </a:bodyPr>
          <a:lstStyle/>
          <a:p>
            <a:pPr algn="just"/>
            <a:r>
              <a:rPr lang="ar-IQ" dirty="0"/>
              <a:t>أصبحت المخاطر البيئية ظاهرة تؤرق المجتمعات المعاصرة، بسبب الملوثات البيئية المتجددة التي تؤثر في تركيب العناصر الطبيعية غير الحية مثل الهواء والتربة والماء وغيرها، تلك المخاطر البيئية برزت مع الثورة الصناعية وتعاظم خطرها مع الثورة التكنولوجية ومع التوسع في استخدام أسلحة الحروب المدمرة على نطاق واسع، فأصاب التلوث كل عناصر البيئة المحيطة بالإنسان من هواء وماء وغذاء وتربة، فالهواء في أغلب المناطق المأهولة بالسكان اختلت فيه نسب الغازات المكونة له لصالح الضار منها </a:t>
            </a:r>
            <a:r>
              <a:rPr lang="ar-IQ" dirty="0" smtClean="0"/>
              <a:t>بفعل التلوث البيئي.</a:t>
            </a:r>
            <a:endParaRPr lang="ar-IQ" dirty="0"/>
          </a:p>
        </p:txBody>
      </p:sp>
    </p:spTree>
    <p:extLst>
      <p:ext uri="{BB962C8B-B14F-4D97-AF65-F5344CB8AC3E}">
        <p14:creationId xmlns:p14="http://schemas.microsoft.com/office/powerpoint/2010/main" val="2627060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الوعي البيئي والتربية البيئية</a:t>
            </a:r>
          </a:p>
        </p:txBody>
      </p:sp>
      <p:sp>
        <p:nvSpPr>
          <p:cNvPr id="3" name="عنصر نائب للمحتوى 2"/>
          <p:cNvSpPr>
            <a:spLocks noGrp="1"/>
          </p:cNvSpPr>
          <p:nvPr>
            <p:ph idx="1"/>
          </p:nvPr>
        </p:nvSpPr>
        <p:spPr/>
        <p:txBody>
          <a:bodyPr>
            <a:normAutofit fontScale="92500" lnSpcReduction="20000"/>
          </a:bodyPr>
          <a:lstStyle/>
          <a:p>
            <a:pPr marL="0" indent="0" algn="just">
              <a:buNone/>
            </a:pPr>
            <a:r>
              <a:rPr lang="ar-IQ" dirty="0" err="1" smtClean="0"/>
              <a:t>المقدمه</a:t>
            </a:r>
            <a:r>
              <a:rPr lang="ar-IQ" dirty="0" smtClean="0"/>
              <a:t> </a:t>
            </a:r>
          </a:p>
          <a:p>
            <a:pPr marL="0" indent="0" algn="just">
              <a:buNone/>
            </a:pPr>
            <a:r>
              <a:rPr lang="ar-IQ" dirty="0" smtClean="0"/>
              <a:t>الوعي </a:t>
            </a:r>
            <a:r>
              <a:rPr lang="ar-IQ" dirty="0"/>
              <a:t>البيئي والتربية البيئية </a:t>
            </a:r>
            <a:r>
              <a:rPr lang="ar-IQ" dirty="0" smtClean="0"/>
              <a:t>ضرورة </a:t>
            </a:r>
            <a:r>
              <a:rPr lang="ar-IQ" dirty="0"/>
              <a:t>حتمية لتحقيق الأمن البيئي </a:t>
            </a:r>
          </a:p>
          <a:p>
            <a:pPr marL="0" indent="0" algn="just">
              <a:buNone/>
            </a:pPr>
            <a:r>
              <a:rPr lang="ar-IQ" dirty="0"/>
              <a:t>ترجع نقطة انطلاق العالم نحو الاهتمام بالتوعية البيئية إلى مؤتمر ستوكهولم، الذي عقد في (5 يونيو 1972)، حيث أكد المؤتمر على أن الإنسان صنيع بيئته وصانعها في آن واحد، وأكد على أن الوعي البيئي من أهم العوامل التي يمكن أن تسهم في مواجهة مشكلات التلوث البيئي من خلال التركيز على أخلاقيات بيئية تدعو الجميع لضرورة الانتماء إلى القرية الكونية من أجل حماية بيئتها والمحافظة عليها. وسوف نركز في هذا المحور على مجالين على درجة عالية من الأهمية لتحقيق حماية البيئة وأمنها، وهما الوعي البيئي والتربية البيئية.</a:t>
            </a:r>
          </a:p>
        </p:txBody>
      </p:sp>
    </p:spTree>
    <p:extLst>
      <p:ext uri="{BB962C8B-B14F-4D97-AF65-F5344CB8AC3E}">
        <p14:creationId xmlns:p14="http://schemas.microsoft.com/office/powerpoint/2010/main" val="4278100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الوعي البيئي والتربية البيئية</a:t>
            </a:r>
          </a:p>
        </p:txBody>
      </p:sp>
      <p:sp>
        <p:nvSpPr>
          <p:cNvPr id="3" name="عنصر نائب للمحتوى 2"/>
          <p:cNvSpPr>
            <a:spLocks noGrp="1"/>
          </p:cNvSpPr>
          <p:nvPr>
            <p:ph idx="1"/>
          </p:nvPr>
        </p:nvSpPr>
        <p:spPr/>
        <p:txBody>
          <a:bodyPr>
            <a:normAutofit/>
          </a:bodyPr>
          <a:lstStyle/>
          <a:p>
            <a:r>
              <a:rPr lang="ar-IQ" dirty="0">
                <a:solidFill>
                  <a:srgbClr val="333333"/>
                </a:solidFill>
                <a:latin typeface="arial"/>
              </a:rPr>
              <a:t>من هنا انطلقت فكرة </a:t>
            </a:r>
            <a:r>
              <a:rPr lang="ar-IQ" dirty="0" smtClean="0">
                <a:solidFill>
                  <a:srgbClr val="333333"/>
                </a:solidFill>
                <a:latin typeface="arial"/>
              </a:rPr>
              <a:t>طرح موضوع  هذه </a:t>
            </a:r>
            <a:r>
              <a:rPr lang="ar-IQ" dirty="0" err="1" smtClean="0">
                <a:solidFill>
                  <a:srgbClr val="333333"/>
                </a:solidFill>
                <a:latin typeface="arial"/>
              </a:rPr>
              <a:t>الورقه</a:t>
            </a:r>
            <a:r>
              <a:rPr lang="ar-IQ" dirty="0" smtClean="0">
                <a:solidFill>
                  <a:srgbClr val="333333"/>
                </a:solidFill>
                <a:latin typeface="arial"/>
              </a:rPr>
              <a:t> و الهدف منها  بناء </a:t>
            </a:r>
            <a:r>
              <a:rPr lang="ar-IQ" dirty="0">
                <a:solidFill>
                  <a:srgbClr val="333333"/>
                </a:solidFill>
                <a:latin typeface="arial"/>
              </a:rPr>
              <a:t>رؤية استشرافية لتنمية الوعي البيئي كضرورة حتمية لتحقيق الأمن البيئي </a:t>
            </a:r>
            <a:r>
              <a:rPr lang="ar-IQ" dirty="0" smtClean="0">
                <a:solidFill>
                  <a:srgbClr val="333333"/>
                </a:solidFill>
                <a:latin typeface="arial"/>
              </a:rPr>
              <a:t>لمفاهيم </a:t>
            </a:r>
            <a:r>
              <a:rPr lang="ar-IQ" dirty="0">
                <a:solidFill>
                  <a:srgbClr val="333333"/>
                </a:solidFill>
                <a:latin typeface="arial"/>
              </a:rPr>
              <a:t>التربية البيئية والوعي البيئي والمخاطر </a:t>
            </a:r>
            <a:r>
              <a:rPr lang="ar-IQ" dirty="0" smtClean="0">
                <a:solidFill>
                  <a:srgbClr val="333333"/>
                </a:solidFill>
                <a:latin typeface="arial"/>
              </a:rPr>
              <a:t>البيئية، وذلك </a:t>
            </a:r>
            <a:r>
              <a:rPr lang="ar-IQ" dirty="0">
                <a:solidFill>
                  <a:srgbClr val="333333"/>
                </a:solidFill>
                <a:latin typeface="arial"/>
              </a:rPr>
              <a:t>من خلال </a:t>
            </a:r>
            <a:r>
              <a:rPr lang="ar-IQ" dirty="0" smtClean="0">
                <a:solidFill>
                  <a:srgbClr val="333333"/>
                </a:solidFill>
                <a:latin typeface="arial"/>
              </a:rPr>
              <a:t>التوجهات نحو </a:t>
            </a:r>
          </a:p>
          <a:p>
            <a:pPr marL="0" indent="0" algn="ctr">
              <a:buNone/>
            </a:pPr>
            <a:endParaRPr lang="ar-IQ" b="1" dirty="0" smtClean="0"/>
          </a:p>
          <a:p>
            <a:pPr marL="0" indent="0" algn="ctr">
              <a:buNone/>
            </a:pPr>
            <a:r>
              <a:rPr lang="ar-IQ" b="1" dirty="0"/>
              <a:t> </a:t>
            </a:r>
            <a:r>
              <a:rPr lang="ar-IQ" b="1" dirty="0" smtClean="0"/>
              <a:t>  الوعي </a:t>
            </a:r>
            <a:r>
              <a:rPr lang="ar-IQ" b="1" dirty="0"/>
              <a:t>البيئي والتربية البيئية ضرورة </a:t>
            </a:r>
            <a:r>
              <a:rPr lang="ar-IQ" b="1" dirty="0" smtClean="0"/>
              <a:t>حتمية</a:t>
            </a:r>
            <a:endParaRPr lang="ar-IQ" dirty="0"/>
          </a:p>
        </p:txBody>
      </p:sp>
    </p:spTree>
    <p:extLst>
      <p:ext uri="{BB962C8B-B14F-4D97-AF65-F5344CB8AC3E}">
        <p14:creationId xmlns:p14="http://schemas.microsoft.com/office/powerpoint/2010/main" val="3762870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الوعي </a:t>
            </a:r>
            <a:r>
              <a:rPr lang="ar-SA" b="1" dirty="0"/>
              <a:t>البيئي</a:t>
            </a:r>
            <a:endParaRPr lang="ar-IQ" dirty="0"/>
          </a:p>
        </p:txBody>
      </p:sp>
      <p:sp>
        <p:nvSpPr>
          <p:cNvPr id="3" name="عنصر نائب للمحتوى 2"/>
          <p:cNvSpPr>
            <a:spLocks noGrp="1"/>
          </p:cNvSpPr>
          <p:nvPr>
            <p:ph idx="1"/>
          </p:nvPr>
        </p:nvSpPr>
        <p:spPr/>
        <p:txBody>
          <a:bodyPr>
            <a:normAutofit fontScale="92500" lnSpcReduction="20000"/>
          </a:bodyPr>
          <a:lstStyle/>
          <a:p>
            <a:pPr marL="0" indent="0" algn="just">
              <a:buNone/>
            </a:pPr>
            <a:r>
              <a:rPr lang="en-US" b="1" dirty="0"/>
              <a:t> </a:t>
            </a:r>
            <a:r>
              <a:rPr lang="ar-SA" dirty="0" smtClean="0"/>
              <a:t>يشكل </a:t>
            </a:r>
            <a:r>
              <a:rPr lang="ar-SA" dirty="0"/>
              <a:t>الوعي البيئي ضرورة أساسية لبناء السلوك البشري الإيجابي وتنميته تجاه البيئة، فلقد أصبحت قضية البيئة وحمايتها والمحافظة عليها من مختلف أنواع التلوث واحدة من أهم القضايا المحورية لعمليات التنمية البشرية في الوقت الحاضر، وهنا تتضح أهمية الوعي البيئي ونشر الثقافة البيئية لدى كافة أفراد المجتمع إدراكا لأهمية البيئة وضرورة المحافظة على مقوماتها بعيداَ عن الإسراف في استخدامها أو استنزاف مواردها الدائمة والمتجددة على حد سواء</a:t>
            </a:r>
            <a:r>
              <a:rPr lang="en-US" dirty="0" smtClean="0"/>
              <a:t>.</a:t>
            </a:r>
            <a:r>
              <a:rPr lang="ar-SA" dirty="0" smtClean="0"/>
              <a:t>ويشير </a:t>
            </a:r>
            <a:r>
              <a:rPr lang="ar-SA" dirty="0"/>
              <a:t>مفهوم الوعي البيئي إلى إدراك الفرد لمتطلبات البيئة عن طريق إحساسه ومعرفته بمكوناتها، وما بينهما من علاقات، وكذلك الإلمام بالقضايا البيئية وكيفية التعامل معها، ولذلك تحرص التوعية البيئية على تحقيق مجموعة من الأهداف يأتي على رأسها </a:t>
            </a:r>
            <a:r>
              <a:rPr lang="en-US" dirty="0"/>
              <a:t>.</a:t>
            </a:r>
            <a:endParaRPr lang="ar-IQ" dirty="0"/>
          </a:p>
        </p:txBody>
      </p:sp>
    </p:spTree>
    <p:extLst>
      <p:ext uri="{BB962C8B-B14F-4D97-AF65-F5344CB8AC3E}">
        <p14:creationId xmlns:p14="http://schemas.microsoft.com/office/powerpoint/2010/main" val="2886325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pPr marL="0" lvl="0" indent="0">
              <a:buNone/>
            </a:pPr>
            <a:endParaRPr lang="en-US" dirty="0"/>
          </a:p>
          <a:p>
            <a:pPr marL="0" lvl="0" indent="0" algn="just">
              <a:buNone/>
            </a:pPr>
            <a:r>
              <a:rPr lang="ar-IQ" dirty="0" smtClean="0"/>
              <a:t>- </a:t>
            </a:r>
            <a:r>
              <a:rPr lang="ar-SA" sz="3400" dirty="0" smtClean="0">
                <a:cs typeface="+mj-cs"/>
              </a:rPr>
              <a:t>تزويد </a:t>
            </a:r>
            <a:r>
              <a:rPr lang="ar-SA" sz="3400" dirty="0">
                <a:cs typeface="+mj-cs"/>
              </a:rPr>
              <a:t>الأفراد بالمعارف والمهارات اللازمة لتحسين البيئة والمحافظة عليها</a:t>
            </a:r>
            <a:r>
              <a:rPr lang="en-US" sz="3400" dirty="0">
                <a:cs typeface="+mj-cs"/>
              </a:rPr>
              <a:t>.</a:t>
            </a:r>
          </a:p>
          <a:p>
            <a:pPr marL="0" lvl="0" indent="0" algn="just">
              <a:buNone/>
            </a:pPr>
            <a:r>
              <a:rPr lang="ar-IQ" sz="3400" dirty="0" smtClean="0">
                <a:cs typeface="+mj-cs"/>
              </a:rPr>
              <a:t>- </a:t>
            </a:r>
            <a:r>
              <a:rPr lang="ar-SA" sz="3400" dirty="0" smtClean="0">
                <a:cs typeface="+mj-cs"/>
              </a:rPr>
              <a:t>غرس </a:t>
            </a:r>
            <a:r>
              <a:rPr lang="ar-SA" sz="3400" dirty="0">
                <a:cs typeface="+mj-cs"/>
              </a:rPr>
              <a:t>وتنمية أخلاقيات بيئية في نفوس الأفراد لتكون هي الرقيب على سلوكياتهم مع البيئة</a:t>
            </a:r>
            <a:r>
              <a:rPr lang="en-US" sz="3400" dirty="0">
                <a:cs typeface="+mj-cs"/>
              </a:rPr>
              <a:t>.</a:t>
            </a:r>
          </a:p>
          <a:p>
            <a:pPr marL="0" lvl="0" indent="0" algn="just">
              <a:buNone/>
            </a:pPr>
            <a:r>
              <a:rPr lang="ar-IQ" sz="3400" dirty="0" smtClean="0">
                <a:cs typeface="+mj-cs"/>
              </a:rPr>
              <a:t>- </a:t>
            </a:r>
            <a:r>
              <a:rPr lang="ar-SA" sz="3400" dirty="0" smtClean="0">
                <a:cs typeface="+mj-cs"/>
              </a:rPr>
              <a:t>مساعدة </a:t>
            </a:r>
            <a:r>
              <a:rPr lang="ar-SA" sz="3400" dirty="0">
                <a:cs typeface="+mj-cs"/>
              </a:rPr>
              <a:t>الأفراد على اكتشاف المشاكل البيئية وإيجاد الحلول المناسبة للتعامل معها</a:t>
            </a:r>
            <a:r>
              <a:rPr lang="en-US" sz="3400" dirty="0">
                <a:cs typeface="+mj-cs"/>
              </a:rPr>
              <a:t>.</a:t>
            </a:r>
          </a:p>
          <a:p>
            <a:pPr marL="0" lvl="0" indent="0" algn="just">
              <a:buNone/>
            </a:pPr>
            <a:r>
              <a:rPr lang="ar-IQ" sz="3400" dirty="0" smtClean="0">
                <a:cs typeface="+mj-cs"/>
              </a:rPr>
              <a:t>- </a:t>
            </a:r>
            <a:r>
              <a:rPr lang="ar-SA" sz="3400" dirty="0" smtClean="0">
                <a:cs typeface="+mj-cs"/>
              </a:rPr>
              <a:t>حقيق </a:t>
            </a:r>
            <a:r>
              <a:rPr lang="ar-SA" sz="3400" dirty="0">
                <a:cs typeface="+mj-cs"/>
              </a:rPr>
              <a:t>التثقيف القانوني المتعلق بفهم القوانين المتعلقة بالتعامل مع البيئة</a:t>
            </a:r>
            <a:r>
              <a:rPr lang="en-US" sz="3400" dirty="0">
                <a:cs typeface="+mj-cs"/>
              </a:rPr>
              <a:t>.</a:t>
            </a:r>
          </a:p>
          <a:p>
            <a:pPr marL="0" indent="0" algn="just">
              <a:buNone/>
            </a:pPr>
            <a:r>
              <a:rPr lang="ar-IQ" sz="3400" dirty="0" smtClean="0">
                <a:cs typeface="+mj-cs"/>
              </a:rPr>
              <a:t>- </a:t>
            </a:r>
            <a:r>
              <a:rPr lang="ar-SA" sz="3400" dirty="0" smtClean="0">
                <a:cs typeface="+mj-cs"/>
              </a:rPr>
              <a:t>وبذلك </a:t>
            </a:r>
            <a:r>
              <a:rPr lang="ar-SA" sz="3400" dirty="0">
                <a:cs typeface="+mj-cs"/>
              </a:rPr>
              <a:t>يصبح الاهتمام بالوعي البيئي ضرورة لا غنى عنها لحماية البيئة، وهذا الوعي لا يتحقق إلا من خلال رسم السياسات اللازمة لتحقيقه من قبل الدول، عن طريق سن القوانين والتشريعات البيئية التي تحكم العلاقة بين الفرد وبيئته، أو المؤسسات التعليمية والتربوية والإعلامية التي تسهم في تشكيل الوعي البيئي، وهنا تبدو أهمية التربية البيئية التي يمكن أن تقدمها المؤسسات التربوية المختلفة من خلال غرس المفاهيم الصحيحة عن البيئة وما قد ينجم عن إساءة التعامل معها من أضرار ومخاطر</a:t>
            </a:r>
            <a:r>
              <a:rPr lang="en-US" sz="3400" dirty="0">
                <a:cs typeface="+mj-cs"/>
              </a:rPr>
              <a:t>.</a:t>
            </a:r>
          </a:p>
        </p:txBody>
      </p:sp>
    </p:spTree>
    <p:extLst>
      <p:ext uri="{BB962C8B-B14F-4D97-AF65-F5344CB8AC3E}">
        <p14:creationId xmlns:p14="http://schemas.microsoft.com/office/powerpoint/2010/main" val="580905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pPr marL="0" indent="0">
              <a:buNone/>
            </a:pPr>
            <a:r>
              <a:rPr lang="ar-SA" b="1" dirty="0" smtClean="0"/>
              <a:t>التربية </a:t>
            </a:r>
            <a:r>
              <a:rPr lang="ar-SA" b="1" dirty="0"/>
              <a:t>البيئية</a:t>
            </a:r>
            <a:r>
              <a:rPr lang="en-US" b="1" dirty="0"/>
              <a:t> </a:t>
            </a:r>
            <a:endParaRPr lang="en-US" dirty="0"/>
          </a:p>
          <a:p>
            <a:pPr marL="0" indent="0">
              <a:buNone/>
            </a:pPr>
            <a:r>
              <a:rPr lang="ar-SA" dirty="0"/>
              <a:t>يعتمد الإنسان اعتمادا كبيراً في حياته وتقدمه على البيئة وما فيها من مصادر طبيعية، وبالتالي لا يمكن ضمان أي تطور للمجتمع البشري دون ضمان حماية البيئة التي </a:t>
            </a:r>
            <a:r>
              <a:rPr lang="ar-SA" dirty="0" smtClean="0"/>
              <a:t>يعمل</a:t>
            </a:r>
            <a:r>
              <a:rPr lang="en-US" dirty="0" smtClean="0"/>
              <a:t>  </a:t>
            </a:r>
            <a:r>
              <a:rPr lang="ar-IQ" dirty="0" smtClean="0"/>
              <a:t> فيها .</a:t>
            </a:r>
          </a:p>
          <a:p>
            <a:r>
              <a:rPr lang="ar-SA" b="1" dirty="0"/>
              <a:t>أهداف التربية البيئية</a:t>
            </a:r>
            <a:r>
              <a:rPr lang="en-US" b="1" dirty="0"/>
              <a:t> </a:t>
            </a:r>
            <a:endParaRPr lang="en-US" dirty="0"/>
          </a:p>
          <a:p>
            <a:r>
              <a:rPr lang="ar-SA" dirty="0"/>
              <a:t>أكدت المواثيق الصادرة عن المنظمات الدولية العالمية والاقليمية المعنية بالتربية البيئية على ستة أهداف للتربية البيئية يمكن تلخيصها في التالي </a:t>
            </a:r>
            <a:r>
              <a:rPr lang="ar-IQ" dirty="0" smtClean="0"/>
              <a:t>:</a:t>
            </a:r>
          </a:p>
          <a:p>
            <a:pPr marL="0" indent="0">
              <a:buNone/>
            </a:pPr>
            <a:r>
              <a:rPr lang="ar-IQ" dirty="0" smtClean="0"/>
              <a:t>1 - </a:t>
            </a:r>
            <a:r>
              <a:rPr lang="ar-SA" dirty="0" smtClean="0"/>
              <a:t>أن </a:t>
            </a:r>
            <a:r>
              <a:rPr lang="ar-SA" dirty="0"/>
              <a:t>تغرس التربية البيئية في المتعلم الاتجاهات والقيم اللازمة للاهتمام بالبيئة من أجل حماية البيئة وتحسينها</a:t>
            </a:r>
            <a:endParaRPr lang="ar-IQ" dirty="0"/>
          </a:p>
        </p:txBody>
      </p:sp>
    </p:spTree>
    <p:extLst>
      <p:ext uri="{BB962C8B-B14F-4D97-AF65-F5344CB8AC3E}">
        <p14:creationId xmlns:p14="http://schemas.microsoft.com/office/powerpoint/2010/main" val="2611069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التربية البيئية</a:t>
            </a:r>
            <a:endParaRPr lang="ar-IQ" dirty="0"/>
          </a:p>
        </p:txBody>
      </p:sp>
      <p:sp>
        <p:nvSpPr>
          <p:cNvPr id="3" name="عنصر نائب للمحتوى 2"/>
          <p:cNvSpPr>
            <a:spLocks noGrp="1"/>
          </p:cNvSpPr>
          <p:nvPr>
            <p:ph idx="1"/>
          </p:nvPr>
        </p:nvSpPr>
        <p:spPr/>
        <p:txBody>
          <a:bodyPr>
            <a:normAutofit fontScale="92500" lnSpcReduction="20000"/>
          </a:bodyPr>
          <a:lstStyle/>
          <a:p>
            <a:pPr marL="0" lvl="0" indent="0">
              <a:buNone/>
            </a:pPr>
            <a:r>
              <a:rPr lang="ar-IQ" dirty="0" smtClean="0"/>
              <a:t>2 - </a:t>
            </a:r>
            <a:r>
              <a:rPr lang="ar-SA" dirty="0" smtClean="0"/>
              <a:t>أن </a:t>
            </a:r>
            <a:r>
              <a:rPr lang="ar-SA" dirty="0"/>
              <a:t>تنمي التربية البيئية في المتعلم القدرة على العمل والمشاركة الإيجابية في مشروعات حماية البيئة، وتحقيق الأمن البيئي</a:t>
            </a:r>
            <a:r>
              <a:rPr lang="en-US" dirty="0"/>
              <a:t>.</a:t>
            </a:r>
          </a:p>
          <a:p>
            <a:pPr marL="0" lvl="0" indent="0">
              <a:buNone/>
            </a:pPr>
            <a:r>
              <a:rPr lang="ar-IQ" dirty="0" smtClean="0"/>
              <a:t>3- </a:t>
            </a:r>
            <a:r>
              <a:rPr lang="ar-SA" dirty="0" smtClean="0"/>
              <a:t>أن </a:t>
            </a:r>
            <a:r>
              <a:rPr lang="ar-SA" dirty="0"/>
              <a:t>تنمي التربية البيئية في المتعلم القدرة على إدراك الأبعاد السياسية والاقتصادية والاجتماعية والجمالية للبيئة</a:t>
            </a:r>
            <a:r>
              <a:rPr lang="en-US" dirty="0"/>
              <a:t>.</a:t>
            </a:r>
          </a:p>
          <a:p>
            <a:pPr marL="0" lvl="0" indent="0">
              <a:buNone/>
            </a:pPr>
            <a:r>
              <a:rPr lang="ar-IQ" dirty="0" smtClean="0"/>
              <a:t>4- </a:t>
            </a:r>
            <a:r>
              <a:rPr lang="ar-SA" dirty="0" smtClean="0"/>
              <a:t>أن </a:t>
            </a:r>
            <a:r>
              <a:rPr lang="ar-SA" dirty="0"/>
              <a:t>تنمي التربية البيئية في المتعلم المهارات اللازمة للمساهمة الإيجابية في حماية البيئة وتحسينها</a:t>
            </a:r>
            <a:r>
              <a:rPr lang="en-US" dirty="0"/>
              <a:t>.</a:t>
            </a:r>
          </a:p>
          <a:p>
            <a:pPr marL="0" lvl="0" indent="0">
              <a:buNone/>
            </a:pPr>
            <a:r>
              <a:rPr lang="ar-IQ" dirty="0" smtClean="0"/>
              <a:t>5- </a:t>
            </a:r>
            <a:r>
              <a:rPr lang="ar-SA" dirty="0" smtClean="0"/>
              <a:t>أن </a:t>
            </a:r>
            <a:r>
              <a:rPr lang="ar-SA" dirty="0"/>
              <a:t>يدرك المتعلم أبعاد البيئة وعناصر النظام البيئي، وأن للبيئة قضاياها التي تستحق الاهتمام لتأثيرها على الإنسان </a:t>
            </a:r>
            <a:r>
              <a:rPr lang="ar-SA" dirty="0" smtClean="0"/>
              <a:t>والمجتمع</a:t>
            </a:r>
            <a:endParaRPr lang="ar-IQ" dirty="0"/>
          </a:p>
          <a:p>
            <a:pPr marL="0" lvl="0" indent="0">
              <a:buNone/>
            </a:pPr>
            <a:r>
              <a:rPr lang="ar-IQ" dirty="0" smtClean="0"/>
              <a:t>6-</a:t>
            </a:r>
            <a:r>
              <a:rPr lang="ar-SA" dirty="0"/>
              <a:t> تنمية القدرة على استكشاف المشكلات والقضايا المختلفة المرتبطة بالتلوث البيئي، </a:t>
            </a:r>
            <a:r>
              <a:rPr lang="ar-IQ" dirty="0" smtClean="0"/>
              <a:t>وبذلك</a:t>
            </a:r>
            <a:r>
              <a:rPr lang="ar-SA" dirty="0" smtClean="0"/>
              <a:t> </a:t>
            </a:r>
            <a:r>
              <a:rPr lang="ar-SA" dirty="0"/>
              <a:t>يجب التركيز على تحليل القضايا وطرح الحلول اللازمة للتعامل مع هذه المشكلات</a:t>
            </a:r>
            <a:r>
              <a:rPr lang="ar-IQ" dirty="0" smtClean="0"/>
              <a:t> .</a:t>
            </a:r>
            <a:endParaRPr lang="en-US" dirty="0" smtClean="0"/>
          </a:p>
        </p:txBody>
      </p:sp>
    </p:spTree>
    <p:extLst>
      <p:ext uri="{BB962C8B-B14F-4D97-AF65-F5344CB8AC3E}">
        <p14:creationId xmlns:p14="http://schemas.microsoft.com/office/powerpoint/2010/main" val="130599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 دور الجامعة في مجال التربية البيئية ونشر الوعي البيئي</a:t>
            </a:r>
            <a:endParaRPr lang="ar-IQ" dirty="0"/>
          </a:p>
        </p:txBody>
      </p:sp>
      <p:sp>
        <p:nvSpPr>
          <p:cNvPr id="3" name="عنصر نائب للمحتوى 2"/>
          <p:cNvSpPr>
            <a:spLocks noGrp="1"/>
          </p:cNvSpPr>
          <p:nvPr>
            <p:ph idx="1"/>
          </p:nvPr>
        </p:nvSpPr>
        <p:spPr/>
        <p:txBody>
          <a:bodyPr>
            <a:normAutofit fontScale="77500" lnSpcReduction="20000"/>
          </a:bodyPr>
          <a:lstStyle/>
          <a:p>
            <a:pPr marL="0" indent="0" algn="l">
              <a:buNone/>
            </a:pPr>
            <a:r>
              <a:rPr lang="en-US" b="1" dirty="0"/>
              <a:t> </a:t>
            </a:r>
            <a:endParaRPr lang="en-US" dirty="0"/>
          </a:p>
          <a:p>
            <a:pPr marL="0" indent="0">
              <a:buNone/>
            </a:pPr>
            <a:r>
              <a:rPr lang="ar-IQ" dirty="0" smtClean="0"/>
              <a:t>ان ل</a:t>
            </a:r>
            <a:r>
              <a:rPr lang="ar-SA" dirty="0" smtClean="0"/>
              <a:t>لجامعات </a:t>
            </a:r>
            <a:r>
              <a:rPr lang="ar-SA" dirty="0"/>
              <a:t>دوراً مهماً في تنمية المجتمعات البشرية وتطورها، فهي التي تصنع حاضرها وتخطط معالم مستقبلها، باعتبارها تشكل القاعدة الفكرية للمجتمعات البشرية</a:t>
            </a:r>
            <a:r>
              <a:rPr lang="ar-SA" dirty="0" smtClean="0"/>
              <a:t>.</a:t>
            </a:r>
            <a:endParaRPr lang="ar-IQ" dirty="0" smtClean="0"/>
          </a:p>
          <a:p>
            <a:pPr marL="0" indent="0">
              <a:buNone/>
            </a:pPr>
            <a:r>
              <a:rPr lang="ar-SA" dirty="0" smtClean="0"/>
              <a:t> </a:t>
            </a:r>
            <a:endParaRPr lang="en-US" dirty="0"/>
          </a:p>
          <a:p>
            <a:pPr lvl="0"/>
            <a:r>
              <a:rPr lang="ar-SA" dirty="0"/>
              <a:t>الاهتمام بتدريب </a:t>
            </a:r>
            <a:r>
              <a:rPr lang="ar-IQ" dirty="0" err="1"/>
              <a:t>الطلبه</a:t>
            </a:r>
            <a:r>
              <a:rPr lang="ar-IQ" dirty="0"/>
              <a:t> </a:t>
            </a:r>
            <a:r>
              <a:rPr lang="ar-SA" dirty="0"/>
              <a:t>على التفكير العلمي السليم في حل ما </a:t>
            </a:r>
            <a:r>
              <a:rPr lang="ar-SA" dirty="0" err="1"/>
              <a:t>يو</a:t>
            </a:r>
            <a:r>
              <a:rPr lang="ar-IQ" dirty="0"/>
              <a:t>ا</a:t>
            </a:r>
            <a:r>
              <a:rPr lang="ar-SA" dirty="0" err="1"/>
              <a:t>جههم</a:t>
            </a:r>
            <a:r>
              <a:rPr lang="ar-SA" dirty="0"/>
              <a:t> من مشكلات بيئية وإكسابهم المهارات اللازمة للتعامل مع البيئة</a:t>
            </a:r>
            <a:r>
              <a:rPr lang="en-US" dirty="0"/>
              <a:t>.</a:t>
            </a:r>
          </a:p>
          <a:p>
            <a:pPr lvl="0"/>
            <a:r>
              <a:rPr lang="ar-IQ" dirty="0"/>
              <a:t>ارشادهم </a:t>
            </a:r>
            <a:r>
              <a:rPr lang="ar-SA" dirty="0"/>
              <a:t>للسلوك البيئي القائم على ترشيد الاستهلاك</a:t>
            </a:r>
            <a:r>
              <a:rPr lang="en-US" dirty="0"/>
              <a:t>.</a:t>
            </a:r>
          </a:p>
          <a:p>
            <a:pPr lvl="0"/>
            <a:r>
              <a:rPr lang="ar-IQ" dirty="0"/>
              <a:t>مساعدتهم </a:t>
            </a:r>
            <a:r>
              <a:rPr lang="ar-SA" dirty="0"/>
              <a:t>على التوسع المعرفي في مجال التربية البيئية من خلال تكليف التلاميذ بالقراءات الحرة وإعداد التقارير والبحوث حول البيئة وملوثاتها ومخاطر التلوث البيئي وغيرها</a:t>
            </a:r>
            <a:r>
              <a:rPr lang="en-US" dirty="0"/>
              <a:t>.</a:t>
            </a:r>
          </a:p>
          <a:p>
            <a:pPr lvl="0"/>
            <a:r>
              <a:rPr lang="ar-IQ" dirty="0"/>
              <a:t>مساعدتهم </a:t>
            </a:r>
            <a:r>
              <a:rPr lang="ar-SA" dirty="0"/>
              <a:t>على اكتساب المهارات اللازمة للتعامل مع البيئية من خلال مشاركتهم في نظافة ال</a:t>
            </a:r>
            <a:r>
              <a:rPr lang="ar-IQ" dirty="0"/>
              <a:t>صف</a:t>
            </a:r>
            <a:r>
              <a:rPr lang="ar-SA" dirty="0"/>
              <a:t> </a:t>
            </a:r>
            <a:r>
              <a:rPr lang="ar-IQ" dirty="0"/>
              <a:t>والحفاظ على محتوياته .</a:t>
            </a:r>
            <a:endParaRPr lang="en-US" dirty="0"/>
          </a:p>
          <a:p>
            <a:pPr marL="0" indent="0">
              <a:buNone/>
            </a:pPr>
            <a:endParaRPr lang="ar-IQ" dirty="0"/>
          </a:p>
        </p:txBody>
      </p:sp>
    </p:spTree>
    <p:extLst>
      <p:ext uri="{BB962C8B-B14F-4D97-AF65-F5344CB8AC3E}">
        <p14:creationId xmlns:p14="http://schemas.microsoft.com/office/powerpoint/2010/main" val="844047209"/>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511</Words>
  <Application>Microsoft Office PowerPoint</Application>
  <PresentationFormat>On-screen Show (4:3)</PresentationFormat>
  <Paragraphs>42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سمة Office</vt:lpstr>
      <vt:lpstr>المؤسسه التعليميه وأثرها في تنميه ونشر الوعي البيئي  لدى طلبه الجامعة</vt:lpstr>
      <vt:lpstr>المقدمه</vt:lpstr>
      <vt:lpstr>الوعي البيئي والتربية البيئية</vt:lpstr>
      <vt:lpstr>الوعي البيئي والتربية البيئية</vt:lpstr>
      <vt:lpstr>الوعي البيئي</vt:lpstr>
      <vt:lpstr>PowerPoint Presentation</vt:lpstr>
      <vt:lpstr>PowerPoint Presentation</vt:lpstr>
      <vt:lpstr>التربية البيئية</vt:lpstr>
      <vt:lpstr>: دور الجامعة في مجال التربية البيئية ونشر الوعي البيئي</vt:lpstr>
      <vt:lpstr>دور الجامعة في مجال التربية البيئية ونشر الوعي البيئي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المؤسسه التعليميه وأثرها في تنميه ونشر الوعي البيئي  لدى طلبه الجامعة</dc:title>
  <dc:creator>HP</dc:creator>
  <cp:lastModifiedBy>Maher</cp:lastModifiedBy>
  <cp:revision>15</cp:revision>
  <dcterms:created xsi:type="dcterms:W3CDTF">2024-01-06T11:36:15Z</dcterms:created>
  <dcterms:modified xsi:type="dcterms:W3CDTF">2024-01-06T23:19:57Z</dcterms:modified>
</cp:coreProperties>
</file>