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3" d="100"/>
          <a:sy n="63" d="100"/>
        </p:scale>
        <p:origin x="-432" y="-1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89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4850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255182" y="0"/>
            <a:ext cx="14630400" cy="8229600"/>
          </a:xfrm>
          <a:prstGeom prst="rect">
            <a:avLst/>
          </a:prstGeom>
          <a:solidFill>
            <a:srgbClr val="FFFFFF">
              <a:alpha val="75000"/>
            </a:srgbClr>
          </a:solidFill>
          <a:ln/>
        </p:spPr>
        <p:txBody>
          <a:bodyPr/>
          <a:lstStyle/>
          <a:p>
            <a:endParaRPr lang="en-GB" dirty="0"/>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8" y="817362"/>
            <a:ext cx="7477601" cy="1666399"/>
          </a:xfrm>
          <a:prstGeom prst="rect">
            <a:avLst/>
          </a:prstGeom>
          <a:noFill/>
          <a:ln/>
        </p:spPr>
        <p:txBody>
          <a:bodyPr wrap="square" rtlCol="0" anchor="t"/>
          <a:lstStyle/>
          <a:p>
            <a:pPr marL="0" indent="0" algn="ctr">
              <a:lnSpc>
                <a:spcPts val="6561"/>
              </a:lnSpc>
              <a:buNone/>
            </a:pPr>
            <a:r>
              <a:rPr lang="en-US" sz="5249" b="1" kern="0" spc="-105" dirty="0">
                <a:solidFill>
                  <a:srgbClr val="000000"/>
                </a:solidFill>
                <a:latin typeface="adonis-web" pitchFamily="34" charset="0"/>
                <a:ea typeface="adonis-web" pitchFamily="34" charset="-122"/>
                <a:cs typeface="adonis-web" pitchFamily="34" charset="-120"/>
              </a:rPr>
              <a:t>دور المؤسسة التعليمية في تعزيز الهوية الثقافية الجامعية</a:t>
            </a:r>
            <a:endParaRPr lang="en-US" sz="5249" dirty="0"/>
          </a:p>
        </p:txBody>
      </p:sp>
      <p:sp>
        <p:nvSpPr>
          <p:cNvPr id="6" name="Text 2"/>
          <p:cNvSpPr/>
          <p:nvPr/>
        </p:nvSpPr>
        <p:spPr>
          <a:xfrm>
            <a:off x="6319599" y="4084439"/>
            <a:ext cx="7477601" cy="1421606"/>
          </a:xfrm>
          <a:prstGeom prst="rect">
            <a:avLst/>
          </a:prstGeom>
          <a:noFill/>
          <a:ln/>
        </p:spPr>
        <p:txBody>
          <a:bodyPr wrap="square" rtlCol="0" anchor="t"/>
          <a:lstStyle/>
          <a:p>
            <a:pPr marL="0" indent="0" algn="ctr" rtl="1">
              <a:lnSpc>
                <a:spcPts val="2799"/>
              </a:lnSpc>
              <a:buNone/>
            </a:pPr>
            <a:r>
              <a:rPr lang="ar-IQ" sz="28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مقدمــــــة من قبـــــل :</a:t>
            </a:r>
          </a:p>
          <a:p>
            <a:pPr marL="0" indent="0" algn="ctr" rtl="1">
              <a:lnSpc>
                <a:spcPts val="2799"/>
              </a:lnSpc>
              <a:buNone/>
            </a:pPr>
            <a:endParaRPr lang="ar-IQ" sz="2800" b="1" kern="0" spc="-35" dirty="0">
              <a:solidFill>
                <a:srgbClr val="272525"/>
              </a:solidFill>
              <a:latin typeface="Times New Roman" panose="02020603050405020304" pitchFamily="18" charset="0"/>
              <a:ea typeface="Source Sans Pro" pitchFamily="34" charset="-122"/>
              <a:cs typeface="Times New Roman" panose="02020603050405020304" pitchFamily="18" charset="0"/>
            </a:endParaRPr>
          </a:p>
          <a:p>
            <a:pPr marL="0" indent="0" algn="ctr" rtl="1">
              <a:lnSpc>
                <a:spcPts val="2799"/>
              </a:lnSpc>
              <a:buNone/>
            </a:pPr>
            <a:r>
              <a:rPr lang="ar-IQ" sz="2800" b="1" kern="0" spc="-35" dirty="0" err="1">
                <a:solidFill>
                  <a:srgbClr val="272525"/>
                </a:solidFill>
                <a:latin typeface="Times New Roman" panose="02020603050405020304" pitchFamily="18" charset="0"/>
                <a:ea typeface="Source Sans Pro" pitchFamily="34" charset="-122"/>
                <a:cs typeface="Times New Roman" panose="02020603050405020304" pitchFamily="18" charset="0"/>
              </a:rPr>
              <a:t>م.م</a:t>
            </a:r>
            <a:r>
              <a:rPr lang="ar-IQ" sz="28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 رواء الجــــاف</a:t>
            </a:r>
            <a:endParaRPr lang="en-US" sz="2800" b="1" dirty="0">
              <a:latin typeface="Times New Roman" panose="02020603050405020304" pitchFamily="18" charset="0"/>
              <a:cs typeface="Times New Roman" panose="02020603050405020304" pitchFamily="18" charset="0"/>
            </a:endParaRPr>
          </a:p>
        </p:txBody>
      </p:sp>
      <p:sp>
        <p:nvSpPr>
          <p:cNvPr id="7" name="Shape 3"/>
          <p:cNvSpPr/>
          <p:nvPr/>
        </p:nvSpPr>
        <p:spPr>
          <a:xfrm>
            <a:off x="6319599" y="5772626"/>
            <a:ext cx="355402" cy="355402"/>
          </a:xfrm>
          <a:prstGeom prst="roundRect">
            <a:avLst>
              <a:gd name="adj" fmla="val 25726039"/>
            </a:avLst>
          </a:prstGeom>
          <a:noFill/>
          <a:ln w="7620">
            <a:solidFill>
              <a:srgbClr val="FFFFFF"/>
            </a:solidFill>
            <a:prstDash val="solid"/>
          </a:ln>
        </p:spPr>
        <p:txBody>
          <a:bodyPr/>
          <a:lstStyle/>
          <a:p>
            <a:endParaRPr lang="en-GB"/>
          </a:p>
        </p:txBody>
      </p:sp>
      <p:sp>
        <p:nvSpPr>
          <p:cNvPr id="9" name="Text 4"/>
          <p:cNvSpPr/>
          <p:nvPr/>
        </p:nvSpPr>
        <p:spPr>
          <a:xfrm>
            <a:off x="6786086" y="5755958"/>
            <a:ext cx="1907024"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791"/>
          </a:xfrm>
          <a:prstGeom prst="rect">
            <a:avLst/>
          </a:prstGeom>
          <a:solidFill>
            <a:srgbClr val="FFFFFF">
              <a:alpha val="75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10972800" y="0"/>
            <a:ext cx="3657600" cy="8230791"/>
          </a:xfrm>
          <a:prstGeom prst="rect">
            <a:avLst/>
          </a:prstGeom>
        </p:spPr>
      </p:pic>
      <p:sp>
        <p:nvSpPr>
          <p:cNvPr id="5" name="Text 1"/>
          <p:cNvSpPr/>
          <p:nvPr/>
        </p:nvSpPr>
        <p:spPr>
          <a:xfrm>
            <a:off x="828556" y="607576"/>
            <a:ext cx="9315688" cy="1381125"/>
          </a:xfrm>
          <a:prstGeom prst="rect">
            <a:avLst/>
          </a:prstGeom>
          <a:noFill/>
          <a:ln/>
        </p:spPr>
        <p:txBody>
          <a:bodyPr wrap="square" rtlCol="0" anchor="t"/>
          <a:lstStyle/>
          <a:p>
            <a:pPr marL="0" indent="0" algn="ctr" rtl="1">
              <a:lnSpc>
                <a:spcPts val="5437"/>
              </a:lnSpc>
              <a:buNone/>
            </a:pPr>
            <a:r>
              <a:rPr lang="en-US" sz="24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أهمية تعزيز الهوية الثقافية الجامعية للمجتمعات المحلية</a:t>
            </a:r>
            <a:endParaRPr lang="en-US" sz="2400" b="1" dirty="0">
              <a:latin typeface="Times New Roman" panose="02020603050405020304" pitchFamily="18" charset="0"/>
              <a:cs typeface="Times New Roman" panose="02020603050405020304" pitchFamily="18" charset="0"/>
            </a:endParaRPr>
          </a:p>
        </p:txBody>
      </p:sp>
      <p:pic>
        <p:nvPicPr>
          <p:cNvPr id="6" name="Image 2" descr="preencoded.png"/>
          <p:cNvPicPr>
            <a:picLocks noChangeAspect="1"/>
          </p:cNvPicPr>
          <p:nvPr/>
        </p:nvPicPr>
        <p:blipFill>
          <a:blip r:embed="rId5"/>
          <a:stretch>
            <a:fillRect/>
          </a:stretch>
        </p:blipFill>
        <p:spPr>
          <a:xfrm>
            <a:off x="9453741" y="2347079"/>
            <a:ext cx="1104781" cy="1767721"/>
          </a:xfrm>
          <a:prstGeom prst="rect">
            <a:avLst/>
          </a:prstGeom>
        </p:spPr>
      </p:pic>
      <p:sp>
        <p:nvSpPr>
          <p:cNvPr id="7" name="Text 2"/>
          <p:cNvSpPr/>
          <p:nvPr/>
        </p:nvSpPr>
        <p:spPr>
          <a:xfrm>
            <a:off x="7036921" y="2423636"/>
            <a:ext cx="2209681" cy="345281"/>
          </a:xfrm>
          <a:prstGeom prst="rect">
            <a:avLst/>
          </a:prstGeom>
          <a:noFill/>
          <a:ln/>
        </p:spPr>
        <p:txBody>
          <a:bodyPr wrap="none" rtlCol="0" anchor="t"/>
          <a:lstStyle/>
          <a:p>
            <a:pPr marL="0" indent="0" algn="ctr" rtl="1">
              <a:lnSpc>
                <a:spcPts val="2719"/>
              </a:lnSpc>
              <a:buNone/>
            </a:pPr>
            <a:r>
              <a:rPr lang="en-US" sz="2400" b="1" kern="0" spc="-43" dirty="0">
                <a:solidFill>
                  <a:srgbClr val="272525"/>
                </a:solidFill>
                <a:latin typeface="Times New Roman" panose="02020603050405020304" pitchFamily="18" charset="0"/>
                <a:ea typeface="adonis-web" pitchFamily="34" charset="-122"/>
                <a:cs typeface="Times New Roman" panose="02020603050405020304" pitchFamily="18" charset="0"/>
              </a:rPr>
              <a:t>وسيلة للتفاعل</a:t>
            </a:r>
            <a:endParaRPr lang="en-US" sz="2400" b="1" dirty="0">
              <a:latin typeface="Times New Roman" panose="02020603050405020304" pitchFamily="18" charset="0"/>
              <a:cs typeface="Times New Roman" panose="02020603050405020304" pitchFamily="18" charset="0"/>
            </a:endParaRPr>
          </a:p>
        </p:txBody>
      </p:sp>
      <p:sp>
        <p:nvSpPr>
          <p:cNvPr id="8" name="Text 3"/>
          <p:cNvSpPr/>
          <p:nvPr/>
        </p:nvSpPr>
        <p:spPr>
          <a:xfrm>
            <a:off x="787093" y="3071277"/>
            <a:ext cx="7879556" cy="706993"/>
          </a:xfrm>
          <a:prstGeom prst="rect">
            <a:avLst/>
          </a:prstGeom>
          <a:noFill/>
          <a:ln/>
        </p:spPr>
        <p:txBody>
          <a:bodyPr wrap="square" rtlCol="0" anchor="t"/>
          <a:lstStyle/>
          <a:p>
            <a:pPr marL="0" indent="0" algn="ctr" rtl="1">
              <a:lnSpc>
                <a:spcPts val="2784"/>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تعد الهوية الثقافية الجامعية وسيلة لتفاعل الطلاب وأعضاء المجتمع المحلي مع التنوع الثقافي وتبادل الخبرات.</a:t>
            </a:r>
            <a:endParaRPr lang="en-US" sz="2400" b="1" dirty="0">
              <a:latin typeface="Times New Roman" panose="02020603050405020304" pitchFamily="18" charset="0"/>
              <a:cs typeface="Times New Roman" panose="02020603050405020304" pitchFamily="18" charset="0"/>
            </a:endParaRPr>
          </a:p>
        </p:txBody>
      </p:sp>
      <p:pic>
        <p:nvPicPr>
          <p:cNvPr id="9" name="Image 3" descr="preencoded.png"/>
          <p:cNvPicPr>
            <a:picLocks noChangeAspect="1"/>
          </p:cNvPicPr>
          <p:nvPr/>
        </p:nvPicPr>
        <p:blipFill>
          <a:blip r:embed="rId6"/>
          <a:stretch>
            <a:fillRect/>
          </a:stretch>
        </p:blipFill>
        <p:spPr>
          <a:xfrm>
            <a:off x="9453740" y="4114800"/>
            <a:ext cx="1104781" cy="1767721"/>
          </a:xfrm>
          <a:prstGeom prst="rect">
            <a:avLst/>
          </a:prstGeom>
        </p:spPr>
      </p:pic>
      <p:sp>
        <p:nvSpPr>
          <p:cNvPr id="10" name="Text 4"/>
          <p:cNvSpPr/>
          <p:nvPr/>
        </p:nvSpPr>
        <p:spPr>
          <a:xfrm>
            <a:off x="7036919" y="4255413"/>
            <a:ext cx="2209681" cy="345281"/>
          </a:xfrm>
          <a:prstGeom prst="rect">
            <a:avLst/>
          </a:prstGeom>
          <a:noFill/>
          <a:ln/>
        </p:spPr>
        <p:txBody>
          <a:bodyPr wrap="none" rtlCol="0" anchor="t"/>
          <a:lstStyle/>
          <a:p>
            <a:pPr marL="0" indent="0" algn="ctr" rtl="1">
              <a:lnSpc>
                <a:spcPts val="2719"/>
              </a:lnSpc>
              <a:buNone/>
            </a:pPr>
            <a:r>
              <a:rPr lang="en-US" sz="2400" b="1" kern="0" spc="-43" dirty="0">
                <a:solidFill>
                  <a:srgbClr val="272525"/>
                </a:solidFill>
                <a:latin typeface="Times New Roman" panose="02020603050405020304" pitchFamily="18" charset="0"/>
                <a:ea typeface="adonis-web" pitchFamily="34" charset="-122"/>
                <a:cs typeface="Times New Roman" panose="02020603050405020304" pitchFamily="18" charset="0"/>
              </a:rPr>
              <a:t>تأمين الاستدامة</a:t>
            </a:r>
            <a:endParaRPr lang="en-US" sz="2400" b="1" dirty="0">
              <a:latin typeface="Times New Roman" panose="02020603050405020304" pitchFamily="18" charset="0"/>
              <a:cs typeface="Times New Roman" panose="02020603050405020304" pitchFamily="18" charset="0"/>
            </a:endParaRPr>
          </a:p>
        </p:txBody>
      </p:sp>
      <p:sp>
        <p:nvSpPr>
          <p:cNvPr id="11" name="Text 5"/>
          <p:cNvSpPr/>
          <p:nvPr/>
        </p:nvSpPr>
        <p:spPr>
          <a:xfrm>
            <a:off x="781752" y="4706481"/>
            <a:ext cx="7879556" cy="706993"/>
          </a:xfrm>
          <a:prstGeom prst="rect">
            <a:avLst/>
          </a:prstGeom>
          <a:noFill/>
          <a:ln/>
        </p:spPr>
        <p:txBody>
          <a:bodyPr wrap="square" rtlCol="0" anchor="t"/>
          <a:lstStyle/>
          <a:p>
            <a:pPr marL="0" indent="0" algn="ctr" rtl="1">
              <a:lnSpc>
                <a:spcPts val="2784"/>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يسهم تعزيز الهوية الثقافية الجامعية في ضمان استدامة العلاقات الإيجابية بين المجتمعات المحلية والجامعة.</a:t>
            </a:r>
            <a:endParaRPr lang="en-US" sz="2400" b="1" dirty="0">
              <a:latin typeface="Times New Roman" panose="02020603050405020304" pitchFamily="18" charset="0"/>
              <a:cs typeface="Times New Roman" panose="02020603050405020304" pitchFamily="18" charset="0"/>
            </a:endParaRPr>
          </a:p>
        </p:txBody>
      </p:sp>
      <p:pic>
        <p:nvPicPr>
          <p:cNvPr id="12" name="Image 4" descr="preencoded.png"/>
          <p:cNvPicPr>
            <a:picLocks noChangeAspect="1"/>
          </p:cNvPicPr>
          <p:nvPr/>
        </p:nvPicPr>
        <p:blipFill>
          <a:blip r:embed="rId7"/>
          <a:stretch>
            <a:fillRect/>
          </a:stretch>
        </p:blipFill>
        <p:spPr>
          <a:xfrm>
            <a:off x="9453741" y="5828687"/>
            <a:ext cx="1104781" cy="1767721"/>
          </a:xfrm>
          <a:prstGeom prst="rect">
            <a:avLst/>
          </a:prstGeom>
        </p:spPr>
      </p:pic>
      <p:sp>
        <p:nvSpPr>
          <p:cNvPr id="13" name="Text 6"/>
          <p:cNvSpPr/>
          <p:nvPr/>
        </p:nvSpPr>
        <p:spPr>
          <a:xfrm>
            <a:off x="6870361" y="6069865"/>
            <a:ext cx="2209681" cy="345281"/>
          </a:xfrm>
          <a:prstGeom prst="rect">
            <a:avLst/>
          </a:prstGeom>
          <a:noFill/>
          <a:ln/>
        </p:spPr>
        <p:txBody>
          <a:bodyPr wrap="none" rtlCol="0" anchor="t"/>
          <a:lstStyle/>
          <a:p>
            <a:pPr marL="0" indent="0" algn="ctr" rtl="1">
              <a:lnSpc>
                <a:spcPts val="2719"/>
              </a:lnSpc>
              <a:buNone/>
            </a:pPr>
            <a:r>
              <a:rPr lang="en-US" sz="2400" b="1" kern="0" spc="-43" dirty="0">
                <a:solidFill>
                  <a:srgbClr val="272525"/>
                </a:solidFill>
                <a:latin typeface="Times New Roman" panose="02020603050405020304" pitchFamily="18" charset="0"/>
                <a:ea typeface="adonis-web" pitchFamily="34" charset="-122"/>
                <a:cs typeface="Times New Roman" panose="02020603050405020304" pitchFamily="18" charset="0"/>
              </a:rPr>
              <a:t>التعاون والتضامن</a:t>
            </a:r>
            <a:endParaRPr lang="en-US" sz="2400" b="1" dirty="0">
              <a:latin typeface="Times New Roman" panose="02020603050405020304" pitchFamily="18" charset="0"/>
              <a:cs typeface="Times New Roman" panose="02020603050405020304" pitchFamily="18" charset="0"/>
            </a:endParaRPr>
          </a:p>
        </p:txBody>
      </p:sp>
      <p:sp>
        <p:nvSpPr>
          <p:cNvPr id="14" name="Text 7"/>
          <p:cNvSpPr/>
          <p:nvPr/>
        </p:nvSpPr>
        <p:spPr>
          <a:xfrm>
            <a:off x="956883" y="6672917"/>
            <a:ext cx="7879556" cy="706993"/>
          </a:xfrm>
          <a:prstGeom prst="rect">
            <a:avLst/>
          </a:prstGeom>
          <a:noFill/>
          <a:ln/>
        </p:spPr>
        <p:txBody>
          <a:bodyPr wrap="square" rtlCol="0" anchor="t"/>
          <a:lstStyle/>
          <a:p>
            <a:pPr marL="0" indent="0" algn="ctr" rtl="1">
              <a:lnSpc>
                <a:spcPts val="2784"/>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يشجع تعزيز الهوية الثقافية الجامعية على تعزيز التعاون والتضامن بين الجامعة والمجتمعات المحلية في مختلف المجالات.</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4" name="Text 1"/>
          <p:cNvSpPr/>
          <p:nvPr/>
        </p:nvSpPr>
        <p:spPr>
          <a:xfrm>
            <a:off x="2348389" y="1695688"/>
            <a:ext cx="9933503" cy="1388745"/>
          </a:xfrm>
          <a:prstGeom prst="rect">
            <a:avLst/>
          </a:prstGeom>
          <a:noFill/>
          <a:ln/>
        </p:spPr>
        <p:txBody>
          <a:bodyPr wrap="square" rtlCol="0" anchor="t"/>
          <a:lstStyle/>
          <a:p>
            <a:pPr marL="0" indent="0" algn="ctr" rtl="1">
              <a:lnSpc>
                <a:spcPts val="5468"/>
              </a:lnSpc>
              <a:buNone/>
            </a:pPr>
            <a:r>
              <a:rPr lang="en-US" sz="32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دور المؤسسة التعليمية في بناء القيم التربوية للمجتمعات</a:t>
            </a:r>
            <a:endParaRPr lang="en-US" sz="3200" b="1" dirty="0">
              <a:latin typeface="Times New Roman" panose="02020603050405020304" pitchFamily="18" charset="0"/>
              <a:cs typeface="Times New Roman" panose="02020603050405020304" pitchFamily="18" charset="0"/>
            </a:endParaRPr>
          </a:p>
        </p:txBody>
      </p:sp>
      <p:sp>
        <p:nvSpPr>
          <p:cNvPr id="5" name="Shape 2"/>
          <p:cNvSpPr/>
          <p:nvPr/>
        </p:nvSpPr>
        <p:spPr>
          <a:xfrm>
            <a:off x="2348388" y="3528774"/>
            <a:ext cx="10008000" cy="3420000"/>
          </a:xfrm>
          <a:prstGeom prst="roundRect">
            <a:avLst>
              <a:gd name="adj" fmla="val 3327"/>
            </a:avLst>
          </a:prstGeom>
          <a:noFill/>
          <a:ln w="13811">
            <a:solidFill>
              <a:srgbClr val="000000">
                <a:alpha val="8000"/>
              </a:srgbClr>
            </a:solidFill>
            <a:prstDash val="solid"/>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6" name="Shape 3"/>
          <p:cNvSpPr/>
          <p:nvPr/>
        </p:nvSpPr>
        <p:spPr>
          <a:xfrm>
            <a:off x="2348390" y="3542586"/>
            <a:ext cx="9919692" cy="1218306"/>
          </a:xfrm>
          <a:prstGeom prst="rect">
            <a:avLst/>
          </a:prstGeom>
          <a:solidFill>
            <a:srgbClr val="FFFFFF">
              <a:alpha val="4000"/>
            </a:srgbClr>
          </a:solidFill>
          <a:ln/>
        </p:spPr>
        <p:txBody>
          <a:bodyPr/>
          <a:lstStyle/>
          <a:p>
            <a:pPr algn="ctr" rtl="1"/>
            <a:endParaRPr lang="en-GB" sz="2400" b="1" dirty="0">
              <a:latin typeface="Times New Roman" panose="02020603050405020304" pitchFamily="18" charset="0"/>
              <a:cs typeface="Times New Roman" panose="02020603050405020304" pitchFamily="18" charset="0"/>
            </a:endParaRPr>
          </a:p>
        </p:txBody>
      </p:sp>
      <p:sp>
        <p:nvSpPr>
          <p:cNvPr id="7" name="Text 4"/>
          <p:cNvSpPr/>
          <p:nvPr/>
        </p:nvSpPr>
        <p:spPr>
          <a:xfrm>
            <a:off x="8251644" y="3754576"/>
            <a:ext cx="4504730" cy="355402"/>
          </a:xfrm>
          <a:prstGeom prst="rect">
            <a:avLst/>
          </a:prstGeom>
          <a:noFill/>
          <a:ln/>
        </p:spPr>
        <p:txBody>
          <a:bodyPr wrap="none" rtlCol="0" anchor="t"/>
          <a:lstStyle/>
          <a:p>
            <a:pPr marL="0" indent="0" algn="ctr" rtl="1">
              <a:lnSpc>
                <a:spcPts val="2799"/>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القيمة التعليمية</a:t>
            </a:r>
            <a:endParaRPr lang="en-US" sz="2400" b="1" dirty="0">
              <a:latin typeface="Times New Roman" panose="02020603050405020304" pitchFamily="18" charset="0"/>
              <a:cs typeface="Times New Roman" panose="02020603050405020304" pitchFamily="18" charset="0"/>
            </a:endParaRPr>
          </a:p>
        </p:txBody>
      </p:sp>
      <p:sp>
        <p:nvSpPr>
          <p:cNvPr id="8" name="Text 5"/>
          <p:cNvSpPr/>
          <p:nvPr/>
        </p:nvSpPr>
        <p:spPr>
          <a:xfrm>
            <a:off x="2348389" y="3476783"/>
            <a:ext cx="4504730" cy="710803"/>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9" name="Shape 6"/>
          <p:cNvSpPr/>
          <p:nvPr/>
        </p:nvSpPr>
        <p:spPr>
          <a:xfrm>
            <a:off x="2362200" y="4535091"/>
            <a:ext cx="9905881" cy="1133356"/>
          </a:xfrm>
          <a:prstGeom prst="rect">
            <a:avLst/>
          </a:prstGeom>
          <a:solidFill>
            <a:srgbClr val="000000">
              <a:alpha val="4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0" name="Text 7"/>
          <p:cNvSpPr/>
          <p:nvPr/>
        </p:nvSpPr>
        <p:spPr>
          <a:xfrm>
            <a:off x="8110546" y="4801731"/>
            <a:ext cx="4504730" cy="355402"/>
          </a:xfrm>
          <a:prstGeom prst="rect">
            <a:avLst/>
          </a:prstGeom>
          <a:noFill/>
          <a:ln/>
        </p:spPr>
        <p:txBody>
          <a:bodyPr wrap="none" rtlCol="0" anchor="t"/>
          <a:lstStyle/>
          <a:p>
            <a:pPr marL="0" indent="0" algn="ctr" rtl="1">
              <a:lnSpc>
                <a:spcPts val="2799"/>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تشكيل الشخصية</a:t>
            </a:r>
            <a:endParaRPr lang="en-US" sz="2400" b="1" dirty="0">
              <a:latin typeface="Times New Roman" panose="02020603050405020304" pitchFamily="18" charset="0"/>
              <a:cs typeface="Times New Roman" panose="02020603050405020304" pitchFamily="18" charset="0"/>
            </a:endParaRPr>
          </a:p>
        </p:txBody>
      </p:sp>
      <p:sp>
        <p:nvSpPr>
          <p:cNvPr id="11" name="Text 8"/>
          <p:cNvSpPr/>
          <p:nvPr/>
        </p:nvSpPr>
        <p:spPr>
          <a:xfrm>
            <a:off x="2334580" y="4543238"/>
            <a:ext cx="4504730" cy="710803"/>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12" name="Shape 9"/>
          <p:cNvSpPr/>
          <p:nvPr/>
        </p:nvSpPr>
        <p:spPr>
          <a:xfrm>
            <a:off x="2362200" y="5527596"/>
            <a:ext cx="9905881" cy="1218306"/>
          </a:xfrm>
          <a:prstGeom prst="rect">
            <a:avLst/>
          </a:prstGeom>
          <a:solidFill>
            <a:srgbClr val="FFFFFF">
              <a:alpha val="4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3" name="Text 10"/>
          <p:cNvSpPr/>
          <p:nvPr/>
        </p:nvSpPr>
        <p:spPr>
          <a:xfrm>
            <a:off x="8251644" y="5779271"/>
            <a:ext cx="4504730" cy="355402"/>
          </a:xfrm>
          <a:prstGeom prst="rect">
            <a:avLst/>
          </a:prstGeom>
          <a:noFill/>
          <a:ln/>
        </p:spPr>
        <p:txBody>
          <a:bodyPr wrap="none" rtlCol="0" anchor="t"/>
          <a:lstStyle/>
          <a:p>
            <a:pPr marL="0" indent="0" algn="ctr" rtl="1">
              <a:lnSpc>
                <a:spcPts val="2799"/>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تنمية الوعي</a:t>
            </a:r>
            <a:endParaRPr lang="en-US" sz="2400" b="1" dirty="0">
              <a:latin typeface="Times New Roman" panose="02020603050405020304" pitchFamily="18" charset="0"/>
              <a:cs typeface="Times New Roman" panose="02020603050405020304" pitchFamily="18" charset="0"/>
            </a:endParaRPr>
          </a:p>
        </p:txBody>
      </p:sp>
      <p:sp>
        <p:nvSpPr>
          <p:cNvPr id="14" name="Text 11"/>
          <p:cNvSpPr/>
          <p:nvPr/>
        </p:nvSpPr>
        <p:spPr>
          <a:xfrm>
            <a:off x="2693452" y="5714282"/>
            <a:ext cx="4504730" cy="710803"/>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BDAC5B6-20CE-447F-8BA1-F2274AC7A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1D22B31-BF8F-446B-9009-8A251FB17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630400" cy="82296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A close-up of a sign&#10;&#10;Description automatically generated">
            <a:extLst>
              <a:ext uri="{FF2B5EF4-FFF2-40B4-BE49-F238E27FC236}">
                <a16:creationId xmlns:a16="http://schemas.microsoft.com/office/drawing/2014/main" xmlns="" id="{0EA07321-5102-8351-72F2-E46C8086E78C}"/>
              </a:ext>
            </a:extLst>
          </p:cNvPr>
          <p:cNvPicPr>
            <a:picLocks noChangeAspect="1"/>
          </p:cNvPicPr>
          <p:nvPr/>
        </p:nvPicPr>
        <p:blipFill>
          <a:blip r:embed="rId2"/>
          <a:stretch>
            <a:fillRect/>
          </a:stretch>
        </p:blipFill>
        <p:spPr>
          <a:xfrm>
            <a:off x="4610212" y="1762811"/>
            <a:ext cx="5722506" cy="4286355"/>
          </a:xfrm>
          <a:prstGeom prst="rect">
            <a:avLst/>
          </a:prstGeom>
        </p:spPr>
      </p:pic>
    </p:spTree>
    <p:extLst>
      <p:ext uri="{BB962C8B-B14F-4D97-AF65-F5344CB8AC3E}">
        <p14:creationId xmlns:p14="http://schemas.microsoft.com/office/powerpoint/2010/main" val="149058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255182" y="0"/>
            <a:ext cx="14630400" cy="8229600"/>
          </a:xfrm>
          <a:prstGeom prst="rect">
            <a:avLst/>
          </a:prstGeom>
          <a:solidFill>
            <a:srgbClr val="FFFFFF">
              <a:alpha val="75000"/>
            </a:srgbClr>
          </a:solidFill>
          <a:ln/>
        </p:spPr>
        <p:txBody>
          <a:bodyPr/>
          <a:lstStyle/>
          <a:p>
            <a:endParaRPr lang="en-GB" dirty="0"/>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8" y="1209020"/>
            <a:ext cx="7477601" cy="1666399"/>
          </a:xfrm>
          <a:prstGeom prst="rect">
            <a:avLst/>
          </a:prstGeom>
          <a:noFill/>
          <a:ln/>
        </p:spPr>
        <p:txBody>
          <a:bodyPr wrap="square" rtlCol="0" anchor="t"/>
          <a:lstStyle/>
          <a:p>
            <a:pPr marL="0" indent="0" algn="ctr">
              <a:lnSpc>
                <a:spcPts val="6561"/>
              </a:lnSpc>
              <a:buNone/>
            </a:pPr>
            <a:r>
              <a:rPr lang="ar-IQ" sz="5249" b="1" kern="0" spc="-105" dirty="0">
                <a:solidFill>
                  <a:srgbClr val="000000"/>
                </a:solidFill>
                <a:latin typeface="adonis-web" pitchFamily="34" charset="0"/>
                <a:ea typeface="adonis-web" pitchFamily="34" charset="-122"/>
                <a:cs typeface="adonis-web" pitchFamily="34" charset="-120"/>
              </a:rPr>
              <a:t>المـــقدمـــــــة </a:t>
            </a:r>
            <a:endParaRPr lang="en-US" sz="5249" dirty="0"/>
          </a:p>
        </p:txBody>
      </p:sp>
      <p:sp>
        <p:nvSpPr>
          <p:cNvPr id="6" name="Text 2"/>
          <p:cNvSpPr/>
          <p:nvPr/>
        </p:nvSpPr>
        <p:spPr>
          <a:xfrm>
            <a:off x="6319599" y="4084439"/>
            <a:ext cx="7477601" cy="1421606"/>
          </a:xfrm>
          <a:prstGeom prst="rect">
            <a:avLst/>
          </a:prstGeom>
          <a:noFill/>
          <a:ln/>
        </p:spPr>
        <p:txBody>
          <a:bodyPr wrap="square" rtlCol="0" anchor="t"/>
          <a:lstStyle/>
          <a:p>
            <a:pPr marL="0" indent="0" algn="just" rtl="1">
              <a:lnSpc>
                <a:spcPts val="2799"/>
              </a:lnSpc>
              <a:buNone/>
            </a:pPr>
            <a:r>
              <a:rPr lang="en-US" sz="28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تعتبر المؤسسة التعليمية من الدعامات الأساسية في تعزيز الهوية الثقافية الجامعية. إذ توفر الجو المناسب لاستيعاب الثقافات المختلفة وتعزيزها بين الطلاب والأساتذة. كما تسهم المؤسسة التعليمية في تعزيز الانتماء والولاء للقيم والتقاليد الجامعية بمختلف تنوعاتها وتركيزاتها.</a:t>
            </a:r>
            <a:endParaRPr lang="en-US" sz="2800" b="1" dirty="0">
              <a:latin typeface="Times New Roman" panose="02020603050405020304" pitchFamily="18" charset="0"/>
              <a:cs typeface="Times New Roman" panose="02020603050405020304" pitchFamily="18" charset="0"/>
            </a:endParaRPr>
          </a:p>
        </p:txBody>
      </p:sp>
      <p:sp>
        <p:nvSpPr>
          <p:cNvPr id="7" name="Shape 3"/>
          <p:cNvSpPr/>
          <p:nvPr/>
        </p:nvSpPr>
        <p:spPr>
          <a:xfrm>
            <a:off x="6319599" y="5772626"/>
            <a:ext cx="355402" cy="355402"/>
          </a:xfrm>
          <a:prstGeom prst="roundRect">
            <a:avLst>
              <a:gd name="adj" fmla="val 25726039"/>
            </a:avLst>
          </a:prstGeom>
          <a:noFill/>
          <a:ln w="7620">
            <a:solidFill>
              <a:srgbClr val="FFFFFF"/>
            </a:solidFill>
            <a:prstDash val="solid"/>
          </a:ln>
        </p:spPr>
        <p:txBody>
          <a:bodyPr/>
          <a:lstStyle/>
          <a:p>
            <a:endParaRPr lang="en-GB"/>
          </a:p>
        </p:txBody>
      </p:sp>
      <p:sp>
        <p:nvSpPr>
          <p:cNvPr id="9" name="Text 4"/>
          <p:cNvSpPr/>
          <p:nvPr/>
        </p:nvSpPr>
        <p:spPr>
          <a:xfrm>
            <a:off x="6786086" y="5755958"/>
            <a:ext cx="1907024" cy="388858"/>
          </a:xfrm>
          <a:prstGeom prst="rect">
            <a:avLst/>
          </a:prstGeom>
          <a:noFill/>
          <a:ln/>
        </p:spPr>
        <p:txBody>
          <a:bodyPr wrap="none" rtlCol="0" anchor="t"/>
          <a:lstStyle/>
          <a:p>
            <a:pPr marL="0" indent="0" algn="l">
              <a:lnSpc>
                <a:spcPts val="3062"/>
              </a:lnSpc>
              <a:buNone/>
            </a:pPr>
            <a:endParaRPr lang="en-US" sz="2187" dirty="0"/>
          </a:p>
        </p:txBody>
      </p:sp>
    </p:spTree>
    <p:extLst>
      <p:ext uri="{BB962C8B-B14F-4D97-AF65-F5344CB8AC3E}">
        <p14:creationId xmlns:p14="http://schemas.microsoft.com/office/powerpoint/2010/main" val="55277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pPr algn="ctr" rtl="1"/>
            <a:endParaRPr lang="en-GB" b="1">
              <a:latin typeface="Times New Roman" panose="02020603050405020304" pitchFamily="18" charset="0"/>
              <a:cs typeface="Times New Roman" panose="02020603050405020304" pitchFamily="18" charset="0"/>
            </a:endParaRPr>
          </a:p>
        </p:txBody>
      </p:sp>
      <p:sp>
        <p:nvSpPr>
          <p:cNvPr id="4" name="Text 1"/>
          <p:cNvSpPr/>
          <p:nvPr/>
        </p:nvSpPr>
        <p:spPr>
          <a:xfrm>
            <a:off x="2978408" y="1431607"/>
            <a:ext cx="8673346" cy="694373"/>
          </a:xfrm>
          <a:prstGeom prst="rect">
            <a:avLst/>
          </a:prstGeom>
          <a:noFill/>
          <a:ln/>
        </p:spPr>
        <p:txBody>
          <a:bodyPr wrap="none" rtlCol="0" anchor="t"/>
          <a:lstStyle/>
          <a:p>
            <a:pPr marL="0" indent="0" algn="ctr" rtl="1">
              <a:lnSpc>
                <a:spcPts val="5468"/>
              </a:lnSpc>
              <a:buNone/>
            </a:pPr>
            <a:r>
              <a:rPr lang="en-US" sz="36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أهمية القيم التربوية في المؤسسة التعليمية</a:t>
            </a:r>
            <a:endParaRPr lang="en-US" sz="3600" b="1" dirty="0">
              <a:latin typeface="Times New Roman" panose="02020603050405020304" pitchFamily="18" charset="0"/>
              <a:cs typeface="Times New Roman" panose="02020603050405020304" pitchFamily="18" charset="0"/>
            </a:endParaRPr>
          </a:p>
        </p:txBody>
      </p:sp>
      <p:pic>
        <p:nvPicPr>
          <p:cNvPr id="5" name="Image 1" descr="preencoded.png"/>
          <p:cNvPicPr>
            <a:picLocks noChangeAspect="1"/>
          </p:cNvPicPr>
          <p:nvPr/>
        </p:nvPicPr>
        <p:blipFill>
          <a:blip r:embed="rId5"/>
          <a:stretch>
            <a:fillRect/>
          </a:stretch>
        </p:blipFill>
        <p:spPr>
          <a:xfrm>
            <a:off x="2348389" y="2639735"/>
            <a:ext cx="3088958" cy="1909048"/>
          </a:xfrm>
          <a:prstGeom prst="rect">
            <a:avLst/>
          </a:prstGeom>
        </p:spPr>
      </p:pic>
      <p:sp>
        <p:nvSpPr>
          <p:cNvPr id="6" name="Text 2"/>
          <p:cNvSpPr/>
          <p:nvPr/>
        </p:nvSpPr>
        <p:spPr>
          <a:xfrm>
            <a:off x="2591247" y="4826437"/>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000000"/>
                </a:solidFill>
                <a:latin typeface="Times New Roman" panose="02020603050405020304" pitchFamily="18" charset="0"/>
                <a:ea typeface="adonis-web" pitchFamily="34" charset="-122"/>
                <a:cs typeface="Times New Roman" panose="02020603050405020304" pitchFamily="18" charset="0"/>
              </a:rPr>
              <a:t>تحفيز الطلاب</a:t>
            </a:r>
            <a:endParaRPr lang="en-US" sz="2400" b="1" dirty="0">
              <a:latin typeface="Times New Roman" panose="02020603050405020304" pitchFamily="18" charset="0"/>
              <a:cs typeface="Times New Roman" panose="02020603050405020304" pitchFamily="18" charset="0"/>
            </a:endParaRPr>
          </a:p>
        </p:txBody>
      </p:sp>
      <p:sp>
        <p:nvSpPr>
          <p:cNvPr id="7" name="Text 3"/>
          <p:cNvSpPr/>
          <p:nvPr/>
        </p:nvSpPr>
        <p:spPr>
          <a:xfrm>
            <a:off x="2348389" y="5306854"/>
            <a:ext cx="3088958" cy="1421606"/>
          </a:xfrm>
          <a:prstGeom prst="rect">
            <a:avLst/>
          </a:prstGeom>
          <a:noFill/>
          <a:ln/>
        </p:spPr>
        <p:txBody>
          <a:bodyPr wrap="square" rtlCol="0" anchor="t"/>
          <a:lstStyle/>
          <a:p>
            <a:pPr marL="0" indent="0" algn="ctr" rtl="1">
              <a:lnSpc>
                <a:spcPts val="2799"/>
              </a:lnSpc>
              <a:buNone/>
            </a:pPr>
            <a:endParaRPr lang="en-US" b="1" dirty="0">
              <a:latin typeface="Times New Roman" panose="02020603050405020304" pitchFamily="18" charset="0"/>
              <a:cs typeface="Times New Roman" panose="02020603050405020304" pitchFamily="18" charset="0"/>
            </a:endParaRPr>
          </a:p>
        </p:txBody>
      </p:sp>
      <p:pic>
        <p:nvPicPr>
          <p:cNvPr id="8" name="Image 2" descr="preencoded.png"/>
          <p:cNvPicPr>
            <a:picLocks noChangeAspect="1"/>
          </p:cNvPicPr>
          <p:nvPr/>
        </p:nvPicPr>
        <p:blipFill>
          <a:blip r:embed="rId6"/>
          <a:stretch>
            <a:fillRect/>
          </a:stretch>
        </p:blipFill>
        <p:spPr>
          <a:xfrm>
            <a:off x="5770602" y="2639735"/>
            <a:ext cx="3088958" cy="1909048"/>
          </a:xfrm>
          <a:prstGeom prst="rect">
            <a:avLst/>
          </a:prstGeom>
        </p:spPr>
      </p:pic>
      <p:sp>
        <p:nvSpPr>
          <p:cNvPr id="9" name="Text 4"/>
          <p:cNvSpPr/>
          <p:nvPr/>
        </p:nvSpPr>
        <p:spPr>
          <a:xfrm>
            <a:off x="6204109" y="4784833"/>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000000"/>
                </a:solidFill>
                <a:latin typeface="Times New Roman" panose="02020603050405020304" pitchFamily="18" charset="0"/>
                <a:ea typeface="adonis-web" pitchFamily="34" charset="-122"/>
                <a:cs typeface="Times New Roman" panose="02020603050405020304" pitchFamily="18" charset="0"/>
              </a:rPr>
              <a:t>تعزيز </a:t>
            </a:r>
            <a:r>
              <a:rPr lang="en-US" sz="2400" b="1" kern="0" spc="-105" dirty="0">
                <a:solidFill>
                  <a:srgbClr val="000000"/>
                </a:solidFill>
                <a:latin typeface="Times New Roman" panose="02020603050405020304" pitchFamily="18" charset="0"/>
                <a:ea typeface="adonis-web" pitchFamily="34" charset="-122"/>
                <a:cs typeface="Times New Roman" panose="02020603050405020304" pitchFamily="18" charset="0"/>
              </a:rPr>
              <a:t>الشخصية</a:t>
            </a:r>
          </a:p>
        </p:txBody>
      </p:sp>
      <p:sp>
        <p:nvSpPr>
          <p:cNvPr id="10" name="Text 5"/>
          <p:cNvSpPr/>
          <p:nvPr/>
        </p:nvSpPr>
        <p:spPr>
          <a:xfrm>
            <a:off x="5770602" y="5306854"/>
            <a:ext cx="3088958" cy="1421606"/>
          </a:xfrm>
          <a:prstGeom prst="rect">
            <a:avLst/>
          </a:prstGeom>
          <a:noFill/>
          <a:ln/>
        </p:spPr>
        <p:txBody>
          <a:bodyPr wrap="square" rtlCol="0" anchor="t"/>
          <a:lstStyle/>
          <a:p>
            <a:pPr marL="0" indent="0" algn="ctr" rtl="1">
              <a:lnSpc>
                <a:spcPts val="2799"/>
              </a:lnSpc>
              <a:buNone/>
            </a:pPr>
            <a:endParaRPr lang="en-US" b="1" dirty="0">
              <a:latin typeface="Times New Roman" panose="02020603050405020304" pitchFamily="18" charset="0"/>
              <a:cs typeface="Times New Roman" panose="02020603050405020304" pitchFamily="18" charset="0"/>
            </a:endParaRPr>
          </a:p>
        </p:txBody>
      </p:sp>
      <p:pic>
        <p:nvPicPr>
          <p:cNvPr id="11" name="Image 3" descr="preencoded.png"/>
          <p:cNvPicPr>
            <a:picLocks noChangeAspect="1"/>
          </p:cNvPicPr>
          <p:nvPr/>
        </p:nvPicPr>
        <p:blipFill>
          <a:blip r:embed="rId7"/>
          <a:stretch>
            <a:fillRect/>
          </a:stretch>
        </p:blipFill>
        <p:spPr>
          <a:xfrm>
            <a:off x="9192816" y="2639735"/>
            <a:ext cx="3089077" cy="1909167"/>
          </a:xfrm>
          <a:prstGeom prst="rect">
            <a:avLst/>
          </a:prstGeom>
        </p:spPr>
      </p:pic>
      <p:sp>
        <p:nvSpPr>
          <p:cNvPr id="12" name="Text 6"/>
          <p:cNvSpPr/>
          <p:nvPr/>
        </p:nvSpPr>
        <p:spPr>
          <a:xfrm>
            <a:off x="9626382" y="4778633"/>
            <a:ext cx="2221944" cy="347186"/>
          </a:xfrm>
          <a:prstGeom prst="rect">
            <a:avLst/>
          </a:prstGeom>
          <a:noFill/>
          <a:ln/>
        </p:spPr>
        <p:txBody>
          <a:bodyPr wrap="none" rtlCol="0" anchor="t"/>
          <a:lstStyle/>
          <a:p>
            <a:pPr marL="0" indent="0" algn="ctr" rtl="1">
              <a:lnSpc>
                <a:spcPts val="2734"/>
              </a:lnSpc>
              <a:buNone/>
            </a:pPr>
            <a:r>
              <a:rPr lang="en-US" sz="2800" b="1" kern="0" spc="-44" dirty="0">
                <a:solidFill>
                  <a:srgbClr val="000000"/>
                </a:solidFill>
                <a:latin typeface="Times New Roman" panose="02020603050405020304" pitchFamily="18" charset="0"/>
                <a:ea typeface="adonis-web" pitchFamily="34" charset="-122"/>
                <a:cs typeface="Times New Roman" panose="02020603050405020304" pitchFamily="18" charset="0"/>
              </a:rPr>
              <a:t>تعزيز</a:t>
            </a:r>
            <a:r>
              <a:rPr lang="en-US" sz="2400" b="1" kern="0" spc="-44" dirty="0">
                <a:solidFill>
                  <a:srgbClr val="000000"/>
                </a:solidFill>
                <a:latin typeface="Times New Roman" panose="02020603050405020304" pitchFamily="18" charset="0"/>
                <a:ea typeface="adonis-web" pitchFamily="34" charset="-122"/>
                <a:cs typeface="Times New Roman" panose="02020603050405020304" pitchFamily="18" charset="0"/>
              </a:rPr>
              <a:t> التعلم</a:t>
            </a:r>
            <a:endParaRPr lang="en-US" sz="2400" b="1" dirty="0">
              <a:latin typeface="Times New Roman" panose="02020603050405020304" pitchFamily="18" charset="0"/>
              <a:cs typeface="Times New Roman" panose="02020603050405020304" pitchFamily="18" charset="0"/>
            </a:endParaRPr>
          </a:p>
        </p:txBody>
      </p:sp>
      <p:sp>
        <p:nvSpPr>
          <p:cNvPr id="13" name="Text 7"/>
          <p:cNvSpPr/>
          <p:nvPr/>
        </p:nvSpPr>
        <p:spPr>
          <a:xfrm>
            <a:off x="9192816" y="5306973"/>
            <a:ext cx="3089077" cy="1421606"/>
          </a:xfrm>
          <a:prstGeom prst="rect">
            <a:avLst/>
          </a:prstGeom>
          <a:noFill/>
          <a:ln/>
        </p:spPr>
        <p:txBody>
          <a:bodyPr wrap="square" rtlCol="0" anchor="t"/>
          <a:lstStyle/>
          <a:p>
            <a:pPr marL="0" indent="0" algn="ctr" rtl="1">
              <a:lnSpc>
                <a:spcPts val="2799"/>
              </a:lnSpc>
              <a:buNone/>
            </a:pP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pPr algn="ctr"/>
            <a:endParaRPr lang="en-GB" sz="2400" b="1">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1471255"/>
            <a:ext cx="8940046" cy="694373"/>
          </a:xfrm>
          <a:prstGeom prst="rect">
            <a:avLst/>
          </a:prstGeom>
          <a:noFill/>
          <a:ln/>
        </p:spPr>
        <p:txBody>
          <a:bodyPr wrap="none" rtlCol="0" anchor="t"/>
          <a:lstStyle/>
          <a:p>
            <a:pPr marL="0" indent="0" algn="ctr" rtl="1">
              <a:lnSpc>
                <a:spcPts val="5468"/>
              </a:lnSpc>
              <a:buNone/>
            </a:pPr>
            <a:r>
              <a:rPr lang="en-US" sz="36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تأثير المؤسسة التعليمية في بناء المجتمعات</a:t>
            </a:r>
            <a:endParaRPr lang="en-US" sz="3600" b="1" dirty="0">
              <a:latin typeface="Times New Roman" panose="02020603050405020304" pitchFamily="18" charset="0"/>
              <a:cs typeface="Times New Roman" panose="02020603050405020304" pitchFamily="18" charset="0"/>
            </a:endParaRPr>
          </a:p>
        </p:txBody>
      </p:sp>
      <p:sp>
        <p:nvSpPr>
          <p:cNvPr id="6" name="Shape 2"/>
          <p:cNvSpPr/>
          <p:nvPr/>
        </p:nvSpPr>
        <p:spPr>
          <a:xfrm>
            <a:off x="4490799" y="2498884"/>
            <a:ext cx="4542115" cy="2373987"/>
          </a:xfrm>
          <a:prstGeom prst="roundRect">
            <a:avLst>
              <a:gd name="adj" fmla="val 4212"/>
            </a:avLst>
          </a:prstGeom>
          <a:solidFill>
            <a:srgbClr val="F0D4F7"/>
          </a:solidFill>
          <a:ln w="13811">
            <a:solidFill>
              <a:srgbClr val="E1A9EF"/>
            </a:solidFill>
            <a:prstDash val="solid"/>
          </a:ln>
        </p:spPr>
        <p:txBody>
          <a:bodyPr/>
          <a:lstStyle/>
          <a:p>
            <a:pPr algn="ctr" rtl="1"/>
            <a:endParaRPr lang="en-GB" sz="2400" b="1" dirty="0">
              <a:latin typeface="Times New Roman" panose="02020603050405020304" pitchFamily="18" charset="0"/>
              <a:cs typeface="Times New Roman" panose="02020603050405020304" pitchFamily="18" charset="0"/>
            </a:endParaRPr>
          </a:p>
        </p:txBody>
      </p:sp>
      <p:sp>
        <p:nvSpPr>
          <p:cNvPr id="7" name="Text 3"/>
          <p:cNvSpPr/>
          <p:nvPr/>
        </p:nvSpPr>
        <p:spPr>
          <a:xfrm>
            <a:off x="5650884" y="2734866"/>
            <a:ext cx="2221944" cy="347186"/>
          </a:xfrm>
          <a:prstGeom prst="rect">
            <a:avLst/>
          </a:prstGeom>
          <a:noFill/>
          <a:ln/>
        </p:spPr>
        <p:txBody>
          <a:bodyPr wrap="none" rtlCol="0" anchor="t"/>
          <a:lstStyle/>
          <a:p>
            <a:pPr marL="0" indent="0" algn="ctr">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قيم المواطنة</a:t>
            </a:r>
            <a:endParaRPr lang="en-US" sz="2400" b="1" dirty="0">
              <a:latin typeface="Times New Roman" panose="02020603050405020304" pitchFamily="18" charset="0"/>
              <a:cs typeface="Times New Roman" panose="02020603050405020304" pitchFamily="18" charset="0"/>
            </a:endParaRPr>
          </a:p>
        </p:txBody>
      </p:sp>
      <p:sp>
        <p:nvSpPr>
          <p:cNvPr id="8" name="Text 4"/>
          <p:cNvSpPr/>
          <p:nvPr/>
        </p:nvSpPr>
        <p:spPr>
          <a:xfrm>
            <a:off x="4726781" y="3215283"/>
            <a:ext cx="4070152" cy="1421606"/>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9" name="Shape 5"/>
          <p:cNvSpPr/>
          <p:nvPr/>
        </p:nvSpPr>
        <p:spPr>
          <a:xfrm>
            <a:off x="9255085" y="2498884"/>
            <a:ext cx="4542115" cy="2373987"/>
          </a:xfrm>
          <a:prstGeom prst="roundRect">
            <a:avLst>
              <a:gd name="adj" fmla="val 4212"/>
            </a:avLst>
          </a:prstGeom>
          <a:solidFill>
            <a:srgbClr val="F0D4F7"/>
          </a:solidFill>
          <a:ln w="13811">
            <a:solidFill>
              <a:srgbClr val="E1A9EF"/>
            </a:solidFill>
            <a:prstDash val="solid"/>
          </a:ln>
        </p:spPr>
        <p:txBody>
          <a:bodyPr/>
          <a:lstStyle/>
          <a:p>
            <a:pPr algn="ctr"/>
            <a:endParaRPr lang="en-GB" sz="2400" b="1">
              <a:latin typeface="Times New Roman" panose="02020603050405020304" pitchFamily="18" charset="0"/>
              <a:cs typeface="Times New Roman" panose="02020603050405020304" pitchFamily="18" charset="0"/>
            </a:endParaRPr>
          </a:p>
        </p:txBody>
      </p:sp>
      <p:sp>
        <p:nvSpPr>
          <p:cNvPr id="10" name="Text 6"/>
          <p:cNvSpPr/>
          <p:nvPr/>
        </p:nvSpPr>
        <p:spPr>
          <a:xfrm>
            <a:off x="10192999" y="2727722"/>
            <a:ext cx="2221944" cy="347186"/>
          </a:xfrm>
          <a:prstGeom prst="rect">
            <a:avLst/>
          </a:prstGeom>
          <a:noFill/>
          <a:ln/>
        </p:spPr>
        <p:txBody>
          <a:bodyPr wrap="none" rtlCol="0" anchor="t"/>
          <a:lstStyle/>
          <a:p>
            <a:pPr marL="0" indent="0" algn="ctr">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الشراكة المجتمعية</a:t>
            </a:r>
            <a:endParaRPr lang="en-US" sz="2400" b="1" dirty="0">
              <a:latin typeface="Times New Roman" panose="02020603050405020304" pitchFamily="18" charset="0"/>
              <a:cs typeface="Times New Roman" panose="02020603050405020304" pitchFamily="18" charset="0"/>
            </a:endParaRPr>
          </a:p>
        </p:txBody>
      </p:sp>
      <p:sp>
        <p:nvSpPr>
          <p:cNvPr id="11" name="Text 7"/>
          <p:cNvSpPr/>
          <p:nvPr/>
        </p:nvSpPr>
        <p:spPr>
          <a:xfrm>
            <a:off x="9491067" y="3215283"/>
            <a:ext cx="4070152" cy="1421606"/>
          </a:xfrm>
          <a:prstGeom prst="rect">
            <a:avLst/>
          </a:prstGeom>
          <a:noFill/>
          <a:ln/>
        </p:spPr>
        <p:txBody>
          <a:bodyPr wrap="square" rtlCol="0" anchor="t"/>
          <a:lstStyle/>
          <a:p>
            <a:pPr marL="0" indent="0" algn="ctr" rtl="1">
              <a:lnSpc>
                <a:spcPts val="2799"/>
              </a:lnSpc>
              <a:buNone/>
            </a:pPr>
            <a:r>
              <a:rPr lang="en-US" sz="2400" b="1" kern="0" spc="-35" dirty="0" smtClean="0">
                <a:solidFill>
                  <a:srgbClr val="272525"/>
                </a:solidFill>
                <a:latin typeface="Times New Roman" panose="02020603050405020304" pitchFamily="18" charset="0"/>
                <a:ea typeface="Source Sans Pro" pitchFamily="34" charset="-122"/>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2" name="Shape 8"/>
          <p:cNvSpPr/>
          <p:nvPr/>
        </p:nvSpPr>
        <p:spPr>
          <a:xfrm>
            <a:off x="4490799" y="5095042"/>
            <a:ext cx="9306401" cy="1663184"/>
          </a:xfrm>
          <a:prstGeom prst="roundRect">
            <a:avLst>
              <a:gd name="adj" fmla="val 6012"/>
            </a:avLst>
          </a:prstGeom>
          <a:solidFill>
            <a:srgbClr val="F0D4F7"/>
          </a:solidFill>
          <a:ln w="13811">
            <a:solidFill>
              <a:srgbClr val="E1A9EF"/>
            </a:solidFill>
            <a:prstDash val="solid"/>
          </a:ln>
        </p:spPr>
        <p:txBody>
          <a:bodyPr/>
          <a:lstStyle/>
          <a:p>
            <a:pPr algn="ctr"/>
            <a:endParaRPr lang="en-GB" sz="2400" b="1">
              <a:latin typeface="Times New Roman" panose="02020603050405020304" pitchFamily="18" charset="0"/>
              <a:cs typeface="Times New Roman" panose="02020603050405020304" pitchFamily="18" charset="0"/>
            </a:endParaRPr>
          </a:p>
        </p:txBody>
      </p:sp>
      <p:sp>
        <p:nvSpPr>
          <p:cNvPr id="13" name="Text 9"/>
          <p:cNvSpPr/>
          <p:nvPr/>
        </p:nvSpPr>
        <p:spPr>
          <a:xfrm>
            <a:off x="8033027" y="5279649"/>
            <a:ext cx="2221944" cy="347186"/>
          </a:xfrm>
          <a:prstGeom prst="rect">
            <a:avLst/>
          </a:prstGeom>
          <a:noFill/>
          <a:ln/>
        </p:spPr>
        <p:txBody>
          <a:bodyPr wrap="none" rtlCol="0" anchor="t"/>
          <a:lstStyle/>
          <a:p>
            <a:pPr marL="0" indent="0" algn="ctr">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التنمية المستدامة</a:t>
            </a:r>
            <a:endParaRPr lang="en-US" sz="2400" b="1" dirty="0">
              <a:latin typeface="Times New Roman" panose="02020603050405020304" pitchFamily="18" charset="0"/>
              <a:cs typeface="Times New Roman" panose="02020603050405020304" pitchFamily="18" charset="0"/>
            </a:endParaRPr>
          </a:p>
        </p:txBody>
      </p:sp>
      <p:sp>
        <p:nvSpPr>
          <p:cNvPr id="14" name="Text 10"/>
          <p:cNvSpPr/>
          <p:nvPr/>
        </p:nvSpPr>
        <p:spPr>
          <a:xfrm>
            <a:off x="4726781" y="5811441"/>
            <a:ext cx="8834438" cy="710803"/>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1346122"/>
            <a:ext cx="9306401" cy="1267658"/>
          </a:xfrm>
          <a:prstGeom prst="rect">
            <a:avLst/>
          </a:prstGeom>
          <a:noFill/>
          <a:ln/>
        </p:spPr>
        <p:txBody>
          <a:bodyPr wrap="square" rtlCol="0" anchor="t"/>
          <a:lstStyle/>
          <a:p>
            <a:pPr marL="0" indent="0" algn="ctr" rtl="1">
              <a:lnSpc>
                <a:spcPts val="5468"/>
              </a:lnSpc>
              <a:buNone/>
            </a:pPr>
            <a:r>
              <a:rPr lang="en-US" sz="36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العلاقة بين المؤسسة التعليمية والهوية الثقافية الجامعية</a:t>
            </a:r>
            <a:endParaRPr lang="en-US" sz="3600" b="1" dirty="0">
              <a:latin typeface="Times New Roman" panose="02020603050405020304" pitchFamily="18" charset="0"/>
              <a:cs typeface="Times New Roman" panose="02020603050405020304" pitchFamily="18" charset="0"/>
            </a:endParaRPr>
          </a:p>
        </p:txBody>
      </p:sp>
      <p:sp>
        <p:nvSpPr>
          <p:cNvPr id="6" name="Shape 2"/>
          <p:cNvSpPr/>
          <p:nvPr/>
        </p:nvSpPr>
        <p:spPr>
          <a:xfrm>
            <a:off x="8546752" y="3283387"/>
            <a:ext cx="499943" cy="499943"/>
          </a:xfrm>
          <a:prstGeom prst="roundRect">
            <a:avLst>
              <a:gd name="adj" fmla="val 20000"/>
            </a:avLst>
          </a:prstGeom>
          <a:solidFill>
            <a:srgbClr val="F0D4F7"/>
          </a:solidFill>
          <a:ln w="13811">
            <a:solidFill>
              <a:srgbClr val="E1A9EF"/>
            </a:solidFill>
            <a:prstDash val="solid"/>
          </a:ln>
        </p:spPr>
        <p:txBody>
          <a:bodyPr/>
          <a:lstStyle/>
          <a:p>
            <a:pPr algn="ctr" rtl="1"/>
            <a:endParaRPr lang="en-GB" sz="2400" b="1" dirty="0">
              <a:latin typeface="Times New Roman" panose="02020603050405020304" pitchFamily="18" charset="0"/>
              <a:cs typeface="Times New Roman" panose="02020603050405020304" pitchFamily="18" charset="0"/>
            </a:endParaRPr>
          </a:p>
        </p:txBody>
      </p:sp>
      <p:sp>
        <p:nvSpPr>
          <p:cNvPr id="7" name="Text 3"/>
          <p:cNvSpPr/>
          <p:nvPr/>
        </p:nvSpPr>
        <p:spPr>
          <a:xfrm>
            <a:off x="8704747" y="3291720"/>
            <a:ext cx="183952" cy="416481"/>
          </a:xfrm>
          <a:prstGeom prst="rect">
            <a:avLst/>
          </a:prstGeom>
          <a:noFill/>
          <a:ln/>
        </p:spPr>
        <p:txBody>
          <a:bodyPr wrap="none" rtlCol="0" anchor="t"/>
          <a:lstStyle/>
          <a:p>
            <a:pPr marL="0" indent="0" algn="ctr" rtl="1">
              <a:lnSpc>
                <a:spcPts val="3281"/>
              </a:lnSpc>
              <a:buNone/>
            </a:pPr>
            <a:r>
              <a:rPr lang="en-US" sz="2400" b="1" kern="0" spc="-52" dirty="0">
                <a:solidFill>
                  <a:srgbClr val="272525"/>
                </a:solidFill>
                <a:latin typeface="Times New Roman" panose="02020603050405020304" pitchFamily="18" charset="0"/>
                <a:ea typeface="adonis-web" pitchFamily="34" charset="-122"/>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8" name="Text 4"/>
          <p:cNvSpPr/>
          <p:nvPr/>
        </p:nvSpPr>
        <p:spPr>
          <a:xfrm>
            <a:off x="2093843" y="3326368"/>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التنوع الثقافي</a:t>
            </a:r>
            <a:endParaRPr lang="en-US" sz="2400" b="1" dirty="0">
              <a:latin typeface="Times New Roman" panose="02020603050405020304" pitchFamily="18" charset="0"/>
              <a:cs typeface="Times New Roman" panose="02020603050405020304" pitchFamily="18" charset="0"/>
            </a:endParaRPr>
          </a:p>
        </p:txBody>
      </p:sp>
      <p:sp>
        <p:nvSpPr>
          <p:cNvPr id="9" name="Text 5"/>
          <p:cNvSpPr/>
          <p:nvPr/>
        </p:nvSpPr>
        <p:spPr>
          <a:xfrm>
            <a:off x="1555313" y="3798451"/>
            <a:ext cx="3820001" cy="1421606"/>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10" name="Shape 6"/>
          <p:cNvSpPr/>
          <p:nvPr/>
        </p:nvSpPr>
        <p:spPr>
          <a:xfrm>
            <a:off x="4065815" y="3230534"/>
            <a:ext cx="499943" cy="499943"/>
          </a:xfrm>
          <a:prstGeom prst="roundRect">
            <a:avLst>
              <a:gd name="adj" fmla="val 20000"/>
            </a:avLst>
          </a:prstGeom>
          <a:solidFill>
            <a:srgbClr val="F0D4F7"/>
          </a:solidFill>
          <a:ln w="13811">
            <a:solidFill>
              <a:srgbClr val="E1A9EF"/>
            </a:solidFill>
            <a:prstDash val="solid"/>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1" name="Text 7"/>
          <p:cNvSpPr/>
          <p:nvPr/>
        </p:nvSpPr>
        <p:spPr>
          <a:xfrm>
            <a:off x="4210833" y="3230534"/>
            <a:ext cx="183952" cy="416481"/>
          </a:xfrm>
          <a:prstGeom prst="rect">
            <a:avLst/>
          </a:prstGeom>
          <a:noFill/>
          <a:ln/>
        </p:spPr>
        <p:txBody>
          <a:bodyPr wrap="none" rtlCol="0" anchor="t"/>
          <a:lstStyle/>
          <a:p>
            <a:pPr marL="0" indent="0" algn="ctr" rtl="1">
              <a:lnSpc>
                <a:spcPts val="3281"/>
              </a:lnSpc>
              <a:buNone/>
            </a:pPr>
            <a:r>
              <a:rPr lang="en-US" sz="2400" b="1" kern="0" spc="-52" dirty="0">
                <a:solidFill>
                  <a:srgbClr val="272525"/>
                </a:solidFill>
                <a:latin typeface="Times New Roman" panose="02020603050405020304" pitchFamily="18" charset="0"/>
                <a:ea typeface="adonis-web" pitchFamily="34" charset="-122"/>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2" name="Text 8"/>
          <p:cNvSpPr/>
          <p:nvPr/>
        </p:nvSpPr>
        <p:spPr>
          <a:xfrm>
            <a:off x="6574780" y="3326368"/>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الاحترام والتقدير</a:t>
            </a:r>
            <a:endParaRPr lang="en-US" sz="2400" b="1" dirty="0">
              <a:latin typeface="Times New Roman" panose="02020603050405020304" pitchFamily="18" charset="0"/>
              <a:cs typeface="Times New Roman" panose="02020603050405020304" pitchFamily="18" charset="0"/>
            </a:endParaRPr>
          </a:p>
        </p:txBody>
      </p:sp>
      <p:sp>
        <p:nvSpPr>
          <p:cNvPr id="13" name="Text 9"/>
          <p:cNvSpPr/>
          <p:nvPr/>
        </p:nvSpPr>
        <p:spPr>
          <a:xfrm>
            <a:off x="6319599" y="3798451"/>
            <a:ext cx="3820001" cy="1421606"/>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14" name="Shape 10"/>
          <p:cNvSpPr/>
          <p:nvPr/>
        </p:nvSpPr>
        <p:spPr>
          <a:xfrm>
            <a:off x="6324808" y="5565442"/>
            <a:ext cx="499943" cy="499943"/>
          </a:xfrm>
          <a:prstGeom prst="roundRect">
            <a:avLst>
              <a:gd name="adj" fmla="val 20000"/>
            </a:avLst>
          </a:prstGeom>
          <a:solidFill>
            <a:srgbClr val="F0D4F7"/>
          </a:solidFill>
          <a:ln w="13811">
            <a:solidFill>
              <a:srgbClr val="E1A9EF"/>
            </a:solidFill>
            <a:prstDash val="solid"/>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5" name="Text 11"/>
          <p:cNvSpPr/>
          <p:nvPr/>
        </p:nvSpPr>
        <p:spPr>
          <a:xfrm>
            <a:off x="6482803" y="5553477"/>
            <a:ext cx="183952" cy="416481"/>
          </a:xfrm>
          <a:prstGeom prst="rect">
            <a:avLst/>
          </a:prstGeom>
          <a:noFill/>
          <a:ln/>
        </p:spPr>
        <p:txBody>
          <a:bodyPr wrap="none" rtlCol="0" anchor="t"/>
          <a:lstStyle/>
          <a:p>
            <a:pPr marL="0" indent="0" algn="ctr" rtl="1">
              <a:lnSpc>
                <a:spcPts val="3281"/>
              </a:lnSpc>
              <a:buNone/>
            </a:pPr>
            <a:r>
              <a:rPr lang="en-US" sz="2400" b="1" kern="0" spc="-52" dirty="0">
                <a:solidFill>
                  <a:srgbClr val="272525"/>
                </a:solidFill>
                <a:latin typeface="Times New Roman" panose="02020603050405020304" pitchFamily="18" charset="0"/>
                <a:ea typeface="adonis-web" pitchFamily="34" charset="-122"/>
                <a:cs typeface="Times New Roman" panose="02020603050405020304" pitchFamily="18" charset="0"/>
              </a:rPr>
              <a:t>3</a:t>
            </a:r>
            <a:endParaRPr lang="en-US" sz="2400" b="1" dirty="0">
              <a:latin typeface="Times New Roman" panose="02020603050405020304" pitchFamily="18" charset="0"/>
              <a:cs typeface="Times New Roman" panose="02020603050405020304" pitchFamily="18" charset="0"/>
            </a:endParaRPr>
          </a:p>
        </p:txBody>
      </p:sp>
      <p:sp>
        <p:nvSpPr>
          <p:cNvPr id="16" name="Text 12"/>
          <p:cNvSpPr/>
          <p:nvPr/>
        </p:nvSpPr>
        <p:spPr>
          <a:xfrm>
            <a:off x="4486513" y="5689424"/>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التبادل الثقافي</a:t>
            </a:r>
            <a:endParaRPr lang="en-US" sz="2400" b="1" dirty="0">
              <a:latin typeface="Times New Roman" panose="02020603050405020304" pitchFamily="18" charset="0"/>
              <a:cs typeface="Times New Roman" panose="02020603050405020304" pitchFamily="18" charset="0"/>
            </a:endParaRPr>
          </a:p>
        </p:txBody>
      </p:sp>
      <p:sp>
        <p:nvSpPr>
          <p:cNvPr id="17" name="Text 13"/>
          <p:cNvSpPr/>
          <p:nvPr/>
        </p:nvSpPr>
        <p:spPr>
          <a:xfrm>
            <a:off x="1555313" y="6172557"/>
            <a:ext cx="8584287" cy="710803"/>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pPr algn="ctr" rtl="1"/>
            <a:endParaRPr lang="en-GB" sz="2400" b="1"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0" y="0"/>
            <a:ext cx="14630400" cy="2133481"/>
          </a:xfrm>
          <a:prstGeom prst="rect">
            <a:avLst/>
          </a:prstGeom>
        </p:spPr>
      </p:pic>
      <p:sp>
        <p:nvSpPr>
          <p:cNvPr id="5" name="Text 1"/>
          <p:cNvSpPr/>
          <p:nvPr/>
        </p:nvSpPr>
        <p:spPr>
          <a:xfrm>
            <a:off x="3499961" y="2737723"/>
            <a:ext cx="7630358" cy="1066800"/>
          </a:xfrm>
          <a:prstGeom prst="rect">
            <a:avLst/>
          </a:prstGeom>
          <a:noFill/>
          <a:ln/>
        </p:spPr>
        <p:txBody>
          <a:bodyPr wrap="square" rtlCol="0" anchor="t"/>
          <a:lstStyle/>
          <a:p>
            <a:pPr marL="0" indent="0" algn="ctr" rtl="1">
              <a:lnSpc>
                <a:spcPts val="4200"/>
              </a:lnSpc>
              <a:buNone/>
            </a:pPr>
            <a:r>
              <a:rPr lang="en-US" sz="3200" b="1" kern="0" spc="-67" dirty="0">
                <a:solidFill>
                  <a:srgbClr val="000000"/>
                </a:solidFill>
                <a:latin typeface="Times New Roman" panose="02020603050405020304" pitchFamily="18" charset="0"/>
                <a:ea typeface="adonis-web" pitchFamily="34" charset="-122"/>
                <a:cs typeface="Times New Roman" panose="02020603050405020304" pitchFamily="18" charset="0"/>
              </a:rPr>
              <a:t>القيم التربوية ودورها في تعزيز الهوية الثقافية الجامعية</a:t>
            </a:r>
            <a:endParaRPr lang="en-US" sz="3200" b="1" dirty="0">
              <a:latin typeface="Times New Roman" panose="02020603050405020304" pitchFamily="18" charset="0"/>
              <a:cs typeface="Times New Roman" panose="02020603050405020304" pitchFamily="18" charset="0"/>
            </a:endParaRPr>
          </a:p>
        </p:txBody>
      </p:sp>
      <p:sp>
        <p:nvSpPr>
          <p:cNvPr id="6" name="Shape 2"/>
          <p:cNvSpPr/>
          <p:nvPr/>
        </p:nvSpPr>
        <p:spPr>
          <a:xfrm>
            <a:off x="13101605" y="4108489"/>
            <a:ext cx="34052" cy="3564731"/>
          </a:xfrm>
          <a:prstGeom prst="roundRect">
            <a:avLst>
              <a:gd name="adj" fmla="val 225554"/>
            </a:avLst>
          </a:prstGeom>
          <a:solidFill>
            <a:srgbClr val="E1A9EF"/>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7" name="Shape 3"/>
          <p:cNvSpPr/>
          <p:nvPr/>
        </p:nvSpPr>
        <p:spPr>
          <a:xfrm>
            <a:off x="12289430" y="4306788"/>
            <a:ext cx="597337" cy="34052"/>
          </a:xfrm>
          <a:prstGeom prst="roundRect">
            <a:avLst>
              <a:gd name="adj" fmla="val 225554"/>
            </a:avLst>
          </a:prstGeom>
          <a:solidFill>
            <a:srgbClr val="E1A9EF"/>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8" name="Shape 4"/>
          <p:cNvSpPr/>
          <p:nvPr/>
        </p:nvSpPr>
        <p:spPr>
          <a:xfrm>
            <a:off x="12878079" y="4114800"/>
            <a:ext cx="383977" cy="383977"/>
          </a:xfrm>
          <a:prstGeom prst="roundRect">
            <a:avLst>
              <a:gd name="adj" fmla="val 20003"/>
            </a:avLst>
          </a:prstGeom>
          <a:solidFill>
            <a:srgbClr val="F0D4F7"/>
          </a:solidFill>
          <a:ln w="10597">
            <a:solidFill>
              <a:srgbClr val="E1A9EF"/>
            </a:solidFill>
            <a:prstDash val="solid"/>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9" name="Text 5"/>
          <p:cNvSpPr/>
          <p:nvPr/>
        </p:nvSpPr>
        <p:spPr>
          <a:xfrm>
            <a:off x="13000237" y="4108489"/>
            <a:ext cx="139660" cy="319921"/>
          </a:xfrm>
          <a:prstGeom prst="rect">
            <a:avLst/>
          </a:prstGeom>
          <a:noFill/>
          <a:ln/>
        </p:spPr>
        <p:txBody>
          <a:bodyPr wrap="none" rtlCol="0" anchor="t"/>
          <a:lstStyle/>
          <a:p>
            <a:pPr marL="0" indent="0" algn="ctr" rtl="1">
              <a:lnSpc>
                <a:spcPts val="2520"/>
              </a:lnSpc>
              <a:buNone/>
            </a:pPr>
            <a:r>
              <a:rPr lang="en-US" sz="2400" b="1" kern="0" spc="-40" dirty="0">
                <a:solidFill>
                  <a:srgbClr val="272525"/>
                </a:solidFill>
                <a:latin typeface="Times New Roman" panose="02020603050405020304" pitchFamily="18" charset="0"/>
                <a:ea typeface="adonis-web" pitchFamily="34" charset="-122"/>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10" name="Text 6"/>
          <p:cNvSpPr/>
          <p:nvPr/>
        </p:nvSpPr>
        <p:spPr>
          <a:xfrm>
            <a:off x="10701754" y="4156475"/>
            <a:ext cx="1706761" cy="266700"/>
          </a:xfrm>
          <a:prstGeom prst="rect">
            <a:avLst/>
          </a:prstGeom>
          <a:noFill/>
          <a:ln/>
        </p:spPr>
        <p:txBody>
          <a:bodyPr wrap="none" rtlCol="0" anchor="t"/>
          <a:lstStyle/>
          <a:p>
            <a:pPr marL="0" indent="0" algn="ctr" rtl="1">
              <a:lnSpc>
                <a:spcPts val="2100"/>
              </a:lnSpc>
              <a:buNone/>
            </a:pPr>
            <a:r>
              <a:rPr lang="en-US" sz="2400" b="1" kern="0" spc="-34" dirty="0">
                <a:solidFill>
                  <a:srgbClr val="272525"/>
                </a:solidFill>
                <a:latin typeface="Times New Roman" panose="02020603050405020304" pitchFamily="18" charset="0"/>
                <a:ea typeface="adonis-web" pitchFamily="34" charset="-122"/>
                <a:cs typeface="Times New Roman" panose="02020603050405020304" pitchFamily="18" charset="0"/>
              </a:rPr>
              <a:t>ترسيخ القيم</a:t>
            </a:r>
            <a:endParaRPr lang="en-US" sz="2400" b="1" dirty="0">
              <a:latin typeface="Times New Roman" panose="02020603050405020304" pitchFamily="18" charset="0"/>
              <a:cs typeface="Times New Roman" panose="02020603050405020304" pitchFamily="18" charset="0"/>
            </a:endParaRPr>
          </a:p>
        </p:txBody>
      </p:sp>
      <p:sp>
        <p:nvSpPr>
          <p:cNvPr id="11" name="Text 7"/>
          <p:cNvSpPr/>
          <p:nvPr/>
        </p:nvSpPr>
        <p:spPr>
          <a:xfrm>
            <a:off x="4694634" y="4600218"/>
            <a:ext cx="6435685" cy="273129"/>
          </a:xfrm>
          <a:prstGeom prst="rect">
            <a:avLst/>
          </a:prstGeom>
          <a:noFill/>
          <a:ln/>
        </p:spPr>
        <p:txBody>
          <a:bodyPr wrap="none" rtlCol="0" anchor="t"/>
          <a:lstStyle/>
          <a:p>
            <a:pPr marL="0" indent="0" algn="ctr" rtl="1">
              <a:lnSpc>
                <a:spcPts val="2150"/>
              </a:lnSpc>
              <a:buNone/>
            </a:pPr>
            <a:endParaRPr lang="en-US" sz="2400" b="1" dirty="0">
              <a:latin typeface="Times New Roman" panose="02020603050405020304" pitchFamily="18" charset="0"/>
              <a:cs typeface="Times New Roman" panose="02020603050405020304" pitchFamily="18" charset="0"/>
            </a:endParaRPr>
          </a:p>
        </p:txBody>
      </p:sp>
      <p:sp>
        <p:nvSpPr>
          <p:cNvPr id="12" name="Shape 8"/>
          <p:cNvSpPr/>
          <p:nvPr/>
        </p:nvSpPr>
        <p:spPr>
          <a:xfrm>
            <a:off x="12314266" y="5499318"/>
            <a:ext cx="597337" cy="34052"/>
          </a:xfrm>
          <a:prstGeom prst="roundRect">
            <a:avLst>
              <a:gd name="adj" fmla="val 225554"/>
            </a:avLst>
          </a:prstGeom>
          <a:solidFill>
            <a:srgbClr val="E1A9EF"/>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3" name="Shape 9"/>
          <p:cNvSpPr/>
          <p:nvPr/>
        </p:nvSpPr>
        <p:spPr>
          <a:xfrm>
            <a:off x="12844235" y="5324356"/>
            <a:ext cx="383977" cy="383977"/>
          </a:xfrm>
          <a:prstGeom prst="roundRect">
            <a:avLst>
              <a:gd name="adj" fmla="val 20003"/>
            </a:avLst>
          </a:prstGeom>
          <a:solidFill>
            <a:srgbClr val="F0D4F7"/>
          </a:solidFill>
          <a:ln w="10597">
            <a:solidFill>
              <a:srgbClr val="E1A9EF"/>
            </a:solidFill>
            <a:prstDash val="solid"/>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4" name="Text 10"/>
          <p:cNvSpPr/>
          <p:nvPr/>
        </p:nvSpPr>
        <p:spPr>
          <a:xfrm>
            <a:off x="12978971" y="5300901"/>
            <a:ext cx="139660" cy="319921"/>
          </a:xfrm>
          <a:prstGeom prst="rect">
            <a:avLst/>
          </a:prstGeom>
          <a:noFill/>
          <a:ln/>
        </p:spPr>
        <p:txBody>
          <a:bodyPr wrap="none" rtlCol="0" anchor="t"/>
          <a:lstStyle/>
          <a:p>
            <a:pPr marL="0" indent="0" algn="ctr" rtl="1">
              <a:lnSpc>
                <a:spcPts val="2520"/>
              </a:lnSpc>
              <a:buNone/>
            </a:pPr>
            <a:r>
              <a:rPr lang="en-US" sz="2400" b="1" kern="0" spc="-40" dirty="0">
                <a:solidFill>
                  <a:srgbClr val="272525"/>
                </a:solidFill>
                <a:latin typeface="Times New Roman" panose="02020603050405020304" pitchFamily="18" charset="0"/>
                <a:ea typeface="adonis-web" pitchFamily="34" charset="-122"/>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5" name="Text 11"/>
          <p:cNvSpPr/>
          <p:nvPr/>
        </p:nvSpPr>
        <p:spPr>
          <a:xfrm>
            <a:off x="10607505" y="5382994"/>
            <a:ext cx="1706761" cy="266700"/>
          </a:xfrm>
          <a:prstGeom prst="rect">
            <a:avLst/>
          </a:prstGeom>
          <a:noFill/>
          <a:ln/>
        </p:spPr>
        <p:txBody>
          <a:bodyPr wrap="none" rtlCol="0" anchor="t"/>
          <a:lstStyle/>
          <a:p>
            <a:pPr marL="0" indent="0" algn="ctr" rtl="1">
              <a:lnSpc>
                <a:spcPts val="2100"/>
              </a:lnSpc>
              <a:buNone/>
            </a:pPr>
            <a:r>
              <a:rPr lang="en-US" sz="2400" b="1" kern="0" spc="-34" dirty="0">
                <a:solidFill>
                  <a:srgbClr val="272525"/>
                </a:solidFill>
                <a:latin typeface="Times New Roman" panose="02020603050405020304" pitchFamily="18" charset="0"/>
                <a:ea typeface="adonis-web" pitchFamily="34" charset="-122"/>
                <a:cs typeface="Times New Roman" panose="02020603050405020304" pitchFamily="18" charset="0"/>
              </a:rPr>
              <a:t>الانتماء للجامعة</a:t>
            </a:r>
            <a:endParaRPr lang="en-US" sz="2400" b="1" dirty="0">
              <a:latin typeface="Times New Roman" panose="02020603050405020304" pitchFamily="18" charset="0"/>
              <a:cs typeface="Times New Roman" panose="02020603050405020304" pitchFamily="18" charset="0"/>
            </a:endParaRPr>
          </a:p>
        </p:txBody>
      </p:sp>
      <p:sp>
        <p:nvSpPr>
          <p:cNvPr id="16" name="Text 12"/>
          <p:cNvSpPr/>
          <p:nvPr/>
        </p:nvSpPr>
        <p:spPr>
          <a:xfrm>
            <a:off x="4694634" y="5754291"/>
            <a:ext cx="6435685" cy="273129"/>
          </a:xfrm>
          <a:prstGeom prst="rect">
            <a:avLst/>
          </a:prstGeom>
          <a:noFill/>
          <a:ln/>
        </p:spPr>
        <p:txBody>
          <a:bodyPr wrap="none" rtlCol="0" anchor="t"/>
          <a:lstStyle/>
          <a:p>
            <a:pPr marL="0" indent="0" algn="ctr" rtl="1">
              <a:lnSpc>
                <a:spcPts val="2150"/>
              </a:lnSpc>
              <a:buNone/>
            </a:pPr>
            <a:endParaRPr lang="en-US" sz="2400" b="1" dirty="0">
              <a:latin typeface="Times New Roman" panose="02020603050405020304" pitchFamily="18" charset="0"/>
              <a:cs typeface="Times New Roman" panose="02020603050405020304" pitchFamily="18" charset="0"/>
            </a:endParaRPr>
          </a:p>
        </p:txBody>
      </p:sp>
      <p:sp>
        <p:nvSpPr>
          <p:cNvPr id="17" name="Shape 13"/>
          <p:cNvSpPr/>
          <p:nvPr/>
        </p:nvSpPr>
        <p:spPr>
          <a:xfrm>
            <a:off x="12316981" y="6631901"/>
            <a:ext cx="597337" cy="34052"/>
          </a:xfrm>
          <a:prstGeom prst="roundRect">
            <a:avLst>
              <a:gd name="adj" fmla="val 225554"/>
            </a:avLst>
          </a:prstGeom>
          <a:solidFill>
            <a:srgbClr val="E1A9EF"/>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8" name="Shape 14"/>
          <p:cNvSpPr/>
          <p:nvPr/>
        </p:nvSpPr>
        <p:spPr>
          <a:xfrm>
            <a:off x="12856813" y="6422946"/>
            <a:ext cx="383977" cy="383977"/>
          </a:xfrm>
          <a:prstGeom prst="roundRect">
            <a:avLst>
              <a:gd name="adj" fmla="val 20003"/>
            </a:avLst>
          </a:prstGeom>
          <a:solidFill>
            <a:srgbClr val="F0D4F7"/>
          </a:solidFill>
          <a:ln w="10597">
            <a:solidFill>
              <a:srgbClr val="E1A9EF"/>
            </a:solidFill>
            <a:prstDash val="solid"/>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19" name="Text 15"/>
          <p:cNvSpPr/>
          <p:nvPr/>
        </p:nvSpPr>
        <p:spPr>
          <a:xfrm>
            <a:off x="12978971" y="6422946"/>
            <a:ext cx="139660" cy="319921"/>
          </a:xfrm>
          <a:prstGeom prst="rect">
            <a:avLst/>
          </a:prstGeom>
          <a:noFill/>
          <a:ln/>
        </p:spPr>
        <p:txBody>
          <a:bodyPr wrap="none" rtlCol="0" anchor="t"/>
          <a:lstStyle/>
          <a:p>
            <a:pPr marL="0" indent="0" algn="ctr" rtl="1">
              <a:lnSpc>
                <a:spcPts val="2520"/>
              </a:lnSpc>
              <a:buNone/>
            </a:pPr>
            <a:r>
              <a:rPr lang="en-US" sz="2400" b="1" kern="0" spc="-40" dirty="0">
                <a:solidFill>
                  <a:srgbClr val="272525"/>
                </a:solidFill>
                <a:latin typeface="Times New Roman" panose="02020603050405020304" pitchFamily="18" charset="0"/>
                <a:ea typeface="adonis-web" pitchFamily="34" charset="-122"/>
                <a:cs typeface="Times New Roman" panose="02020603050405020304" pitchFamily="18" charset="0"/>
              </a:rPr>
              <a:t>3</a:t>
            </a:r>
            <a:endParaRPr lang="en-US" sz="2400" b="1" dirty="0">
              <a:latin typeface="Times New Roman" panose="02020603050405020304" pitchFamily="18" charset="0"/>
              <a:cs typeface="Times New Roman" panose="02020603050405020304" pitchFamily="18" charset="0"/>
            </a:endParaRPr>
          </a:p>
        </p:txBody>
      </p:sp>
      <p:sp>
        <p:nvSpPr>
          <p:cNvPr id="20" name="Text 16"/>
          <p:cNvSpPr/>
          <p:nvPr/>
        </p:nvSpPr>
        <p:spPr>
          <a:xfrm>
            <a:off x="10545567" y="6511458"/>
            <a:ext cx="1706761" cy="266700"/>
          </a:xfrm>
          <a:prstGeom prst="rect">
            <a:avLst/>
          </a:prstGeom>
          <a:noFill/>
          <a:ln/>
        </p:spPr>
        <p:txBody>
          <a:bodyPr wrap="none" rtlCol="0" anchor="t"/>
          <a:lstStyle/>
          <a:p>
            <a:pPr marL="0" indent="0" algn="ctr" rtl="1">
              <a:lnSpc>
                <a:spcPts val="2100"/>
              </a:lnSpc>
              <a:buNone/>
            </a:pPr>
            <a:r>
              <a:rPr lang="en-US" sz="2400" b="1" kern="0" spc="-34" dirty="0">
                <a:solidFill>
                  <a:srgbClr val="272525"/>
                </a:solidFill>
                <a:latin typeface="Times New Roman" panose="02020603050405020304" pitchFamily="18" charset="0"/>
                <a:ea typeface="adonis-web" pitchFamily="34" charset="-122"/>
                <a:cs typeface="Times New Roman" panose="02020603050405020304" pitchFamily="18" charset="0"/>
              </a:rPr>
              <a:t>تعزيز التواصل</a:t>
            </a:r>
            <a:endParaRPr lang="en-US" sz="2400" b="1" dirty="0">
              <a:latin typeface="Times New Roman" panose="02020603050405020304" pitchFamily="18" charset="0"/>
              <a:cs typeface="Times New Roman" panose="02020603050405020304" pitchFamily="18" charset="0"/>
            </a:endParaRPr>
          </a:p>
        </p:txBody>
      </p:sp>
      <p:sp>
        <p:nvSpPr>
          <p:cNvPr id="21" name="Text 17"/>
          <p:cNvSpPr/>
          <p:nvPr/>
        </p:nvSpPr>
        <p:spPr>
          <a:xfrm>
            <a:off x="1896904" y="7044461"/>
            <a:ext cx="10849563" cy="657265"/>
          </a:xfrm>
          <a:prstGeom prst="rect">
            <a:avLst/>
          </a:prstGeom>
          <a:noFill/>
          <a:ln/>
        </p:spPr>
        <p:txBody>
          <a:bodyPr wrap="square" rtlCol="0" anchor="t"/>
          <a:lstStyle/>
          <a:p>
            <a:pPr marL="0" indent="0" algn="ctr" rtl="1">
              <a:lnSpc>
                <a:spcPts val="2150"/>
              </a:lnSpc>
              <a:buNone/>
            </a:pP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4" name="Text 1"/>
          <p:cNvSpPr/>
          <p:nvPr/>
        </p:nvSpPr>
        <p:spPr>
          <a:xfrm>
            <a:off x="2348389" y="2047280"/>
            <a:ext cx="9933503" cy="1388745"/>
          </a:xfrm>
          <a:prstGeom prst="rect">
            <a:avLst/>
          </a:prstGeom>
          <a:noFill/>
          <a:ln/>
        </p:spPr>
        <p:txBody>
          <a:bodyPr wrap="square" rtlCol="0" anchor="t"/>
          <a:lstStyle/>
          <a:p>
            <a:pPr marL="0" indent="0" algn="ctr" rtl="1">
              <a:lnSpc>
                <a:spcPts val="5468"/>
              </a:lnSpc>
              <a:buNone/>
            </a:pPr>
            <a:r>
              <a:rPr lang="en-US" sz="36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تأثير المؤسسة التعليمية في تنمية القيم التربوية لدى الطلاب</a:t>
            </a:r>
            <a:endParaRPr lang="en-US" sz="3600" b="1" dirty="0">
              <a:latin typeface="Times New Roman" panose="02020603050405020304" pitchFamily="18" charset="0"/>
              <a:cs typeface="Times New Roman" panose="02020603050405020304" pitchFamily="18" charset="0"/>
            </a:endParaRPr>
          </a:p>
        </p:txBody>
      </p:sp>
      <p:sp>
        <p:nvSpPr>
          <p:cNvPr id="5" name="Text 2"/>
          <p:cNvSpPr/>
          <p:nvPr/>
        </p:nvSpPr>
        <p:spPr>
          <a:xfrm>
            <a:off x="2539775" y="3991451"/>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000000"/>
                </a:solidFill>
                <a:latin typeface="Times New Roman" panose="02020603050405020304" pitchFamily="18" charset="0"/>
                <a:ea typeface="adonis-web" pitchFamily="34" charset="-122"/>
                <a:cs typeface="Times New Roman" panose="02020603050405020304" pitchFamily="18" charset="0"/>
              </a:rPr>
              <a:t>التعليم القيمي</a:t>
            </a:r>
            <a:endParaRPr lang="en-US" sz="2400" b="1" dirty="0">
              <a:latin typeface="Times New Roman" panose="02020603050405020304" pitchFamily="18" charset="0"/>
              <a:cs typeface="Times New Roman" panose="02020603050405020304" pitchFamily="18" charset="0"/>
            </a:endParaRPr>
          </a:p>
        </p:txBody>
      </p:sp>
      <p:sp>
        <p:nvSpPr>
          <p:cNvPr id="6" name="Text 3"/>
          <p:cNvSpPr/>
          <p:nvPr/>
        </p:nvSpPr>
        <p:spPr>
          <a:xfrm>
            <a:off x="2348389" y="4560808"/>
            <a:ext cx="2949416" cy="1421606"/>
          </a:xfrm>
          <a:prstGeom prst="rect">
            <a:avLst/>
          </a:prstGeom>
          <a:noFill/>
          <a:ln/>
        </p:spPr>
        <p:txBody>
          <a:bodyPr wrap="square" rtlCol="0" anchor="t"/>
          <a:lstStyle/>
          <a:p>
            <a:pPr marL="0" indent="0" algn="ctr" rtl="1">
              <a:lnSpc>
                <a:spcPts val="2799"/>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تهدف المؤسسة التعليمية إلى تنمية الوعي بالقيم وتعزيزها لدى الطلاب من خلال المناهج والأنشطة التعليمية.</a:t>
            </a:r>
            <a:endParaRPr lang="en-US" sz="2400" b="1" dirty="0">
              <a:latin typeface="Times New Roman" panose="02020603050405020304" pitchFamily="18" charset="0"/>
              <a:cs typeface="Times New Roman" panose="02020603050405020304" pitchFamily="18" charset="0"/>
            </a:endParaRPr>
          </a:p>
        </p:txBody>
      </p:sp>
      <p:sp>
        <p:nvSpPr>
          <p:cNvPr id="7" name="Text 4"/>
          <p:cNvSpPr/>
          <p:nvPr/>
        </p:nvSpPr>
        <p:spPr>
          <a:xfrm>
            <a:off x="6017519" y="3991451"/>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000000"/>
                </a:solidFill>
                <a:latin typeface="Times New Roman" panose="02020603050405020304" pitchFamily="18" charset="0"/>
                <a:ea typeface="adonis-web" pitchFamily="34" charset="-122"/>
                <a:cs typeface="Times New Roman" panose="02020603050405020304" pitchFamily="18" charset="0"/>
              </a:rPr>
              <a:t>التفاعل الاجتماعي</a:t>
            </a:r>
            <a:endParaRPr lang="en-US" sz="2400" b="1" dirty="0">
              <a:latin typeface="Times New Roman" panose="02020603050405020304" pitchFamily="18" charset="0"/>
              <a:cs typeface="Times New Roman" panose="02020603050405020304" pitchFamily="18" charset="0"/>
            </a:endParaRPr>
          </a:p>
        </p:txBody>
      </p:sp>
      <p:sp>
        <p:nvSpPr>
          <p:cNvPr id="8" name="Text 5"/>
          <p:cNvSpPr/>
          <p:nvPr/>
        </p:nvSpPr>
        <p:spPr>
          <a:xfrm>
            <a:off x="5847398" y="4560808"/>
            <a:ext cx="2949416" cy="1421606"/>
          </a:xfrm>
          <a:prstGeom prst="rect">
            <a:avLst/>
          </a:prstGeom>
          <a:noFill/>
          <a:ln/>
        </p:spPr>
        <p:txBody>
          <a:bodyPr wrap="square" rtlCol="0" anchor="t"/>
          <a:lstStyle/>
          <a:p>
            <a:pPr marL="0" indent="0" algn="ctr" rtl="1">
              <a:lnSpc>
                <a:spcPts val="2799"/>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تشجع المؤسسة التعليمية على التفاعل الاجتماعي الإيجابي والمشاركة في الأنشطة التي تعزز القيم التربوية.</a:t>
            </a:r>
            <a:endParaRPr lang="en-US" sz="2400" b="1" dirty="0">
              <a:latin typeface="Times New Roman" panose="02020603050405020304" pitchFamily="18" charset="0"/>
              <a:cs typeface="Times New Roman" panose="02020603050405020304" pitchFamily="18" charset="0"/>
            </a:endParaRPr>
          </a:p>
        </p:txBody>
      </p:sp>
      <p:sp>
        <p:nvSpPr>
          <p:cNvPr id="9" name="Text 6"/>
          <p:cNvSpPr/>
          <p:nvPr/>
        </p:nvSpPr>
        <p:spPr>
          <a:xfrm>
            <a:off x="9686649" y="3991451"/>
            <a:ext cx="2221944" cy="347186"/>
          </a:xfrm>
          <a:prstGeom prst="rect">
            <a:avLst/>
          </a:prstGeom>
          <a:noFill/>
          <a:ln/>
        </p:spPr>
        <p:txBody>
          <a:bodyPr wrap="none" rtlCol="0" anchor="t"/>
          <a:lstStyle/>
          <a:p>
            <a:pPr marL="0" indent="0" algn="ctr" rtl="1">
              <a:lnSpc>
                <a:spcPts val="2734"/>
              </a:lnSpc>
              <a:buNone/>
            </a:pPr>
            <a:r>
              <a:rPr lang="en-US" sz="2400" b="1" kern="0" spc="-44" dirty="0">
                <a:solidFill>
                  <a:srgbClr val="000000"/>
                </a:solidFill>
                <a:latin typeface="Times New Roman" panose="02020603050405020304" pitchFamily="18" charset="0"/>
                <a:ea typeface="adonis-web" pitchFamily="34" charset="-122"/>
                <a:cs typeface="Times New Roman" panose="02020603050405020304" pitchFamily="18" charset="0"/>
              </a:rPr>
              <a:t>تحفيز الإبداع</a:t>
            </a:r>
            <a:endParaRPr lang="en-US" sz="2400" b="1" dirty="0">
              <a:latin typeface="Times New Roman" panose="02020603050405020304" pitchFamily="18" charset="0"/>
              <a:cs typeface="Times New Roman" panose="02020603050405020304" pitchFamily="18" charset="0"/>
            </a:endParaRPr>
          </a:p>
        </p:txBody>
      </p:sp>
      <p:sp>
        <p:nvSpPr>
          <p:cNvPr id="10" name="Text 7"/>
          <p:cNvSpPr/>
          <p:nvPr/>
        </p:nvSpPr>
        <p:spPr>
          <a:xfrm>
            <a:off x="9346406" y="4560808"/>
            <a:ext cx="2949416" cy="1421606"/>
          </a:xfrm>
          <a:prstGeom prst="rect">
            <a:avLst/>
          </a:prstGeom>
          <a:noFill/>
          <a:ln/>
        </p:spPr>
        <p:txBody>
          <a:bodyPr wrap="square" rtlCol="0" anchor="t"/>
          <a:lstStyle/>
          <a:p>
            <a:pPr marL="0" indent="0" algn="ctr" rtl="1">
              <a:lnSpc>
                <a:spcPts val="2799"/>
              </a:lnSpc>
              <a:buNone/>
            </a:pPr>
            <a:r>
              <a:rPr lang="en-US" sz="2400" b="1" kern="0" spc="-35" dirty="0">
                <a:solidFill>
                  <a:srgbClr val="272525"/>
                </a:solidFill>
                <a:latin typeface="Times New Roman" panose="02020603050405020304" pitchFamily="18" charset="0"/>
                <a:ea typeface="Source Sans Pro" pitchFamily="34" charset="-122"/>
                <a:cs typeface="Times New Roman" panose="02020603050405020304" pitchFamily="18" charset="0"/>
              </a:rPr>
              <a:t>تسعى المؤسسة التعليمية إلى تحفيز الطلاب على تطوير القيم التربوية من خلال الخروج عن المألوف والابتكار.</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797902"/>
            <a:ext cx="14630400" cy="9027502"/>
          </a:xfrm>
          <a:prstGeom prst="rect">
            <a:avLst/>
          </a:prstGeom>
        </p:spPr>
      </p:pic>
      <p:sp>
        <p:nvSpPr>
          <p:cNvPr id="3" name="Shape 0"/>
          <p:cNvSpPr/>
          <p:nvPr/>
        </p:nvSpPr>
        <p:spPr>
          <a:xfrm>
            <a:off x="0" y="-797902"/>
            <a:ext cx="14630400" cy="9027502"/>
          </a:xfrm>
          <a:prstGeom prst="rect">
            <a:avLst/>
          </a:prstGeom>
          <a:solidFill>
            <a:srgbClr val="FFFFFF">
              <a:alpha val="75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0" y="-797902"/>
            <a:ext cx="14630400" cy="9027502"/>
          </a:xfrm>
          <a:prstGeom prst="rect">
            <a:avLst/>
          </a:prstGeom>
        </p:spPr>
      </p:pic>
      <p:sp>
        <p:nvSpPr>
          <p:cNvPr id="5" name="Shape 1"/>
          <p:cNvSpPr/>
          <p:nvPr/>
        </p:nvSpPr>
        <p:spPr>
          <a:xfrm>
            <a:off x="0" y="-730094"/>
            <a:ext cx="14630400" cy="9027502"/>
          </a:xfrm>
          <a:prstGeom prst="rect">
            <a:avLst/>
          </a:prstGeom>
          <a:solidFill>
            <a:srgbClr val="FFFFFF">
              <a:alpha val="85000"/>
            </a:srgbClr>
          </a:solidFill>
          <a:ln/>
        </p:spPr>
        <p:txBody>
          <a:bodyPr/>
          <a:lstStyle/>
          <a:p>
            <a:pPr algn="ctr" rtl="1"/>
            <a:endParaRPr lang="en-GB" sz="2400" b="1">
              <a:latin typeface="Times New Roman" panose="02020603050405020304" pitchFamily="18" charset="0"/>
              <a:cs typeface="Times New Roman" panose="02020603050405020304" pitchFamily="18" charset="0"/>
            </a:endParaRPr>
          </a:p>
        </p:txBody>
      </p:sp>
      <p:sp>
        <p:nvSpPr>
          <p:cNvPr id="6" name="Text 2"/>
          <p:cNvSpPr/>
          <p:nvPr/>
        </p:nvSpPr>
        <p:spPr>
          <a:xfrm>
            <a:off x="2348389" y="1446028"/>
            <a:ext cx="9933503" cy="1523391"/>
          </a:xfrm>
          <a:prstGeom prst="rect">
            <a:avLst/>
          </a:prstGeom>
          <a:noFill/>
          <a:ln/>
        </p:spPr>
        <p:txBody>
          <a:bodyPr wrap="square" rtlCol="0" anchor="t"/>
          <a:lstStyle/>
          <a:p>
            <a:pPr marL="0" indent="0" algn="ctr" rtl="1">
              <a:lnSpc>
                <a:spcPts val="5468"/>
              </a:lnSpc>
              <a:buNone/>
            </a:pPr>
            <a:r>
              <a:rPr lang="en-US" sz="36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تأثير المجتمعات على المؤسسة التعليمية والهوية الثقافية الجامعية</a:t>
            </a:r>
            <a:endParaRPr lang="en-US" sz="3600" b="1" dirty="0">
              <a:latin typeface="Times New Roman" panose="02020603050405020304" pitchFamily="18" charset="0"/>
              <a:cs typeface="Times New Roman" panose="02020603050405020304" pitchFamily="18" charset="0"/>
            </a:endParaRPr>
          </a:p>
        </p:txBody>
      </p:sp>
      <p:sp>
        <p:nvSpPr>
          <p:cNvPr id="8" name="Text 3"/>
          <p:cNvSpPr/>
          <p:nvPr/>
        </p:nvSpPr>
        <p:spPr>
          <a:xfrm>
            <a:off x="9412021" y="4339035"/>
            <a:ext cx="2221944" cy="380847"/>
          </a:xfrm>
          <a:prstGeom prst="rect">
            <a:avLst/>
          </a:prstGeom>
          <a:noFill/>
          <a:ln/>
        </p:spPr>
        <p:txBody>
          <a:bodyPr wrap="none" rtlCol="0" anchor="t"/>
          <a:lstStyle/>
          <a:p>
            <a:pPr marL="0" indent="0" algn="ctr" rtl="1">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تبادل الثقافات</a:t>
            </a:r>
            <a:endParaRPr lang="en-US" sz="2400" b="1" dirty="0">
              <a:latin typeface="Times New Roman" panose="02020603050405020304" pitchFamily="18" charset="0"/>
              <a:cs typeface="Times New Roman" panose="02020603050405020304" pitchFamily="18" charset="0"/>
            </a:endParaRPr>
          </a:p>
        </p:txBody>
      </p:sp>
      <p:sp>
        <p:nvSpPr>
          <p:cNvPr id="9" name="Text 4"/>
          <p:cNvSpPr/>
          <p:nvPr/>
        </p:nvSpPr>
        <p:spPr>
          <a:xfrm>
            <a:off x="9045130" y="4787690"/>
            <a:ext cx="2866787" cy="1559438"/>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11" name="Text 5"/>
          <p:cNvSpPr/>
          <p:nvPr/>
        </p:nvSpPr>
        <p:spPr>
          <a:xfrm>
            <a:off x="5977176" y="4490952"/>
            <a:ext cx="2221944" cy="380847"/>
          </a:xfrm>
          <a:prstGeom prst="rect">
            <a:avLst/>
          </a:prstGeom>
          <a:noFill/>
          <a:ln/>
        </p:spPr>
        <p:txBody>
          <a:bodyPr wrap="none" rtlCol="0" anchor="t"/>
          <a:lstStyle/>
          <a:p>
            <a:pPr marL="0" indent="0" algn="ctr" rtl="1">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التحديات والفرص</a:t>
            </a:r>
            <a:endParaRPr lang="en-US" sz="2400" b="1" dirty="0">
              <a:latin typeface="Times New Roman" panose="02020603050405020304" pitchFamily="18" charset="0"/>
              <a:cs typeface="Times New Roman" panose="02020603050405020304" pitchFamily="18" charset="0"/>
            </a:endParaRPr>
          </a:p>
        </p:txBody>
      </p:sp>
      <p:sp>
        <p:nvSpPr>
          <p:cNvPr id="12" name="Text 6"/>
          <p:cNvSpPr/>
          <p:nvPr/>
        </p:nvSpPr>
        <p:spPr>
          <a:xfrm>
            <a:off x="5881687" y="4901656"/>
            <a:ext cx="2866787" cy="1169579"/>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14" name="Text 7"/>
          <p:cNvSpPr/>
          <p:nvPr/>
        </p:nvSpPr>
        <p:spPr>
          <a:xfrm>
            <a:off x="2921740" y="4501820"/>
            <a:ext cx="2221944" cy="380847"/>
          </a:xfrm>
          <a:prstGeom prst="rect">
            <a:avLst/>
          </a:prstGeom>
          <a:noFill/>
          <a:ln/>
        </p:spPr>
        <p:txBody>
          <a:bodyPr wrap="none" rtlCol="0" anchor="t"/>
          <a:lstStyle/>
          <a:p>
            <a:pPr marL="0" indent="0" algn="ctr" rtl="1">
              <a:lnSpc>
                <a:spcPts val="2734"/>
              </a:lnSpc>
              <a:buNone/>
            </a:pPr>
            <a:r>
              <a:rPr lang="en-US" sz="2400" b="1" kern="0" spc="-44" dirty="0">
                <a:solidFill>
                  <a:srgbClr val="272525"/>
                </a:solidFill>
                <a:latin typeface="Times New Roman" panose="02020603050405020304" pitchFamily="18" charset="0"/>
                <a:ea typeface="adonis-web" pitchFamily="34" charset="-122"/>
                <a:cs typeface="Times New Roman" panose="02020603050405020304" pitchFamily="18" charset="0"/>
              </a:rPr>
              <a:t>دعم الاندماج</a:t>
            </a:r>
            <a:endParaRPr lang="en-US" sz="2400" b="1" dirty="0">
              <a:latin typeface="Times New Roman" panose="02020603050405020304" pitchFamily="18" charset="0"/>
              <a:cs typeface="Times New Roman" panose="02020603050405020304" pitchFamily="18" charset="0"/>
            </a:endParaRPr>
          </a:p>
        </p:txBody>
      </p:sp>
      <p:sp>
        <p:nvSpPr>
          <p:cNvPr id="15" name="Text 8"/>
          <p:cNvSpPr/>
          <p:nvPr/>
        </p:nvSpPr>
        <p:spPr>
          <a:xfrm>
            <a:off x="2756489" y="4936635"/>
            <a:ext cx="2866906" cy="1559438"/>
          </a:xfrm>
          <a:prstGeom prst="rect">
            <a:avLst/>
          </a:prstGeom>
          <a:noFill/>
          <a:ln/>
        </p:spPr>
        <p:txBody>
          <a:bodyPr wrap="square" rtlCol="0" anchor="t"/>
          <a:lstStyle/>
          <a:p>
            <a:pPr marL="0" indent="0" algn="ctr" rtl="1">
              <a:lnSpc>
                <a:spcPts val="2799"/>
              </a:lnSpc>
              <a:buNone/>
            </a:pPr>
            <a:endParaRPr lang="en-US" sz="2400" b="1" dirty="0">
              <a:latin typeface="Times New Roman" panose="02020603050405020304" pitchFamily="18" charset="0"/>
              <a:cs typeface="Times New Roman" panose="02020603050405020304" pitchFamily="18" charset="0"/>
            </a:endParaRPr>
          </a:p>
        </p:txBody>
      </p:sp>
      <p:sp>
        <p:nvSpPr>
          <p:cNvPr id="18" name="Arrow: Notched Right 17">
            <a:extLst>
              <a:ext uri="{FF2B5EF4-FFF2-40B4-BE49-F238E27FC236}">
                <a16:creationId xmlns:a16="http://schemas.microsoft.com/office/drawing/2014/main" xmlns="" id="{96119CC9-21C3-1DE7-B625-EED0FCA56DAB}"/>
              </a:ext>
            </a:extLst>
          </p:cNvPr>
          <p:cNvSpPr/>
          <p:nvPr/>
        </p:nvSpPr>
        <p:spPr>
          <a:xfrm rot="10800000">
            <a:off x="8895942" y="2781741"/>
            <a:ext cx="3097429" cy="1523390"/>
          </a:xfrm>
          <a:prstGeom prst="notchedRightArrow">
            <a:avLst/>
          </a:prstGeom>
          <a:solidFill>
            <a:srgbClr val="F0D4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21" name="Arrow: Notched Right 20">
            <a:extLst>
              <a:ext uri="{FF2B5EF4-FFF2-40B4-BE49-F238E27FC236}">
                <a16:creationId xmlns:a16="http://schemas.microsoft.com/office/drawing/2014/main" xmlns="" id="{B7111E4C-4420-B9F7-3E90-CE2CA29095CE}"/>
              </a:ext>
            </a:extLst>
          </p:cNvPr>
          <p:cNvSpPr/>
          <p:nvPr/>
        </p:nvSpPr>
        <p:spPr>
          <a:xfrm rot="10800000">
            <a:off x="5829340" y="2796670"/>
            <a:ext cx="3097429" cy="1523390"/>
          </a:xfrm>
          <a:prstGeom prst="notchedRightArrow">
            <a:avLst/>
          </a:prstGeom>
          <a:solidFill>
            <a:srgbClr val="F0D4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Notched Right 21">
            <a:extLst>
              <a:ext uri="{FF2B5EF4-FFF2-40B4-BE49-F238E27FC236}">
                <a16:creationId xmlns:a16="http://schemas.microsoft.com/office/drawing/2014/main" xmlns="" id="{48333D77-B078-EF7D-3093-A4666143AC94}"/>
              </a:ext>
            </a:extLst>
          </p:cNvPr>
          <p:cNvSpPr/>
          <p:nvPr/>
        </p:nvSpPr>
        <p:spPr>
          <a:xfrm rot="10800000">
            <a:off x="2540150" y="2796670"/>
            <a:ext cx="3097429" cy="1523390"/>
          </a:xfrm>
          <a:prstGeom prst="notchedRightArrow">
            <a:avLst/>
          </a:prstGeom>
          <a:solidFill>
            <a:srgbClr val="F0D4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5">
            <a:extLst>
              <a:ext uri="{FF2B5EF4-FFF2-40B4-BE49-F238E27FC236}">
                <a16:creationId xmlns:a16="http://schemas.microsoft.com/office/drawing/2014/main" xmlns="" id="{48AB0F8F-553B-DDAA-3234-1DC99D755735}"/>
              </a:ext>
            </a:extLst>
          </p:cNvPr>
          <p:cNvSpPr/>
          <p:nvPr/>
        </p:nvSpPr>
        <p:spPr>
          <a:xfrm>
            <a:off x="10383333" y="3383474"/>
            <a:ext cx="139660" cy="319921"/>
          </a:xfrm>
          <a:prstGeom prst="rect">
            <a:avLst/>
          </a:prstGeom>
          <a:noFill/>
          <a:ln/>
        </p:spPr>
        <p:txBody>
          <a:bodyPr wrap="none" rtlCol="0" anchor="t"/>
          <a:lstStyle/>
          <a:p>
            <a:pPr marL="0" indent="0" algn="ctr" rtl="1">
              <a:lnSpc>
                <a:spcPts val="2520"/>
              </a:lnSpc>
              <a:buNone/>
            </a:pPr>
            <a:r>
              <a:rPr lang="en-US" sz="2400" b="1" kern="0" spc="-40" dirty="0">
                <a:solidFill>
                  <a:srgbClr val="272525"/>
                </a:solidFill>
                <a:latin typeface="Times New Roman" panose="02020603050405020304" pitchFamily="18" charset="0"/>
                <a:ea typeface="adonis-web" pitchFamily="34" charset="-122"/>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24" name="Text 5">
            <a:extLst>
              <a:ext uri="{FF2B5EF4-FFF2-40B4-BE49-F238E27FC236}">
                <a16:creationId xmlns:a16="http://schemas.microsoft.com/office/drawing/2014/main" xmlns="" id="{B8192BC5-7C9F-3DC1-10BB-C03651250AE9}"/>
              </a:ext>
            </a:extLst>
          </p:cNvPr>
          <p:cNvSpPr/>
          <p:nvPr/>
        </p:nvSpPr>
        <p:spPr>
          <a:xfrm>
            <a:off x="7144395" y="3371477"/>
            <a:ext cx="436493" cy="485096"/>
          </a:xfrm>
          <a:prstGeom prst="rect">
            <a:avLst/>
          </a:prstGeom>
          <a:noFill/>
          <a:ln/>
        </p:spPr>
        <p:txBody>
          <a:bodyPr wrap="none" rtlCol="0" anchor="t"/>
          <a:lstStyle/>
          <a:p>
            <a:pPr marL="0" indent="0" algn="ctr" rtl="1">
              <a:lnSpc>
                <a:spcPts val="2520"/>
              </a:lnSpc>
              <a:buNone/>
            </a:pPr>
            <a:r>
              <a:rPr lang="en-US" sz="2400" b="1" kern="0" spc="-40" dirty="0">
                <a:solidFill>
                  <a:srgbClr val="272525"/>
                </a:solidFill>
                <a:latin typeface="Times New Roman" panose="02020603050405020304" pitchFamily="18" charset="0"/>
                <a:ea typeface="adonis-web" pitchFamily="34" charset="-122"/>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25" name="Text 5">
            <a:extLst>
              <a:ext uri="{FF2B5EF4-FFF2-40B4-BE49-F238E27FC236}">
                <a16:creationId xmlns:a16="http://schemas.microsoft.com/office/drawing/2014/main" xmlns="" id="{36C29D11-D644-5E7B-6709-7CD6BE3F0322}"/>
              </a:ext>
            </a:extLst>
          </p:cNvPr>
          <p:cNvSpPr/>
          <p:nvPr/>
        </p:nvSpPr>
        <p:spPr>
          <a:xfrm>
            <a:off x="4156379" y="3317353"/>
            <a:ext cx="139660" cy="319921"/>
          </a:xfrm>
          <a:prstGeom prst="rect">
            <a:avLst/>
          </a:prstGeom>
          <a:noFill/>
          <a:ln/>
        </p:spPr>
        <p:txBody>
          <a:bodyPr wrap="none" rtlCol="0" anchor="t"/>
          <a:lstStyle/>
          <a:p>
            <a:pPr marL="0" indent="0" algn="ctr" rtl="1">
              <a:lnSpc>
                <a:spcPts val="2520"/>
              </a:lnSpc>
              <a:buNone/>
            </a:pPr>
            <a:r>
              <a:rPr lang="en-US" sz="2400" b="1" kern="0" spc="-40" dirty="0">
                <a:solidFill>
                  <a:srgbClr val="272525"/>
                </a:solidFill>
                <a:latin typeface="Times New Roman" panose="02020603050405020304" pitchFamily="18" charset="0"/>
                <a:ea typeface="adonis-web" pitchFamily="34" charset="-122"/>
                <a:cs typeface="Times New Roman" panose="02020603050405020304" pitchFamily="18" charset="0"/>
              </a:rPr>
              <a:t>3</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pPr algn="ctr" rtl="1"/>
            <a:endParaRPr lang="en-GB" b="1">
              <a:latin typeface="Times New Roman" panose="02020603050405020304" pitchFamily="18" charset="0"/>
              <a:cs typeface="Times New Roman" panose="02020603050405020304" pitchFamily="18" charset="0"/>
            </a:endParaRPr>
          </a:p>
        </p:txBody>
      </p:sp>
      <p:sp>
        <p:nvSpPr>
          <p:cNvPr id="4" name="Text 1"/>
          <p:cNvSpPr/>
          <p:nvPr/>
        </p:nvSpPr>
        <p:spPr>
          <a:xfrm>
            <a:off x="2348389" y="976074"/>
            <a:ext cx="9933503" cy="1388745"/>
          </a:xfrm>
          <a:prstGeom prst="rect">
            <a:avLst/>
          </a:prstGeom>
          <a:noFill/>
          <a:ln/>
        </p:spPr>
        <p:txBody>
          <a:bodyPr wrap="square" rtlCol="0" anchor="t"/>
          <a:lstStyle/>
          <a:p>
            <a:pPr marL="0" indent="0" algn="ctr" rtl="1">
              <a:lnSpc>
                <a:spcPts val="5468"/>
              </a:lnSpc>
              <a:buNone/>
            </a:pPr>
            <a:r>
              <a:rPr lang="en-US" sz="3600" b="1" kern="0" spc="-87" dirty="0">
                <a:solidFill>
                  <a:srgbClr val="000000"/>
                </a:solidFill>
                <a:latin typeface="Times New Roman" panose="02020603050405020304" pitchFamily="18" charset="0"/>
                <a:ea typeface="adonis-web" pitchFamily="34" charset="-122"/>
                <a:cs typeface="Times New Roman" panose="02020603050405020304" pitchFamily="18" charset="0"/>
              </a:rPr>
              <a:t>أثر المؤسسة التعليمية في تطوير المجتمعات المحلية</a:t>
            </a:r>
            <a:endParaRPr lang="en-US" sz="3600" b="1" dirty="0">
              <a:latin typeface="Times New Roman" panose="02020603050405020304" pitchFamily="18" charset="0"/>
              <a:cs typeface="Times New Roman" panose="02020603050405020304" pitchFamily="18" charset="0"/>
            </a:endParaRPr>
          </a:p>
        </p:txBody>
      </p:sp>
      <p:pic>
        <p:nvPicPr>
          <p:cNvPr id="5" name="Image 1" descr="preencoded.png"/>
          <p:cNvPicPr>
            <a:picLocks noChangeAspect="1"/>
          </p:cNvPicPr>
          <p:nvPr/>
        </p:nvPicPr>
        <p:blipFill>
          <a:blip r:embed="rId4"/>
          <a:stretch>
            <a:fillRect/>
          </a:stretch>
        </p:blipFill>
        <p:spPr>
          <a:xfrm>
            <a:off x="2348389" y="2809161"/>
            <a:ext cx="3088958" cy="1909048"/>
          </a:xfrm>
          <a:prstGeom prst="rect">
            <a:avLst/>
          </a:prstGeom>
        </p:spPr>
      </p:pic>
      <p:sp>
        <p:nvSpPr>
          <p:cNvPr id="6" name="Text 2"/>
          <p:cNvSpPr/>
          <p:nvPr/>
        </p:nvSpPr>
        <p:spPr>
          <a:xfrm>
            <a:off x="2781896" y="4988958"/>
            <a:ext cx="2221944" cy="347186"/>
          </a:xfrm>
          <a:prstGeom prst="rect">
            <a:avLst/>
          </a:prstGeom>
          <a:noFill/>
          <a:ln/>
        </p:spPr>
        <p:txBody>
          <a:bodyPr wrap="none" rtlCol="0" anchor="t"/>
          <a:lstStyle/>
          <a:p>
            <a:pPr marL="0" indent="0" algn="ctr" rtl="1">
              <a:lnSpc>
                <a:spcPts val="2734"/>
              </a:lnSpc>
              <a:buNone/>
            </a:pPr>
            <a:r>
              <a:rPr lang="en-US" sz="2187" b="1" kern="0" spc="-44" dirty="0">
                <a:solidFill>
                  <a:srgbClr val="000000"/>
                </a:solidFill>
                <a:latin typeface="Times New Roman" panose="02020603050405020304" pitchFamily="18" charset="0"/>
                <a:ea typeface="adonis-web" pitchFamily="34" charset="-122"/>
                <a:cs typeface="Times New Roman" panose="02020603050405020304" pitchFamily="18" charset="0"/>
              </a:rPr>
              <a:t>العمل التطوعي</a:t>
            </a:r>
            <a:endParaRPr lang="en-US" sz="2187" b="1" dirty="0">
              <a:latin typeface="Times New Roman" panose="02020603050405020304" pitchFamily="18" charset="0"/>
              <a:cs typeface="Times New Roman" panose="02020603050405020304" pitchFamily="18" charset="0"/>
            </a:endParaRPr>
          </a:p>
        </p:txBody>
      </p:sp>
      <p:sp>
        <p:nvSpPr>
          <p:cNvPr id="7" name="Text 3"/>
          <p:cNvSpPr/>
          <p:nvPr/>
        </p:nvSpPr>
        <p:spPr>
          <a:xfrm>
            <a:off x="2348389" y="5476280"/>
            <a:ext cx="3088958" cy="1777008"/>
          </a:xfrm>
          <a:prstGeom prst="rect">
            <a:avLst/>
          </a:prstGeom>
          <a:noFill/>
          <a:ln/>
        </p:spPr>
        <p:txBody>
          <a:bodyPr wrap="square" rtlCol="0" anchor="t"/>
          <a:lstStyle/>
          <a:p>
            <a:pPr marL="0" indent="0" algn="ctr" rtl="1">
              <a:lnSpc>
                <a:spcPts val="2799"/>
              </a:lnSpc>
              <a:buNone/>
            </a:pPr>
            <a:endParaRPr lang="en-US" sz="1750" b="1" dirty="0">
              <a:latin typeface="Times New Roman" panose="02020603050405020304" pitchFamily="18" charset="0"/>
              <a:cs typeface="Times New Roman" panose="02020603050405020304" pitchFamily="18" charset="0"/>
            </a:endParaRPr>
          </a:p>
        </p:txBody>
      </p:sp>
      <p:pic>
        <p:nvPicPr>
          <p:cNvPr id="8" name="Image 2" descr="preencoded.png"/>
          <p:cNvPicPr>
            <a:picLocks noChangeAspect="1"/>
          </p:cNvPicPr>
          <p:nvPr/>
        </p:nvPicPr>
        <p:blipFill>
          <a:blip r:embed="rId5"/>
          <a:stretch>
            <a:fillRect/>
          </a:stretch>
        </p:blipFill>
        <p:spPr>
          <a:xfrm>
            <a:off x="5770602" y="2809161"/>
            <a:ext cx="3088958" cy="1909048"/>
          </a:xfrm>
          <a:prstGeom prst="rect">
            <a:avLst/>
          </a:prstGeom>
        </p:spPr>
      </p:pic>
      <p:sp>
        <p:nvSpPr>
          <p:cNvPr id="9" name="Text 4"/>
          <p:cNvSpPr/>
          <p:nvPr/>
        </p:nvSpPr>
        <p:spPr>
          <a:xfrm>
            <a:off x="5866295" y="4995863"/>
            <a:ext cx="2221944" cy="347186"/>
          </a:xfrm>
          <a:prstGeom prst="rect">
            <a:avLst/>
          </a:prstGeom>
          <a:noFill/>
          <a:ln/>
        </p:spPr>
        <p:txBody>
          <a:bodyPr wrap="none" rtlCol="0" anchor="t"/>
          <a:lstStyle/>
          <a:p>
            <a:pPr marL="0" indent="0" algn="ctr" rtl="1">
              <a:lnSpc>
                <a:spcPts val="2734"/>
              </a:lnSpc>
              <a:buNone/>
            </a:pPr>
            <a:r>
              <a:rPr lang="en-US" sz="2187" b="1" kern="0" spc="-44" dirty="0">
                <a:solidFill>
                  <a:srgbClr val="000000"/>
                </a:solidFill>
                <a:latin typeface="Times New Roman" panose="02020603050405020304" pitchFamily="18" charset="0"/>
                <a:ea typeface="adonis-web" pitchFamily="34" charset="-122"/>
                <a:cs typeface="Times New Roman" panose="02020603050405020304" pitchFamily="18" charset="0"/>
              </a:rPr>
              <a:t>الشراكة المجتمعية</a:t>
            </a:r>
            <a:endParaRPr lang="en-US" sz="2187" b="1" dirty="0">
              <a:latin typeface="Times New Roman" panose="02020603050405020304" pitchFamily="18" charset="0"/>
              <a:cs typeface="Times New Roman" panose="02020603050405020304" pitchFamily="18" charset="0"/>
            </a:endParaRPr>
          </a:p>
        </p:txBody>
      </p:sp>
      <p:sp>
        <p:nvSpPr>
          <p:cNvPr id="10" name="Text 5"/>
          <p:cNvSpPr/>
          <p:nvPr/>
        </p:nvSpPr>
        <p:spPr>
          <a:xfrm>
            <a:off x="5770602" y="5476280"/>
            <a:ext cx="3088958" cy="1421606"/>
          </a:xfrm>
          <a:prstGeom prst="rect">
            <a:avLst/>
          </a:prstGeom>
          <a:noFill/>
          <a:ln/>
        </p:spPr>
        <p:txBody>
          <a:bodyPr wrap="square" rtlCol="0" anchor="t"/>
          <a:lstStyle/>
          <a:p>
            <a:pPr marL="0" indent="0" algn="ctr" rtl="1">
              <a:lnSpc>
                <a:spcPts val="2799"/>
              </a:lnSpc>
              <a:buNone/>
            </a:pPr>
            <a:endParaRPr lang="en-US" sz="1750" b="1" dirty="0">
              <a:latin typeface="Times New Roman" panose="02020603050405020304" pitchFamily="18" charset="0"/>
              <a:cs typeface="Times New Roman" panose="02020603050405020304" pitchFamily="18" charset="0"/>
            </a:endParaRPr>
          </a:p>
        </p:txBody>
      </p:sp>
      <p:pic>
        <p:nvPicPr>
          <p:cNvPr id="11" name="Image 3" descr="preencoded.png"/>
          <p:cNvPicPr>
            <a:picLocks noChangeAspect="1"/>
          </p:cNvPicPr>
          <p:nvPr/>
        </p:nvPicPr>
        <p:blipFill>
          <a:blip r:embed="rId6"/>
          <a:stretch>
            <a:fillRect/>
          </a:stretch>
        </p:blipFill>
        <p:spPr>
          <a:xfrm>
            <a:off x="9192816" y="2809161"/>
            <a:ext cx="3089077" cy="1909167"/>
          </a:xfrm>
          <a:prstGeom prst="rect">
            <a:avLst/>
          </a:prstGeom>
        </p:spPr>
      </p:pic>
      <p:sp>
        <p:nvSpPr>
          <p:cNvPr id="12" name="Text 6"/>
          <p:cNvSpPr/>
          <p:nvPr/>
        </p:nvSpPr>
        <p:spPr>
          <a:xfrm>
            <a:off x="9331039" y="4995982"/>
            <a:ext cx="2221944" cy="347186"/>
          </a:xfrm>
          <a:prstGeom prst="rect">
            <a:avLst/>
          </a:prstGeom>
          <a:noFill/>
          <a:ln/>
        </p:spPr>
        <p:txBody>
          <a:bodyPr wrap="none" rtlCol="0" anchor="t"/>
          <a:lstStyle/>
          <a:p>
            <a:pPr marL="0" indent="0" algn="ctr" rtl="1">
              <a:lnSpc>
                <a:spcPts val="2734"/>
              </a:lnSpc>
              <a:buNone/>
            </a:pPr>
            <a:r>
              <a:rPr lang="en-US" sz="2187" b="1" kern="0" spc="-44" dirty="0">
                <a:solidFill>
                  <a:srgbClr val="000000"/>
                </a:solidFill>
                <a:latin typeface="Times New Roman" panose="02020603050405020304" pitchFamily="18" charset="0"/>
                <a:ea typeface="adonis-web" pitchFamily="34" charset="-122"/>
                <a:cs typeface="Times New Roman" panose="02020603050405020304" pitchFamily="18" charset="0"/>
              </a:rPr>
              <a:t>الابتكار والتطوير</a:t>
            </a:r>
            <a:endParaRPr lang="en-US" sz="2187" b="1" dirty="0">
              <a:latin typeface="Times New Roman" panose="02020603050405020304" pitchFamily="18" charset="0"/>
              <a:cs typeface="Times New Roman" panose="02020603050405020304" pitchFamily="18" charset="0"/>
            </a:endParaRPr>
          </a:p>
        </p:txBody>
      </p:sp>
      <p:sp>
        <p:nvSpPr>
          <p:cNvPr id="13" name="Text 7"/>
          <p:cNvSpPr/>
          <p:nvPr/>
        </p:nvSpPr>
        <p:spPr>
          <a:xfrm>
            <a:off x="9192816" y="5476399"/>
            <a:ext cx="3089077" cy="1777008"/>
          </a:xfrm>
          <a:prstGeom prst="rect">
            <a:avLst/>
          </a:prstGeom>
          <a:noFill/>
          <a:ln/>
        </p:spPr>
        <p:txBody>
          <a:bodyPr wrap="square" rtlCol="0" anchor="t"/>
          <a:lstStyle/>
          <a:p>
            <a:pPr marL="0" indent="0" algn="ctr" rtl="1">
              <a:lnSpc>
                <a:spcPts val="2799"/>
              </a:lnSpc>
              <a:buNone/>
            </a:pPr>
            <a:endParaRPr lang="en-US" sz="175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292</Words>
  <Application>Microsoft Office PowerPoint</Application>
  <PresentationFormat>Custom</PresentationFormat>
  <Paragraphs>69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kwkab</cp:lastModifiedBy>
  <cp:revision>5</cp:revision>
  <dcterms:created xsi:type="dcterms:W3CDTF">2024-01-06T15:00:53Z</dcterms:created>
  <dcterms:modified xsi:type="dcterms:W3CDTF">2024-01-24T12:43:57Z</dcterms:modified>
</cp:coreProperties>
</file>