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63"/>
  </p:notesMasterIdLst>
  <p:sldIdLst>
    <p:sldId id="256" r:id="rId2"/>
    <p:sldId id="425" r:id="rId3"/>
    <p:sldId id="333" r:id="rId4"/>
    <p:sldId id="334" r:id="rId5"/>
    <p:sldId id="335" r:id="rId6"/>
    <p:sldId id="336" r:id="rId7"/>
    <p:sldId id="337" r:id="rId8"/>
    <p:sldId id="344" r:id="rId9"/>
    <p:sldId id="345" r:id="rId10"/>
    <p:sldId id="346" r:id="rId11"/>
    <p:sldId id="349" r:id="rId12"/>
    <p:sldId id="351" r:id="rId13"/>
    <p:sldId id="352" r:id="rId14"/>
    <p:sldId id="353" r:id="rId15"/>
    <p:sldId id="357" r:id="rId16"/>
    <p:sldId id="356" r:id="rId17"/>
    <p:sldId id="358" r:id="rId18"/>
    <p:sldId id="360" r:id="rId19"/>
    <p:sldId id="361" r:id="rId20"/>
    <p:sldId id="362" r:id="rId21"/>
    <p:sldId id="363" r:id="rId22"/>
    <p:sldId id="401" r:id="rId23"/>
    <p:sldId id="402" r:id="rId24"/>
    <p:sldId id="403" r:id="rId25"/>
    <p:sldId id="404" r:id="rId26"/>
    <p:sldId id="405" r:id="rId27"/>
    <p:sldId id="406" r:id="rId28"/>
    <p:sldId id="364" r:id="rId29"/>
    <p:sldId id="407" r:id="rId30"/>
    <p:sldId id="414" r:id="rId31"/>
    <p:sldId id="408" r:id="rId32"/>
    <p:sldId id="409" r:id="rId33"/>
    <p:sldId id="415" r:id="rId34"/>
    <p:sldId id="416" r:id="rId35"/>
    <p:sldId id="417" r:id="rId36"/>
    <p:sldId id="418" r:id="rId37"/>
    <p:sldId id="419" r:id="rId38"/>
    <p:sldId id="420" r:id="rId39"/>
    <p:sldId id="421" r:id="rId40"/>
    <p:sldId id="422" r:id="rId41"/>
    <p:sldId id="410" r:id="rId42"/>
    <p:sldId id="423" r:id="rId43"/>
    <p:sldId id="424" r:id="rId44"/>
    <p:sldId id="387" r:id="rId45"/>
    <p:sldId id="393" r:id="rId46"/>
    <p:sldId id="365" r:id="rId47"/>
    <p:sldId id="366" r:id="rId48"/>
    <p:sldId id="367" r:id="rId49"/>
    <p:sldId id="368" r:id="rId50"/>
    <p:sldId id="369" r:id="rId51"/>
    <p:sldId id="370" r:id="rId52"/>
    <p:sldId id="371" r:id="rId53"/>
    <p:sldId id="372" r:id="rId54"/>
    <p:sldId id="373" r:id="rId55"/>
    <p:sldId id="374" r:id="rId56"/>
    <p:sldId id="375" r:id="rId57"/>
    <p:sldId id="376" r:id="rId58"/>
    <p:sldId id="377" r:id="rId59"/>
    <p:sldId id="379" r:id="rId60"/>
    <p:sldId id="298" r:id="rId61"/>
    <p:sldId id="426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4660"/>
  </p:normalViewPr>
  <p:slideViewPr>
    <p:cSldViewPr>
      <p:cViewPr varScale="1">
        <p:scale>
          <a:sx n="69" d="100"/>
          <a:sy n="69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65B04-8CD3-4FB3-ADA3-E614F2669434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752FD8-4541-4BB8-9C90-4F555FE79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4412672"/>
            <a:ext cx="4953000" cy="236912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ar-IQ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Snap ITC" panose="04040A07060A02020202" pitchFamily="82" charset="0"/>
              </a:rPr>
              <a:t>م.د. انســـام </a:t>
            </a:r>
            <a:r>
              <a:rPr lang="ar-IQ" sz="2000">
                <a:solidFill>
                  <a:schemeClr val="tx1">
                    <a:lumMod val="95000"/>
                    <a:lumOff val="5000"/>
                  </a:schemeClr>
                </a:solidFill>
                <a:latin typeface="Snap ITC" panose="04040A07060A02020202" pitchFamily="82" charset="0"/>
              </a:rPr>
              <a:t>خالد </a:t>
            </a:r>
            <a:r>
              <a:rPr lang="ar-IQ" sz="2000" smtClean="0">
                <a:solidFill>
                  <a:schemeClr val="tx1">
                    <a:lumMod val="95000"/>
                    <a:lumOff val="5000"/>
                  </a:schemeClr>
                </a:solidFill>
                <a:latin typeface="Snap ITC" panose="04040A07060A02020202" pitchFamily="82" charset="0"/>
              </a:rPr>
              <a:t>محمد</a:t>
            </a:r>
            <a:endParaRPr lang="ar-IQ" sz="2000" dirty="0">
              <a:solidFill>
                <a:schemeClr val="tx1">
                  <a:lumMod val="95000"/>
                  <a:lumOff val="5000"/>
                </a:schemeClr>
              </a:solidFill>
              <a:latin typeface="Snap ITC" panose="04040A07060A02020202" pitchFamily="82" charset="0"/>
            </a:endParaRPr>
          </a:p>
          <a:p>
            <a:endParaRPr lang="ar-IQ" sz="2000" dirty="0">
              <a:solidFill>
                <a:schemeClr val="tx1">
                  <a:lumMod val="95000"/>
                  <a:lumOff val="5000"/>
                </a:schemeClr>
              </a:solidFill>
              <a:latin typeface="Snap ITC" panose="04040A07060A02020202" pitchFamily="82" charset="0"/>
            </a:endParaRPr>
          </a:p>
          <a:p>
            <a:r>
              <a:rPr lang="ar-IQ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Snap ITC" panose="04040A07060A02020202" pitchFamily="82" charset="0"/>
              </a:rPr>
              <a:t>م. مريم حمدي عبد الكريم </a:t>
            </a:r>
          </a:p>
          <a:p>
            <a:endParaRPr lang="ar-IQ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Snap ITC" panose="04040A07060A02020202" pitchFamily="8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0"/>
            <a:ext cx="8839200" cy="3886200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Diagnostic Methods used for Identification of Positive and Negative Bacteria</a:t>
            </a:r>
            <a:r>
              <a:rPr lang="ar-IQ" sz="4800" b="1" dirty="0" smtClean="0">
                <a:solidFill>
                  <a:schemeClr val="tx1"/>
                </a:solidFill>
              </a:rPr>
              <a:t> </a:t>
            </a:r>
            <a:endParaRPr lang="en-US" sz="48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4412672"/>
            <a:ext cx="4343400" cy="2369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4556" y="0"/>
            <a:ext cx="91094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74" y="0"/>
            <a:ext cx="90969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0654" y="0"/>
            <a:ext cx="918465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3019" y="4800600"/>
            <a:ext cx="3620654" cy="20366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1" y="0"/>
            <a:ext cx="90830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2428" y="4495800"/>
            <a:ext cx="3288394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-7905" y="0"/>
            <a:ext cx="91519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91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660" y="0"/>
            <a:ext cx="91666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5" y="0"/>
            <a:ext cx="9136955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PPT - Chapter 27: Prokaryotes PowerPoint Presentation, free downloa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6586"/>
            <a:ext cx="8833104" cy="662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91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ariam\Desktop\1111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mariam\Desktop\22222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52400"/>
            <a:ext cx="9144000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mariam\Desktop\3333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mariam\Desktop\4444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79" y="0"/>
            <a:ext cx="9003621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mariam\Desktop\555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93" y="0"/>
            <a:ext cx="9086207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mariam\Desktop\6666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2954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RT-PCR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7171" name="Picture 3" descr="C:\Users\mariam\Desktop\1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144001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mariam\Desktop\1b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09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91" y="0"/>
            <a:ext cx="91551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51" y="0"/>
            <a:ext cx="295275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20" name="Picture 4" descr="C:\Users\mariam\Desktop\1c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4000" cy="6662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mariam\Desktop\111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mariam\Desktop\222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39" y="0"/>
            <a:ext cx="906436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mariam\Desktop\33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95" y="0"/>
            <a:ext cx="911780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mariam\Desktop\4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07" y="0"/>
            <a:ext cx="908089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mariam\Desktop\55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31" y="0"/>
            <a:ext cx="911096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Users\mariam\Desktop\666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489" y="0"/>
            <a:ext cx="915648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C:\Users\mariam\Desktop\777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29" y="0"/>
            <a:ext cx="905707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C:\Users\mariam\Desktop\888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87" y="0"/>
            <a:ext cx="906251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3" y="0"/>
            <a:ext cx="914857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5255874"/>
            <a:ext cx="2819400" cy="16021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C:\Users\mariam\Desktop\999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98" y="0"/>
            <a:ext cx="905190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C:\Users\mariam\Desktop\11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13" y="0"/>
            <a:ext cx="912398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C:\Users\mariam\Desktop\22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53" y="0"/>
            <a:ext cx="907034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C:\Users\mariam\Desktop\33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C:\Users\mariam\Desktop\lll;;;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8991600" cy="56297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C:\Users\mariam\Desktop\lllll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839200" cy="6247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mariam\Desktop\f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8392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mariam\Desktop\g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2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mariam\Desktop\oj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7897"/>
            <a:ext cx="9144000" cy="68101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mariam\Desktop\hbj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7099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1" y="0"/>
            <a:ext cx="914704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914525"/>
            <a:ext cx="3438525" cy="302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mariam\Desktop\gg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971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mariam\Desktop\hkjmnj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4997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mariam\Desktop\cf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28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mariam\Desktop\hhj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2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mariam\Desktop\o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128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mariam\Desktop\hg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0"/>
            <a:ext cx="9144000" cy="7259642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7475" y="1005334"/>
            <a:ext cx="4386525" cy="5093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mariam\Desktop\l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9491"/>
            <a:ext cx="9144000" cy="64008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0"/>
            <a:ext cx="5333999" cy="1476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mariam\Desktop\ooo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0"/>
            <a:ext cx="9144000" cy="845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mariam\Desktop\oooo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1429"/>
            <a:ext cx="9144000" cy="70394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mariam\Desktop\lkj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3" y="0"/>
            <a:ext cx="913702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mariam\Desktop\ppt templates\images (5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6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DIAGNOSTIC METHODS USED FOR IDENTIFICATION OF POSITIVE AND NEGATIVE BACTERIA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Q1- Both </a:t>
            </a:r>
            <a:r>
              <a:rPr lang="en-US" dirty="0" err="1"/>
              <a:t>microfeatures</a:t>
            </a:r>
            <a:r>
              <a:rPr lang="en-US" dirty="0"/>
              <a:t> and </a:t>
            </a:r>
            <a:r>
              <a:rPr lang="en-US" dirty="0" err="1"/>
              <a:t>macrofeatures</a:t>
            </a:r>
            <a:r>
              <a:rPr lang="en-US" dirty="0"/>
              <a:t> of the culture medium are useful at the identification of bacteria</a:t>
            </a:r>
          </a:p>
          <a:p>
            <a:r>
              <a:rPr lang="en-US" dirty="0"/>
              <a:t>Q2- MacConkey agar is a selective medium for G-</a:t>
            </a:r>
            <a:r>
              <a:rPr lang="en-US" dirty="0" err="1"/>
              <a:t>ve</a:t>
            </a:r>
            <a:r>
              <a:rPr lang="en-US" dirty="0"/>
              <a:t> bacteria</a:t>
            </a:r>
          </a:p>
          <a:p>
            <a:r>
              <a:rPr lang="en-US" dirty="0"/>
              <a:t>Q3- The most effective way for diagnosis of </a:t>
            </a:r>
            <a:r>
              <a:rPr lang="en-US" dirty="0" err="1"/>
              <a:t>G+ve</a:t>
            </a:r>
            <a:r>
              <a:rPr lang="en-US" dirty="0"/>
              <a:t> from G-</a:t>
            </a:r>
            <a:r>
              <a:rPr lang="en-US" dirty="0" err="1"/>
              <a:t>ve</a:t>
            </a:r>
            <a:r>
              <a:rPr lang="en-US" dirty="0"/>
              <a:t> bacteria is using VITEK2</a:t>
            </a:r>
          </a:p>
          <a:p>
            <a:r>
              <a:rPr lang="en-US" dirty="0"/>
              <a:t>Q4- Media are more effective for diagnosis of bacteria than biochemical tests</a:t>
            </a:r>
          </a:p>
          <a:p>
            <a:r>
              <a:rPr lang="en-US" dirty="0"/>
              <a:t>Q5- Conventional PCR is more efficient than RT-PCR in identifying bacteria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50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1" y="3676141"/>
            <a:ext cx="3865418" cy="2572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8793618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716" y="152400"/>
            <a:ext cx="8961348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4907</TotalTime>
  <Words>32</Words>
  <Application>Microsoft Office PowerPoint</Application>
  <PresentationFormat>On-screen Show (4:3)</PresentationFormat>
  <Paragraphs>12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9" baseType="lpstr">
      <vt:lpstr>Arial</vt:lpstr>
      <vt:lpstr>Calibri</vt:lpstr>
      <vt:lpstr>Georgia</vt:lpstr>
      <vt:lpstr>Snap ITC</vt:lpstr>
      <vt:lpstr>Times New Roman</vt:lpstr>
      <vt:lpstr>Wingdings</vt:lpstr>
      <vt:lpstr>Wingdings 2</vt:lpstr>
      <vt:lpstr>Civic</vt:lpstr>
      <vt:lpstr>Diagnostic Methods used for Identification of Positive and Negative Bacteria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RT-PCR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mariam</dc:creator>
  <cp:lastModifiedBy>mariam</cp:lastModifiedBy>
  <cp:revision>188</cp:revision>
  <dcterms:created xsi:type="dcterms:W3CDTF">2006-08-16T00:00:00Z</dcterms:created>
  <dcterms:modified xsi:type="dcterms:W3CDTF">2024-03-11T06:57:52Z</dcterms:modified>
</cp:coreProperties>
</file>