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5" r:id="rId2"/>
    <p:sldId id="286" r:id="rId3"/>
    <p:sldId id="256" r:id="rId4"/>
    <p:sldId id="278" r:id="rId5"/>
    <p:sldId id="260" r:id="rId6"/>
    <p:sldId id="273" r:id="rId7"/>
    <p:sldId id="262" r:id="rId8"/>
    <p:sldId id="264" r:id="rId9"/>
    <p:sldId id="280" r:id="rId10"/>
    <p:sldId id="284" r:id="rId11"/>
    <p:sldId id="266" r:id="rId12"/>
    <p:sldId id="268" r:id="rId13"/>
    <p:sldId id="274" r:id="rId14"/>
    <p:sldId id="258" r:id="rId15"/>
    <p:sldId id="279" r:id="rId16"/>
    <p:sldId id="259" r:id="rId17"/>
    <p:sldId id="277" r:id="rId18"/>
    <p:sldId id="276" r:id="rId19"/>
    <p:sldId id="275" r:id="rId20"/>
    <p:sldId id="283"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69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13/09/1445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13/09/1445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13/09/1445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13/09/1445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13/09/1445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13/09/1445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13/09/1445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technologynetworks.com/immunology/infographics/bacterial-culture-323672"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f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www.umsl.edu/microbes/files/pdfs/cultureproblems.pdf"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70386"/>
          </a:xfrm>
        </p:spPr>
        <p:txBody>
          <a:bodyPr>
            <a:normAutofit/>
          </a:bodyPr>
          <a:lstStyle/>
          <a:p>
            <a:pPr>
              <a:lnSpc>
                <a:spcPct val="150000"/>
              </a:lnSpc>
            </a:pPr>
            <a:r>
              <a:rPr lang="ar-IQ" sz="6000" dirty="0" smtClean="0">
                <a:solidFill>
                  <a:schemeClr val="accent3">
                    <a:lumMod val="75000"/>
                  </a:schemeClr>
                </a:solidFill>
                <a:latin typeface="Aldhabi" panose="01000000000000000000" pitchFamily="2" charset="-78"/>
                <a:cs typeface="Aldhabi" panose="01000000000000000000" pitchFamily="2" charset="-78"/>
              </a:rPr>
              <a:t>طرق زراعة وتنمية البكتريا</a:t>
            </a:r>
            <a:r>
              <a:rPr lang="en-US" sz="6000" dirty="0" smtClean="0">
                <a:solidFill>
                  <a:schemeClr val="accent3">
                    <a:lumMod val="75000"/>
                  </a:schemeClr>
                </a:solidFill>
                <a:latin typeface="Aldhabi" panose="01000000000000000000" pitchFamily="2" charset="-78"/>
                <a:cs typeface="Aldhabi" panose="01000000000000000000" pitchFamily="2" charset="-78"/>
              </a:rPr>
              <a:t/>
            </a:r>
            <a:br>
              <a:rPr lang="en-US" sz="6000" dirty="0" smtClean="0">
                <a:solidFill>
                  <a:schemeClr val="accent3">
                    <a:lumMod val="75000"/>
                  </a:schemeClr>
                </a:solidFill>
                <a:latin typeface="Aldhabi" panose="01000000000000000000" pitchFamily="2" charset="-78"/>
                <a:cs typeface="Aldhabi" panose="01000000000000000000" pitchFamily="2" charset="-78"/>
              </a:rPr>
            </a:br>
            <a:r>
              <a:rPr lang="en-US" sz="3100" dirty="0" smtClean="0">
                <a:solidFill>
                  <a:schemeClr val="accent3">
                    <a:lumMod val="75000"/>
                  </a:schemeClr>
                </a:solidFill>
                <a:latin typeface="Agency FB" panose="020B0503020202020204" pitchFamily="34" charset="0"/>
                <a:cs typeface="Aldhabi" panose="01000000000000000000" pitchFamily="2" charset="-78"/>
              </a:rPr>
              <a:t>Cultivation of Bacteria &amp; Culture Methods</a:t>
            </a:r>
            <a:r>
              <a:rPr lang="ar-IQ" sz="3100" dirty="0">
                <a:latin typeface="Agency FB" panose="020B0503020202020204" pitchFamily="34" charset="0"/>
                <a:cs typeface="Aldhabi" panose="01000000000000000000" pitchFamily="2" charset="-78"/>
              </a:rPr>
              <a:t/>
            </a:r>
            <a:br>
              <a:rPr lang="ar-IQ" sz="3100" dirty="0">
                <a:latin typeface="Agency FB" panose="020B0503020202020204" pitchFamily="34" charset="0"/>
                <a:cs typeface="Aldhabi" panose="01000000000000000000" pitchFamily="2" charset="-78"/>
              </a:rPr>
            </a:br>
            <a:endParaRPr lang="en-US" sz="3100" dirty="0">
              <a:latin typeface="Agency FB" panose="020B0503020202020204" pitchFamily="34" charset="0"/>
            </a:endParaRPr>
          </a:p>
        </p:txBody>
      </p:sp>
      <p:sp>
        <p:nvSpPr>
          <p:cNvPr id="3" name="Content Placeholder 2"/>
          <p:cNvSpPr>
            <a:spLocks noGrp="1"/>
          </p:cNvSpPr>
          <p:nvPr>
            <p:ph idx="1"/>
          </p:nvPr>
        </p:nvSpPr>
        <p:spPr>
          <a:xfrm>
            <a:off x="457200" y="2924944"/>
            <a:ext cx="8229600" cy="3201219"/>
          </a:xfrm>
        </p:spPr>
        <p:txBody>
          <a:bodyPr>
            <a:normAutofit fontScale="85000" lnSpcReduction="20000"/>
          </a:bodyPr>
          <a:lstStyle/>
          <a:p>
            <a:pPr marL="0" indent="0" algn="ctr">
              <a:buNone/>
            </a:pPr>
            <a:r>
              <a:rPr lang="ar-IQ" sz="4800" b="1" dirty="0" smtClean="0">
                <a:latin typeface="Aldhabi" panose="01000000000000000000" pitchFamily="2" charset="-78"/>
                <a:cs typeface="Aldhabi" panose="01000000000000000000" pitchFamily="2" charset="-78"/>
              </a:rPr>
              <a:t>م سفانة عبد الستار ياسين</a:t>
            </a:r>
          </a:p>
          <a:p>
            <a:pPr marL="0" indent="0" algn="ctr">
              <a:buNone/>
            </a:pPr>
            <a:r>
              <a:rPr lang="ar-IQ" sz="4800" b="1" dirty="0" smtClean="0">
                <a:latin typeface="Aldhabi" panose="01000000000000000000" pitchFamily="2" charset="-78"/>
                <a:cs typeface="Aldhabi" panose="01000000000000000000" pitchFamily="2" charset="-78"/>
              </a:rPr>
              <a:t>م مريم حمدي عبد الكريم</a:t>
            </a:r>
          </a:p>
          <a:p>
            <a:pPr marL="0" indent="0" algn="ctr">
              <a:buNone/>
            </a:pPr>
            <a:r>
              <a:rPr lang="ar-IQ" sz="4800" b="1" dirty="0" smtClean="0">
                <a:latin typeface="Aldhabi" panose="01000000000000000000" pitchFamily="2" charset="-78"/>
                <a:cs typeface="Aldhabi" panose="01000000000000000000" pitchFamily="2" charset="-78"/>
              </a:rPr>
              <a:t>م م جوان ياسين بير رضا</a:t>
            </a:r>
          </a:p>
          <a:p>
            <a:pPr marL="0" indent="0" algn="ctr">
              <a:buNone/>
            </a:pPr>
            <a:endParaRPr lang="ar-IQ" sz="4800" dirty="0">
              <a:latin typeface="Aldhabi" panose="01000000000000000000" pitchFamily="2" charset="-78"/>
              <a:cs typeface="Aldhabi" panose="01000000000000000000" pitchFamily="2" charset="-78"/>
            </a:endParaRPr>
          </a:p>
          <a:p>
            <a:pPr marL="0" indent="0" algn="ctr">
              <a:buNone/>
            </a:pPr>
            <a:r>
              <a:rPr lang="en-US" sz="4800" dirty="0" smtClean="0">
                <a:solidFill>
                  <a:schemeClr val="accent3">
                    <a:lumMod val="75000"/>
                  </a:schemeClr>
                </a:solidFill>
                <a:latin typeface="Aldhabi" panose="01000000000000000000" pitchFamily="2" charset="-78"/>
                <a:cs typeface="Aldhabi" panose="01000000000000000000" pitchFamily="2" charset="-78"/>
              </a:rPr>
              <a:t>                                                                  </a:t>
            </a:r>
            <a:r>
              <a:rPr lang="ar-IQ" sz="4800" dirty="0" smtClean="0">
                <a:solidFill>
                  <a:schemeClr val="accent3">
                    <a:lumMod val="75000"/>
                  </a:schemeClr>
                </a:solidFill>
                <a:latin typeface="Aldhabi" panose="01000000000000000000" pitchFamily="2" charset="-78"/>
                <a:cs typeface="Aldhabi" panose="01000000000000000000" pitchFamily="2" charset="-78"/>
              </a:rPr>
              <a:t>فرع الاحياء المجهرية</a:t>
            </a:r>
            <a:endParaRPr lang="en-US" sz="4800" dirty="0">
              <a:solidFill>
                <a:schemeClr val="accent3">
                  <a:lumMod val="75000"/>
                </a:schemeClr>
              </a:solidFill>
              <a:latin typeface="Aldhabi" panose="01000000000000000000" pitchFamily="2" charset="-78"/>
              <a:cs typeface="Aldhabi" panose="01000000000000000000" pitchFamily="2" charset="-78"/>
            </a:endParaRPr>
          </a:p>
        </p:txBody>
      </p:sp>
      <p:pic>
        <p:nvPicPr>
          <p:cNvPr id="4" name="Picture 3"/>
          <p:cNvPicPr>
            <a:picLocks noChangeAspect="1"/>
          </p:cNvPicPr>
          <p:nvPr/>
        </p:nvPicPr>
        <p:blipFill rotWithShape="1">
          <a:blip r:embed="rId2"/>
          <a:srcRect b="22849"/>
          <a:stretch/>
        </p:blipFill>
        <p:spPr>
          <a:xfrm>
            <a:off x="6444208" y="5229200"/>
            <a:ext cx="2541747" cy="1470728"/>
          </a:xfrm>
          <a:prstGeom prst="rect">
            <a:avLst/>
          </a:prstGeom>
        </p:spPr>
      </p:pic>
    </p:spTree>
    <p:extLst>
      <p:ext uri="{BB962C8B-B14F-4D97-AF65-F5344CB8AC3E}">
        <p14:creationId xmlns:p14="http://schemas.microsoft.com/office/powerpoint/2010/main" val="2586502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55576" y="836712"/>
            <a:ext cx="7692515" cy="5400600"/>
          </a:xfrm>
          <a:prstGeom prst="rect">
            <a:avLst/>
          </a:prstGeom>
        </p:spPr>
      </p:pic>
    </p:spTree>
    <p:extLst>
      <p:ext uri="{BB962C8B-B14F-4D97-AF65-F5344CB8AC3E}">
        <p14:creationId xmlns:p14="http://schemas.microsoft.com/office/powerpoint/2010/main" val="2337750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395536" y="764704"/>
            <a:ext cx="8208912" cy="4401205"/>
          </a:xfrm>
          <a:prstGeom prst="rect">
            <a:avLst/>
          </a:prstGeom>
        </p:spPr>
        <p:txBody>
          <a:bodyPr wrap="square">
            <a:spAutoFit/>
          </a:bodyPr>
          <a:lstStyle/>
          <a:p>
            <a:pPr algn="just" rtl="0"/>
            <a:r>
              <a:rPr lang="en-US" sz="4000" b="1" u="sng" dirty="0">
                <a:solidFill>
                  <a:srgbClr val="00B050"/>
                </a:solidFill>
                <a:latin typeface="Agency FB" panose="020B0503020202020204" pitchFamily="34" charset="0"/>
              </a:rPr>
              <a:t>FATTOM</a:t>
            </a:r>
            <a:r>
              <a:rPr lang="en-US" sz="4000" dirty="0">
                <a:latin typeface="Agency FB" panose="020B0503020202020204" pitchFamily="34" charset="0"/>
              </a:rPr>
              <a:t> is an acronym used to describe the conditions necessary for bacterial growth: Food, acidity, time, temperature, oxygen, and moisture</a:t>
            </a:r>
            <a:r>
              <a:rPr lang="en-US" sz="4000" dirty="0" smtClean="0">
                <a:latin typeface="Agency FB" panose="020B0503020202020204" pitchFamily="34" charset="0"/>
              </a:rPr>
              <a:t>.</a:t>
            </a:r>
          </a:p>
          <a:p>
            <a:pPr algn="just" rtl="0"/>
            <a:r>
              <a:rPr lang="en-US" sz="4000" dirty="0" smtClean="0">
                <a:latin typeface="Agency FB" panose="020B0503020202020204" pitchFamily="34" charset="0"/>
              </a:rPr>
              <a:t> </a:t>
            </a:r>
            <a:r>
              <a:rPr lang="en-US" sz="4000" dirty="0">
                <a:latin typeface="Agency FB" panose="020B0503020202020204" pitchFamily="34" charset="0"/>
              </a:rPr>
              <a:t>Foods provide a perfect environment for bacterial growth, due to their provision of nutrients, energy, and other components needed by the bacteria.</a:t>
            </a:r>
          </a:p>
        </p:txBody>
      </p:sp>
    </p:spTree>
    <p:extLst>
      <p:ext uri="{BB962C8B-B14F-4D97-AF65-F5344CB8AC3E}">
        <p14:creationId xmlns:p14="http://schemas.microsoft.com/office/powerpoint/2010/main" val="3602187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827584" y="908720"/>
            <a:ext cx="7848872" cy="5262979"/>
          </a:xfrm>
          <a:prstGeom prst="rect">
            <a:avLst/>
          </a:prstGeom>
        </p:spPr>
        <p:txBody>
          <a:bodyPr wrap="square">
            <a:spAutoFit/>
          </a:bodyPr>
          <a:lstStyle/>
          <a:p>
            <a:pPr algn="just" rtl="0"/>
            <a:r>
              <a:rPr lang="en-US" sz="3200" b="1" dirty="0">
                <a:solidFill>
                  <a:srgbClr val="00B050"/>
                </a:solidFill>
                <a:latin typeface="Agency FB" panose="020B0503020202020204" pitchFamily="34" charset="0"/>
              </a:rPr>
              <a:t>Moisture – </a:t>
            </a:r>
            <a:r>
              <a:rPr lang="en-US" sz="3200" dirty="0">
                <a:latin typeface="Agency FB" panose="020B0503020202020204" pitchFamily="34" charset="0"/>
              </a:rPr>
              <a:t>Bacteria need moisture in order to grow. </a:t>
            </a:r>
            <a:endParaRPr lang="en-US" sz="3200" dirty="0" smtClean="0">
              <a:latin typeface="Agency FB" panose="020B0503020202020204" pitchFamily="34" charset="0"/>
            </a:endParaRPr>
          </a:p>
          <a:p>
            <a:pPr algn="just" rtl="0"/>
            <a:r>
              <a:rPr lang="en-US" sz="3200" b="1" dirty="0" smtClean="0">
                <a:solidFill>
                  <a:srgbClr val="00B050"/>
                </a:solidFill>
                <a:latin typeface="Agency FB" panose="020B0503020202020204" pitchFamily="34" charset="0"/>
              </a:rPr>
              <a:t>Food </a:t>
            </a:r>
            <a:r>
              <a:rPr lang="en-US" sz="3200" b="1" dirty="0">
                <a:solidFill>
                  <a:srgbClr val="00B050"/>
                </a:solidFill>
                <a:latin typeface="Agency FB" panose="020B0503020202020204" pitchFamily="34" charset="0"/>
              </a:rPr>
              <a:t>–</a:t>
            </a:r>
            <a:r>
              <a:rPr lang="en-US" sz="3200" dirty="0">
                <a:latin typeface="Agency FB" panose="020B0503020202020204" pitchFamily="34" charset="0"/>
              </a:rPr>
              <a:t> Food provides energy and nutrients for bacteria to grow. </a:t>
            </a:r>
          </a:p>
          <a:p>
            <a:pPr algn="just" rtl="0"/>
            <a:r>
              <a:rPr lang="en-US" sz="3200" b="1" dirty="0">
                <a:solidFill>
                  <a:srgbClr val="00B050"/>
                </a:solidFill>
                <a:latin typeface="Agency FB" panose="020B0503020202020204" pitchFamily="34" charset="0"/>
              </a:rPr>
              <a:t>Time –</a:t>
            </a:r>
            <a:r>
              <a:rPr lang="en-US" sz="3200" dirty="0">
                <a:latin typeface="Agency FB" panose="020B0503020202020204" pitchFamily="34" charset="0"/>
              </a:rPr>
              <a:t> If provided with the optimum conditions for growth, bacteria can multiply to millions over a small period of time via binary </a:t>
            </a:r>
            <a:r>
              <a:rPr lang="en-US" sz="3200" dirty="0" smtClean="0">
                <a:latin typeface="Agency FB" panose="020B0503020202020204" pitchFamily="34" charset="0"/>
              </a:rPr>
              <a:t> fission .</a:t>
            </a:r>
          </a:p>
          <a:p>
            <a:pPr algn="just" rtl="0"/>
            <a:endParaRPr lang="en-US" sz="3200" dirty="0" smtClean="0">
              <a:latin typeface="Agency FB" panose="020B0503020202020204" pitchFamily="34" charset="0"/>
            </a:endParaRPr>
          </a:p>
          <a:p>
            <a:pPr algn="just" rtl="0"/>
            <a:r>
              <a:rPr lang="en-US" sz="3200" b="1" dirty="0">
                <a:solidFill>
                  <a:srgbClr val="00B050"/>
                </a:solidFill>
                <a:latin typeface="Agency FB" panose="020B0503020202020204" pitchFamily="34" charset="0"/>
              </a:rPr>
              <a:t>Bacteria are among the fastest reproducing organisms in the world, doubling every 4 to 20 minutes.</a:t>
            </a:r>
          </a:p>
          <a:p>
            <a:pPr algn="just" rtl="0"/>
            <a:r>
              <a:rPr lang="en-US" sz="2400" dirty="0"/>
              <a:t/>
            </a:r>
            <a:br>
              <a:rPr lang="en-US" sz="2400" dirty="0"/>
            </a:br>
            <a:endParaRPr lang="en-US" sz="2400" dirty="0"/>
          </a:p>
        </p:txBody>
      </p:sp>
    </p:spTree>
    <p:extLst>
      <p:ext uri="{BB962C8B-B14F-4D97-AF65-F5344CB8AC3E}">
        <p14:creationId xmlns:p14="http://schemas.microsoft.com/office/powerpoint/2010/main" val="811936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BACTERIAL CULTURE MEDIA | Microbiolog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BACTERIAL CULTURE MEDIA | Microbiolog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775" y="2492896"/>
            <a:ext cx="7410450"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866775" y="539388"/>
            <a:ext cx="7017593" cy="1484061"/>
          </a:xfrm>
          <a:prstGeom prst="rect">
            <a:avLst/>
          </a:prstGeom>
        </p:spPr>
        <p:txBody>
          <a:bodyPr wrap="square">
            <a:spAutoFit/>
          </a:bodyPr>
          <a:lstStyle/>
          <a:p>
            <a:pPr algn="ctr">
              <a:lnSpc>
                <a:spcPct val="150000"/>
              </a:lnSpc>
            </a:pPr>
            <a:r>
              <a:rPr lang="en-US" sz="3200" b="1" dirty="0">
                <a:solidFill>
                  <a:srgbClr val="00B050"/>
                </a:solidFill>
                <a:latin typeface="Algerian" panose="04020705040A02060702" pitchFamily="82" charset="0"/>
              </a:rPr>
              <a:t>Common problems with bacterial culture</a:t>
            </a:r>
          </a:p>
        </p:txBody>
      </p:sp>
    </p:spTree>
    <p:extLst>
      <p:ext uri="{BB962C8B-B14F-4D97-AF65-F5344CB8AC3E}">
        <p14:creationId xmlns:p14="http://schemas.microsoft.com/office/powerpoint/2010/main" val="2080241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539552" y="476672"/>
            <a:ext cx="8208912" cy="5847755"/>
          </a:xfrm>
          <a:prstGeom prst="rect">
            <a:avLst/>
          </a:prstGeom>
        </p:spPr>
        <p:txBody>
          <a:bodyPr wrap="square">
            <a:spAutoFit/>
          </a:bodyPr>
          <a:lstStyle/>
          <a:p>
            <a:pPr algn="ctr"/>
            <a:r>
              <a:rPr lang="en-US" sz="3200" b="1" dirty="0">
                <a:solidFill>
                  <a:srgbClr val="00B050"/>
                </a:solidFill>
                <a:latin typeface="Agency FB" panose="020B0503020202020204" pitchFamily="34" charset="0"/>
              </a:rPr>
              <a:t>Common problems with bacterial culture</a:t>
            </a:r>
          </a:p>
          <a:p>
            <a:r>
              <a:rPr lang="en-US" b="1" dirty="0"/>
              <a:t/>
            </a:r>
            <a:br>
              <a:rPr lang="en-US" b="1" dirty="0"/>
            </a:br>
            <a:r>
              <a:rPr lang="en-US" b="1" dirty="0"/>
              <a:t/>
            </a:r>
            <a:br>
              <a:rPr lang="en-US" b="1" dirty="0"/>
            </a:br>
            <a:endParaRPr lang="en-US" b="1" dirty="0"/>
          </a:p>
          <a:p>
            <a:pPr algn="just" rtl="0"/>
            <a:r>
              <a:rPr lang="en-US" sz="3200" b="1" u="sng" dirty="0" smtClean="0">
                <a:solidFill>
                  <a:srgbClr val="00B050"/>
                </a:solidFill>
                <a:latin typeface="Agency FB" panose="020B0503020202020204" pitchFamily="34" charset="0"/>
              </a:rPr>
              <a:t>Contamination</a:t>
            </a:r>
            <a:r>
              <a:rPr lang="en-US" sz="3200" b="1" dirty="0">
                <a:solidFill>
                  <a:srgbClr val="00B050"/>
                </a:solidFill>
                <a:latin typeface="Agency FB" panose="020B0503020202020204" pitchFamily="34" charset="0"/>
              </a:rPr>
              <a:t> –</a:t>
            </a:r>
            <a:r>
              <a:rPr lang="en-US" sz="3200" dirty="0">
                <a:latin typeface="Agency FB" panose="020B0503020202020204" pitchFamily="34" charset="0"/>
              </a:rPr>
              <a:t> Contamination of bacterial cultures can be very problematic, particularly if it goes undetected. At best, it can mean the need to </a:t>
            </a:r>
            <a:r>
              <a:rPr lang="en-US" sz="3200" dirty="0" smtClean="0">
                <a:latin typeface="Agency FB" panose="020B0503020202020204" pitchFamily="34" charset="0"/>
              </a:rPr>
              <a:t>re-isolate </a:t>
            </a:r>
            <a:r>
              <a:rPr lang="en-US" sz="3200" dirty="0">
                <a:latin typeface="Agency FB" panose="020B0503020202020204" pitchFamily="34" charset="0"/>
              </a:rPr>
              <a:t>a pure culture, but at worst could lead to illness and very costly remedial work if it were to occur in a food or production setting. Culture contamination can come from many sources, right from the original sample itself through the process of culturing and even storage. Good </a:t>
            </a:r>
            <a:r>
              <a:rPr lang="en-US" sz="3200" dirty="0">
                <a:latin typeface="Agency FB" panose="020B0503020202020204" pitchFamily="34" charset="0"/>
                <a:hlinkClick r:id="rId2"/>
              </a:rPr>
              <a:t>aseptic technique</a:t>
            </a:r>
            <a:r>
              <a:rPr lang="en-US" sz="3200" dirty="0">
                <a:latin typeface="Agency FB" panose="020B0503020202020204" pitchFamily="34" charset="0"/>
              </a:rPr>
              <a:t> can help to avoid contamination of bacterial cultures.</a:t>
            </a:r>
          </a:p>
        </p:txBody>
      </p:sp>
    </p:spTree>
    <p:extLst>
      <p:ext uri="{BB962C8B-B14F-4D97-AF65-F5344CB8AC3E}">
        <p14:creationId xmlns:p14="http://schemas.microsoft.com/office/powerpoint/2010/main" val="3435068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pic>
        <p:nvPicPr>
          <p:cNvPr id="2051" name="Picture 3"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3895503"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descr="download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2780928"/>
            <a:ext cx="2181321"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7379" y="4365104"/>
            <a:ext cx="3622674" cy="2251933"/>
          </a:xfrm>
          <a:prstGeom prst="rect">
            <a:avLst/>
          </a:prstGeom>
        </p:spPr>
      </p:pic>
    </p:spTree>
    <p:extLst>
      <p:ext uri="{BB962C8B-B14F-4D97-AF65-F5344CB8AC3E}">
        <p14:creationId xmlns:p14="http://schemas.microsoft.com/office/powerpoint/2010/main" val="13558172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831272" y="10019"/>
            <a:ext cx="7917191" cy="10433625"/>
          </a:xfrm>
          <a:prstGeom prst="rect">
            <a:avLst/>
          </a:prstGeom>
        </p:spPr>
        <p:txBody>
          <a:bodyPr wrap="square">
            <a:spAutoFit/>
          </a:bodyPr>
          <a:lstStyle/>
          <a:p>
            <a:pPr algn="just" rtl="0">
              <a:lnSpc>
                <a:spcPct val="150000"/>
              </a:lnSpc>
            </a:pPr>
            <a:r>
              <a:rPr lang="en-US" sz="3200" u="sng" dirty="0">
                <a:solidFill>
                  <a:srgbClr val="00B050"/>
                </a:solidFill>
                <a:latin typeface="Agency FB" panose="020B0503020202020204" pitchFamily="34" charset="0"/>
              </a:rPr>
              <a:t>Overgrowth of some species</a:t>
            </a:r>
            <a:r>
              <a:rPr lang="en-US" sz="3200" dirty="0">
                <a:solidFill>
                  <a:srgbClr val="00B050"/>
                </a:solidFill>
                <a:latin typeface="Agency FB" panose="020B0503020202020204" pitchFamily="34" charset="0"/>
              </a:rPr>
              <a:t> –</a:t>
            </a:r>
            <a:r>
              <a:rPr lang="en-US" sz="3200" dirty="0">
                <a:latin typeface="Agency FB" panose="020B0503020202020204" pitchFamily="34" charset="0"/>
              </a:rPr>
              <a:t> Some bacterial species grow easily and vigorously. When attempting to isolate a species from a mixed sample, these vigorous species may overgrow and mask the presence of slower-growing target species. Using selective media and optimal growth conditions for your target species (if known) can help to mitigate this. Try to culture the sample as soon as possible after it has been taken to ensure it is as representative as possible.</a:t>
            </a:r>
            <a:r>
              <a:rPr lang="en-US" sz="3200" dirty="0"/>
              <a:t/>
            </a:r>
            <a:br>
              <a:rPr lang="en-US" sz="3200" dirty="0"/>
            </a:br>
            <a:r>
              <a:rPr lang="en-US" sz="3200" dirty="0"/>
              <a:t/>
            </a:r>
            <a:br>
              <a:rPr lang="en-US" sz="3200" dirty="0"/>
            </a:br>
            <a:endParaRPr lang="en-US" sz="3200" dirty="0"/>
          </a:p>
          <a:p>
            <a:pPr algn="just" rtl="0"/>
            <a:r>
              <a:rPr lang="en-US" sz="3200" dirty="0"/>
              <a:t/>
            </a:r>
            <a:br>
              <a:rPr lang="en-US" sz="3200" dirty="0"/>
            </a:br>
            <a:endParaRPr lang="en-US" sz="3200" dirty="0"/>
          </a:p>
          <a:p>
            <a:pPr algn="just" rtl="0"/>
            <a:r>
              <a:rPr lang="en-US" sz="3200" dirty="0"/>
              <a:t/>
            </a:r>
            <a:br>
              <a:rPr lang="en-US" sz="3200" dirty="0"/>
            </a:br>
            <a:endParaRPr lang="en-US" sz="3200" dirty="0"/>
          </a:p>
          <a:p>
            <a:pPr algn="just" rtl="0"/>
            <a:r>
              <a:rPr lang="en-US" sz="3200" dirty="0"/>
              <a:t/>
            </a:r>
            <a:br>
              <a:rPr lang="en-US" sz="3200" dirty="0"/>
            </a:br>
            <a:endParaRPr lang="en-US" sz="3200" dirty="0"/>
          </a:p>
        </p:txBody>
      </p:sp>
    </p:spTree>
    <p:extLst>
      <p:ext uri="{BB962C8B-B14F-4D97-AF65-F5344CB8AC3E}">
        <p14:creationId xmlns:p14="http://schemas.microsoft.com/office/powerpoint/2010/main" val="14457154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827584" y="692696"/>
            <a:ext cx="7560840" cy="6434582"/>
          </a:xfrm>
          <a:prstGeom prst="rect">
            <a:avLst/>
          </a:prstGeom>
        </p:spPr>
        <p:txBody>
          <a:bodyPr wrap="square">
            <a:spAutoFit/>
          </a:bodyPr>
          <a:lstStyle/>
          <a:p>
            <a:pPr algn="just" rtl="0">
              <a:lnSpc>
                <a:spcPct val="150000"/>
              </a:lnSpc>
            </a:pPr>
            <a:r>
              <a:rPr lang="en-US" sz="4000" b="1" u="sng" dirty="0">
                <a:solidFill>
                  <a:srgbClr val="00B050"/>
                </a:solidFill>
                <a:latin typeface="Agency FB" panose="020B0503020202020204" pitchFamily="34" charset="0"/>
              </a:rPr>
              <a:t>Antibiotic treatment prior to sampling</a:t>
            </a:r>
            <a:r>
              <a:rPr lang="en-US" sz="4000" b="1" dirty="0">
                <a:solidFill>
                  <a:srgbClr val="00B050"/>
                </a:solidFill>
                <a:latin typeface="Agency FB" panose="020B0503020202020204" pitchFamily="34" charset="0"/>
              </a:rPr>
              <a:t> – </a:t>
            </a:r>
            <a:endParaRPr lang="en-US" sz="4000" b="1" dirty="0" smtClean="0">
              <a:solidFill>
                <a:srgbClr val="00B050"/>
              </a:solidFill>
              <a:latin typeface="Agency FB" panose="020B0503020202020204" pitchFamily="34" charset="0"/>
            </a:endParaRPr>
          </a:p>
          <a:p>
            <a:pPr algn="just" rtl="0">
              <a:lnSpc>
                <a:spcPct val="150000"/>
              </a:lnSpc>
            </a:pPr>
            <a:r>
              <a:rPr lang="en-US" sz="4000" dirty="0" smtClean="0">
                <a:latin typeface="Agency FB" panose="020B0503020202020204" pitchFamily="34" charset="0"/>
              </a:rPr>
              <a:t>In </a:t>
            </a:r>
            <a:r>
              <a:rPr lang="en-US" sz="4000" dirty="0">
                <a:latin typeface="Agency FB" panose="020B0503020202020204" pitchFamily="34" charset="0"/>
              </a:rPr>
              <a:t>a diagnostic setting, it is important to know if antibiotic treatment has been administered prior to sampling. If this is the case, failure to culture a particular species may not indicate that it was not the cause of the infection.</a:t>
            </a:r>
            <a:br>
              <a:rPr lang="en-US" sz="4000" dirty="0">
                <a:latin typeface="Agency FB" panose="020B0503020202020204" pitchFamily="34" charset="0"/>
              </a:rPr>
            </a:br>
            <a:endParaRPr lang="en-US" sz="4000" dirty="0">
              <a:latin typeface="Agency FB" panose="020B0503020202020204" pitchFamily="34" charset="0"/>
            </a:endParaRPr>
          </a:p>
        </p:txBody>
      </p:sp>
    </p:spTree>
    <p:extLst>
      <p:ext uri="{BB962C8B-B14F-4D97-AF65-F5344CB8AC3E}">
        <p14:creationId xmlns:p14="http://schemas.microsoft.com/office/powerpoint/2010/main" val="3138334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683568" y="260648"/>
            <a:ext cx="7848872" cy="6740307"/>
          </a:xfrm>
          <a:prstGeom prst="rect">
            <a:avLst/>
          </a:prstGeom>
        </p:spPr>
        <p:txBody>
          <a:bodyPr wrap="square">
            <a:spAutoFit/>
          </a:bodyPr>
          <a:lstStyle/>
          <a:p>
            <a:pPr algn="just" rtl="0">
              <a:lnSpc>
                <a:spcPct val="150000"/>
              </a:lnSpc>
            </a:pPr>
            <a:r>
              <a:rPr lang="en-US" sz="3600" b="1" u="sng" dirty="0">
                <a:solidFill>
                  <a:srgbClr val="00B050"/>
                </a:solidFill>
                <a:latin typeface="Agency FB" panose="020B0503020202020204" pitchFamily="34" charset="0"/>
              </a:rPr>
              <a:t>Incorrect growth conditions</a:t>
            </a:r>
            <a:r>
              <a:rPr lang="en-US" sz="3600" b="1" dirty="0">
                <a:solidFill>
                  <a:srgbClr val="00B050"/>
                </a:solidFill>
                <a:latin typeface="Agency FB" panose="020B0503020202020204" pitchFamily="34" charset="0"/>
              </a:rPr>
              <a:t> – </a:t>
            </a:r>
            <a:r>
              <a:rPr lang="en-US" sz="3600" dirty="0">
                <a:latin typeface="Agency FB" panose="020B0503020202020204" pitchFamily="34" charset="0"/>
              </a:rPr>
              <a:t>The use of </a:t>
            </a:r>
            <a:r>
              <a:rPr lang="en-US" sz="3600" dirty="0">
                <a:latin typeface="Agency FB" panose="020B0503020202020204" pitchFamily="34" charset="0"/>
                <a:hlinkClick r:id="rId2"/>
              </a:rPr>
              <a:t>inappropriate or suboptimal growth conditions</a:t>
            </a:r>
            <a:r>
              <a:rPr lang="en-US" sz="3600" dirty="0">
                <a:latin typeface="Agency FB" panose="020B0503020202020204" pitchFamily="34" charset="0"/>
              </a:rPr>
              <a:t> may impede or completely prevent the growth of your target strain. Be sure to double check growth requirements or if using antibiotic selection ensure the correct antibiotic has been chosen for the resistance gene present.</a:t>
            </a:r>
            <a:br>
              <a:rPr lang="en-US" sz="3600" dirty="0">
                <a:latin typeface="Agency FB" panose="020B0503020202020204" pitchFamily="34" charset="0"/>
              </a:rPr>
            </a:br>
            <a:endParaRPr lang="en-US" sz="3600" dirty="0">
              <a:latin typeface="Agency FB" panose="020B0503020202020204" pitchFamily="34" charset="0"/>
            </a:endParaRPr>
          </a:p>
        </p:txBody>
      </p:sp>
    </p:spTree>
    <p:extLst>
      <p:ext uri="{BB962C8B-B14F-4D97-AF65-F5344CB8AC3E}">
        <p14:creationId xmlns:p14="http://schemas.microsoft.com/office/powerpoint/2010/main" val="39987550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899592" y="404664"/>
            <a:ext cx="7560840" cy="5909310"/>
          </a:xfrm>
          <a:prstGeom prst="rect">
            <a:avLst/>
          </a:prstGeom>
        </p:spPr>
        <p:txBody>
          <a:bodyPr wrap="square">
            <a:spAutoFit/>
          </a:bodyPr>
          <a:lstStyle/>
          <a:p>
            <a:pPr algn="just" rtl="0">
              <a:lnSpc>
                <a:spcPct val="150000"/>
              </a:lnSpc>
            </a:pPr>
            <a:r>
              <a:rPr lang="en-US" sz="3600" b="1" u="sng" dirty="0">
                <a:solidFill>
                  <a:srgbClr val="00B050"/>
                </a:solidFill>
                <a:latin typeface="Agency FB" panose="020B0503020202020204" pitchFamily="34" charset="0"/>
              </a:rPr>
              <a:t>Non-</a:t>
            </a:r>
            <a:r>
              <a:rPr lang="en-US" sz="3600" b="1" u="sng" dirty="0" err="1">
                <a:solidFill>
                  <a:srgbClr val="00B050"/>
                </a:solidFill>
                <a:latin typeface="Agency FB" panose="020B0503020202020204" pitchFamily="34" charset="0"/>
              </a:rPr>
              <a:t>culturable</a:t>
            </a:r>
            <a:r>
              <a:rPr lang="en-US" sz="3600" b="1" u="sng" dirty="0">
                <a:solidFill>
                  <a:srgbClr val="00B050"/>
                </a:solidFill>
                <a:latin typeface="Agency FB" panose="020B0503020202020204" pitchFamily="34" charset="0"/>
              </a:rPr>
              <a:t> and slow-growing organisms</a:t>
            </a:r>
            <a:r>
              <a:rPr lang="en-US" sz="3600" b="1" dirty="0">
                <a:solidFill>
                  <a:srgbClr val="00B050"/>
                </a:solidFill>
                <a:latin typeface="Agency FB" panose="020B0503020202020204" pitchFamily="34" charset="0"/>
              </a:rPr>
              <a:t> – </a:t>
            </a:r>
            <a:r>
              <a:rPr lang="en-US" sz="3600" dirty="0">
                <a:latin typeface="Agency FB" panose="020B0503020202020204" pitchFamily="34" charset="0"/>
              </a:rPr>
              <a:t>Some bacterial species, even now, cannot be grown in the </a:t>
            </a:r>
            <a:r>
              <a:rPr lang="en-US" sz="3600" dirty="0" smtClean="0">
                <a:latin typeface="Agency FB" panose="020B0503020202020204" pitchFamily="34" charset="0"/>
              </a:rPr>
              <a:t>lab.</a:t>
            </a:r>
            <a:r>
              <a:rPr lang="en-US" sz="3600" dirty="0">
                <a:latin typeface="Agency FB" panose="020B0503020202020204" pitchFamily="34" charset="0"/>
              </a:rPr>
              <a:t> Others, such as </a:t>
            </a:r>
            <a:r>
              <a:rPr lang="en-US" sz="3600" dirty="0" smtClean="0">
                <a:latin typeface="Agency FB" panose="020B0503020202020204" pitchFamily="34" charset="0"/>
              </a:rPr>
              <a:t>mycobacteria,</a:t>
            </a:r>
            <a:r>
              <a:rPr lang="en-US" sz="3600" dirty="0">
                <a:latin typeface="Agency FB" panose="020B0503020202020204" pitchFamily="34" charset="0"/>
              </a:rPr>
              <a:t> are very slow growing and can take months to culture successfully, which is particularly problematic when trying to diagnose infections.</a:t>
            </a:r>
          </a:p>
        </p:txBody>
      </p:sp>
    </p:spTree>
    <p:extLst>
      <p:ext uri="{BB962C8B-B14F-4D97-AF65-F5344CB8AC3E}">
        <p14:creationId xmlns:p14="http://schemas.microsoft.com/office/powerpoint/2010/main" val="3319483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stretch>
            <a:fillRect/>
          </a:stretch>
        </p:blipFill>
        <p:spPr>
          <a:xfrm>
            <a:off x="-17659" y="274638"/>
            <a:ext cx="9036496" cy="6583362"/>
          </a:xfrm>
          <a:prstGeom prst="rect">
            <a:avLst/>
          </a:prstGeom>
        </p:spPr>
      </p:pic>
      <p:sp>
        <p:nvSpPr>
          <p:cNvPr id="6" name="Rectangle 5"/>
          <p:cNvSpPr/>
          <p:nvPr/>
        </p:nvSpPr>
        <p:spPr>
          <a:xfrm>
            <a:off x="2771800" y="3429000"/>
            <a:ext cx="4968552" cy="1938992"/>
          </a:xfrm>
          <a:prstGeom prst="rect">
            <a:avLst/>
          </a:prstGeom>
        </p:spPr>
        <p:txBody>
          <a:bodyPr wrap="square">
            <a:spAutoFit/>
          </a:bodyPr>
          <a:lstStyle/>
          <a:p>
            <a:pPr algn="ctr"/>
            <a:r>
              <a:rPr lang="ar-IQ" sz="4000" b="1" dirty="0" smtClean="0">
                <a:latin typeface="Aldhabi" panose="01000000000000000000" pitchFamily="2" charset="-78"/>
                <a:cs typeface="Aldhabi" panose="01000000000000000000" pitchFamily="2" charset="-78"/>
              </a:rPr>
              <a:t>م </a:t>
            </a:r>
            <a:r>
              <a:rPr lang="ar-IQ" sz="4000" b="1" dirty="0">
                <a:latin typeface="Aldhabi" panose="01000000000000000000" pitchFamily="2" charset="-78"/>
                <a:cs typeface="Aldhabi" panose="01000000000000000000" pitchFamily="2" charset="-78"/>
              </a:rPr>
              <a:t>مريم حمدي عبد الكريم</a:t>
            </a:r>
          </a:p>
          <a:p>
            <a:pPr algn="ctr"/>
            <a:endParaRPr lang="ar-IQ" sz="4000" dirty="0">
              <a:latin typeface="Aldhabi" panose="01000000000000000000" pitchFamily="2" charset="-78"/>
              <a:cs typeface="Aldhabi" panose="01000000000000000000" pitchFamily="2" charset="-78"/>
            </a:endParaRPr>
          </a:p>
          <a:p>
            <a:pPr algn="ctr"/>
            <a:r>
              <a:rPr lang="ar-IQ" sz="4000" dirty="0">
                <a:solidFill>
                  <a:schemeClr val="accent3">
                    <a:lumMod val="75000"/>
                  </a:schemeClr>
                </a:solidFill>
                <a:latin typeface="Aldhabi" panose="01000000000000000000" pitchFamily="2" charset="-78"/>
                <a:cs typeface="Aldhabi" panose="01000000000000000000" pitchFamily="2" charset="-78"/>
              </a:rPr>
              <a:t>فرع الاحياء المجهرية</a:t>
            </a:r>
            <a:endParaRPr lang="en-US" sz="4000" dirty="0">
              <a:solidFill>
                <a:schemeClr val="accent3">
                  <a:lumMod val="75000"/>
                </a:schemeClr>
              </a:solidFill>
              <a:latin typeface="Aldhabi" panose="01000000000000000000" pitchFamily="2" charset="-78"/>
              <a:cs typeface="Aldhabi" panose="01000000000000000000" pitchFamily="2" charset="-78"/>
            </a:endParaRPr>
          </a:p>
        </p:txBody>
      </p:sp>
      <p:sp>
        <p:nvSpPr>
          <p:cNvPr id="7" name="Rectangle 6"/>
          <p:cNvSpPr/>
          <p:nvPr/>
        </p:nvSpPr>
        <p:spPr>
          <a:xfrm>
            <a:off x="1043608" y="1259342"/>
            <a:ext cx="6768752" cy="1754326"/>
          </a:xfrm>
          <a:prstGeom prst="rect">
            <a:avLst/>
          </a:prstGeom>
        </p:spPr>
        <p:txBody>
          <a:bodyPr wrap="square">
            <a:spAutoFit/>
          </a:bodyPr>
          <a:lstStyle/>
          <a:p>
            <a:r>
              <a:rPr lang="ar-IQ" sz="5400" dirty="0">
                <a:solidFill>
                  <a:schemeClr val="accent3">
                    <a:lumMod val="75000"/>
                  </a:schemeClr>
                </a:solidFill>
                <a:latin typeface="Aldhabi" panose="01000000000000000000" pitchFamily="2" charset="-78"/>
                <a:cs typeface="Aldhabi" panose="01000000000000000000" pitchFamily="2" charset="-78"/>
              </a:rPr>
              <a:t>العوامل المؤثرة على النمو البكتيري</a:t>
            </a:r>
            <a:r>
              <a:rPr lang="ar-IQ" sz="5400" dirty="0">
                <a:latin typeface="Aldhabi" panose="01000000000000000000" pitchFamily="2" charset="-78"/>
                <a:cs typeface="Aldhabi" panose="01000000000000000000" pitchFamily="2" charset="-78"/>
              </a:rPr>
              <a:t/>
            </a:r>
            <a:br>
              <a:rPr lang="ar-IQ" sz="5400" dirty="0">
                <a:latin typeface="Aldhabi" panose="01000000000000000000" pitchFamily="2" charset="-78"/>
                <a:cs typeface="Aldhabi" panose="01000000000000000000" pitchFamily="2" charset="-78"/>
              </a:rPr>
            </a:br>
            <a:endParaRPr lang="en-US" sz="5400" dirty="0"/>
          </a:p>
        </p:txBody>
      </p:sp>
    </p:spTree>
    <p:extLst>
      <p:ext uri="{BB962C8B-B14F-4D97-AF65-F5344CB8AC3E}">
        <p14:creationId xmlns:p14="http://schemas.microsoft.com/office/powerpoint/2010/main" val="721772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03648" y="1196752"/>
            <a:ext cx="6408712" cy="4780269"/>
          </a:xfrm>
          <a:prstGeom prst="rect">
            <a:avLst/>
          </a:prstGeom>
        </p:spPr>
      </p:pic>
    </p:spTree>
    <p:extLst>
      <p:ext uri="{BB962C8B-B14F-4D97-AF65-F5344CB8AC3E}">
        <p14:creationId xmlns:p14="http://schemas.microsoft.com/office/powerpoint/2010/main" val="706631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772400" cy="1974081"/>
          </a:xfrm>
        </p:spPr>
        <p:txBody>
          <a:bodyPr/>
          <a:lstStyle/>
          <a:p>
            <a:r>
              <a:rPr lang="en-US" b="1" dirty="0">
                <a:solidFill>
                  <a:schemeClr val="accent3">
                    <a:lumMod val="50000"/>
                  </a:schemeClr>
                </a:solidFill>
                <a:latin typeface="Algerian" panose="04020705040A02060702" pitchFamily="82" charset="0"/>
              </a:rPr>
              <a:t>factors that affect bacterial growth</a:t>
            </a:r>
            <a:endParaRPr lang="en-US" dirty="0">
              <a:solidFill>
                <a:schemeClr val="accent3">
                  <a:lumMod val="50000"/>
                </a:schemeClr>
              </a:solidFill>
              <a:latin typeface="Algerian" panose="04020705040A02060702" pitchFamily="82" charset="0"/>
            </a:endParaRPr>
          </a:p>
        </p:txBody>
      </p:sp>
      <p:sp>
        <p:nvSpPr>
          <p:cNvPr id="4" name="AutoShape 2" descr="An Introduction to Culturing Bacteria | Technology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8023" y="2522761"/>
            <a:ext cx="6423489" cy="365187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93325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l">
              <a:buNone/>
            </a:pPr>
            <a:r>
              <a:rPr lang="en-US" b="1" u="sng" dirty="0">
                <a:solidFill>
                  <a:srgbClr val="00B050"/>
                </a:solidFill>
                <a:latin typeface="Agency FB" panose="020B0503020202020204" pitchFamily="34" charset="0"/>
              </a:rPr>
              <a:t>The four main factors that affect bacterial growth are</a:t>
            </a:r>
            <a:r>
              <a:rPr lang="en-US" b="1" dirty="0">
                <a:solidFill>
                  <a:srgbClr val="00B050"/>
                </a:solidFill>
                <a:latin typeface="Agency FB" panose="020B0503020202020204" pitchFamily="34" charset="0"/>
              </a:rPr>
              <a:t>: </a:t>
            </a:r>
            <a:endParaRPr lang="en-US" b="1" dirty="0" smtClean="0">
              <a:solidFill>
                <a:srgbClr val="00B050"/>
              </a:solidFill>
              <a:latin typeface="Agency FB" panose="020B0503020202020204" pitchFamily="34" charset="0"/>
            </a:endParaRPr>
          </a:p>
          <a:p>
            <a:pPr marL="0" indent="0" algn="l">
              <a:buNone/>
            </a:pPr>
            <a:r>
              <a:rPr lang="en-US" b="1" dirty="0" smtClean="0">
                <a:solidFill>
                  <a:srgbClr val="00B050"/>
                </a:solidFill>
                <a:latin typeface="Agency FB" panose="020B0503020202020204" pitchFamily="34" charset="0"/>
              </a:rPr>
              <a:t> </a:t>
            </a:r>
          </a:p>
          <a:p>
            <a:pPr marL="0" indent="0" algn="l">
              <a:buNone/>
            </a:pPr>
            <a:r>
              <a:rPr lang="en-US" b="1" dirty="0" smtClean="0">
                <a:latin typeface="Agency FB" panose="020B0503020202020204" pitchFamily="34" charset="0"/>
              </a:rPr>
              <a:t>Warm</a:t>
            </a:r>
          </a:p>
          <a:p>
            <a:pPr marL="0" indent="0" algn="l">
              <a:buNone/>
            </a:pPr>
            <a:r>
              <a:rPr lang="en-US" b="1" dirty="0" smtClean="0">
                <a:latin typeface="Agency FB" panose="020B0503020202020204" pitchFamily="34" charset="0"/>
              </a:rPr>
              <a:t>Moisture</a:t>
            </a:r>
          </a:p>
          <a:p>
            <a:pPr marL="0" indent="0" algn="l">
              <a:buNone/>
            </a:pPr>
            <a:r>
              <a:rPr lang="en-US" b="1" dirty="0" smtClean="0">
                <a:latin typeface="Agency FB" panose="020B0503020202020204" pitchFamily="34" charset="0"/>
              </a:rPr>
              <a:t>PH </a:t>
            </a:r>
            <a:r>
              <a:rPr lang="en-US" b="1" dirty="0">
                <a:latin typeface="Agency FB" panose="020B0503020202020204" pitchFamily="34" charset="0"/>
              </a:rPr>
              <a:t>levels </a:t>
            </a:r>
            <a:endParaRPr lang="en-US" b="1" dirty="0" smtClean="0">
              <a:latin typeface="Agency FB" panose="020B0503020202020204" pitchFamily="34" charset="0"/>
            </a:endParaRPr>
          </a:p>
          <a:p>
            <a:pPr marL="0" indent="0" algn="l">
              <a:buNone/>
            </a:pPr>
            <a:r>
              <a:rPr lang="en-US" b="1" dirty="0" smtClean="0">
                <a:latin typeface="Agency FB" panose="020B0503020202020204" pitchFamily="34" charset="0"/>
              </a:rPr>
              <a:t>Oxygen </a:t>
            </a:r>
            <a:r>
              <a:rPr lang="en-US" b="1" dirty="0">
                <a:latin typeface="Agency FB" panose="020B0503020202020204" pitchFamily="34" charset="0"/>
              </a:rPr>
              <a:t>levels.</a:t>
            </a:r>
            <a:endParaRPr lang="en-US" dirty="0">
              <a:latin typeface="Agency FB" panose="020B0503020202020204" pitchFamily="34" charset="0"/>
            </a:endParaRPr>
          </a:p>
          <a:p>
            <a:pPr marL="0" indent="0" algn="l">
              <a:buNone/>
            </a:pPr>
            <a:endParaRPr lang="en-US" dirty="0"/>
          </a:p>
        </p:txBody>
      </p:sp>
    </p:spTree>
    <p:extLst>
      <p:ext uri="{BB962C8B-B14F-4D97-AF65-F5344CB8AC3E}">
        <p14:creationId xmlns:p14="http://schemas.microsoft.com/office/powerpoint/2010/main" val="66703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259632" y="980728"/>
            <a:ext cx="6912768" cy="4832092"/>
          </a:xfrm>
          <a:prstGeom prst="rect">
            <a:avLst/>
          </a:prstGeom>
        </p:spPr>
        <p:txBody>
          <a:bodyPr wrap="square">
            <a:spAutoFit/>
          </a:bodyPr>
          <a:lstStyle/>
          <a:p>
            <a:pPr algn="l"/>
            <a:r>
              <a:rPr lang="en-US" sz="4400" dirty="0" smtClean="0">
                <a:solidFill>
                  <a:srgbClr val="00B050"/>
                </a:solidFill>
                <a:latin typeface="Agency FB" panose="020B0503020202020204" pitchFamily="34" charset="0"/>
              </a:rPr>
              <a:t>Temperature</a:t>
            </a:r>
            <a:r>
              <a:rPr lang="en-US" sz="4400" dirty="0">
                <a:solidFill>
                  <a:srgbClr val="00B050"/>
                </a:solidFill>
                <a:latin typeface="Agency FB" panose="020B0503020202020204" pitchFamily="34" charset="0"/>
              </a:rPr>
              <a:t>. </a:t>
            </a:r>
            <a:r>
              <a:rPr lang="en-US" sz="4400" dirty="0">
                <a:latin typeface="Agency FB" panose="020B0503020202020204" pitchFamily="34" charset="0"/>
              </a:rPr>
              <a:t>Bacterial growth is greatly influenced by the temperature of the environment. ...</a:t>
            </a:r>
          </a:p>
          <a:p>
            <a:pPr algn="l"/>
            <a:r>
              <a:rPr lang="en-US" sz="4400" dirty="0">
                <a:solidFill>
                  <a:srgbClr val="00B050"/>
                </a:solidFill>
                <a:latin typeface="Agency FB" panose="020B0503020202020204" pitchFamily="34" charset="0"/>
              </a:rPr>
              <a:t>Moisture.</a:t>
            </a:r>
            <a:r>
              <a:rPr lang="en-US" sz="4400" dirty="0">
                <a:latin typeface="Agency FB" panose="020B0503020202020204" pitchFamily="34" charset="0"/>
              </a:rPr>
              <a:t> Bacteria need consistent water supply to multiply and grow. ...</a:t>
            </a:r>
          </a:p>
          <a:p>
            <a:pPr algn="l"/>
            <a:r>
              <a:rPr lang="en-US" sz="4400" dirty="0">
                <a:solidFill>
                  <a:srgbClr val="00B050"/>
                </a:solidFill>
                <a:latin typeface="Agency FB" panose="020B0503020202020204" pitchFamily="34" charset="0"/>
              </a:rPr>
              <a:t>Oxygen Levels. ...</a:t>
            </a:r>
          </a:p>
          <a:p>
            <a:pPr algn="l"/>
            <a:r>
              <a:rPr lang="en-US" sz="4400" dirty="0">
                <a:solidFill>
                  <a:srgbClr val="00B050"/>
                </a:solidFill>
                <a:latin typeface="Agency FB" panose="020B0503020202020204" pitchFamily="34" charset="0"/>
              </a:rPr>
              <a:t>pH Levels.</a:t>
            </a:r>
          </a:p>
        </p:txBody>
      </p:sp>
    </p:spTree>
    <p:extLst>
      <p:ext uri="{BB962C8B-B14F-4D97-AF65-F5344CB8AC3E}">
        <p14:creationId xmlns:p14="http://schemas.microsoft.com/office/powerpoint/2010/main" val="752275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683568" y="1268760"/>
            <a:ext cx="7848872" cy="4969309"/>
          </a:xfrm>
          <a:prstGeom prst="rect">
            <a:avLst/>
          </a:prstGeom>
        </p:spPr>
        <p:txBody>
          <a:bodyPr wrap="square">
            <a:spAutoFit/>
          </a:bodyPr>
          <a:lstStyle/>
          <a:p>
            <a:pPr algn="just" rtl="0">
              <a:lnSpc>
                <a:spcPct val="150000"/>
              </a:lnSpc>
            </a:pPr>
            <a:r>
              <a:rPr lang="en-US" sz="3600" dirty="0">
                <a:latin typeface="Agency FB" panose="020B0503020202020204" pitchFamily="34" charset="0"/>
              </a:rPr>
              <a:t>The most important element for bacterial growth is </a:t>
            </a:r>
            <a:r>
              <a:rPr lang="en-US" sz="3600" b="1" u="sng" dirty="0">
                <a:solidFill>
                  <a:srgbClr val="00B050"/>
                </a:solidFill>
                <a:latin typeface="Agency FB" panose="020B0503020202020204" pitchFamily="34" charset="0"/>
              </a:rPr>
              <a:t>water.</a:t>
            </a:r>
            <a:r>
              <a:rPr lang="en-US" sz="3600" dirty="0">
                <a:solidFill>
                  <a:srgbClr val="00B050"/>
                </a:solidFill>
                <a:latin typeface="Agency FB" panose="020B0503020202020204" pitchFamily="34" charset="0"/>
              </a:rPr>
              <a:t> </a:t>
            </a:r>
            <a:r>
              <a:rPr lang="en-US" sz="3600" dirty="0">
                <a:latin typeface="Agency FB" panose="020B0503020202020204" pitchFamily="34" charset="0"/>
              </a:rPr>
              <a:t>The rate of metabolic and physiological activities of bacteria is determined by the amount of water available in the culture media. Water dissolves sugar, salts, and other chemicals, making them accessible to bacteria.</a:t>
            </a:r>
          </a:p>
        </p:txBody>
      </p:sp>
    </p:spTree>
    <p:extLst>
      <p:ext uri="{BB962C8B-B14F-4D97-AF65-F5344CB8AC3E}">
        <p14:creationId xmlns:p14="http://schemas.microsoft.com/office/powerpoint/2010/main" val="351007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683568" y="548680"/>
            <a:ext cx="7848872" cy="5909310"/>
          </a:xfrm>
          <a:prstGeom prst="rect">
            <a:avLst/>
          </a:prstGeom>
        </p:spPr>
        <p:txBody>
          <a:bodyPr wrap="square">
            <a:spAutoFit/>
          </a:bodyPr>
          <a:lstStyle/>
          <a:p>
            <a:pPr algn="just" rtl="0">
              <a:lnSpc>
                <a:spcPct val="150000"/>
              </a:lnSpc>
            </a:pPr>
            <a:r>
              <a:rPr lang="en-US" sz="3600" b="1" u="sng" dirty="0">
                <a:solidFill>
                  <a:srgbClr val="00B050"/>
                </a:solidFill>
                <a:latin typeface="Agency FB" panose="020B0503020202020204" pitchFamily="34" charset="0"/>
              </a:rPr>
              <a:t>Growth </a:t>
            </a:r>
            <a:r>
              <a:rPr lang="en-US" sz="3600" b="1" u="sng" dirty="0" smtClean="0">
                <a:solidFill>
                  <a:srgbClr val="00B050"/>
                </a:solidFill>
                <a:latin typeface="Agency FB" panose="020B0503020202020204" pitchFamily="34" charset="0"/>
              </a:rPr>
              <a:t>factors</a:t>
            </a:r>
            <a:r>
              <a:rPr lang="en-US" sz="3600" dirty="0">
                <a:solidFill>
                  <a:srgbClr val="00B050"/>
                </a:solidFill>
                <a:latin typeface="Agency FB" panose="020B0503020202020204" pitchFamily="34" charset="0"/>
              </a:rPr>
              <a:t>:</a:t>
            </a:r>
            <a:r>
              <a:rPr lang="en-US" sz="3600" dirty="0" smtClean="0">
                <a:solidFill>
                  <a:srgbClr val="00B050"/>
                </a:solidFill>
                <a:latin typeface="Agency FB" panose="020B0503020202020204" pitchFamily="34" charset="0"/>
              </a:rPr>
              <a:t> </a:t>
            </a:r>
          </a:p>
          <a:p>
            <a:pPr algn="just" rtl="0">
              <a:lnSpc>
                <a:spcPct val="150000"/>
              </a:lnSpc>
            </a:pPr>
            <a:r>
              <a:rPr lang="en-US" sz="3600" dirty="0" smtClean="0">
                <a:latin typeface="Agency FB" panose="020B0503020202020204" pitchFamily="34" charset="0"/>
              </a:rPr>
              <a:t>Growth </a:t>
            </a:r>
            <a:r>
              <a:rPr lang="en-US" sz="3600" dirty="0">
                <a:latin typeface="Agency FB" panose="020B0503020202020204" pitchFamily="34" charset="0"/>
              </a:rPr>
              <a:t>factors are organic compounds such as amino acids , purines , pyrimidines , and vitamins that a cell must have for growth but cannot synthesize itself. Organisms having complex nutritional requirements and needing many growth factors are said to be fastidious </a:t>
            </a:r>
            <a:r>
              <a:rPr lang="en-US" sz="3600" dirty="0" smtClean="0">
                <a:latin typeface="Agency FB" panose="020B0503020202020204" pitchFamily="34" charset="0"/>
              </a:rPr>
              <a:t>.</a:t>
            </a:r>
            <a:r>
              <a:rPr lang="en-US" sz="3600" dirty="0">
                <a:latin typeface="Agency FB" panose="020B0503020202020204" pitchFamily="34" charset="0"/>
              </a:rPr>
              <a:t> </a:t>
            </a:r>
            <a:r>
              <a:rPr lang="en-US" sz="3600" dirty="0" smtClean="0">
                <a:latin typeface="Agency FB" panose="020B0503020202020204" pitchFamily="34" charset="0"/>
              </a:rPr>
              <a:t>                       </a:t>
            </a:r>
            <a:endParaRPr lang="en-US" sz="3600" dirty="0">
              <a:latin typeface="Agency FB" panose="020B0503020202020204" pitchFamily="34" charset="0"/>
            </a:endParaRPr>
          </a:p>
        </p:txBody>
      </p:sp>
    </p:spTree>
    <p:extLst>
      <p:ext uri="{BB962C8B-B14F-4D97-AF65-F5344CB8AC3E}">
        <p14:creationId xmlns:p14="http://schemas.microsoft.com/office/powerpoint/2010/main" val="344763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827584" y="980728"/>
            <a:ext cx="7560840" cy="3416320"/>
          </a:xfrm>
          <a:prstGeom prst="rect">
            <a:avLst/>
          </a:prstGeom>
        </p:spPr>
        <p:txBody>
          <a:bodyPr wrap="square">
            <a:spAutoFit/>
          </a:bodyPr>
          <a:lstStyle/>
          <a:p>
            <a:pPr algn="just" rtl="0">
              <a:lnSpc>
                <a:spcPct val="150000"/>
              </a:lnSpc>
            </a:pPr>
            <a:r>
              <a:rPr lang="en-US" sz="3600" dirty="0">
                <a:latin typeface="Agency FB" panose="020B0503020202020204" pitchFamily="34" charset="0"/>
              </a:rPr>
              <a:t>The most important factors that affect microbial growth </a:t>
            </a:r>
            <a:r>
              <a:rPr lang="en-US" sz="3600" b="1" u="sng" dirty="0">
                <a:solidFill>
                  <a:srgbClr val="00B050"/>
                </a:solidFill>
                <a:latin typeface="Agency FB" panose="020B0503020202020204" pitchFamily="34" charset="0"/>
              </a:rPr>
              <a:t>in foods</a:t>
            </a:r>
            <a:r>
              <a:rPr lang="en-US" sz="3600" dirty="0">
                <a:solidFill>
                  <a:srgbClr val="00B050"/>
                </a:solidFill>
                <a:latin typeface="Agency FB" panose="020B0503020202020204" pitchFamily="34" charset="0"/>
              </a:rPr>
              <a:t> </a:t>
            </a:r>
            <a:r>
              <a:rPr lang="en-US" sz="3600" dirty="0">
                <a:latin typeface="Agency FB" panose="020B0503020202020204" pitchFamily="34" charset="0"/>
              </a:rPr>
              <a:t>can be summarized in the following categories: </a:t>
            </a:r>
            <a:r>
              <a:rPr lang="en-US" sz="3600" dirty="0" smtClean="0">
                <a:latin typeface="Agency FB" panose="020B0503020202020204" pitchFamily="34" charset="0"/>
              </a:rPr>
              <a:t>factors </a:t>
            </a:r>
            <a:r>
              <a:rPr lang="en-US" sz="3600" dirty="0">
                <a:latin typeface="Agency FB" panose="020B0503020202020204" pitchFamily="34" charset="0"/>
              </a:rPr>
              <a:t>related to the food </a:t>
            </a:r>
            <a:r>
              <a:rPr lang="en-US" sz="3600" dirty="0" smtClean="0">
                <a:latin typeface="Agency FB" panose="020B0503020202020204" pitchFamily="34" charset="0"/>
              </a:rPr>
              <a:t>itself:</a:t>
            </a:r>
            <a:endParaRPr lang="en-US" sz="3600" dirty="0">
              <a:latin typeface="Agency FB" panose="020B0503020202020204" pitchFamily="34" charset="0"/>
            </a:endParaRPr>
          </a:p>
        </p:txBody>
      </p:sp>
      <p:pic>
        <p:nvPicPr>
          <p:cNvPr id="4" name="Picture 2" descr="download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4005064"/>
            <a:ext cx="4375403" cy="223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177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64704"/>
            <a:ext cx="7776864" cy="3416320"/>
          </a:xfrm>
          <a:prstGeom prst="rect">
            <a:avLst/>
          </a:prstGeom>
        </p:spPr>
        <p:txBody>
          <a:bodyPr wrap="square">
            <a:spAutoFit/>
          </a:bodyPr>
          <a:lstStyle/>
          <a:p>
            <a:pPr algn="just" rtl="0">
              <a:lnSpc>
                <a:spcPct val="150000"/>
              </a:lnSpc>
            </a:pPr>
            <a:r>
              <a:rPr lang="en-US" sz="3600" dirty="0">
                <a:latin typeface="Agency FB" panose="020B0503020202020204" pitchFamily="34" charset="0"/>
              </a:rPr>
              <a:t>the </a:t>
            </a:r>
            <a:r>
              <a:rPr lang="en-US" sz="3600" dirty="0">
                <a:solidFill>
                  <a:srgbClr val="00B050"/>
                </a:solidFill>
                <a:latin typeface="Agency FB" panose="020B0503020202020204" pitchFamily="34" charset="0"/>
              </a:rPr>
              <a:t>“intrinsic factors,” </a:t>
            </a:r>
            <a:r>
              <a:rPr lang="en-US" sz="3600" dirty="0">
                <a:latin typeface="Agency FB" panose="020B0503020202020204" pitchFamily="34" charset="0"/>
              </a:rPr>
              <a:t>which include nutrient content, water activity, pH value, redox potential, and the presence of antimicrobial substances and mechanical barriers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776" y="4293096"/>
            <a:ext cx="4248472" cy="2304256"/>
          </a:xfrm>
          <a:prstGeom prst="rect">
            <a:avLst/>
          </a:prstGeom>
        </p:spPr>
      </p:pic>
    </p:spTree>
    <p:extLst>
      <p:ext uri="{BB962C8B-B14F-4D97-AF65-F5344CB8AC3E}">
        <p14:creationId xmlns:p14="http://schemas.microsoft.com/office/powerpoint/2010/main" val="117234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240</Words>
  <Application>Microsoft Office PowerPoint</Application>
  <PresentationFormat>On-screen Show (4:3)</PresentationFormat>
  <Paragraphs>46</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Agency FB</vt:lpstr>
      <vt:lpstr>Aldhabi</vt:lpstr>
      <vt:lpstr>Algerian</vt:lpstr>
      <vt:lpstr>Arial</vt:lpstr>
      <vt:lpstr>Calibri</vt:lpstr>
      <vt:lpstr>Times New Roman</vt:lpstr>
      <vt:lpstr>سمة Office</vt:lpstr>
      <vt:lpstr>طرق زراعة وتنمية البكتريا Cultivation of Bacteria &amp; Culture Methods </vt:lpstr>
      <vt:lpstr>PowerPoint Presentation</vt:lpstr>
      <vt:lpstr>factors that affect bacterial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center</dc:creator>
  <cp:lastModifiedBy>mariam</cp:lastModifiedBy>
  <cp:revision>25</cp:revision>
  <dcterms:created xsi:type="dcterms:W3CDTF">2024-02-14T08:23:02Z</dcterms:created>
  <dcterms:modified xsi:type="dcterms:W3CDTF">2024-03-22T11:18:32Z</dcterms:modified>
</cp:coreProperties>
</file>