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6" r:id="rId3"/>
    <p:sldId id="270" r:id="rId4"/>
    <p:sldId id="257" r:id="rId5"/>
    <p:sldId id="258" r:id="rId6"/>
    <p:sldId id="263" r:id="rId7"/>
    <p:sldId id="275" r:id="rId8"/>
    <p:sldId id="283" r:id="rId9"/>
    <p:sldId id="278" r:id="rId10"/>
    <p:sldId id="276" r:id="rId11"/>
    <p:sldId id="277" r:id="rId12"/>
    <p:sldId id="271" r:id="rId13"/>
    <p:sldId id="259" r:id="rId14"/>
    <p:sldId id="272" r:id="rId15"/>
    <p:sldId id="279" r:id="rId16"/>
    <p:sldId id="274" r:id="rId17"/>
    <p:sldId id="280" r:id="rId18"/>
    <p:sldId id="281" r:id="rId19"/>
    <p:sldId id="262" r:id="rId20"/>
    <p:sldId id="265" r:id="rId21"/>
    <p:sldId id="285" r:id="rId22"/>
    <p:sldId id="266" r:id="rId23"/>
    <p:sldId id="267" r:id="rId24"/>
    <p:sldId id="282" r:id="rId25"/>
    <p:sldId id="268"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85" d="100"/>
          <a:sy n="85" d="100"/>
        </p:scale>
        <p:origin x="360" y="6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1EB83-E5A6-46C2-A003-6088AAED1C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50967A-12C5-42B5-B4DB-25999A7003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B27175-5D6B-4B2A-8272-FA3B5E5DCDF0}"/>
              </a:ext>
            </a:extLst>
          </p:cNvPr>
          <p:cNvSpPr>
            <a:spLocks noGrp="1"/>
          </p:cNvSpPr>
          <p:nvPr>
            <p:ph type="dt" sz="half" idx="10"/>
          </p:nvPr>
        </p:nvSpPr>
        <p:spPr/>
        <p:txBody>
          <a:bodyPr/>
          <a:lstStyle/>
          <a:p>
            <a:fld id="{AE7FBC72-444D-4DEF-B4EF-1A7B114F6635}" type="datetimeFigureOut">
              <a:rPr lang="en-US" smtClean="0"/>
              <a:t>9/17/2024</a:t>
            </a:fld>
            <a:endParaRPr lang="en-US"/>
          </a:p>
        </p:txBody>
      </p:sp>
      <p:sp>
        <p:nvSpPr>
          <p:cNvPr id="5" name="Footer Placeholder 4">
            <a:extLst>
              <a:ext uri="{FF2B5EF4-FFF2-40B4-BE49-F238E27FC236}">
                <a16:creationId xmlns:a16="http://schemas.microsoft.com/office/drawing/2014/main" id="{AF32AAF6-FE0C-45CD-9402-3B5C5ADB3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436EB-8394-4D0F-9FBC-C50650EC03C0}"/>
              </a:ext>
            </a:extLst>
          </p:cNvPr>
          <p:cNvSpPr>
            <a:spLocks noGrp="1"/>
          </p:cNvSpPr>
          <p:nvPr>
            <p:ph type="sldNum" sz="quarter" idx="12"/>
          </p:nvPr>
        </p:nvSpPr>
        <p:spPr/>
        <p:txBody>
          <a:bodyPr/>
          <a:lstStyle/>
          <a:p>
            <a:fld id="{BB5B087E-33FA-419B-A722-BD64098CA1BE}" type="slidenum">
              <a:rPr lang="en-US" smtClean="0"/>
              <a:t>‹#›</a:t>
            </a:fld>
            <a:endParaRPr lang="en-US"/>
          </a:p>
        </p:txBody>
      </p:sp>
    </p:spTree>
    <p:extLst>
      <p:ext uri="{BB962C8B-B14F-4D97-AF65-F5344CB8AC3E}">
        <p14:creationId xmlns:p14="http://schemas.microsoft.com/office/powerpoint/2010/main" val="3862525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AAC8-3089-495F-A6BF-F70CEE0B33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F1F4A2-44BF-4C23-BFDD-C682075116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71FD41-F58E-47CC-8EFC-D440D36CFF70}"/>
              </a:ext>
            </a:extLst>
          </p:cNvPr>
          <p:cNvSpPr>
            <a:spLocks noGrp="1"/>
          </p:cNvSpPr>
          <p:nvPr>
            <p:ph type="dt" sz="half" idx="10"/>
          </p:nvPr>
        </p:nvSpPr>
        <p:spPr/>
        <p:txBody>
          <a:bodyPr/>
          <a:lstStyle/>
          <a:p>
            <a:fld id="{AE7FBC72-444D-4DEF-B4EF-1A7B114F6635}" type="datetimeFigureOut">
              <a:rPr lang="en-US" smtClean="0"/>
              <a:t>9/17/2024</a:t>
            </a:fld>
            <a:endParaRPr lang="en-US"/>
          </a:p>
        </p:txBody>
      </p:sp>
      <p:sp>
        <p:nvSpPr>
          <p:cNvPr id="5" name="Footer Placeholder 4">
            <a:extLst>
              <a:ext uri="{FF2B5EF4-FFF2-40B4-BE49-F238E27FC236}">
                <a16:creationId xmlns:a16="http://schemas.microsoft.com/office/drawing/2014/main" id="{F2DDAED3-C39A-4A04-B786-6DD1EC32C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416B15-F286-4278-999A-15798A9F3AAD}"/>
              </a:ext>
            </a:extLst>
          </p:cNvPr>
          <p:cNvSpPr>
            <a:spLocks noGrp="1"/>
          </p:cNvSpPr>
          <p:nvPr>
            <p:ph type="sldNum" sz="quarter" idx="12"/>
          </p:nvPr>
        </p:nvSpPr>
        <p:spPr/>
        <p:txBody>
          <a:bodyPr/>
          <a:lstStyle/>
          <a:p>
            <a:fld id="{BB5B087E-33FA-419B-A722-BD64098CA1BE}" type="slidenum">
              <a:rPr lang="en-US" smtClean="0"/>
              <a:t>‹#›</a:t>
            </a:fld>
            <a:endParaRPr lang="en-US"/>
          </a:p>
        </p:txBody>
      </p:sp>
    </p:spTree>
    <p:extLst>
      <p:ext uri="{BB962C8B-B14F-4D97-AF65-F5344CB8AC3E}">
        <p14:creationId xmlns:p14="http://schemas.microsoft.com/office/powerpoint/2010/main" val="2859558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CB144-4741-4111-BB6F-0B8EB0CEF3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61A982-00F0-401F-BCE0-16366DF177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EE858-C9A8-4067-9441-401E70499237}"/>
              </a:ext>
            </a:extLst>
          </p:cNvPr>
          <p:cNvSpPr>
            <a:spLocks noGrp="1"/>
          </p:cNvSpPr>
          <p:nvPr>
            <p:ph type="dt" sz="half" idx="10"/>
          </p:nvPr>
        </p:nvSpPr>
        <p:spPr/>
        <p:txBody>
          <a:bodyPr/>
          <a:lstStyle/>
          <a:p>
            <a:fld id="{AE7FBC72-444D-4DEF-B4EF-1A7B114F6635}" type="datetimeFigureOut">
              <a:rPr lang="en-US" smtClean="0"/>
              <a:t>9/17/2024</a:t>
            </a:fld>
            <a:endParaRPr lang="en-US"/>
          </a:p>
        </p:txBody>
      </p:sp>
      <p:sp>
        <p:nvSpPr>
          <p:cNvPr id="5" name="Footer Placeholder 4">
            <a:extLst>
              <a:ext uri="{FF2B5EF4-FFF2-40B4-BE49-F238E27FC236}">
                <a16:creationId xmlns:a16="http://schemas.microsoft.com/office/drawing/2014/main" id="{3BEF0AC7-B835-4949-B4E6-7FEA7B1689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F484C-4B9C-47E8-88F4-38AD700CDE25}"/>
              </a:ext>
            </a:extLst>
          </p:cNvPr>
          <p:cNvSpPr>
            <a:spLocks noGrp="1"/>
          </p:cNvSpPr>
          <p:nvPr>
            <p:ph type="sldNum" sz="quarter" idx="12"/>
          </p:nvPr>
        </p:nvSpPr>
        <p:spPr/>
        <p:txBody>
          <a:bodyPr/>
          <a:lstStyle/>
          <a:p>
            <a:fld id="{BB5B087E-33FA-419B-A722-BD64098CA1BE}" type="slidenum">
              <a:rPr lang="en-US" smtClean="0"/>
              <a:t>‹#›</a:t>
            </a:fld>
            <a:endParaRPr lang="en-US"/>
          </a:p>
        </p:txBody>
      </p:sp>
    </p:spTree>
    <p:extLst>
      <p:ext uri="{BB962C8B-B14F-4D97-AF65-F5344CB8AC3E}">
        <p14:creationId xmlns:p14="http://schemas.microsoft.com/office/powerpoint/2010/main" val="1304039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2192-B75A-46B1-9D59-D4C4BD8293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284BC4-D3B2-48A3-905F-3CFAE61F3B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64C38-5300-4B63-9566-9D4F89A9C205}"/>
              </a:ext>
            </a:extLst>
          </p:cNvPr>
          <p:cNvSpPr>
            <a:spLocks noGrp="1"/>
          </p:cNvSpPr>
          <p:nvPr>
            <p:ph type="dt" sz="half" idx="10"/>
          </p:nvPr>
        </p:nvSpPr>
        <p:spPr/>
        <p:txBody>
          <a:bodyPr/>
          <a:lstStyle/>
          <a:p>
            <a:fld id="{AE7FBC72-444D-4DEF-B4EF-1A7B114F6635}" type="datetimeFigureOut">
              <a:rPr lang="en-US" smtClean="0"/>
              <a:t>9/17/2024</a:t>
            </a:fld>
            <a:endParaRPr lang="en-US"/>
          </a:p>
        </p:txBody>
      </p:sp>
      <p:sp>
        <p:nvSpPr>
          <p:cNvPr id="5" name="Footer Placeholder 4">
            <a:extLst>
              <a:ext uri="{FF2B5EF4-FFF2-40B4-BE49-F238E27FC236}">
                <a16:creationId xmlns:a16="http://schemas.microsoft.com/office/drawing/2014/main" id="{1DAA7C04-C07C-43F2-B033-FA8AF3E12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35C02-90A8-418E-B0D3-56884F88EF5E}"/>
              </a:ext>
            </a:extLst>
          </p:cNvPr>
          <p:cNvSpPr>
            <a:spLocks noGrp="1"/>
          </p:cNvSpPr>
          <p:nvPr>
            <p:ph type="sldNum" sz="quarter" idx="12"/>
          </p:nvPr>
        </p:nvSpPr>
        <p:spPr/>
        <p:txBody>
          <a:bodyPr/>
          <a:lstStyle/>
          <a:p>
            <a:fld id="{BB5B087E-33FA-419B-A722-BD64098CA1BE}" type="slidenum">
              <a:rPr lang="en-US" smtClean="0"/>
              <a:t>‹#›</a:t>
            </a:fld>
            <a:endParaRPr lang="en-US"/>
          </a:p>
        </p:txBody>
      </p:sp>
    </p:spTree>
    <p:extLst>
      <p:ext uri="{BB962C8B-B14F-4D97-AF65-F5344CB8AC3E}">
        <p14:creationId xmlns:p14="http://schemas.microsoft.com/office/powerpoint/2010/main" val="417622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AB223-81B0-4DEF-B4A1-F35FBD99A2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E023D4-AE45-4101-A8DC-66B47F9AF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65EA52-7FA5-4B7E-9364-0F51FAF06981}"/>
              </a:ext>
            </a:extLst>
          </p:cNvPr>
          <p:cNvSpPr>
            <a:spLocks noGrp="1"/>
          </p:cNvSpPr>
          <p:nvPr>
            <p:ph type="dt" sz="half" idx="10"/>
          </p:nvPr>
        </p:nvSpPr>
        <p:spPr/>
        <p:txBody>
          <a:bodyPr/>
          <a:lstStyle/>
          <a:p>
            <a:fld id="{AE7FBC72-444D-4DEF-B4EF-1A7B114F6635}" type="datetimeFigureOut">
              <a:rPr lang="en-US" smtClean="0"/>
              <a:t>9/17/2024</a:t>
            </a:fld>
            <a:endParaRPr lang="en-US"/>
          </a:p>
        </p:txBody>
      </p:sp>
      <p:sp>
        <p:nvSpPr>
          <p:cNvPr id="5" name="Footer Placeholder 4">
            <a:extLst>
              <a:ext uri="{FF2B5EF4-FFF2-40B4-BE49-F238E27FC236}">
                <a16:creationId xmlns:a16="http://schemas.microsoft.com/office/drawing/2014/main" id="{F35EEB7B-EEBF-4F2E-8CB6-767958DE7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3A7FE-C128-4804-8939-A02295F7E97E}"/>
              </a:ext>
            </a:extLst>
          </p:cNvPr>
          <p:cNvSpPr>
            <a:spLocks noGrp="1"/>
          </p:cNvSpPr>
          <p:nvPr>
            <p:ph type="sldNum" sz="quarter" idx="12"/>
          </p:nvPr>
        </p:nvSpPr>
        <p:spPr/>
        <p:txBody>
          <a:bodyPr/>
          <a:lstStyle/>
          <a:p>
            <a:fld id="{BB5B087E-33FA-419B-A722-BD64098CA1BE}" type="slidenum">
              <a:rPr lang="en-US" smtClean="0"/>
              <a:t>‹#›</a:t>
            </a:fld>
            <a:endParaRPr lang="en-US"/>
          </a:p>
        </p:txBody>
      </p:sp>
    </p:spTree>
    <p:extLst>
      <p:ext uri="{BB962C8B-B14F-4D97-AF65-F5344CB8AC3E}">
        <p14:creationId xmlns:p14="http://schemas.microsoft.com/office/powerpoint/2010/main" val="2343791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E2B7B-BC82-4A9A-B8A6-13857B6D5C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63761E-EE34-43D4-999A-CD329FEE82D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E37C2E-5B37-4986-A986-93B35DEF86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9220B2-BB3D-4145-9AA0-50F336769E58}"/>
              </a:ext>
            </a:extLst>
          </p:cNvPr>
          <p:cNvSpPr>
            <a:spLocks noGrp="1"/>
          </p:cNvSpPr>
          <p:nvPr>
            <p:ph type="dt" sz="half" idx="10"/>
          </p:nvPr>
        </p:nvSpPr>
        <p:spPr/>
        <p:txBody>
          <a:bodyPr/>
          <a:lstStyle/>
          <a:p>
            <a:fld id="{AE7FBC72-444D-4DEF-B4EF-1A7B114F6635}" type="datetimeFigureOut">
              <a:rPr lang="en-US" smtClean="0"/>
              <a:t>9/17/2024</a:t>
            </a:fld>
            <a:endParaRPr lang="en-US"/>
          </a:p>
        </p:txBody>
      </p:sp>
      <p:sp>
        <p:nvSpPr>
          <p:cNvPr id="6" name="Footer Placeholder 5">
            <a:extLst>
              <a:ext uri="{FF2B5EF4-FFF2-40B4-BE49-F238E27FC236}">
                <a16:creationId xmlns:a16="http://schemas.microsoft.com/office/drawing/2014/main" id="{6D510CF9-6CB5-4F0E-95E5-E82ED62D0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65733-D089-442E-8DD0-73A770F16DC4}"/>
              </a:ext>
            </a:extLst>
          </p:cNvPr>
          <p:cNvSpPr>
            <a:spLocks noGrp="1"/>
          </p:cNvSpPr>
          <p:nvPr>
            <p:ph type="sldNum" sz="quarter" idx="12"/>
          </p:nvPr>
        </p:nvSpPr>
        <p:spPr/>
        <p:txBody>
          <a:bodyPr/>
          <a:lstStyle/>
          <a:p>
            <a:fld id="{BB5B087E-33FA-419B-A722-BD64098CA1BE}" type="slidenum">
              <a:rPr lang="en-US" smtClean="0"/>
              <a:t>‹#›</a:t>
            </a:fld>
            <a:endParaRPr lang="en-US"/>
          </a:p>
        </p:txBody>
      </p:sp>
    </p:spTree>
    <p:extLst>
      <p:ext uri="{BB962C8B-B14F-4D97-AF65-F5344CB8AC3E}">
        <p14:creationId xmlns:p14="http://schemas.microsoft.com/office/powerpoint/2010/main" val="7305787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7E3F-D111-4970-B612-C0FF7B614C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306207-F861-4C8D-9B74-B320BA4B39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90FF72-EB7A-427C-84F2-031D724730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10EA3D-44B5-4820-8EB8-15B4BF3B90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87BBDE-651E-4F8F-BA09-66503DC6FD1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C212CE-17F7-451F-B4E8-E1BC4AE6220F}"/>
              </a:ext>
            </a:extLst>
          </p:cNvPr>
          <p:cNvSpPr>
            <a:spLocks noGrp="1"/>
          </p:cNvSpPr>
          <p:nvPr>
            <p:ph type="dt" sz="half" idx="10"/>
          </p:nvPr>
        </p:nvSpPr>
        <p:spPr/>
        <p:txBody>
          <a:bodyPr/>
          <a:lstStyle/>
          <a:p>
            <a:fld id="{AE7FBC72-444D-4DEF-B4EF-1A7B114F6635}" type="datetimeFigureOut">
              <a:rPr lang="en-US" smtClean="0"/>
              <a:t>9/17/2024</a:t>
            </a:fld>
            <a:endParaRPr lang="en-US"/>
          </a:p>
        </p:txBody>
      </p:sp>
      <p:sp>
        <p:nvSpPr>
          <p:cNvPr id="8" name="Footer Placeholder 7">
            <a:extLst>
              <a:ext uri="{FF2B5EF4-FFF2-40B4-BE49-F238E27FC236}">
                <a16:creationId xmlns:a16="http://schemas.microsoft.com/office/drawing/2014/main" id="{31C81BD3-7086-49EF-9B3F-120DC71287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D409BF-C324-481C-8F17-1807BCEB2644}"/>
              </a:ext>
            </a:extLst>
          </p:cNvPr>
          <p:cNvSpPr>
            <a:spLocks noGrp="1"/>
          </p:cNvSpPr>
          <p:nvPr>
            <p:ph type="sldNum" sz="quarter" idx="12"/>
          </p:nvPr>
        </p:nvSpPr>
        <p:spPr/>
        <p:txBody>
          <a:bodyPr/>
          <a:lstStyle/>
          <a:p>
            <a:fld id="{BB5B087E-33FA-419B-A722-BD64098CA1BE}" type="slidenum">
              <a:rPr lang="en-US" smtClean="0"/>
              <a:t>‹#›</a:t>
            </a:fld>
            <a:endParaRPr lang="en-US"/>
          </a:p>
        </p:txBody>
      </p:sp>
    </p:spTree>
    <p:extLst>
      <p:ext uri="{BB962C8B-B14F-4D97-AF65-F5344CB8AC3E}">
        <p14:creationId xmlns:p14="http://schemas.microsoft.com/office/powerpoint/2010/main" val="789058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F800A-C77C-47C8-B423-B702965512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82F3C4-2278-48D7-AF67-FA959FFD6391}"/>
              </a:ext>
            </a:extLst>
          </p:cNvPr>
          <p:cNvSpPr>
            <a:spLocks noGrp="1"/>
          </p:cNvSpPr>
          <p:nvPr>
            <p:ph type="dt" sz="half" idx="10"/>
          </p:nvPr>
        </p:nvSpPr>
        <p:spPr/>
        <p:txBody>
          <a:bodyPr/>
          <a:lstStyle/>
          <a:p>
            <a:fld id="{AE7FBC72-444D-4DEF-B4EF-1A7B114F6635}" type="datetimeFigureOut">
              <a:rPr lang="en-US" smtClean="0"/>
              <a:t>9/17/2024</a:t>
            </a:fld>
            <a:endParaRPr lang="en-US"/>
          </a:p>
        </p:txBody>
      </p:sp>
      <p:sp>
        <p:nvSpPr>
          <p:cNvPr id="4" name="Footer Placeholder 3">
            <a:extLst>
              <a:ext uri="{FF2B5EF4-FFF2-40B4-BE49-F238E27FC236}">
                <a16:creationId xmlns:a16="http://schemas.microsoft.com/office/drawing/2014/main" id="{AA69D596-DB05-4C2B-9723-B9504EC41B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447B7D-9202-4BC3-A5ED-4BE922F010D2}"/>
              </a:ext>
            </a:extLst>
          </p:cNvPr>
          <p:cNvSpPr>
            <a:spLocks noGrp="1"/>
          </p:cNvSpPr>
          <p:nvPr>
            <p:ph type="sldNum" sz="quarter" idx="12"/>
          </p:nvPr>
        </p:nvSpPr>
        <p:spPr/>
        <p:txBody>
          <a:bodyPr/>
          <a:lstStyle/>
          <a:p>
            <a:fld id="{BB5B087E-33FA-419B-A722-BD64098CA1BE}" type="slidenum">
              <a:rPr lang="en-US" smtClean="0"/>
              <a:t>‹#›</a:t>
            </a:fld>
            <a:endParaRPr lang="en-US"/>
          </a:p>
        </p:txBody>
      </p:sp>
    </p:spTree>
    <p:extLst>
      <p:ext uri="{BB962C8B-B14F-4D97-AF65-F5344CB8AC3E}">
        <p14:creationId xmlns:p14="http://schemas.microsoft.com/office/powerpoint/2010/main" val="3737305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1EF51-A153-40EA-8A75-5C3746021B4F}"/>
              </a:ext>
            </a:extLst>
          </p:cNvPr>
          <p:cNvSpPr>
            <a:spLocks noGrp="1"/>
          </p:cNvSpPr>
          <p:nvPr>
            <p:ph type="dt" sz="half" idx="10"/>
          </p:nvPr>
        </p:nvSpPr>
        <p:spPr/>
        <p:txBody>
          <a:bodyPr/>
          <a:lstStyle/>
          <a:p>
            <a:fld id="{AE7FBC72-444D-4DEF-B4EF-1A7B114F6635}" type="datetimeFigureOut">
              <a:rPr lang="en-US" smtClean="0"/>
              <a:t>9/17/2024</a:t>
            </a:fld>
            <a:endParaRPr lang="en-US"/>
          </a:p>
        </p:txBody>
      </p:sp>
      <p:sp>
        <p:nvSpPr>
          <p:cNvPr id="3" name="Footer Placeholder 2">
            <a:extLst>
              <a:ext uri="{FF2B5EF4-FFF2-40B4-BE49-F238E27FC236}">
                <a16:creationId xmlns:a16="http://schemas.microsoft.com/office/drawing/2014/main" id="{30685423-97F4-4BA9-AA00-AD5BFFA675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F92AC5-3C3B-40BB-B54E-632AAD83EE04}"/>
              </a:ext>
            </a:extLst>
          </p:cNvPr>
          <p:cNvSpPr>
            <a:spLocks noGrp="1"/>
          </p:cNvSpPr>
          <p:nvPr>
            <p:ph type="sldNum" sz="quarter" idx="12"/>
          </p:nvPr>
        </p:nvSpPr>
        <p:spPr/>
        <p:txBody>
          <a:bodyPr/>
          <a:lstStyle/>
          <a:p>
            <a:fld id="{BB5B087E-33FA-419B-A722-BD64098CA1BE}" type="slidenum">
              <a:rPr lang="en-US" smtClean="0"/>
              <a:t>‹#›</a:t>
            </a:fld>
            <a:endParaRPr lang="en-US"/>
          </a:p>
        </p:txBody>
      </p:sp>
    </p:spTree>
    <p:extLst>
      <p:ext uri="{BB962C8B-B14F-4D97-AF65-F5344CB8AC3E}">
        <p14:creationId xmlns:p14="http://schemas.microsoft.com/office/powerpoint/2010/main" val="2260157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08EC-F30F-499A-AB43-00C9D64CF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D3EC04-171C-4E62-AE5E-A01C5E6DE6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3CE186-FA2B-4372-8215-A941461D0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900031-CE44-425D-B290-B5ADCADBB65C}"/>
              </a:ext>
            </a:extLst>
          </p:cNvPr>
          <p:cNvSpPr>
            <a:spLocks noGrp="1"/>
          </p:cNvSpPr>
          <p:nvPr>
            <p:ph type="dt" sz="half" idx="10"/>
          </p:nvPr>
        </p:nvSpPr>
        <p:spPr/>
        <p:txBody>
          <a:bodyPr/>
          <a:lstStyle/>
          <a:p>
            <a:fld id="{AE7FBC72-444D-4DEF-B4EF-1A7B114F6635}" type="datetimeFigureOut">
              <a:rPr lang="en-US" smtClean="0"/>
              <a:t>9/17/2024</a:t>
            </a:fld>
            <a:endParaRPr lang="en-US"/>
          </a:p>
        </p:txBody>
      </p:sp>
      <p:sp>
        <p:nvSpPr>
          <p:cNvPr id="6" name="Footer Placeholder 5">
            <a:extLst>
              <a:ext uri="{FF2B5EF4-FFF2-40B4-BE49-F238E27FC236}">
                <a16:creationId xmlns:a16="http://schemas.microsoft.com/office/drawing/2014/main" id="{E0E184F3-A868-4B38-B85C-28DBDF076B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F04609-F578-4403-91FB-FE6C626E8FA7}"/>
              </a:ext>
            </a:extLst>
          </p:cNvPr>
          <p:cNvSpPr>
            <a:spLocks noGrp="1"/>
          </p:cNvSpPr>
          <p:nvPr>
            <p:ph type="sldNum" sz="quarter" idx="12"/>
          </p:nvPr>
        </p:nvSpPr>
        <p:spPr/>
        <p:txBody>
          <a:bodyPr/>
          <a:lstStyle/>
          <a:p>
            <a:fld id="{BB5B087E-33FA-419B-A722-BD64098CA1BE}" type="slidenum">
              <a:rPr lang="en-US" smtClean="0"/>
              <a:t>‹#›</a:t>
            </a:fld>
            <a:endParaRPr lang="en-US"/>
          </a:p>
        </p:txBody>
      </p:sp>
    </p:spTree>
    <p:extLst>
      <p:ext uri="{BB962C8B-B14F-4D97-AF65-F5344CB8AC3E}">
        <p14:creationId xmlns:p14="http://schemas.microsoft.com/office/powerpoint/2010/main" val="2220748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6134E-6462-444A-A2EA-90FE4D88F6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95D4D-5D23-477F-8C19-6C50EC8FE8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BADA8-253B-4A7A-9937-5C434373F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66ACF0-01E3-42CD-AA5A-EAE0D0F5D2BD}"/>
              </a:ext>
            </a:extLst>
          </p:cNvPr>
          <p:cNvSpPr>
            <a:spLocks noGrp="1"/>
          </p:cNvSpPr>
          <p:nvPr>
            <p:ph type="dt" sz="half" idx="10"/>
          </p:nvPr>
        </p:nvSpPr>
        <p:spPr/>
        <p:txBody>
          <a:bodyPr/>
          <a:lstStyle/>
          <a:p>
            <a:fld id="{AE7FBC72-444D-4DEF-B4EF-1A7B114F6635}" type="datetimeFigureOut">
              <a:rPr lang="en-US" smtClean="0"/>
              <a:t>9/17/2024</a:t>
            </a:fld>
            <a:endParaRPr lang="en-US"/>
          </a:p>
        </p:txBody>
      </p:sp>
      <p:sp>
        <p:nvSpPr>
          <p:cNvPr id="6" name="Footer Placeholder 5">
            <a:extLst>
              <a:ext uri="{FF2B5EF4-FFF2-40B4-BE49-F238E27FC236}">
                <a16:creationId xmlns:a16="http://schemas.microsoft.com/office/drawing/2014/main" id="{F455D2DA-A887-44FA-B2EA-26B72E9A91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CB9B97-FAA6-4F29-9638-DE5DF6CF4774}"/>
              </a:ext>
            </a:extLst>
          </p:cNvPr>
          <p:cNvSpPr>
            <a:spLocks noGrp="1"/>
          </p:cNvSpPr>
          <p:nvPr>
            <p:ph type="sldNum" sz="quarter" idx="12"/>
          </p:nvPr>
        </p:nvSpPr>
        <p:spPr/>
        <p:txBody>
          <a:bodyPr/>
          <a:lstStyle/>
          <a:p>
            <a:fld id="{BB5B087E-33FA-419B-A722-BD64098CA1BE}" type="slidenum">
              <a:rPr lang="en-US" smtClean="0"/>
              <a:t>‹#›</a:t>
            </a:fld>
            <a:endParaRPr lang="en-US"/>
          </a:p>
        </p:txBody>
      </p:sp>
    </p:spTree>
    <p:extLst>
      <p:ext uri="{BB962C8B-B14F-4D97-AF65-F5344CB8AC3E}">
        <p14:creationId xmlns:p14="http://schemas.microsoft.com/office/powerpoint/2010/main" val="3638315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296DF1-3D28-42CC-9A3F-620CB7774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4E2E7B-C3C0-455D-B6FB-68F0D8DCDF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77CF9-AA3B-4A3D-8FF3-3DA4699AF8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FBC72-444D-4DEF-B4EF-1A7B114F6635}" type="datetimeFigureOut">
              <a:rPr lang="en-US" smtClean="0"/>
              <a:t>9/17/2024</a:t>
            </a:fld>
            <a:endParaRPr lang="en-US"/>
          </a:p>
        </p:txBody>
      </p:sp>
      <p:sp>
        <p:nvSpPr>
          <p:cNvPr id="5" name="Footer Placeholder 4">
            <a:extLst>
              <a:ext uri="{FF2B5EF4-FFF2-40B4-BE49-F238E27FC236}">
                <a16:creationId xmlns:a16="http://schemas.microsoft.com/office/drawing/2014/main" id="{63B2041F-F4F9-4688-91F7-D821670E7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07B7D2-0B20-4D84-ADCA-439D7DEC3B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5B087E-33FA-419B-A722-BD64098CA1BE}" type="slidenum">
              <a:rPr lang="en-US" smtClean="0"/>
              <a:t>‹#›</a:t>
            </a:fld>
            <a:endParaRPr lang="en-US"/>
          </a:p>
        </p:txBody>
      </p:sp>
    </p:spTree>
    <p:extLst>
      <p:ext uri="{BB962C8B-B14F-4D97-AF65-F5344CB8AC3E}">
        <p14:creationId xmlns:p14="http://schemas.microsoft.com/office/powerpoint/2010/main" val="3769050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EC33-4A8B-426D-9145-F79AE20CA3B7}"/>
              </a:ext>
            </a:extLst>
          </p:cNvPr>
          <p:cNvSpPr>
            <a:spLocks noGrp="1"/>
          </p:cNvSpPr>
          <p:nvPr>
            <p:ph type="ctrTitle"/>
          </p:nvPr>
        </p:nvSpPr>
        <p:spPr>
          <a:xfrm>
            <a:off x="1524000" y="1135781"/>
            <a:ext cx="9144000" cy="1482291"/>
          </a:xfrm>
        </p:spPr>
        <p:txBody>
          <a:bodyPr>
            <a:normAutofit fontScale="90000"/>
          </a:bodyPr>
          <a:lstStyle/>
          <a:p>
            <a:br>
              <a:rPr lang="en-US" dirty="0"/>
            </a:br>
            <a:br>
              <a:rPr lang="en-US" dirty="0"/>
            </a:br>
            <a:br>
              <a:rPr lang="en-US" dirty="0"/>
            </a:br>
            <a:br>
              <a:rPr lang="en-US" dirty="0"/>
            </a:br>
            <a:br>
              <a:rPr lang="en-US" dirty="0"/>
            </a:br>
            <a:br>
              <a:rPr lang="en-US" b="1" dirty="0">
                <a:solidFill>
                  <a:srgbClr val="000000"/>
                </a:solidFill>
                <a:latin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F3C424EE-45B8-4480-9D57-3E3D07AA1E3E}"/>
              </a:ext>
            </a:extLst>
          </p:cNvPr>
          <p:cNvSpPr>
            <a:spLocks noGrp="1"/>
          </p:cNvSpPr>
          <p:nvPr>
            <p:ph type="subTitle" idx="1"/>
          </p:nvPr>
        </p:nvSpPr>
        <p:spPr>
          <a:xfrm>
            <a:off x="1524000" y="3428999"/>
            <a:ext cx="9144000" cy="1482291"/>
          </a:xfrm>
        </p:spPr>
        <p:txBody>
          <a:bodyPr>
            <a:normAutofit/>
          </a:bodyPr>
          <a:lstStyle/>
          <a:p>
            <a:r>
              <a:rPr lang="en-US" sz="4000" b="1" dirty="0"/>
              <a:t>Challenges associated with screening for cervical carcinoma</a:t>
            </a:r>
          </a:p>
        </p:txBody>
      </p:sp>
      <p:pic>
        <p:nvPicPr>
          <p:cNvPr id="4" name="Picture 3">
            <a:extLst>
              <a:ext uri="{FF2B5EF4-FFF2-40B4-BE49-F238E27FC236}">
                <a16:creationId xmlns:a16="http://schemas.microsoft.com/office/drawing/2014/main" id="{AABB2C6C-29EB-40B9-8037-FA53689EA3D4}"/>
              </a:ext>
            </a:extLst>
          </p:cNvPr>
          <p:cNvPicPr>
            <a:picLocks noChangeAspect="1"/>
          </p:cNvPicPr>
          <p:nvPr/>
        </p:nvPicPr>
        <p:blipFill>
          <a:blip r:embed="rId2"/>
          <a:stretch>
            <a:fillRect/>
          </a:stretch>
        </p:blipFill>
        <p:spPr>
          <a:xfrm>
            <a:off x="9893609" y="0"/>
            <a:ext cx="2298391" cy="2152075"/>
          </a:xfrm>
          <a:prstGeom prst="rect">
            <a:avLst/>
          </a:prstGeom>
        </p:spPr>
      </p:pic>
      <p:pic>
        <p:nvPicPr>
          <p:cNvPr id="5" name="Picture 4">
            <a:extLst>
              <a:ext uri="{FF2B5EF4-FFF2-40B4-BE49-F238E27FC236}">
                <a16:creationId xmlns:a16="http://schemas.microsoft.com/office/drawing/2014/main" id="{B4CF91E9-1735-4880-B667-53763CAEE9A9}"/>
              </a:ext>
            </a:extLst>
          </p:cNvPr>
          <p:cNvPicPr>
            <a:picLocks noChangeAspect="1"/>
          </p:cNvPicPr>
          <p:nvPr/>
        </p:nvPicPr>
        <p:blipFill>
          <a:blip r:embed="rId3"/>
          <a:stretch>
            <a:fillRect/>
          </a:stretch>
        </p:blipFill>
        <p:spPr>
          <a:xfrm>
            <a:off x="83128" y="46324"/>
            <a:ext cx="2121592" cy="2152075"/>
          </a:xfrm>
          <a:prstGeom prst="rect">
            <a:avLst/>
          </a:prstGeom>
        </p:spPr>
      </p:pic>
    </p:spTree>
    <p:extLst>
      <p:ext uri="{BB962C8B-B14F-4D97-AF65-F5344CB8AC3E}">
        <p14:creationId xmlns:p14="http://schemas.microsoft.com/office/powerpoint/2010/main" val="505398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AC6E-C3FA-4B64-BA29-B56A21BF3E0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2637CE9-485A-4F6D-9E75-DF4FBCF76B25}"/>
              </a:ext>
            </a:extLst>
          </p:cNvPr>
          <p:cNvPicPr>
            <a:picLocks noGrp="1" noChangeAspect="1"/>
          </p:cNvPicPr>
          <p:nvPr>
            <p:ph idx="1"/>
          </p:nvPr>
        </p:nvPicPr>
        <p:blipFill>
          <a:blip r:embed="rId2"/>
          <a:stretch>
            <a:fillRect/>
          </a:stretch>
        </p:blipFill>
        <p:spPr>
          <a:xfrm>
            <a:off x="1560978" y="1690688"/>
            <a:ext cx="8454028" cy="4351338"/>
          </a:xfrm>
          <a:prstGeom prst="rect">
            <a:avLst/>
          </a:prstGeom>
        </p:spPr>
      </p:pic>
    </p:spTree>
    <p:extLst>
      <p:ext uri="{BB962C8B-B14F-4D97-AF65-F5344CB8AC3E}">
        <p14:creationId xmlns:p14="http://schemas.microsoft.com/office/powerpoint/2010/main" val="2911084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6A22F-D8E8-45A4-BD8A-410234CAD68D}"/>
              </a:ext>
            </a:extLst>
          </p:cNvPr>
          <p:cNvSpPr>
            <a:spLocks noGrp="1"/>
          </p:cNvSpPr>
          <p:nvPr>
            <p:ph type="title"/>
          </p:nvPr>
        </p:nvSpPr>
        <p:spPr/>
        <p:txBody>
          <a:bodyPr/>
          <a:lstStyle/>
          <a:p>
            <a:r>
              <a:rPr lang="en-US" dirty="0"/>
              <a:t>LSIL Vs HSIL</a:t>
            </a:r>
          </a:p>
        </p:txBody>
      </p:sp>
      <p:pic>
        <p:nvPicPr>
          <p:cNvPr id="4" name="Content Placeholder 3">
            <a:extLst>
              <a:ext uri="{FF2B5EF4-FFF2-40B4-BE49-F238E27FC236}">
                <a16:creationId xmlns:a16="http://schemas.microsoft.com/office/drawing/2014/main" id="{BAFDDCB7-2EAA-4F04-BDDC-8C1B1D03A21B}"/>
              </a:ext>
            </a:extLst>
          </p:cNvPr>
          <p:cNvPicPr>
            <a:picLocks noGrp="1" noChangeAspect="1"/>
          </p:cNvPicPr>
          <p:nvPr>
            <p:ph idx="1"/>
          </p:nvPr>
        </p:nvPicPr>
        <p:blipFill>
          <a:blip r:embed="rId2"/>
          <a:stretch>
            <a:fillRect/>
          </a:stretch>
        </p:blipFill>
        <p:spPr>
          <a:xfrm>
            <a:off x="6178487" y="1934677"/>
            <a:ext cx="5764187" cy="4735629"/>
          </a:xfrm>
          <a:prstGeom prst="rect">
            <a:avLst/>
          </a:prstGeom>
        </p:spPr>
      </p:pic>
      <p:pic>
        <p:nvPicPr>
          <p:cNvPr id="6" name="Picture 5">
            <a:extLst>
              <a:ext uri="{FF2B5EF4-FFF2-40B4-BE49-F238E27FC236}">
                <a16:creationId xmlns:a16="http://schemas.microsoft.com/office/drawing/2014/main" id="{39F49271-DCE7-49FD-B384-85D07C6FF39B}"/>
              </a:ext>
            </a:extLst>
          </p:cNvPr>
          <p:cNvPicPr>
            <a:picLocks noChangeAspect="1"/>
          </p:cNvPicPr>
          <p:nvPr/>
        </p:nvPicPr>
        <p:blipFill>
          <a:blip r:embed="rId3"/>
          <a:stretch>
            <a:fillRect/>
          </a:stretch>
        </p:blipFill>
        <p:spPr>
          <a:xfrm>
            <a:off x="159488" y="1934677"/>
            <a:ext cx="5936512" cy="4663440"/>
          </a:xfrm>
          <a:prstGeom prst="rect">
            <a:avLst/>
          </a:prstGeom>
        </p:spPr>
      </p:pic>
    </p:spTree>
    <p:extLst>
      <p:ext uri="{BB962C8B-B14F-4D97-AF65-F5344CB8AC3E}">
        <p14:creationId xmlns:p14="http://schemas.microsoft.com/office/powerpoint/2010/main" val="22562518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B1510-8A56-4DA2-A3AE-FBD7F15111A3}"/>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96A548B8-2E05-482B-AB32-777FFD3A8987}"/>
              </a:ext>
            </a:extLst>
          </p:cNvPr>
          <p:cNvSpPr>
            <a:spLocks noGrp="1"/>
          </p:cNvSpPr>
          <p:nvPr>
            <p:ph idx="1"/>
          </p:nvPr>
        </p:nvSpPr>
        <p:spPr>
          <a:xfrm>
            <a:off x="838200" y="1434164"/>
            <a:ext cx="8505756" cy="4742799"/>
          </a:xfrm>
        </p:spPr>
        <p:txBody>
          <a:bodyPr>
            <a:normAutofit/>
          </a:bodyPr>
          <a:lstStyle/>
          <a:p>
            <a:r>
              <a:rPr lang="en-US" dirty="0"/>
              <a:t>George Nicholas Papanicolaou (1883-1962).</a:t>
            </a:r>
          </a:p>
          <a:p>
            <a:r>
              <a:rPr lang="en-US" dirty="0"/>
              <a:t>He is best known for creating the Papanicolaou test.</a:t>
            </a:r>
          </a:p>
          <a:p>
            <a:r>
              <a:rPr lang="en-US" dirty="0"/>
              <a:t>He collaborated with Dr Herbert </a:t>
            </a:r>
            <a:r>
              <a:rPr lang="en-US" dirty="0" err="1"/>
              <a:t>Traut</a:t>
            </a:r>
            <a:r>
              <a:rPr lang="en-US" dirty="0"/>
              <a:t> (gynecological pathologist), publishing their book in 1943        </a:t>
            </a:r>
            <a:r>
              <a:rPr lang="en-US" dirty="0">
                <a:solidFill>
                  <a:srgbClr val="FF0000"/>
                </a:solidFill>
              </a:rPr>
              <a:t>“</a:t>
            </a:r>
            <a:r>
              <a:rPr lang="en-US" b="1" dirty="0">
                <a:solidFill>
                  <a:srgbClr val="FF0000"/>
                </a:solidFill>
              </a:rPr>
              <a:t>Diagnosis of Uterine Cancer by the Vaginal Smear” </a:t>
            </a:r>
            <a:endParaRPr lang="en-US" dirty="0"/>
          </a:p>
          <a:p>
            <a:r>
              <a:rPr lang="en-US" dirty="0"/>
              <a:t>The use of the Pap test as a national screening programs can be dated back to the 1960s and 1970s.</a:t>
            </a:r>
          </a:p>
        </p:txBody>
      </p:sp>
      <p:pic>
        <p:nvPicPr>
          <p:cNvPr id="4" name="Picture 3">
            <a:extLst>
              <a:ext uri="{FF2B5EF4-FFF2-40B4-BE49-F238E27FC236}">
                <a16:creationId xmlns:a16="http://schemas.microsoft.com/office/drawing/2014/main" id="{7DC0A45F-D56E-4AD2-8504-1B004BE30BF2}"/>
              </a:ext>
            </a:extLst>
          </p:cNvPr>
          <p:cNvPicPr>
            <a:picLocks noChangeAspect="1"/>
          </p:cNvPicPr>
          <p:nvPr/>
        </p:nvPicPr>
        <p:blipFill>
          <a:blip r:embed="rId2"/>
          <a:stretch>
            <a:fillRect/>
          </a:stretch>
        </p:blipFill>
        <p:spPr>
          <a:xfrm>
            <a:off x="9613464" y="1177210"/>
            <a:ext cx="2340077" cy="3618058"/>
          </a:xfrm>
          <a:prstGeom prst="rect">
            <a:avLst/>
          </a:prstGeom>
        </p:spPr>
      </p:pic>
    </p:spTree>
    <p:extLst>
      <p:ext uri="{BB962C8B-B14F-4D97-AF65-F5344CB8AC3E}">
        <p14:creationId xmlns:p14="http://schemas.microsoft.com/office/powerpoint/2010/main" val="29518160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7F5C-D2E4-43AE-831E-575E2A9454C1}"/>
              </a:ext>
            </a:extLst>
          </p:cNvPr>
          <p:cNvSpPr>
            <a:spLocks noGrp="1"/>
          </p:cNvSpPr>
          <p:nvPr>
            <p:ph type="title"/>
          </p:nvPr>
        </p:nvSpPr>
        <p:spPr/>
        <p:txBody>
          <a:bodyPr/>
          <a:lstStyle/>
          <a:p>
            <a:r>
              <a:rPr lang="en-US" dirty="0"/>
              <a:t>Obstacles </a:t>
            </a:r>
          </a:p>
        </p:txBody>
      </p:sp>
      <p:sp>
        <p:nvSpPr>
          <p:cNvPr id="3" name="Content Placeholder 2">
            <a:extLst>
              <a:ext uri="{FF2B5EF4-FFF2-40B4-BE49-F238E27FC236}">
                <a16:creationId xmlns:a16="http://schemas.microsoft.com/office/drawing/2014/main" id="{11F66E28-8E46-4AE6-B28B-364E65A37AFC}"/>
              </a:ext>
            </a:extLst>
          </p:cNvPr>
          <p:cNvSpPr>
            <a:spLocks noGrp="1"/>
          </p:cNvSpPr>
          <p:nvPr>
            <p:ph idx="1"/>
          </p:nvPr>
        </p:nvSpPr>
        <p:spPr/>
        <p:txBody>
          <a:bodyPr/>
          <a:lstStyle/>
          <a:p>
            <a:r>
              <a:rPr lang="en-US" dirty="0"/>
              <a:t>The World Health Organization emphasizes, is due to: </a:t>
            </a:r>
          </a:p>
          <a:p>
            <a:r>
              <a:rPr lang="en-US" dirty="0"/>
              <a:t>Limitations of the Pap smear test.</a:t>
            </a:r>
          </a:p>
          <a:p>
            <a:r>
              <a:rPr lang="en-US" dirty="0"/>
              <a:t>Existing organizational mechanisms of the healthcare systems and cultural and community aspects.</a:t>
            </a:r>
          </a:p>
        </p:txBody>
      </p:sp>
    </p:spTree>
    <p:extLst>
      <p:ext uri="{BB962C8B-B14F-4D97-AF65-F5344CB8AC3E}">
        <p14:creationId xmlns:p14="http://schemas.microsoft.com/office/powerpoint/2010/main" val="3791429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EA5F-3A35-4FD6-83CC-F1A5604689A6}"/>
              </a:ext>
            </a:extLst>
          </p:cNvPr>
          <p:cNvSpPr>
            <a:spLocks noGrp="1"/>
          </p:cNvSpPr>
          <p:nvPr>
            <p:ph type="title"/>
          </p:nvPr>
        </p:nvSpPr>
        <p:spPr>
          <a:xfrm>
            <a:off x="838200" y="475013"/>
            <a:ext cx="10515600" cy="911025"/>
          </a:xfrm>
        </p:spPr>
        <p:txBody>
          <a:bodyPr>
            <a:normAutofit fontScale="90000"/>
          </a:bodyPr>
          <a:lstStyle/>
          <a:p>
            <a:pPr algn="ctr"/>
            <a:br>
              <a:rPr lang="en-US" dirty="0"/>
            </a:br>
            <a:br>
              <a:rPr lang="en-US" dirty="0"/>
            </a:br>
            <a:r>
              <a:rPr lang="en-US" dirty="0"/>
              <a:t>1-</a:t>
            </a:r>
            <a:r>
              <a:rPr lang="en-US" sz="4000" dirty="0"/>
              <a:t>Limitations of the pap as a screening programs</a:t>
            </a:r>
            <a:br>
              <a:rPr lang="en-US" sz="4000" dirty="0"/>
            </a:br>
            <a:r>
              <a:rPr lang="en-US" sz="3100" dirty="0"/>
              <a:t>Errors and Failures in the Program </a:t>
            </a:r>
            <a:br>
              <a:rPr lang="en-US" dirty="0"/>
            </a:br>
            <a:br>
              <a:rPr lang="en-US" dirty="0"/>
            </a:br>
            <a:endParaRPr lang="en-US" dirty="0"/>
          </a:p>
        </p:txBody>
      </p:sp>
      <p:sp>
        <p:nvSpPr>
          <p:cNvPr id="3" name="Content Placeholder 2">
            <a:extLst>
              <a:ext uri="{FF2B5EF4-FFF2-40B4-BE49-F238E27FC236}">
                <a16:creationId xmlns:a16="http://schemas.microsoft.com/office/drawing/2014/main" id="{ED6C37C7-322C-4DB9-B7AB-87CF6C84E882}"/>
              </a:ext>
            </a:extLst>
          </p:cNvPr>
          <p:cNvSpPr>
            <a:spLocks noGrp="1"/>
          </p:cNvSpPr>
          <p:nvPr>
            <p:ph idx="1"/>
          </p:nvPr>
        </p:nvSpPr>
        <p:spPr>
          <a:xfrm>
            <a:off x="577516" y="1543792"/>
            <a:ext cx="10776284" cy="4949083"/>
          </a:xfrm>
        </p:spPr>
        <p:txBody>
          <a:bodyPr>
            <a:noAutofit/>
          </a:bodyPr>
          <a:lstStyle/>
          <a:p>
            <a:r>
              <a:rPr lang="en-US" sz="2400" dirty="0"/>
              <a:t>- </a:t>
            </a:r>
            <a:r>
              <a:rPr lang="en-US" dirty="0"/>
              <a:t>Low sensitivity: where the false-negatives 3% -13%, so they may miss some precancers and have to be repeated frequently.</a:t>
            </a:r>
          </a:p>
          <a:p>
            <a:r>
              <a:rPr lang="en-US" dirty="0"/>
              <a:t>- Inadequate collection of material to be examined.</a:t>
            </a:r>
          </a:p>
          <a:p>
            <a:r>
              <a:rPr lang="en-US" dirty="0"/>
              <a:t>- Errors of interpretation in the cytopathology laboratory.</a:t>
            </a:r>
          </a:p>
          <a:p>
            <a:r>
              <a:rPr lang="en-US" dirty="0"/>
              <a:t>- Absence of adequate follow-up. </a:t>
            </a:r>
          </a:p>
          <a:p>
            <a:r>
              <a:rPr lang="en-US" dirty="0"/>
              <a:t>- Failures in the treatment of precursor lesions. </a:t>
            </a:r>
          </a:p>
          <a:p>
            <a:r>
              <a:rPr lang="en-US" dirty="0"/>
              <a:t>It becomes fundamental to keep the multidisciplinary teams who work with prevention stimulated and up to date, aware of the importance of each stage and its role in achieving the final result, which is to avoid death by cervical cancer.</a:t>
            </a:r>
          </a:p>
          <a:p>
            <a:pPr marL="0" indent="0">
              <a:buNone/>
            </a:pPr>
            <a:endParaRPr lang="en-US" sz="2400" dirty="0"/>
          </a:p>
        </p:txBody>
      </p:sp>
    </p:spTree>
    <p:extLst>
      <p:ext uri="{BB962C8B-B14F-4D97-AF65-F5344CB8AC3E}">
        <p14:creationId xmlns:p14="http://schemas.microsoft.com/office/powerpoint/2010/main" val="16163225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DB3D-1280-49D9-800A-4796A4E148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A564EA-AB59-4109-8799-91A8B5A75F69}"/>
              </a:ext>
            </a:extLst>
          </p:cNvPr>
          <p:cNvSpPr>
            <a:spLocks noGrp="1"/>
          </p:cNvSpPr>
          <p:nvPr>
            <p:ph idx="1"/>
          </p:nvPr>
        </p:nvSpPr>
        <p:spPr/>
        <p:txBody>
          <a:bodyPr>
            <a:normAutofit fontScale="92500" lnSpcReduction="10000"/>
          </a:bodyPr>
          <a:lstStyle/>
          <a:p>
            <a:r>
              <a:rPr lang="en-US" dirty="0"/>
              <a:t>- Achieving the ideal coverage: For a prevention program to diminish cervical cancer mortality it must achieve a coverage estimated at around </a:t>
            </a:r>
            <a:r>
              <a:rPr lang="en-US" sz="3600" b="1" dirty="0"/>
              <a:t>80% </a:t>
            </a:r>
            <a:r>
              <a:rPr lang="en-US" dirty="0"/>
              <a:t>of the women. </a:t>
            </a:r>
          </a:p>
          <a:p>
            <a:r>
              <a:rPr lang="en-US" dirty="0"/>
              <a:t>The community must be mobilized and informed in order to make the women realize the causes and consequences of cervical cancer and so submit to the tests.</a:t>
            </a:r>
          </a:p>
          <a:p>
            <a:r>
              <a:rPr lang="en-US" dirty="0"/>
              <a:t>Lack of knowledge becomes one of the main allies of the inefficiency of screening programs. </a:t>
            </a:r>
          </a:p>
          <a:p>
            <a:r>
              <a:rPr lang="en-US" dirty="0"/>
              <a:t>Strategies must be established to encourage regular participation of women in the program and the return of women with abnormal results (</a:t>
            </a:r>
            <a:r>
              <a:rPr lang="en-US" sz="3200" b="1" dirty="0"/>
              <a:t>29%</a:t>
            </a:r>
            <a:r>
              <a:rPr lang="en-US" dirty="0"/>
              <a:t> do not return).</a:t>
            </a:r>
          </a:p>
          <a:p>
            <a:endParaRPr lang="en-US" dirty="0"/>
          </a:p>
        </p:txBody>
      </p:sp>
    </p:spTree>
    <p:extLst>
      <p:ext uri="{BB962C8B-B14F-4D97-AF65-F5344CB8AC3E}">
        <p14:creationId xmlns:p14="http://schemas.microsoft.com/office/powerpoint/2010/main" val="3581112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5311-B3A2-4233-8F7E-C78ACAC2146D}"/>
              </a:ext>
            </a:extLst>
          </p:cNvPr>
          <p:cNvSpPr>
            <a:spLocks noGrp="1"/>
          </p:cNvSpPr>
          <p:nvPr>
            <p:ph type="title"/>
          </p:nvPr>
        </p:nvSpPr>
        <p:spPr>
          <a:xfrm>
            <a:off x="838200" y="365126"/>
            <a:ext cx="10515600" cy="385645"/>
          </a:xfrm>
        </p:spPr>
        <p:txBody>
          <a:bodyPr>
            <a:normAutofit fontScale="90000"/>
          </a:bodyPr>
          <a:lstStyle/>
          <a:p>
            <a:br>
              <a:rPr lang="en-US" dirty="0"/>
            </a:br>
            <a:r>
              <a:rPr lang="en-US" dirty="0"/>
              <a:t>2- Socioeconomic and Cultural Problems</a:t>
            </a:r>
            <a:br>
              <a:rPr lang="en-US" dirty="0"/>
            </a:br>
            <a:endParaRPr lang="en-US" dirty="0"/>
          </a:p>
        </p:txBody>
      </p:sp>
      <p:sp>
        <p:nvSpPr>
          <p:cNvPr id="3" name="Content Placeholder 2">
            <a:extLst>
              <a:ext uri="{FF2B5EF4-FFF2-40B4-BE49-F238E27FC236}">
                <a16:creationId xmlns:a16="http://schemas.microsoft.com/office/drawing/2014/main" id="{0D7E2B4D-8C0A-4563-81B8-A9CF44334835}"/>
              </a:ext>
            </a:extLst>
          </p:cNvPr>
          <p:cNvSpPr>
            <a:spLocks noGrp="1"/>
          </p:cNvSpPr>
          <p:nvPr>
            <p:ph idx="1"/>
          </p:nvPr>
        </p:nvSpPr>
        <p:spPr>
          <a:xfrm>
            <a:off x="838200" y="914400"/>
            <a:ext cx="10515600" cy="5678905"/>
          </a:xfrm>
        </p:spPr>
        <p:txBody>
          <a:bodyPr>
            <a:normAutofit/>
          </a:bodyPr>
          <a:lstStyle/>
          <a:p>
            <a:r>
              <a:rPr lang="en-US" dirty="0"/>
              <a:t>Sociocultural and behavioral factors can also be a negative influence in the running of programs and should be detected and minimized. </a:t>
            </a:r>
          </a:p>
          <a:p>
            <a:r>
              <a:rPr lang="en-US" dirty="0"/>
              <a:t>-</a:t>
            </a:r>
            <a:r>
              <a:rPr lang="en-US" b="1" dirty="0"/>
              <a:t>Level of education of the community</a:t>
            </a:r>
            <a:r>
              <a:rPr lang="en-US" dirty="0"/>
              <a:t>.</a:t>
            </a:r>
          </a:p>
          <a:p>
            <a:pPr>
              <a:buFont typeface="Wingdings" panose="05000000000000000000" pitchFamily="2" charset="2"/>
              <a:buChar char="ü"/>
            </a:pPr>
            <a:r>
              <a:rPr lang="en-US" dirty="0"/>
              <a:t>A recent statistics registered in developing countries shows that there is a high percentage of women in </a:t>
            </a:r>
            <a:r>
              <a:rPr lang="en-US" b="1" dirty="0">
                <a:solidFill>
                  <a:srgbClr val="FF0000"/>
                </a:solidFill>
              </a:rPr>
              <a:t>rural communities </a:t>
            </a:r>
            <a:r>
              <a:rPr lang="en-US" dirty="0"/>
              <a:t>refusing cervical cancer screenings using the Pap test.</a:t>
            </a:r>
          </a:p>
          <a:p>
            <a:pPr>
              <a:buFont typeface="Wingdings" panose="05000000000000000000" pitchFamily="2" charset="2"/>
              <a:buChar char="ü"/>
            </a:pPr>
            <a:r>
              <a:rPr lang="en-US" b="1" dirty="0"/>
              <a:t> </a:t>
            </a:r>
            <a:r>
              <a:rPr lang="en-US" b="1" dirty="0">
                <a:solidFill>
                  <a:srgbClr val="FF0000"/>
                </a:solidFill>
              </a:rPr>
              <a:t>Not to accept the</a:t>
            </a:r>
            <a:r>
              <a:rPr lang="ar-IQ" b="1" dirty="0">
                <a:solidFill>
                  <a:srgbClr val="FF0000"/>
                </a:solidFill>
              </a:rPr>
              <a:t> </a:t>
            </a:r>
            <a:r>
              <a:rPr lang="en-US" b="1" dirty="0">
                <a:solidFill>
                  <a:srgbClr val="FF0000"/>
                </a:solidFill>
              </a:rPr>
              <a:t>test </a:t>
            </a:r>
            <a:r>
              <a:rPr lang="en-US" dirty="0"/>
              <a:t>were an absence of symptoms and the belief that the test was unnecessary.</a:t>
            </a:r>
          </a:p>
          <a:p>
            <a:pPr>
              <a:buFont typeface="Wingdings" panose="05000000000000000000" pitchFamily="2" charset="2"/>
              <a:buChar char="ü"/>
            </a:pPr>
            <a:r>
              <a:rPr lang="en-US" dirty="0"/>
              <a:t>Decisive influence of the </a:t>
            </a:r>
            <a:r>
              <a:rPr lang="en-US" b="1" dirty="0">
                <a:solidFill>
                  <a:srgbClr val="FF0000"/>
                </a:solidFill>
              </a:rPr>
              <a:t>woman’s partner</a:t>
            </a:r>
            <a:r>
              <a:rPr lang="en-US" dirty="0"/>
              <a:t>, contributing to diminishing women’s adhesion to the screening programs.</a:t>
            </a:r>
          </a:p>
          <a:p>
            <a:endParaRPr lang="en-US" dirty="0"/>
          </a:p>
        </p:txBody>
      </p:sp>
    </p:spTree>
    <p:extLst>
      <p:ext uri="{BB962C8B-B14F-4D97-AF65-F5344CB8AC3E}">
        <p14:creationId xmlns:p14="http://schemas.microsoft.com/office/powerpoint/2010/main" val="1925580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25EBC-D7DF-497A-82C9-B3F05E6AFA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FA51D6-9985-425E-8A1D-0F468B6AE6BF}"/>
              </a:ext>
            </a:extLst>
          </p:cNvPr>
          <p:cNvSpPr>
            <a:spLocks noGrp="1"/>
          </p:cNvSpPr>
          <p:nvPr>
            <p:ph idx="1"/>
          </p:nvPr>
        </p:nvSpPr>
        <p:spPr/>
        <p:txBody>
          <a:bodyPr>
            <a:normAutofit/>
          </a:bodyPr>
          <a:lstStyle/>
          <a:p>
            <a:r>
              <a:rPr lang="en-US" dirty="0"/>
              <a:t>-</a:t>
            </a:r>
            <a:r>
              <a:rPr lang="en-US" b="1" dirty="0"/>
              <a:t>Political limitations</a:t>
            </a:r>
            <a:r>
              <a:rPr lang="en-US" dirty="0"/>
              <a:t>, in developing countries the priority for contagious diseases such as TB or AIDS, vaccination, or the fight against hunger and poor nutrition and thus oppose the prevention of cervical cancer.</a:t>
            </a:r>
            <a:endParaRPr lang="ar-IQ" dirty="0"/>
          </a:p>
          <a:p>
            <a:r>
              <a:rPr lang="en-US" dirty="0"/>
              <a:t>-</a:t>
            </a:r>
            <a:r>
              <a:rPr lang="en-US" b="1" dirty="0"/>
              <a:t>Religious aspects</a:t>
            </a:r>
          </a:p>
          <a:p>
            <a:endParaRPr lang="en-US" dirty="0"/>
          </a:p>
          <a:p>
            <a:pPr marL="0" indent="0">
              <a:buNone/>
            </a:pPr>
            <a:endParaRPr lang="en-US" dirty="0"/>
          </a:p>
        </p:txBody>
      </p:sp>
    </p:spTree>
    <p:extLst>
      <p:ext uri="{BB962C8B-B14F-4D97-AF65-F5344CB8AC3E}">
        <p14:creationId xmlns:p14="http://schemas.microsoft.com/office/powerpoint/2010/main" val="575284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DC14-6E60-47C1-A1A2-DFDDAAD60827}"/>
              </a:ext>
            </a:extLst>
          </p:cNvPr>
          <p:cNvSpPr>
            <a:spLocks noGrp="1"/>
          </p:cNvSpPr>
          <p:nvPr>
            <p:ph type="title"/>
          </p:nvPr>
        </p:nvSpPr>
        <p:spPr/>
        <p:txBody>
          <a:bodyPr/>
          <a:lstStyle/>
          <a:p>
            <a:r>
              <a:rPr lang="en-US" dirty="0"/>
              <a:t>Other factors</a:t>
            </a:r>
          </a:p>
        </p:txBody>
      </p:sp>
      <p:sp>
        <p:nvSpPr>
          <p:cNvPr id="3" name="Content Placeholder 2">
            <a:extLst>
              <a:ext uri="{FF2B5EF4-FFF2-40B4-BE49-F238E27FC236}">
                <a16:creationId xmlns:a16="http://schemas.microsoft.com/office/drawing/2014/main" id="{99F62EA5-9B85-43ED-B654-51DA3655C57E}"/>
              </a:ext>
            </a:extLst>
          </p:cNvPr>
          <p:cNvSpPr>
            <a:spLocks noGrp="1"/>
          </p:cNvSpPr>
          <p:nvPr>
            <p:ph idx="1"/>
          </p:nvPr>
        </p:nvSpPr>
        <p:spPr/>
        <p:txBody>
          <a:bodyPr/>
          <a:lstStyle/>
          <a:p>
            <a:r>
              <a:rPr lang="en-US" dirty="0"/>
              <a:t>The women felt embarrassed being examined by a doctor of the male sex.</a:t>
            </a:r>
          </a:p>
          <a:p>
            <a:r>
              <a:rPr lang="en-US" dirty="0"/>
              <a:t>Aversion to pelvic examination .</a:t>
            </a:r>
          </a:p>
          <a:p>
            <a:r>
              <a:rPr lang="en-US" dirty="0"/>
              <a:t>Lacking trust in the healthcare personnel.</a:t>
            </a:r>
          </a:p>
          <a:p>
            <a:r>
              <a:rPr lang="en-US" dirty="0"/>
              <a:t>Believe that the test would be painful.</a:t>
            </a:r>
          </a:p>
          <a:p>
            <a:r>
              <a:rPr lang="en-US" dirty="0"/>
              <a:t>Long wait times.</a:t>
            </a:r>
          </a:p>
          <a:p>
            <a:endParaRPr lang="en-US" dirty="0"/>
          </a:p>
        </p:txBody>
      </p:sp>
    </p:spTree>
    <p:extLst>
      <p:ext uri="{BB962C8B-B14F-4D97-AF65-F5344CB8AC3E}">
        <p14:creationId xmlns:p14="http://schemas.microsoft.com/office/powerpoint/2010/main" val="124677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8F00-EDB9-44BF-9AD5-9A3FF419A656}"/>
              </a:ext>
            </a:extLst>
          </p:cNvPr>
          <p:cNvSpPr>
            <a:spLocks noGrp="1"/>
          </p:cNvSpPr>
          <p:nvPr>
            <p:ph type="title"/>
          </p:nvPr>
        </p:nvSpPr>
        <p:spPr>
          <a:xfrm>
            <a:off x="838200" y="365126"/>
            <a:ext cx="10067223" cy="818782"/>
          </a:xfrm>
        </p:spPr>
        <p:txBody>
          <a:bodyPr>
            <a:normAutofit/>
          </a:bodyPr>
          <a:lstStyle/>
          <a:p>
            <a:r>
              <a:rPr lang="en-US" sz="4000" dirty="0"/>
              <a:t>Procedures essential to the success of Pap test</a:t>
            </a:r>
            <a:endParaRPr lang="en-US" dirty="0"/>
          </a:p>
        </p:txBody>
      </p:sp>
      <p:sp>
        <p:nvSpPr>
          <p:cNvPr id="3" name="Content Placeholder 2">
            <a:extLst>
              <a:ext uri="{FF2B5EF4-FFF2-40B4-BE49-F238E27FC236}">
                <a16:creationId xmlns:a16="http://schemas.microsoft.com/office/drawing/2014/main" id="{FD125301-668C-4B5A-80D7-5BE1295E54A5}"/>
              </a:ext>
            </a:extLst>
          </p:cNvPr>
          <p:cNvSpPr>
            <a:spLocks noGrp="1"/>
          </p:cNvSpPr>
          <p:nvPr>
            <p:ph idx="1"/>
          </p:nvPr>
        </p:nvSpPr>
        <p:spPr/>
        <p:txBody>
          <a:bodyPr>
            <a:normAutofit/>
          </a:bodyPr>
          <a:lstStyle/>
          <a:p>
            <a:r>
              <a:rPr lang="en-US" dirty="0"/>
              <a:t>The basic integrated actions include: </a:t>
            </a:r>
          </a:p>
          <a:p>
            <a:r>
              <a:rPr lang="en-US" dirty="0"/>
              <a:t>(1) Care with collection.</a:t>
            </a:r>
          </a:p>
          <a:p>
            <a:r>
              <a:rPr lang="en-US" dirty="0"/>
              <a:t>(2) Processing of the smears.</a:t>
            </a:r>
          </a:p>
          <a:p>
            <a:r>
              <a:rPr lang="en-US" dirty="0"/>
              <a:t>(3) Screening and interpretation of the specimens</a:t>
            </a:r>
            <a:endParaRPr lang="ar-IQ" dirty="0"/>
          </a:p>
          <a:p>
            <a:r>
              <a:rPr lang="en-US" dirty="0"/>
              <a:t> (4) Follow-up of the patients.</a:t>
            </a:r>
          </a:p>
        </p:txBody>
      </p:sp>
    </p:spTree>
    <p:extLst>
      <p:ext uri="{BB962C8B-B14F-4D97-AF65-F5344CB8AC3E}">
        <p14:creationId xmlns:p14="http://schemas.microsoft.com/office/powerpoint/2010/main" val="2607861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684FD-5A00-465F-AF91-180A206E287E}"/>
              </a:ext>
            </a:extLst>
          </p:cNvPr>
          <p:cNvPicPr>
            <a:picLocks noChangeAspect="1"/>
          </p:cNvPicPr>
          <p:nvPr/>
        </p:nvPicPr>
        <p:blipFill>
          <a:blip r:embed="rId2"/>
          <a:stretch>
            <a:fillRect/>
          </a:stretch>
        </p:blipFill>
        <p:spPr>
          <a:xfrm>
            <a:off x="0" y="-281576"/>
            <a:ext cx="12192000" cy="2386013"/>
          </a:xfrm>
          <a:prstGeom prst="rect">
            <a:avLst/>
          </a:prstGeom>
        </p:spPr>
      </p:pic>
      <p:sp>
        <p:nvSpPr>
          <p:cNvPr id="2" name="Title 1">
            <a:extLst>
              <a:ext uri="{FF2B5EF4-FFF2-40B4-BE49-F238E27FC236}">
                <a16:creationId xmlns:a16="http://schemas.microsoft.com/office/drawing/2014/main" id="{D01C05B0-977A-4E8A-AE7C-CCEE12062B7A}"/>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482FEAFF-79B9-4411-B3E0-522B2ED6AB2E}"/>
              </a:ext>
            </a:extLst>
          </p:cNvPr>
          <p:cNvPicPr>
            <a:picLocks noGrp="1" noChangeAspect="1"/>
          </p:cNvPicPr>
          <p:nvPr>
            <p:ph idx="1"/>
          </p:nvPr>
        </p:nvPicPr>
        <p:blipFill>
          <a:blip r:embed="rId3"/>
          <a:stretch>
            <a:fillRect/>
          </a:stretch>
        </p:blipFill>
        <p:spPr>
          <a:xfrm>
            <a:off x="3480460" y="1690688"/>
            <a:ext cx="7873340" cy="5150963"/>
          </a:xfrm>
          <a:prstGeom prst="rect">
            <a:avLst/>
          </a:prstGeom>
        </p:spPr>
      </p:pic>
    </p:spTree>
    <p:extLst>
      <p:ext uri="{BB962C8B-B14F-4D97-AF65-F5344CB8AC3E}">
        <p14:creationId xmlns:p14="http://schemas.microsoft.com/office/powerpoint/2010/main" val="3410779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6AE9-943E-4117-8781-21E0B202458A}"/>
              </a:ext>
            </a:extLst>
          </p:cNvPr>
          <p:cNvSpPr>
            <a:spLocks noGrp="1"/>
          </p:cNvSpPr>
          <p:nvPr>
            <p:ph type="title"/>
          </p:nvPr>
        </p:nvSpPr>
        <p:spPr/>
        <p:txBody>
          <a:bodyPr/>
          <a:lstStyle/>
          <a:p>
            <a:r>
              <a:rPr lang="en-US" dirty="0"/>
              <a:t>1. Care with collection.</a:t>
            </a:r>
          </a:p>
        </p:txBody>
      </p:sp>
      <p:sp>
        <p:nvSpPr>
          <p:cNvPr id="3" name="Content Placeholder 2">
            <a:extLst>
              <a:ext uri="{FF2B5EF4-FFF2-40B4-BE49-F238E27FC236}">
                <a16:creationId xmlns:a16="http://schemas.microsoft.com/office/drawing/2014/main" id="{E6B29B56-FAF4-4830-9993-B9A9A8767550}"/>
              </a:ext>
            </a:extLst>
          </p:cNvPr>
          <p:cNvSpPr>
            <a:spLocks noGrp="1"/>
          </p:cNvSpPr>
          <p:nvPr>
            <p:ph idx="1"/>
          </p:nvPr>
        </p:nvSpPr>
        <p:spPr>
          <a:xfrm>
            <a:off x="838201" y="1395663"/>
            <a:ext cx="7997042" cy="5097212"/>
          </a:xfrm>
        </p:spPr>
        <p:txBody>
          <a:bodyPr>
            <a:normAutofit/>
          </a:bodyPr>
          <a:lstStyle/>
          <a:p>
            <a:r>
              <a:rPr lang="en-US" dirty="0"/>
              <a:t>The majority of false-negatives arise from problems with collection of specimens.</a:t>
            </a:r>
          </a:p>
          <a:p>
            <a:r>
              <a:rPr lang="en-US" dirty="0"/>
              <a:t>The smears must be well identified.</a:t>
            </a:r>
          </a:p>
          <a:p>
            <a:r>
              <a:rPr lang="en-US" dirty="0"/>
              <a:t>Slim, Uniform, without contaminants</a:t>
            </a:r>
          </a:p>
          <a:p>
            <a:r>
              <a:rPr lang="en-US" dirty="0"/>
              <a:t>There should be a minimum of blood, mucus, or other obscuring  material.</a:t>
            </a:r>
          </a:p>
          <a:p>
            <a:r>
              <a:rPr lang="en-US" dirty="0"/>
              <a:t>Contain samples from the transformation zone.</a:t>
            </a:r>
          </a:p>
          <a:p>
            <a:r>
              <a:rPr lang="en-US" dirty="0"/>
              <a:t>Adequately and rapidly fix.</a:t>
            </a:r>
          </a:p>
          <a:p>
            <a:r>
              <a:rPr lang="en-US" dirty="0"/>
              <a:t>Thus this stage should be systemized and there should be training and recycling of the personnel responsible for taking the samples.</a:t>
            </a:r>
          </a:p>
        </p:txBody>
      </p:sp>
      <p:pic>
        <p:nvPicPr>
          <p:cNvPr id="4" name="Picture 3">
            <a:extLst>
              <a:ext uri="{FF2B5EF4-FFF2-40B4-BE49-F238E27FC236}">
                <a16:creationId xmlns:a16="http://schemas.microsoft.com/office/drawing/2014/main" id="{847AE8F0-BE91-4D83-AB45-4FFD60167876}"/>
              </a:ext>
            </a:extLst>
          </p:cNvPr>
          <p:cNvPicPr>
            <a:picLocks noChangeAspect="1"/>
          </p:cNvPicPr>
          <p:nvPr/>
        </p:nvPicPr>
        <p:blipFill>
          <a:blip r:embed="rId2"/>
          <a:stretch>
            <a:fillRect/>
          </a:stretch>
        </p:blipFill>
        <p:spPr>
          <a:xfrm>
            <a:off x="8556401" y="1922866"/>
            <a:ext cx="3326841" cy="2021403"/>
          </a:xfrm>
          <a:prstGeom prst="rect">
            <a:avLst/>
          </a:prstGeom>
        </p:spPr>
      </p:pic>
    </p:spTree>
    <p:extLst>
      <p:ext uri="{BB962C8B-B14F-4D97-AF65-F5344CB8AC3E}">
        <p14:creationId xmlns:p14="http://schemas.microsoft.com/office/powerpoint/2010/main" val="769900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50A7-9041-4FCC-9800-4DEBDFDEC24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EE3C553-EE96-4B69-9411-48005294362A}"/>
              </a:ext>
            </a:extLst>
          </p:cNvPr>
          <p:cNvPicPr>
            <a:picLocks noGrp="1" noChangeAspect="1"/>
          </p:cNvPicPr>
          <p:nvPr>
            <p:ph idx="1"/>
          </p:nvPr>
        </p:nvPicPr>
        <p:blipFill>
          <a:blip r:embed="rId2"/>
          <a:stretch>
            <a:fillRect/>
          </a:stretch>
        </p:blipFill>
        <p:spPr>
          <a:xfrm>
            <a:off x="0" y="1427276"/>
            <a:ext cx="6166293" cy="4351338"/>
          </a:xfrm>
          <a:prstGeom prst="rect">
            <a:avLst/>
          </a:prstGeom>
        </p:spPr>
      </p:pic>
      <p:pic>
        <p:nvPicPr>
          <p:cNvPr id="5" name="Picture 4">
            <a:extLst>
              <a:ext uri="{FF2B5EF4-FFF2-40B4-BE49-F238E27FC236}">
                <a16:creationId xmlns:a16="http://schemas.microsoft.com/office/drawing/2014/main" id="{3BAFA143-FE0B-454E-B1F6-064BC2E35C36}"/>
              </a:ext>
            </a:extLst>
          </p:cNvPr>
          <p:cNvPicPr>
            <a:picLocks noChangeAspect="1"/>
          </p:cNvPicPr>
          <p:nvPr/>
        </p:nvPicPr>
        <p:blipFill>
          <a:blip r:embed="rId3"/>
          <a:stretch>
            <a:fillRect/>
          </a:stretch>
        </p:blipFill>
        <p:spPr>
          <a:xfrm>
            <a:off x="6377050" y="2873829"/>
            <a:ext cx="5405004" cy="3984171"/>
          </a:xfrm>
          <a:prstGeom prst="rect">
            <a:avLst/>
          </a:prstGeom>
        </p:spPr>
      </p:pic>
      <p:pic>
        <p:nvPicPr>
          <p:cNvPr id="6" name="Picture 5">
            <a:extLst>
              <a:ext uri="{FF2B5EF4-FFF2-40B4-BE49-F238E27FC236}">
                <a16:creationId xmlns:a16="http://schemas.microsoft.com/office/drawing/2014/main" id="{8F5606E1-1CD0-4CA8-B92E-C5446287126C}"/>
              </a:ext>
            </a:extLst>
          </p:cNvPr>
          <p:cNvPicPr>
            <a:picLocks noChangeAspect="1"/>
          </p:cNvPicPr>
          <p:nvPr/>
        </p:nvPicPr>
        <p:blipFill>
          <a:blip r:embed="rId4"/>
          <a:stretch>
            <a:fillRect/>
          </a:stretch>
        </p:blipFill>
        <p:spPr>
          <a:xfrm>
            <a:off x="7068183" y="106878"/>
            <a:ext cx="3203973" cy="2640796"/>
          </a:xfrm>
          <a:prstGeom prst="rect">
            <a:avLst/>
          </a:prstGeom>
        </p:spPr>
      </p:pic>
    </p:spTree>
    <p:extLst>
      <p:ext uri="{BB962C8B-B14F-4D97-AF65-F5344CB8AC3E}">
        <p14:creationId xmlns:p14="http://schemas.microsoft.com/office/powerpoint/2010/main" val="945595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1249A-67FC-4608-9D7B-A60C3F20B7D4}"/>
              </a:ext>
            </a:extLst>
          </p:cNvPr>
          <p:cNvSpPr>
            <a:spLocks noGrp="1"/>
          </p:cNvSpPr>
          <p:nvPr>
            <p:ph type="title"/>
          </p:nvPr>
        </p:nvSpPr>
        <p:spPr>
          <a:xfrm>
            <a:off x="838200" y="365126"/>
            <a:ext cx="10515600" cy="982412"/>
          </a:xfrm>
        </p:spPr>
        <p:txBody>
          <a:bodyPr/>
          <a:lstStyle/>
          <a:p>
            <a:r>
              <a:rPr lang="en-US" dirty="0"/>
              <a:t>2-Processing the smears</a:t>
            </a:r>
          </a:p>
        </p:txBody>
      </p:sp>
      <p:sp>
        <p:nvSpPr>
          <p:cNvPr id="3" name="Content Placeholder 2">
            <a:extLst>
              <a:ext uri="{FF2B5EF4-FFF2-40B4-BE49-F238E27FC236}">
                <a16:creationId xmlns:a16="http://schemas.microsoft.com/office/drawing/2014/main" id="{930C6548-4182-4801-A768-28346AB29BD8}"/>
              </a:ext>
            </a:extLst>
          </p:cNvPr>
          <p:cNvSpPr>
            <a:spLocks noGrp="1"/>
          </p:cNvSpPr>
          <p:nvPr>
            <p:ph idx="1"/>
          </p:nvPr>
        </p:nvSpPr>
        <p:spPr>
          <a:xfrm>
            <a:off x="838200" y="1347537"/>
            <a:ext cx="10515600" cy="5145338"/>
          </a:xfrm>
        </p:spPr>
        <p:txBody>
          <a:bodyPr>
            <a:normAutofit/>
          </a:bodyPr>
          <a:lstStyle/>
          <a:p>
            <a:r>
              <a:rPr lang="en-US" dirty="0"/>
              <a:t>Prevention programs cover a large number of tests, so laboratories should have:</a:t>
            </a:r>
          </a:p>
          <a:p>
            <a:r>
              <a:rPr lang="en-US" dirty="0"/>
              <a:t>Guidance regarding the systemizing of the processing.</a:t>
            </a:r>
          </a:p>
          <a:p>
            <a:r>
              <a:rPr lang="en-US" dirty="0"/>
              <a:t>Guidance for recording of a large volume of specimens. </a:t>
            </a:r>
          </a:p>
        </p:txBody>
      </p:sp>
    </p:spTree>
    <p:extLst>
      <p:ext uri="{BB962C8B-B14F-4D97-AF65-F5344CB8AC3E}">
        <p14:creationId xmlns:p14="http://schemas.microsoft.com/office/powerpoint/2010/main" val="1401646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C6C06-30BF-461E-842C-7426CE4268BF}"/>
              </a:ext>
            </a:extLst>
          </p:cNvPr>
          <p:cNvSpPr>
            <a:spLocks noGrp="1"/>
          </p:cNvSpPr>
          <p:nvPr>
            <p:ph type="title"/>
          </p:nvPr>
        </p:nvSpPr>
        <p:spPr/>
        <p:txBody>
          <a:bodyPr>
            <a:normAutofit/>
          </a:bodyPr>
          <a:lstStyle/>
          <a:p>
            <a:r>
              <a:rPr lang="en-US" sz="3600" dirty="0"/>
              <a:t>3-Screening and interpretation of the specimens</a:t>
            </a:r>
          </a:p>
        </p:txBody>
      </p:sp>
      <p:sp>
        <p:nvSpPr>
          <p:cNvPr id="3" name="Content Placeholder 2">
            <a:extLst>
              <a:ext uri="{FF2B5EF4-FFF2-40B4-BE49-F238E27FC236}">
                <a16:creationId xmlns:a16="http://schemas.microsoft.com/office/drawing/2014/main" id="{A7974D65-6717-471F-8467-EB8731052D44}"/>
              </a:ext>
            </a:extLst>
          </p:cNvPr>
          <p:cNvSpPr>
            <a:spLocks noGrp="1"/>
          </p:cNvSpPr>
          <p:nvPr>
            <p:ph idx="1"/>
          </p:nvPr>
        </p:nvSpPr>
        <p:spPr/>
        <p:txBody>
          <a:bodyPr>
            <a:normAutofit/>
          </a:bodyPr>
          <a:lstStyle/>
          <a:p>
            <a:r>
              <a:rPr lang="en-US" dirty="0"/>
              <a:t>The screening should be done in as little time as possible, by trained and qualified personnel. </a:t>
            </a:r>
          </a:p>
          <a:p>
            <a:r>
              <a:rPr lang="en-US" dirty="0"/>
              <a:t>Care should also be taken with refresher courses and recycling.</a:t>
            </a:r>
          </a:p>
          <a:p>
            <a:r>
              <a:rPr lang="en-US" dirty="0"/>
              <a:t>The report on the tests should be systemized and use a unique nomenclature, of which all involved in the preparation and interpretation of the results should be fully aware.</a:t>
            </a:r>
          </a:p>
          <a:p>
            <a:r>
              <a:rPr lang="en-US" sz="4000" b="1" dirty="0"/>
              <a:t>DYSPLASIA=CIN=SIL</a:t>
            </a:r>
          </a:p>
        </p:txBody>
      </p:sp>
    </p:spTree>
    <p:extLst>
      <p:ext uri="{BB962C8B-B14F-4D97-AF65-F5344CB8AC3E}">
        <p14:creationId xmlns:p14="http://schemas.microsoft.com/office/powerpoint/2010/main" val="3530670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CC1620F-500F-4EC7-B707-4B4646ED35C3}"/>
              </a:ext>
            </a:extLst>
          </p:cNvPr>
          <p:cNvPicPr>
            <a:picLocks noGrp="1" noChangeAspect="1"/>
          </p:cNvPicPr>
          <p:nvPr>
            <p:ph idx="4294967295"/>
          </p:nvPr>
        </p:nvPicPr>
        <p:blipFill>
          <a:blip r:embed="rId2"/>
          <a:stretch>
            <a:fillRect/>
          </a:stretch>
        </p:blipFill>
        <p:spPr>
          <a:xfrm>
            <a:off x="596766" y="577516"/>
            <a:ext cx="11165306" cy="5977287"/>
          </a:xfrm>
          <a:prstGeom prst="rect">
            <a:avLst/>
          </a:prstGeom>
        </p:spPr>
      </p:pic>
    </p:spTree>
    <p:extLst>
      <p:ext uri="{BB962C8B-B14F-4D97-AF65-F5344CB8AC3E}">
        <p14:creationId xmlns:p14="http://schemas.microsoft.com/office/powerpoint/2010/main" val="1111203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6E1EE-27EB-4818-80FB-0FA44BE06B95}"/>
              </a:ext>
            </a:extLst>
          </p:cNvPr>
          <p:cNvSpPr>
            <a:spLocks noGrp="1"/>
          </p:cNvSpPr>
          <p:nvPr>
            <p:ph type="title"/>
          </p:nvPr>
        </p:nvSpPr>
        <p:spPr/>
        <p:txBody>
          <a:bodyPr/>
          <a:lstStyle/>
          <a:p>
            <a:r>
              <a:rPr lang="en-US" dirty="0"/>
              <a:t>4-Follow-up of patients</a:t>
            </a:r>
          </a:p>
        </p:txBody>
      </p:sp>
      <p:sp>
        <p:nvSpPr>
          <p:cNvPr id="3" name="Content Placeholder 2">
            <a:extLst>
              <a:ext uri="{FF2B5EF4-FFF2-40B4-BE49-F238E27FC236}">
                <a16:creationId xmlns:a16="http://schemas.microsoft.com/office/drawing/2014/main" id="{4B26DD64-DDBD-4AA2-ADEE-E1E4A320BD4A}"/>
              </a:ext>
            </a:extLst>
          </p:cNvPr>
          <p:cNvSpPr>
            <a:spLocks noGrp="1"/>
          </p:cNvSpPr>
          <p:nvPr>
            <p:ph idx="1"/>
          </p:nvPr>
        </p:nvSpPr>
        <p:spPr/>
        <p:txBody>
          <a:bodyPr>
            <a:normAutofit/>
          </a:bodyPr>
          <a:lstStyle/>
          <a:p>
            <a:r>
              <a:rPr lang="en-US" dirty="0"/>
              <a:t>Developing a mechanisms for finding and managing patients who </a:t>
            </a:r>
            <a:r>
              <a:rPr lang="en-US" sz="3600" b="1" dirty="0"/>
              <a:t>did not return </a:t>
            </a:r>
            <a:r>
              <a:rPr lang="en-US" dirty="0"/>
              <a:t>after the initial test and who show alterations. </a:t>
            </a:r>
          </a:p>
          <a:p>
            <a:r>
              <a:rPr lang="en-US" sz="3200" b="1" dirty="0"/>
              <a:t>Treatment</a:t>
            </a:r>
            <a:r>
              <a:rPr lang="en-US" dirty="0"/>
              <a:t> of lesions in a </a:t>
            </a:r>
            <a:r>
              <a:rPr lang="en-US" sz="3200" b="1" dirty="0"/>
              <a:t>pre-invasive</a:t>
            </a:r>
            <a:r>
              <a:rPr lang="en-US" dirty="0"/>
              <a:t> stage is fundamental.</a:t>
            </a:r>
          </a:p>
          <a:p>
            <a:r>
              <a:rPr lang="en-US" dirty="0"/>
              <a:t> Outpatient treatment centers for the more simple cases, and others for more complex cases, should be integrated into a service network for the program. </a:t>
            </a:r>
          </a:p>
        </p:txBody>
      </p:sp>
    </p:spTree>
    <p:extLst>
      <p:ext uri="{BB962C8B-B14F-4D97-AF65-F5344CB8AC3E}">
        <p14:creationId xmlns:p14="http://schemas.microsoft.com/office/powerpoint/2010/main" val="16750849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E132-6074-4A9C-9759-2F2280874C7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3911020-D2DE-475A-8BC5-C668E6416B26}"/>
              </a:ext>
            </a:extLst>
          </p:cNvPr>
          <p:cNvPicPr>
            <a:picLocks noGrp="1" noChangeAspect="1"/>
          </p:cNvPicPr>
          <p:nvPr>
            <p:ph idx="1"/>
          </p:nvPr>
        </p:nvPicPr>
        <p:blipFill>
          <a:blip r:embed="rId2"/>
          <a:stretch>
            <a:fillRect/>
          </a:stretch>
        </p:blipFill>
        <p:spPr>
          <a:xfrm>
            <a:off x="3322320" y="2387066"/>
            <a:ext cx="5547359" cy="3022332"/>
          </a:xfrm>
          <a:prstGeom prst="rect">
            <a:avLst/>
          </a:prstGeom>
        </p:spPr>
      </p:pic>
    </p:spTree>
    <p:extLst>
      <p:ext uri="{BB962C8B-B14F-4D97-AF65-F5344CB8AC3E}">
        <p14:creationId xmlns:p14="http://schemas.microsoft.com/office/powerpoint/2010/main" val="91416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6446-78B4-4BB9-AE58-7521E79A5186}"/>
              </a:ext>
            </a:extLst>
          </p:cNvPr>
          <p:cNvSpPr>
            <a:spLocks noGrp="1"/>
          </p:cNvSpPr>
          <p:nvPr>
            <p:ph type="title"/>
          </p:nvPr>
        </p:nvSpPr>
        <p:spPr/>
        <p:txBody>
          <a:bodyPr/>
          <a:lstStyle/>
          <a:p>
            <a:r>
              <a:rPr lang="en-US" dirty="0"/>
              <a:t>Objective</a:t>
            </a:r>
          </a:p>
        </p:txBody>
      </p:sp>
      <p:sp>
        <p:nvSpPr>
          <p:cNvPr id="3" name="Content Placeholder 2">
            <a:extLst>
              <a:ext uri="{FF2B5EF4-FFF2-40B4-BE49-F238E27FC236}">
                <a16:creationId xmlns:a16="http://schemas.microsoft.com/office/drawing/2014/main" id="{0B4EAD78-812A-4380-AD8A-C54CFF1EC72F}"/>
              </a:ext>
            </a:extLst>
          </p:cNvPr>
          <p:cNvSpPr>
            <a:spLocks noGrp="1"/>
          </p:cNvSpPr>
          <p:nvPr>
            <p:ph idx="1"/>
          </p:nvPr>
        </p:nvSpPr>
        <p:spPr/>
        <p:txBody>
          <a:bodyPr/>
          <a:lstStyle/>
          <a:p>
            <a:r>
              <a:rPr lang="en-US" dirty="0"/>
              <a:t>To determine the limitations and barriers related to application of cervical cancer screening using the Pap smear test in women</a:t>
            </a:r>
          </a:p>
          <a:p>
            <a:endParaRPr lang="en-US" dirty="0"/>
          </a:p>
        </p:txBody>
      </p:sp>
    </p:spTree>
    <p:extLst>
      <p:ext uri="{BB962C8B-B14F-4D97-AF65-F5344CB8AC3E}">
        <p14:creationId xmlns:p14="http://schemas.microsoft.com/office/powerpoint/2010/main" val="27001921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89488-84E3-408D-BFF3-996F7B4CDC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1FE84F-1669-49C8-993B-A642DE81123D}"/>
              </a:ext>
            </a:extLst>
          </p:cNvPr>
          <p:cNvSpPr>
            <a:spLocks noGrp="1"/>
          </p:cNvSpPr>
          <p:nvPr>
            <p:ph idx="1"/>
          </p:nvPr>
        </p:nvSpPr>
        <p:spPr/>
        <p:txBody>
          <a:bodyPr/>
          <a:lstStyle/>
          <a:p>
            <a:r>
              <a:rPr lang="en-US" dirty="0"/>
              <a:t>Cervical cancer is a leading cause of mortality among women.</a:t>
            </a:r>
          </a:p>
          <a:p>
            <a:r>
              <a:rPr lang="en-US" dirty="0"/>
              <a:t>In 2020, an estimated 604 000 women were diagnosed with cervical cancer worldwide and about 342 000 women died from the disease.</a:t>
            </a:r>
          </a:p>
        </p:txBody>
      </p:sp>
    </p:spTree>
    <p:extLst>
      <p:ext uri="{BB962C8B-B14F-4D97-AF65-F5344CB8AC3E}">
        <p14:creationId xmlns:p14="http://schemas.microsoft.com/office/powerpoint/2010/main" val="3443458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2068-350A-46AA-84AE-96CEF01DF252}"/>
              </a:ext>
            </a:extLst>
          </p:cNvPr>
          <p:cNvSpPr>
            <a:spLocks noGrp="1"/>
          </p:cNvSpPr>
          <p:nvPr>
            <p:ph type="title"/>
          </p:nvPr>
        </p:nvSpPr>
        <p:spPr>
          <a:xfrm>
            <a:off x="600075" y="365125"/>
            <a:ext cx="11296650" cy="1325563"/>
          </a:xfrm>
        </p:spPr>
        <p:txBody>
          <a:bodyPr>
            <a:normAutofit/>
          </a:bodyPr>
          <a:lstStyle/>
          <a:p>
            <a:r>
              <a:rPr lang="en-US" sz="2000" dirty="0"/>
              <a:t>World age-standardized incidence rates (ASR) of cervical cancer 2008. Rates per 100 000 women per year.</a:t>
            </a:r>
          </a:p>
        </p:txBody>
      </p:sp>
      <p:pic>
        <p:nvPicPr>
          <p:cNvPr id="4" name="Content Placeholder 3">
            <a:extLst>
              <a:ext uri="{FF2B5EF4-FFF2-40B4-BE49-F238E27FC236}">
                <a16:creationId xmlns:a16="http://schemas.microsoft.com/office/drawing/2014/main" id="{ECE6CCC0-B627-4094-8992-4A470C4DC951}"/>
              </a:ext>
            </a:extLst>
          </p:cNvPr>
          <p:cNvPicPr>
            <a:picLocks noGrp="1" noChangeAspect="1"/>
          </p:cNvPicPr>
          <p:nvPr>
            <p:ph idx="1"/>
          </p:nvPr>
        </p:nvPicPr>
        <p:blipFill>
          <a:blip r:embed="rId2"/>
          <a:stretch>
            <a:fillRect/>
          </a:stretch>
        </p:blipFill>
        <p:spPr>
          <a:xfrm>
            <a:off x="2476005" y="1825625"/>
            <a:ext cx="7239989" cy="4351338"/>
          </a:xfrm>
          <a:prstGeom prst="rect">
            <a:avLst/>
          </a:prstGeom>
        </p:spPr>
      </p:pic>
    </p:spTree>
    <p:extLst>
      <p:ext uri="{BB962C8B-B14F-4D97-AF65-F5344CB8AC3E}">
        <p14:creationId xmlns:p14="http://schemas.microsoft.com/office/powerpoint/2010/main" val="13388342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2EF8-818E-4362-BC76-510CF91821FB}"/>
              </a:ext>
            </a:extLst>
          </p:cNvPr>
          <p:cNvSpPr>
            <a:spLocks noGrp="1"/>
          </p:cNvSpPr>
          <p:nvPr>
            <p:ph type="title"/>
          </p:nvPr>
        </p:nvSpPr>
        <p:spPr/>
        <p:txBody>
          <a:bodyPr>
            <a:normAutofit/>
          </a:bodyPr>
          <a:lstStyle/>
          <a:p>
            <a:r>
              <a:rPr lang="en-US" sz="2000" dirty="0"/>
              <a:t>Age-standardized cervical cancer mortality rate per 100 000 women (all ages) per year</a:t>
            </a:r>
          </a:p>
        </p:txBody>
      </p:sp>
      <p:sp>
        <p:nvSpPr>
          <p:cNvPr id="3" name="Content Placeholder 2">
            <a:extLst>
              <a:ext uri="{FF2B5EF4-FFF2-40B4-BE49-F238E27FC236}">
                <a16:creationId xmlns:a16="http://schemas.microsoft.com/office/drawing/2014/main" id="{C55F1115-A35B-47CF-B515-23D09E40939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79F3CAB-DC4F-42DD-810A-24F25888044B}"/>
              </a:ext>
            </a:extLst>
          </p:cNvPr>
          <p:cNvPicPr>
            <a:picLocks noChangeAspect="1"/>
          </p:cNvPicPr>
          <p:nvPr/>
        </p:nvPicPr>
        <p:blipFill>
          <a:blip r:embed="rId2"/>
          <a:stretch>
            <a:fillRect/>
          </a:stretch>
        </p:blipFill>
        <p:spPr>
          <a:xfrm>
            <a:off x="3581449" y="1957388"/>
            <a:ext cx="4310063" cy="4219575"/>
          </a:xfrm>
          <a:prstGeom prst="rect">
            <a:avLst/>
          </a:prstGeom>
        </p:spPr>
      </p:pic>
    </p:spTree>
    <p:extLst>
      <p:ext uri="{BB962C8B-B14F-4D97-AF65-F5344CB8AC3E}">
        <p14:creationId xmlns:p14="http://schemas.microsoft.com/office/powerpoint/2010/main" val="1826543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A2A5-C03A-459D-9104-3C569050DC16}"/>
              </a:ext>
            </a:extLst>
          </p:cNvPr>
          <p:cNvSpPr>
            <a:spLocks noGrp="1"/>
          </p:cNvSpPr>
          <p:nvPr>
            <p:ph type="title"/>
          </p:nvPr>
        </p:nvSpPr>
        <p:spPr>
          <a:xfrm>
            <a:off x="838200" y="365125"/>
            <a:ext cx="10515600" cy="866909"/>
          </a:xfrm>
        </p:spPr>
        <p:txBody>
          <a:bodyPr/>
          <a:lstStyle/>
          <a:p>
            <a:r>
              <a:rPr lang="en-US" dirty="0"/>
              <a:t>Pap test</a:t>
            </a:r>
          </a:p>
        </p:txBody>
      </p:sp>
      <p:sp>
        <p:nvSpPr>
          <p:cNvPr id="3" name="Content Placeholder 2">
            <a:extLst>
              <a:ext uri="{FF2B5EF4-FFF2-40B4-BE49-F238E27FC236}">
                <a16:creationId xmlns:a16="http://schemas.microsoft.com/office/drawing/2014/main" id="{7BFEF1D9-AAF6-44EF-812A-80631DB883B3}"/>
              </a:ext>
            </a:extLst>
          </p:cNvPr>
          <p:cNvSpPr>
            <a:spLocks noGrp="1"/>
          </p:cNvSpPr>
          <p:nvPr>
            <p:ph idx="1"/>
          </p:nvPr>
        </p:nvSpPr>
        <p:spPr>
          <a:xfrm>
            <a:off x="838200" y="1511166"/>
            <a:ext cx="10515600" cy="5062889"/>
          </a:xfrm>
        </p:spPr>
        <p:txBody>
          <a:bodyPr>
            <a:normAutofit/>
          </a:bodyPr>
          <a:lstStyle/>
          <a:p>
            <a:r>
              <a:rPr lang="en-US" dirty="0"/>
              <a:t>It is a test that’s used as a primary form of cervical cancer Screening.</a:t>
            </a:r>
          </a:p>
          <a:p>
            <a:r>
              <a:rPr lang="en-US" dirty="0"/>
              <a:t>Found widespread use with significant decline in the incidence of cervical cancer.</a:t>
            </a:r>
          </a:p>
          <a:p>
            <a:r>
              <a:rPr lang="en-US" dirty="0"/>
              <a:t> </a:t>
            </a:r>
            <a:r>
              <a:rPr lang="en-US" sz="3500" b="1" dirty="0"/>
              <a:t>Advantage </a:t>
            </a:r>
          </a:p>
          <a:p>
            <a:r>
              <a:rPr lang="en-US" dirty="0"/>
              <a:t>Cost little. </a:t>
            </a:r>
          </a:p>
          <a:p>
            <a:r>
              <a:rPr lang="en-US" dirty="0"/>
              <a:t>Easy to perform </a:t>
            </a:r>
          </a:p>
          <a:p>
            <a:r>
              <a:rPr lang="en-US" dirty="0"/>
              <a:t>Interpreted accurately.</a:t>
            </a:r>
          </a:p>
          <a:p>
            <a:pPr marL="0" indent="0">
              <a:buNone/>
            </a:pPr>
            <a:endParaRPr lang="en-US" dirty="0"/>
          </a:p>
          <a:p>
            <a:endParaRPr lang="en-US" dirty="0"/>
          </a:p>
          <a:p>
            <a:endParaRPr lang="en-US" dirty="0"/>
          </a:p>
        </p:txBody>
      </p:sp>
      <p:pic>
        <p:nvPicPr>
          <p:cNvPr id="4" name="Picture 3">
            <a:extLst>
              <a:ext uri="{FF2B5EF4-FFF2-40B4-BE49-F238E27FC236}">
                <a16:creationId xmlns:a16="http://schemas.microsoft.com/office/drawing/2014/main" id="{32A6B8A9-9930-43A9-9042-E71D5B933B72}"/>
              </a:ext>
            </a:extLst>
          </p:cNvPr>
          <p:cNvPicPr>
            <a:picLocks noChangeAspect="1"/>
          </p:cNvPicPr>
          <p:nvPr/>
        </p:nvPicPr>
        <p:blipFill>
          <a:blip r:embed="rId2"/>
          <a:stretch>
            <a:fillRect/>
          </a:stretch>
        </p:blipFill>
        <p:spPr>
          <a:xfrm>
            <a:off x="6891688" y="2569945"/>
            <a:ext cx="4258126" cy="4205438"/>
          </a:xfrm>
          <a:prstGeom prst="rect">
            <a:avLst/>
          </a:prstGeom>
        </p:spPr>
      </p:pic>
    </p:spTree>
    <p:extLst>
      <p:ext uri="{BB962C8B-B14F-4D97-AF65-F5344CB8AC3E}">
        <p14:creationId xmlns:p14="http://schemas.microsoft.com/office/powerpoint/2010/main" val="353477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6BCA-6EE3-4672-A387-8E999BB9D2B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A809457-9BB0-4148-AAF7-9D833AE6173A}"/>
              </a:ext>
            </a:extLst>
          </p:cNvPr>
          <p:cNvPicPr>
            <a:picLocks noGrp="1" noChangeAspect="1"/>
          </p:cNvPicPr>
          <p:nvPr>
            <p:ph idx="1"/>
          </p:nvPr>
        </p:nvPicPr>
        <p:blipFill>
          <a:blip r:embed="rId2"/>
          <a:stretch>
            <a:fillRect/>
          </a:stretch>
        </p:blipFill>
        <p:spPr>
          <a:xfrm>
            <a:off x="3445845" y="1825625"/>
            <a:ext cx="4851534" cy="4351338"/>
          </a:xfrm>
          <a:prstGeom prst="rect">
            <a:avLst/>
          </a:prstGeom>
        </p:spPr>
      </p:pic>
    </p:spTree>
    <p:extLst>
      <p:ext uri="{BB962C8B-B14F-4D97-AF65-F5344CB8AC3E}">
        <p14:creationId xmlns:p14="http://schemas.microsoft.com/office/powerpoint/2010/main" val="98172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4313-0382-46FC-9484-333A99B9648E}"/>
              </a:ext>
            </a:extLst>
          </p:cNvPr>
          <p:cNvSpPr>
            <a:spLocks noGrp="1"/>
          </p:cNvSpPr>
          <p:nvPr>
            <p:ph type="title"/>
          </p:nvPr>
        </p:nvSpPr>
        <p:spPr/>
        <p:txBody>
          <a:bodyPr/>
          <a:lstStyle/>
          <a:p>
            <a:r>
              <a:rPr lang="en-US" dirty="0"/>
              <a:t>Who are the candidate?</a:t>
            </a:r>
          </a:p>
        </p:txBody>
      </p:sp>
      <p:sp>
        <p:nvSpPr>
          <p:cNvPr id="3" name="Content Placeholder 2">
            <a:extLst>
              <a:ext uri="{FF2B5EF4-FFF2-40B4-BE49-F238E27FC236}">
                <a16:creationId xmlns:a16="http://schemas.microsoft.com/office/drawing/2014/main" id="{9B767BE8-CFA6-43BA-B941-433AAB4A98B5}"/>
              </a:ext>
            </a:extLst>
          </p:cNvPr>
          <p:cNvSpPr>
            <a:spLocks noGrp="1"/>
          </p:cNvSpPr>
          <p:nvPr>
            <p:ph idx="1"/>
          </p:nvPr>
        </p:nvSpPr>
        <p:spPr/>
        <p:txBody>
          <a:bodyPr/>
          <a:lstStyle/>
          <a:p>
            <a:r>
              <a:rPr lang="en-US" dirty="0"/>
              <a:t>According to the recent guideline of the American Cancer Society’s:</a:t>
            </a:r>
            <a:endParaRPr lang="en-US" b="1" dirty="0"/>
          </a:p>
          <a:p>
            <a:r>
              <a:rPr lang="en-US" b="1" dirty="0"/>
              <a:t>Age 25‒65 : </a:t>
            </a:r>
            <a:r>
              <a:rPr lang="en-US" dirty="0"/>
              <a:t>Pap test every 3 years.</a:t>
            </a:r>
          </a:p>
          <a:p>
            <a:r>
              <a:rPr lang="en-US" b="1" dirty="0"/>
              <a:t>Age 65 and older: </a:t>
            </a:r>
            <a:r>
              <a:rPr lang="en-US" dirty="0"/>
              <a:t>No screening if a series of prior tests were normal.</a:t>
            </a:r>
          </a:p>
          <a:p>
            <a:r>
              <a:rPr lang="en-US" dirty="0"/>
              <a:t>What is the aim?</a:t>
            </a:r>
          </a:p>
          <a:p>
            <a:endParaRPr lang="en-US" dirty="0"/>
          </a:p>
        </p:txBody>
      </p:sp>
    </p:spTree>
    <p:extLst>
      <p:ext uri="{BB962C8B-B14F-4D97-AF65-F5344CB8AC3E}">
        <p14:creationId xmlns:p14="http://schemas.microsoft.com/office/powerpoint/2010/main" val="4275442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3817</TotalTime>
  <Words>986</Words>
  <Application>Microsoft Office PowerPoint</Application>
  <PresentationFormat>Widescreen</PresentationFormat>
  <Paragraphs>83</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Times New Roman</vt:lpstr>
      <vt:lpstr>Wingdings</vt:lpstr>
      <vt:lpstr>Office Theme</vt:lpstr>
      <vt:lpstr>      </vt:lpstr>
      <vt:lpstr>PowerPoint Presentation</vt:lpstr>
      <vt:lpstr>Objective</vt:lpstr>
      <vt:lpstr>PowerPoint Presentation</vt:lpstr>
      <vt:lpstr>World age-standardized incidence rates (ASR) of cervical cancer 2008. Rates per 100 000 women per year.</vt:lpstr>
      <vt:lpstr>Age-standardized cervical cancer mortality rate per 100 000 women (all ages) per year</vt:lpstr>
      <vt:lpstr>Pap test</vt:lpstr>
      <vt:lpstr>PowerPoint Presentation</vt:lpstr>
      <vt:lpstr>Who are the candidate?</vt:lpstr>
      <vt:lpstr>PowerPoint Presentation</vt:lpstr>
      <vt:lpstr>LSIL Vs HSIL</vt:lpstr>
      <vt:lpstr>History</vt:lpstr>
      <vt:lpstr>Obstacles </vt:lpstr>
      <vt:lpstr>  1-Limitations of the pap as a screening programs Errors and Failures in the Program   </vt:lpstr>
      <vt:lpstr>PowerPoint Presentation</vt:lpstr>
      <vt:lpstr> 2- Socioeconomic and Cultural Problems </vt:lpstr>
      <vt:lpstr>PowerPoint Presentation</vt:lpstr>
      <vt:lpstr>Other factors</vt:lpstr>
      <vt:lpstr>Procedures essential to the success of Pap test</vt:lpstr>
      <vt:lpstr>1. Care with collection.</vt:lpstr>
      <vt:lpstr>PowerPoint Presentation</vt:lpstr>
      <vt:lpstr>2-Processing the smears</vt:lpstr>
      <vt:lpstr>3-Screening and interpretation of the specimens</vt:lpstr>
      <vt:lpstr>PowerPoint Presentation</vt:lpstr>
      <vt:lpstr>4-Follow-up of patients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82</cp:revision>
  <dcterms:created xsi:type="dcterms:W3CDTF">2023-01-04T18:26:22Z</dcterms:created>
  <dcterms:modified xsi:type="dcterms:W3CDTF">2024-09-17T08:40:27Z</dcterms:modified>
</cp:coreProperties>
</file>