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08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ar-IQ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نضباط سلوك الطلبة" id="{09A6E2AB-550C-4898-A385-5499145A4769}">
          <p14:sldIdLst>
            <p14:sldId id="256"/>
            <p14:sldId id="257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BF5F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A0DA0B97-D095-462D-9511-5252E93856B9}" type="datetimeFigureOut">
              <a:rPr lang="ar-IQ" smtClean="0"/>
              <a:t>08/06/1445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47CFCCAF-017C-46E6-959F-FD8346306D9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022770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7406-CF2E-48A0-AB06-BD55C848A99D}" type="datetimeFigureOut">
              <a:rPr lang="ar-IQ" smtClean="0"/>
              <a:t>08/06/1445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32821-3DD2-482D-95C3-03AEB070620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930462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7406-CF2E-48A0-AB06-BD55C848A99D}" type="datetimeFigureOut">
              <a:rPr lang="ar-IQ" smtClean="0"/>
              <a:t>08/06/1445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32821-3DD2-482D-95C3-03AEB070620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50805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7406-CF2E-48A0-AB06-BD55C848A99D}" type="datetimeFigureOut">
              <a:rPr lang="ar-IQ" smtClean="0"/>
              <a:t>08/06/1445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32821-3DD2-482D-95C3-03AEB070620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86443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7406-CF2E-48A0-AB06-BD55C848A99D}" type="datetimeFigureOut">
              <a:rPr lang="ar-IQ" smtClean="0"/>
              <a:t>08/06/1445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32821-3DD2-482D-95C3-03AEB070620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345707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7406-CF2E-48A0-AB06-BD55C848A99D}" type="datetimeFigureOut">
              <a:rPr lang="ar-IQ" smtClean="0"/>
              <a:t>08/06/1445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32821-3DD2-482D-95C3-03AEB070620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357458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7406-CF2E-48A0-AB06-BD55C848A99D}" type="datetimeFigureOut">
              <a:rPr lang="ar-IQ" smtClean="0"/>
              <a:t>08/06/1445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32821-3DD2-482D-95C3-03AEB070620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4412161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7406-CF2E-48A0-AB06-BD55C848A99D}" type="datetimeFigureOut">
              <a:rPr lang="ar-IQ" smtClean="0"/>
              <a:t>08/06/1445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32821-3DD2-482D-95C3-03AEB070620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889529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7406-CF2E-48A0-AB06-BD55C848A99D}" type="datetimeFigureOut">
              <a:rPr lang="ar-IQ" smtClean="0"/>
              <a:t>08/06/1445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32821-3DD2-482D-95C3-03AEB070620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0527017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7406-CF2E-48A0-AB06-BD55C848A99D}" type="datetimeFigureOut">
              <a:rPr lang="ar-IQ" smtClean="0"/>
              <a:t>08/06/1445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32821-3DD2-482D-95C3-03AEB070620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719736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7406-CF2E-48A0-AB06-BD55C848A99D}" type="datetimeFigureOut">
              <a:rPr lang="ar-IQ" smtClean="0"/>
              <a:t>08/06/1445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B2C32821-3DD2-482D-95C3-03AEB070620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090138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7406-CF2E-48A0-AB06-BD55C848A99D}" type="datetimeFigureOut">
              <a:rPr lang="ar-IQ" smtClean="0"/>
              <a:t>08/06/1445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32821-3DD2-482D-95C3-03AEB070620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161902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7406-CF2E-48A0-AB06-BD55C848A99D}" type="datetimeFigureOut">
              <a:rPr lang="ar-IQ" smtClean="0"/>
              <a:t>08/06/1445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32821-3DD2-482D-95C3-03AEB070620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37217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7406-CF2E-48A0-AB06-BD55C848A99D}" type="datetimeFigureOut">
              <a:rPr lang="ar-IQ" smtClean="0"/>
              <a:t>08/06/1445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32821-3DD2-482D-95C3-03AEB070620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208293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7406-CF2E-48A0-AB06-BD55C848A99D}" type="datetimeFigureOut">
              <a:rPr lang="ar-IQ" smtClean="0"/>
              <a:t>08/06/1445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32821-3DD2-482D-95C3-03AEB070620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26483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7406-CF2E-48A0-AB06-BD55C848A99D}" type="datetimeFigureOut">
              <a:rPr lang="ar-IQ" smtClean="0"/>
              <a:t>08/06/1445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32821-3DD2-482D-95C3-03AEB070620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03489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7406-CF2E-48A0-AB06-BD55C848A99D}" type="datetimeFigureOut">
              <a:rPr lang="ar-IQ" smtClean="0"/>
              <a:t>08/06/1445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32821-3DD2-482D-95C3-03AEB070620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342145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CC7406-CF2E-48A0-AB06-BD55C848A99D}" type="datetimeFigureOut">
              <a:rPr lang="ar-IQ" smtClean="0"/>
              <a:t>08/06/1445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32821-3DD2-482D-95C3-03AEB070620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918634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8CC7406-CF2E-48A0-AB06-BD55C848A99D}" type="datetimeFigureOut">
              <a:rPr lang="ar-IQ" smtClean="0"/>
              <a:t>08/06/1445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2C32821-3DD2-482D-95C3-03AEB070620E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50029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9" r:id="rId1"/>
    <p:sldLayoutId id="2147484310" r:id="rId2"/>
    <p:sldLayoutId id="2147484311" r:id="rId3"/>
    <p:sldLayoutId id="2147484312" r:id="rId4"/>
    <p:sldLayoutId id="2147484313" r:id="rId5"/>
    <p:sldLayoutId id="2147484314" r:id="rId6"/>
    <p:sldLayoutId id="2147484315" r:id="rId7"/>
    <p:sldLayoutId id="2147484316" r:id="rId8"/>
    <p:sldLayoutId id="2147484317" r:id="rId9"/>
    <p:sldLayoutId id="2147484318" r:id="rId10"/>
    <p:sldLayoutId id="2147484319" r:id="rId11"/>
    <p:sldLayoutId id="2147484320" r:id="rId12"/>
    <p:sldLayoutId id="2147484321" r:id="rId13"/>
    <p:sldLayoutId id="2147484322" r:id="rId14"/>
    <p:sldLayoutId id="2147484323" r:id="rId15"/>
    <p:sldLayoutId id="2147484324" r:id="rId16"/>
    <p:sldLayoutId id="2147484325" r:id="rId17"/>
  </p:sldLayoutIdLst>
  <p:txStyles>
    <p:titleStyle>
      <a:lvl1pPr algn="ctr" defTabSz="457200" rtl="1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951141"/>
            <a:ext cx="8915399" cy="1550020"/>
          </a:xfrm>
        </p:spPr>
        <p:txBody>
          <a:bodyPr>
            <a:normAutofit/>
          </a:bodyPr>
          <a:lstStyle/>
          <a:p>
            <a:pPr algn="r"/>
            <a:endParaRPr lang="en-US" sz="28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ar-IQ" sz="3200" b="1" dirty="0" smtClean="0">
                <a:solidFill>
                  <a:schemeClr val="accent5">
                    <a:lumMod val="50000"/>
                  </a:schemeClr>
                </a:solidFill>
              </a:rPr>
              <a:t>م.م نور علي كاظم</a:t>
            </a:r>
            <a:endParaRPr lang="en-US" sz="32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r"/>
            <a:endParaRPr lang="en-US" sz="3200" b="1" dirty="0">
              <a:solidFill>
                <a:schemeClr val="accent5">
                  <a:lumMod val="50000"/>
                </a:schemeClr>
              </a:solidFill>
            </a:endParaRPr>
          </a:p>
          <a:p>
            <a:pPr algn="r"/>
            <a:endParaRPr lang="en-US" sz="32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r"/>
            <a:endParaRPr lang="en-US" sz="3200" b="1" dirty="0">
              <a:solidFill>
                <a:schemeClr val="accent5">
                  <a:lumMod val="50000"/>
                </a:schemeClr>
              </a:solidFill>
            </a:endParaRPr>
          </a:p>
          <a:p>
            <a:pPr algn="r"/>
            <a:endParaRPr lang="en-US" sz="32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r"/>
            <a:endParaRPr lang="ar-IQ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05776" y="1650379"/>
            <a:ext cx="923320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IQ" sz="66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العقوبات المفروضة على </a:t>
            </a:r>
            <a:r>
              <a:rPr lang="ar-IQ" sz="6600" b="1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الطالب نتيجة إساءة السلوك</a:t>
            </a:r>
            <a:endParaRPr lang="ar-IQ" sz="4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3307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1015" y="89210"/>
            <a:ext cx="10912008" cy="6534614"/>
          </a:xfrm>
        </p:spPr>
        <p:txBody>
          <a:bodyPr>
            <a:normAutofit fontScale="90000"/>
          </a:bodyPr>
          <a:lstStyle/>
          <a:p>
            <a:pPr fontAlgn="base"/>
            <a:r>
              <a:rPr lang="ar-IQ" sz="3200" b="1" dirty="0" smtClean="0">
                <a:solidFill>
                  <a:schemeClr val="accent4">
                    <a:lumMod val="75000"/>
                  </a:schemeClr>
                </a:solidFill>
              </a:rPr>
              <a:t>المحور الثالث : الضمانات القانونية</a:t>
            </a:r>
            <a:br>
              <a:rPr lang="ar-IQ" sz="3200" b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ar-IQ" sz="4800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ar-IQ" sz="4800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ar-IQ" sz="2800" b="1" dirty="0">
                <a:solidFill>
                  <a:srgbClr val="41B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المادة 9</a:t>
            </a:r>
            <a:r>
              <a:rPr lang="ar-IQ" sz="2800" b="1" dirty="0"/>
              <a:t/>
            </a:r>
            <a:br>
              <a:rPr lang="ar-IQ" sz="2800" b="1" dirty="0"/>
            </a:br>
            <a:r>
              <a:rPr lang="ar-IQ" sz="2800" b="1" dirty="0"/>
              <a:t>لا يجوز فرض اية عقوبة انضباطية ما لم توصي بها لجنة انضباط الطلبة .</a:t>
            </a:r>
            <a:br>
              <a:rPr lang="ar-IQ" sz="2800" b="1" dirty="0"/>
            </a:br>
            <a:r>
              <a:rPr lang="ar-IQ" sz="2800" b="1" dirty="0">
                <a:solidFill>
                  <a:srgbClr val="41BF5F"/>
                </a:solidFill>
              </a:rPr>
              <a:t>المادة 10</a:t>
            </a:r>
            <a:r>
              <a:rPr lang="ar-IQ" sz="2800" b="1" dirty="0"/>
              <a:t/>
            </a:r>
            <a:br>
              <a:rPr lang="ar-IQ" sz="2800" b="1" dirty="0"/>
            </a:br>
            <a:r>
              <a:rPr lang="ar-IQ" sz="2800" b="1" dirty="0"/>
              <a:t>تفرض العقوبات الانضباطية المنصوص عليها في هذه التعليمات بقرار من مجلس الكلية او المعهد ، وللمجلس تخويل صلاحياته الى عميد الكلية او المعهد .</a:t>
            </a:r>
            <a:br>
              <a:rPr lang="ar-IQ" sz="2800" b="1" dirty="0"/>
            </a:br>
            <a:r>
              <a:rPr lang="ar-IQ" sz="2800" b="1" dirty="0">
                <a:solidFill>
                  <a:srgbClr val="41BF5F"/>
                </a:solidFill>
              </a:rPr>
              <a:t>المادة 11</a:t>
            </a:r>
            <a:r>
              <a:rPr lang="ar-IQ" sz="2800" b="1" dirty="0"/>
              <a:t/>
            </a:r>
            <a:br>
              <a:rPr lang="ar-IQ" sz="2800" b="1" dirty="0"/>
            </a:br>
            <a:r>
              <a:rPr lang="ar-IQ" sz="2800" b="1" dirty="0"/>
              <a:t>اولا – للطالب المفصول من الكلية أو المعهد الاعتراض على قرار الفصل لدى محكمة القضاء الاداري وفقاً للقانون .</a:t>
            </a:r>
            <a:br>
              <a:rPr lang="ar-IQ" sz="2800" b="1" dirty="0"/>
            </a:br>
            <a:r>
              <a:rPr lang="ar-IQ" sz="2800" b="1" dirty="0"/>
              <a:t>ثانيا – لا تحتسب مدد الفصل المنصوص عليها في هذه التعليمات من مدد الغياب المنصوص عليها في المادة 9 من التعليمات الامتحانية رقم 134 لسنة </a:t>
            </a:r>
            <a:r>
              <a:rPr lang="ar-IQ" sz="2400" b="1" dirty="0"/>
              <a:t>2000 </a:t>
            </a:r>
            <a:r>
              <a:rPr lang="ar-IQ" dirty="0"/>
              <a:t/>
            </a:r>
            <a:br>
              <a:rPr lang="ar-IQ" dirty="0"/>
            </a:br>
            <a:endParaRPr lang="ar-IQ" sz="48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3404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52346"/>
            <a:ext cx="10018713" cy="443261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ar-IQ" sz="7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شكرا لاصغائكم </a:t>
            </a:r>
            <a:endParaRPr lang="ar-IQ" sz="7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843221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9502" y="624468"/>
            <a:ext cx="1155266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IQ" sz="3200" b="1" dirty="0" smtClean="0">
                <a:solidFill>
                  <a:srgbClr val="C00000"/>
                </a:solidFill>
              </a:rPr>
              <a:t>وسوف </a:t>
            </a:r>
            <a:r>
              <a:rPr lang="ar-IQ" sz="3200" b="1" dirty="0">
                <a:solidFill>
                  <a:srgbClr val="C00000"/>
                </a:solidFill>
              </a:rPr>
              <a:t>تتضمن الندوة ثلاث </a:t>
            </a:r>
            <a:r>
              <a:rPr lang="ar-IQ" sz="3200" b="1" dirty="0" smtClean="0">
                <a:solidFill>
                  <a:srgbClr val="C00000"/>
                </a:solidFill>
              </a:rPr>
              <a:t>محاور:</a:t>
            </a:r>
          </a:p>
          <a:p>
            <a:pPr algn="r"/>
            <a:r>
              <a:rPr lang="ar-IQ" sz="3200" b="1" dirty="0" smtClean="0">
                <a:solidFill>
                  <a:srgbClr val="C00000"/>
                </a:solidFill>
              </a:rPr>
              <a:t> </a:t>
            </a:r>
            <a:r>
              <a:rPr lang="ar-IQ" sz="3200" b="1" dirty="0">
                <a:solidFill>
                  <a:srgbClr val="C00000"/>
                </a:solidFill>
              </a:rPr>
              <a:t>المحور الاول </a:t>
            </a:r>
            <a:r>
              <a:rPr lang="ar-IQ" sz="3200" b="1" dirty="0" smtClean="0">
                <a:solidFill>
                  <a:srgbClr val="C00000"/>
                </a:solidFill>
              </a:rPr>
              <a:t>بيان اهم </a:t>
            </a:r>
            <a:r>
              <a:rPr lang="ar-IQ" sz="3200" b="1" dirty="0">
                <a:solidFill>
                  <a:srgbClr val="C00000"/>
                </a:solidFill>
              </a:rPr>
              <a:t>واجبات الطلبة وفق تعليمات انضباط الطلبة رقم 160 لسنة 2007 من اجل حث الطلبة على الالتزام والتقيد بها لخلق بيئة جامعية واعية متسمة بالانضباط والالتزام</a:t>
            </a:r>
            <a:r>
              <a:rPr lang="ar-IQ" sz="3200" b="1" dirty="0" smtClean="0">
                <a:solidFill>
                  <a:srgbClr val="C00000"/>
                </a:solidFill>
              </a:rPr>
              <a:t>،</a:t>
            </a:r>
          </a:p>
          <a:p>
            <a:pPr algn="r"/>
            <a:r>
              <a:rPr lang="ar-IQ" sz="3200" b="1" dirty="0" smtClean="0">
                <a:solidFill>
                  <a:srgbClr val="C00000"/>
                </a:solidFill>
              </a:rPr>
              <a:t> </a:t>
            </a:r>
            <a:r>
              <a:rPr lang="ar-IQ" sz="3200" b="1" dirty="0">
                <a:solidFill>
                  <a:schemeClr val="accent1">
                    <a:lumMod val="50000"/>
                  </a:schemeClr>
                </a:solidFill>
              </a:rPr>
              <a:t>اما المحور الثاني فقد تناول بيان المخالفات التي قد يرتكبها الطالب الجامعي وما يترتب عليها من مسؤولية قانونية وفق تعليمات انضباط الطلبة رقم 160 لسنة 2007</a:t>
            </a:r>
            <a:r>
              <a:rPr lang="ar-IQ" sz="3200" b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r>
              <a:rPr lang="ar-IQ" sz="32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ar-IQ" sz="32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ar-IQ" sz="3200" b="1" dirty="0">
                <a:solidFill>
                  <a:schemeClr val="accent2"/>
                </a:solidFill>
              </a:rPr>
              <a:t>أما المحور الثالث فقد بيّن اهم الضمانات القانونية التي رسمها القانون والتي بإمكان الطالب الجامعي اتباعها في حال فرض احد العقوبات الانضباطية عليه .</a:t>
            </a:r>
          </a:p>
        </p:txBody>
      </p:sp>
    </p:spTree>
    <p:extLst>
      <p:ext uri="{BB962C8B-B14F-4D97-AF65-F5344CB8AC3E}">
        <p14:creationId xmlns:p14="http://schemas.microsoft.com/office/powerpoint/2010/main" val="2938621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4195" y="278780"/>
            <a:ext cx="10303727" cy="6333893"/>
          </a:xfrm>
        </p:spPr>
        <p:txBody>
          <a:bodyPr>
            <a:noAutofit/>
          </a:bodyPr>
          <a:lstStyle/>
          <a:p>
            <a:pPr algn="ctr"/>
            <a:r>
              <a:rPr lang="ar-IQ" sz="2000" b="1" dirty="0" smtClean="0">
                <a:solidFill>
                  <a:srgbClr val="FF0000"/>
                </a:solidFill>
              </a:rPr>
              <a:t/>
            </a:r>
            <a:br>
              <a:rPr lang="ar-IQ" sz="2000" b="1" dirty="0" smtClean="0">
                <a:solidFill>
                  <a:srgbClr val="FF0000"/>
                </a:solidFill>
              </a:rPr>
            </a:br>
            <a:r>
              <a:rPr lang="ar-IQ" sz="24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المحور الأول  : </a:t>
            </a:r>
            <a:r>
              <a:rPr lang="ar-IQ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واجبات الطالب الجامعي </a:t>
            </a:r>
            <a:br>
              <a:rPr lang="ar-IQ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r-IQ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المادة (1) </a:t>
            </a:r>
            <a:r>
              <a:rPr lang="ar-IQ" sz="2000" b="1" dirty="0">
                <a:solidFill>
                  <a:srgbClr val="FF0000"/>
                </a:solidFill>
              </a:rPr>
              <a:t/>
            </a:r>
            <a:br>
              <a:rPr lang="ar-IQ" sz="2000" b="1" dirty="0">
                <a:solidFill>
                  <a:srgbClr val="FF0000"/>
                </a:solidFill>
              </a:rPr>
            </a:br>
            <a:r>
              <a:rPr lang="ar-IQ" sz="2000" b="1" dirty="0" smtClean="0">
                <a:solidFill>
                  <a:schemeClr val="accent5">
                    <a:lumMod val="75000"/>
                  </a:schemeClr>
                </a:solidFill>
              </a:rPr>
              <a:t>اولاً</a:t>
            </a:r>
            <a:r>
              <a:rPr lang="ar-IQ" sz="2000" b="1" dirty="0">
                <a:solidFill>
                  <a:schemeClr val="accent5">
                    <a:lumMod val="75000"/>
                  </a:schemeClr>
                </a:solidFill>
              </a:rPr>
              <a:t>: التقيد بالقوانين والانظمة الداخلية والتعليمات والاوامر التي تصدرها وزارة التعليم العالي والبحث العلمي ومؤسساتها (الجامعة، الهيئة، الكلية، المعهد).</a:t>
            </a:r>
            <a:br>
              <a:rPr lang="ar-IQ" sz="2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ar-IQ" sz="2000" b="1" dirty="0">
                <a:solidFill>
                  <a:schemeClr val="accent5">
                    <a:lumMod val="75000"/>
                  </a:schemeClr>
                </a:solidFill>
              </a:rPr>
              <a:t>ثانياً: عدم المساس بالمعتقدات الدينية والوحدة الوطنية والمشاعر القومية بسوء او تعمد اثارة الفتن الطائفية او العرقية فعلاً وقولاً.</a:t>
            </a:r>
            <a:br>
              <a:rPr lang="ar-IQ" sz="2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ar-IQ" sz="2000" b="1" dirty="0">
                <a:solidFill>
                  <a:schemeClr val="accent5">
                    <a:lumMod val="75000"/>
                  </a:schemeClr>
                </a:solidFill>
              </a:rPr>
              <a:t>ثالثاً: عدم الاساءة الى سمعة الوزارة ومؤسساتها بالقول او الفعل داخلها او خارجها.</a:t>
            </a:r>
            <a:br>
              <a:rPr lang="ar-IQ" sz="2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ar-IQ" sz="2000" b="1" dirty="0">
                <a:solidFill>
                  <a:schemeClr val="accent5">
                    <a:lumMod val="75000"/>
                  </a:schemeClr>
                </a:solidFill>
              </a:rPr>
              <a:t>رابعاً: تجنب كل ما يتنافى مع السلوك الجامعي من انضباط عالي واحترام للأدارة والهيئة التدريسية والموظفين وعلاقات الزمالة والتعاون بين الطلبة.</a:t>
            </a:r>
            <a:br>
              <a:rPr lang="ar-IQ" sz="2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ar-IQ" sz="2000" b="1" dirty="0">
                <a:solidFill>
                  <a:schemeClr val="accent5">
                    <a:lumMod val="75000"/>
                  </a:schemeClr>
                </a:solidFill>
              </a:rPr>
              <a:t>خامساً: السلوك المنضبط القويم الذي سيؤثر ايجاباً عليه عند التعيين والترشيح للبعثات والزمالات الدراسية.</a:t>
            </a:r>
            <a:br>
              <a:rPr lang="ar-IQ" sz="2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ar-IQ" sz="2000" b="1" dirty="0">
                <a:solidFill>
                  <a:schemeClr val="accent5">
                    <a:lumMod val="75000"/>
                  </a:schemeClr>
                </a:solidFill>
              </a:rPr>
              <a:t>سادساً: الامتناع عن اي عمل من شأنه الاخلال بالنظام والسكينة داخل الحرم الجامعي او المشاركة فيه والتحريض عليه او التستر على القائمين به.</a:t>
            </a:r>
            <a:br>
              <a:rPr lang="ar-IQ" sz="2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ar-IQ" sz="2000" b="1" dirty="0">
                <a:solidFill>
                  <a:schemeClr val="accent5">
                    <a:lumMod val="75000"/>
                  </a:schemeClr>
                </a:solidFill>
              </a:rPr>
              <a:t>سابعاً: المحافظة على المستلزمات الدراسية وممتلكات الجامعة والهيئة والكلية والمعهد.</a:t>
            </a:r>
            <a:br>
              <a:rPr lang="ar-IQ" sz="2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ar-IQ" sz="2000" b="1" dirty="0">
                <a:solidFill>
                  <a:schemeClr val="accent5">
                    <a:lumMod val="75000"/>
                  </a:schemeClr>
                </a:solidFill>
              </a:rPr>
              <a:t>ثامناً: عدم الاخلال بحسن سير الدراسة في الكلية او المعهد والمحافظة على الانضباط الذي يقتضيه سير المحاضرات والندوات والأنشطة التي تقام داخل الكلية او المعهد.</a:t>
            </a:r>
            <a:br>
              <a:rPr lang="ar-IQ" sz="20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ar-IQ" sz="2000" b="1" dirty="0">
                <a:solidFill>
                  <a:schemeClr val="accent5">
                    <a:lumMod val="75000"/>
                  </a:schemeClr>
                </a:solidFill>
              </a:rPr>
              <a:t>تاسعاً: التقيد بالزي الموحد المقرر للطلبة على ان تراعى خصوصية كل جامعة او هيئة على </a:t>
            </a:r>
            <a:r>
              <a:rPr lang="ar-IQ" sz="2000" b="1" dirty="0" smtClean="0">
                <a:solidFill>
                  <a:schemeClr val="accent5">
                    <a:lumMod val="75000"/>
                  </a:schemeClr>
                </a:solidFill>
              </a:rPr>
              <a:t>حدى</a:t>
            </a:r>
            <a:r>
              <a:rPr lang="ar-IQ" sz="2000" b="1" dirty="0" smtClean="0">
                <a:solidFill>
                  <a:srgbClr val="FF0000"/>
                </a:solidFill>
              </a:rPr>
              <a:t/>
            </a:r>
            <a:br>
              <a:rPr lang="ar-IQ" sz="2000" b="1" dirty="0" smtClean="0">
                <a:solidFill>
                  <a:srgbClr val="FF0000"/>
                </a:solidFill>
              </a:rPr>
            </a:br>
            <a:endParaRPr lang="ar-IQ" sz="2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0413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6927" y="446049"/>
            <a:ext cx="9887685" cy="5965901"/>
          </a:xfrm>
        </p:spPr>
        <p:txBody>
          <a:bodyPr>
            <a:noAutofit/>
          </a:bodyPr>
          <a:lstStyle/>
          <a:p>
            <a:pPr algn="ctr"/>
            <a:r>
              <a:rPr lang="ar-IQ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عاشراً:</a:t>
            </a:r>
            <a:r>
              <a:rPr lang="ar-IQ" sz="2400" b="1" dirty="0">
                <a:solidFill>
                  <a:srgbClr val="7030A0"/>
                </a:solidFill>
              </a:rPr>
              <a:t> تجنب الدعوة الى قيام تنظيمات من شأنها تعميق التفرقة او ممارسة</a:t>
            </a:r>
            <a:br>
              <a:rPr lang="ar-IQ" sz="2400" b="1" dirty="0">
                <a:solidFill>
                  <a:srgbClr val="7030A0"/>
                </a:solidFill>
              </a:rPr>
            </a:br>
            <a:r>
              <a:rPr lang="ar-IQ" sz="2400" b="1" dirty="0">
                <a:solidFill>
                  <a:srgbClr val="7030A0"/>
                </a:solidFill>
              </a:rPr>
              <a:t>اي صنف من صنوف الاضطهاد السياسي او الديني او الاجتماعي</a:t>
            </a:r>
            <a:r>
              <a:rPr lang="ar-IQ" sz="2400" b="1" dirty="0" smtClean="0">
                <a:solidFill>
                  <a:srgbClr val="7030A0"/>
                </a:solidFill>
              </a:rPr>
              <a:t>.</a:t>
            </a:r>
            <a:br>
              <a:rPr lang="ar-IQ" sz="2400" b="1" dirty="0" smtClean="0">
                <a:solidFill>
                  <a:srgbClr val="7030A0"/>
                </a:solidFill>
              </a:rPr>
            </a:br>
            <a:r>
              <a:rPr lang="ar-IQ" sz="2400" b="1" dirty="0">
                <a:solidFill>
                  <a:srgbClr val="7030A0"/>
                </a:solidFill>
              </a:rPr>
              <a:t/>
            </a:r>
            <a:br>
              <a:rPr lang="ar-IQ" sz="2400" b="1" dirty="0">
                <a:solidFill>
                  <a:srgbClr val="7030A0"/>
                </a:solidFill>
              </a:rPr>
            </a:br>
            <a:r>
              <a:rPr lang="ar-IQ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الحادي عشر: </a:t>
            </a:r>
            <a:r>
              <a:rPr lang="ar-IQ" sz="2400" b="1" dirty="0">
                <a:solidFill>
                  <a:srgbClr val="7030A0"/>
                </a:solidFill>
              </a:rPr>
              <a:t>تجنب الدعاية لأي حزب او تنظيم سياسي او مجموعة عرقية او قومية او طائفية سواء كان ذلك من خلال تعليق الصور او اللافتات والملصقات</a:t>
            </a:r>
            <a:r>
              <a:rPr lang="ar-IQ" sz="2400" b="1" dirty="0" smtClean="0">
                <a:solidFill>
                  <a:srgbClr val="7030A0"/>
                </a:solidFill>
              </a:rPr>
              <a:t>.</a:t>
            </a:r>
            <a:br>
              <a:rPr lang="ar-IQ" sz="2400" b="1" dirty="0" smtClean="0">
                <a:solidFill>
                  <a:srgbClr val="7030A0"/>
                </a:solidFill>
              </a:rPr>
            </a:br>
            <a:r>
              <a:rPr lang="ar-IQ" sz="2400" b="1" dirty="0">
                <a:solidFill>
                  <a:srgbClr val="7030A0"/>
                </a:solidFill>
              </a:rPr>
              <a:t/>
            </a:r>
            <a:br>
              <a:rPr lang="ar-IQ" sz="2400" b="1" dirty="0">
                <a:solidFill>
                  <a:srgbClr val="7030A0"/>
                </a:solidFill>
              </a:rPr>
            </a:br>
            <a:r>
              <a:rPr lang="ar-IQ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الثاني عشر: </a:t>
            </a:r>
            <a:r>
              <a:rPr lang="ar-IQ" sz="2400" b="1" dirty="0">
                <a:solidFill>
                  <a:srgbClr val="7030A0"/>
                </a:solidFill>
              </a:rPr>
              <a:t>عدم دعوة شخصيات حزبية للإلقاء محاضرات او اقامة ندوات حزبية او دينية داخل الحرم الجامعي حفاظاً على الوحدة الوطنية.</a:t>
            </a:r>
            <a:br>
              <a:rPr lang="ar-IQ" sz="2400" b="1" dirty="0">
                <a:solidFill>
                  <a:srgbClr val="7030A0"/>
                </a:solidFill>
              </a:rPr>
            </a:br>
            <a:r>
              <a:rPr lang="ar-IQ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ثالث عشر : </a:t>
            </a:r>
            <a:r>
              <a:rPr lang="ar-IQ" sz="2400" b="1" dirty="0">
                <a:solidFill>
                  <a:srgbClr val="7030A0"/>
                </a:solidFill>
              </a:rPr>
              <a:t>عدم استعمال الهاتف النقال او جهاز الحاسوب بشكل يسئ لعلاقات الزمالة والاداب العامة داخل الحرم </a:t>
            </a:r>
            <a:r>
              <a:rPr lang="ar-IQ" sz="2400" b="1" dirty="0" smtClean="0">
                <a:solidFill>
                  <a:srgbClr val="7030A0"/>
                </a:solidFill>
              </a:rPr>
              <a:t>الجامعي</a:t>
            </a:r>
            <a:br>
              <a:rPr lang="ar-IQ" sz="2400" b="1" dirty="0" smtClean="0">
                <a:solidFill>
                  <a:srgbClr val="7030A0"/>
                </a:solidFill>
              </a:rPr>
            </a:br>
            <a:r>
              <a:rPr lang="ar-IQ" sz="2400" b="1" dirty="0">
                <a:solidFill>
                  <a:srgbClr val="7030A0"/>
                </a:solidFill>
              </a:rPr>
              <a:t/>
            </a:r>
            <a:br>
              <a:rPr lang="ar-IQ" sz="2400" b="1" dirty="0">
                <a:solidFill>
                  <a:srgbClr val="7030A0"/>
                </a:solidFill>
              </a:rPr>
            </a:br>
            <a:r>
              <a:rPr lang="ar-IQ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رابع عشر : </a:t>
            </a:r>
            <a:r>
              <a:rPr lang="ar-IQ" sz="2400" b="1" dirty="0">
                <a:solidFill>
                  <a:srgbClr val="7030A0"/>
                </a:solidFill>
              </a:rPr>
              <a:t>عدم الحضور الى الكلية او المعهد في حالة سكر او تحت تأثير المخدر</a:t>
            </a:r>
          </a:p>
        </p:txBody>
      </p:sp>
    </p:spTree>
    <p:extLst>
      <p:ext uri="{BB962C8B-B14F-4D97-AF65-F5344CB8AC3E}">
        <p14:creationId xmlns:p14="http://schemas.microsoft.com/office/powerpoint/2010/main" val="37614817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5551" y="312234"/>
            <a:ext cx="10577472" cy="6255834"/>
          </a:xfrm>
        </p:spPr>
        <p:txBody>
          <a:bodyPr>
            <a:normAutofit fontScale="90000"/>
          </a:bodyPr>
          <a:lstStyle/>
          <a:p>
            <a:pPr algn="ctr"/>
            <a:r>
              <a:rPr lang="ar-IQ" sz="31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المحور الثاني : المخالفات التي يرتكبها الطالب والعقوبات المفروضة عليه</a:t>
            </a:r>
            <a:br>
              <a:rPr lang="ar-IQ" sz="31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r-IQ" sz="3100" b="1" dirty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المادة (2) </a:t>
            </a:r>
            <a:r>
              <a:rPr lang="ar-IQ" sz="66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ar-IQ" sz="6600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ar-IQ" sz="2000" b="1" dirty="0">
                <a:solidFill>
                  <a:srgbClr val="333333"/>
                </a:solidFill>
                <a:latin typeface="Tajawal"/>
              </a:rPr>
              <a:t/>
            </a:r>
            <a:br>
              <a:rPr lang="ar-IQ" sz="2000" b="1" dirty="0">
                <a:solidFill>
                  <a:srgbClr val="333333"/>
                </a:solidFill>
                <a:latin typeface="Tajawal"/>
              </a:rPr>
            </a:br>
            <a:r>
              <a:rPr lang="ar-IQ" sz="3100" b="1" dirty="0">
                <a:solidFill>
                  <a:schemeClr val="tx2">
                    <a:lumMod val="90000"/>
                  </a:schemeClr>
                </a:solidFill>
                <a:latin typeface="Times New Roman" panose="02020603050405020304" pitchFamily="18" charset="0"/>
              </a:rPr>
              <a:t>يعاقب الطالب </a:t>
            </a:r>
            <a:r>
              <a:rPr lang="ar-IQ" sz="31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بالتنبيه</a:t>
            </a:r>
            <a:r>
              <a:rPr lang="ar-IQ" sz="3100" b="1" dirty="0">
                <a:solidFill>
                  <a:schemeClr val="tx2">
                    <a:lumMod val="90000"/>
                  </a:schemeClr>
                </a:solidFill>
                <a:latin typeface="Times New Roman" panose="02020603050405020304" pitchFamily="18" charset="0"/>
              </a:rPr>
              <a:t> اذا ارتكب احد المخالفات الاتية:</a:t>
            </a:r>
            <a:r>
              <a:rPr lang="ar-IQ" sz="2000" b="1" dirty="0">
                <a:solidFill>
                  <a:srgbClr val="333333"/>
                </a:solidFill>
                <a:latin typeface="Tajawal"/>
              </a:rPr>
              <a:t/>
            </a:r>
            <a:br>
              <a:rPr lang="ar-IQ" sz="2000" b="1" dirty="0">
                <a:solidFill>
                  <a:srgbClr val="333333"/>
                </a:solidFill>
                <a:latin typeface="Tajawal"/>
              </a:rPr>
            </a:br>
            <a:r>
              <a:rPr lang="ar-IQ" sz="36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</a:rPr>
              <a:t>اولا: عدم الالتزام بالزي الموحد المقرر بالجامعة.</a:t>
            </a:r>
            <a:r>
              <a:rPr lang="ar-IQ" sz="1800" b="1" dirty="0">
                <a:solidFill>
                  <a:schemeClr val="bg2">
                    <a:lumMod val="10000"/>
                  </a:schemeClr>
                </a:solidFill>
                <a:latin typeface="Tajawal"/>
              </a:rPr>
              <a:t/>
            </a:r>
            <a:br>
              <a:rPr lang="ar-IQ" sz="1800" b="1" dirty="0">
                <a:solidFill>
                  <a:schemeClr val="bg2">
                    <a:lumMod val="10000"/>
                  </a:schemeClr>
                </a:solidFill>
                <a:latin typeface="Tajawal"/>
              </a:rPr>
            </a:br>
            <a:r>
              <a:rPr lang="ar-IQ" sz="36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</a:rPr>
              <a:t>ثانياً: الاساءة الى علاقات الزمالة بين الطلبة او تجاوزه بالقول على احد الطلبة</a:t>
            </a:r>
            <a:r>
              <a:rPr lang="ar-IQ" sz="36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</a:rPr>
              <a:t>.</a:t>
            </a:r>
            <a:r>
              <a:rPr lang="ar-IQ" sz="4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/>
            </a:r>
            <a:br>
              <a:rPr lang="ar-IQ" sz="40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</a:br>
            <a:r>
              <a:rPr lang="ar-IQ" sz="31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rPr>
              <a:t>المادة </a:t>
            </a:r>
            <a:r>
              <a:rPr lang="ar-IQ" sz="31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rPr>
              <a:t>(3)</a:t>
            </a:r>
            <a:r>
              <a:rPr lang="ar-IQ" sz="8000" b="1" dirty="0">
                <a:solidFill>
                  <a:schemeClr val="accent2">
                    <a:lumMod val="75000"/>
                  </a:schemeClr>
                </a:solidFill>
                <a:latin typeface="Tajawal"/>
              </a:rPr>
              <a:t/>
            </a:r>
            <a:br>
              <a:rPr lang="ar-IQ" sz="8000" b="1" dirty="0">
                <a:solidFill>
                  <a:schemeClr val="accent2">
                    <a:lumMod val="75000"/>
                  </a:schemeClr>
                </a:solidFill>
                <a:latin typeface="Tajawal"/>
              </a:rPr>
            </a:br>
            <a:r>
              <a:rPr lang="ar-IQ" sz="3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</a:rPr>
              <a:t>يعاقب الطالب </a:t>
            </a:r>
            <a:r>
              <a:rPr lang="ar-IQ" sz="31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rPr>
              <a:t>ب</a:t>
            </a:r>
            <a:r>
              <a:rPr lang="ar-IQ" sz="3100" b="1" u="sng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rPr>
              <a:t>الانذار</a:t>
            </a:r>
            <a:r>
              <a:rPr lang="ar-IQ" sz="31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ar-IQ" sz="3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</a:rPr>
              <a:t>اذا ارتكب احد المخالفات الاتية:</a:t>
            </a:r>
            <a:r>
              <a:rPr lang="ar-IQ" sz="8000" b="1" dirty="0">
                <a:solidFill>
                  <a:schemeClr val="accent2">
                    <a:lumMod val="75000"/>
                  </a:schemeClr>
                </a:solidFill>
                <a:latin typeface="Tajawal"/>
              </a:rPr>
              <a:t/>
            </a:r>
            <a:br>
              <a:rPr lang="ar-IQ" sz="8000" b="1" dirty="0">
                <a:solidFill>
                  <a:schemeClr val="accent2">
                    <a:lumMod val="75000"/>
                  </a:schemeClr>
                </a:solidFill>
                <a:latin typeface="Tajawal"/>
              </a:rPr>
            </a:br>
            <a:r>
              <a:rPr lang="ar-IQ" sz="31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</a:rPr>
              <a:t>اولا: فعلا يستوجب المعاقبة بالتنبيه مع سبق معاقبته بعقوبة التنبيه.</a:t>
            </a:r>
            <a:r>
              <a:rPr lang="ar-IQ" sz="8000" b="1" dirty="0">
                <a:solidFill>
                  <a:schemeClr val="bg2">
                    <a:lumMod val="10000"/>
                  </a:schemeClr>
                </a:solidFill>
                <a:latin typeface="Tajawal"/>
              </a:rPr>
              <a:t/>
            </a:r>
            <a:br>
              <a:rPr lang="ar-IQ" sz="8000" b="1" dirty="0">
                <a:solidFill>
                  <a:schemeClr val="bg2">
                    <a:lumMod val="10000"/>
                  </a:schemeClr>
                </a:solidFill>
                <a:latin typeface="Tajawal"/>
              </a:rPr>
            </a:br>
            <a:r>
              <a:rPr lang="ar-IQ" sz="31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</a:rPr>
              <a:t>ثانيا: اخلاله بالنظام والطمئنينة والسكينة في الجامعة اوالهيئة اوالكلية او المعهد</a:t>
            </a:r>
            <a:r>
              <a:rPr lang="ar-IQ" sz="31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</a:rPr>
              <a:t>.</a:t>
            </a:r>
            <a:endParaRPr lang="ar-IQ" sz="4000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3543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-100361"/>
            <a:ext cx="11965259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IQ" sz="32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</a:rPr>
              <a:t>المادة 4</a:t>
            </a:r>
            <a:r>
              <a:rPr lang="ar-IQ" sz="8000" b="1" dirty="0">
                <a:solidFill>
                  <a:schemeClr val="accent4">
                    <a:lumMod val="75000"/>
                  </a:schemeClr>
                </a:solidFill>
                <a:latin typeface="Tajawal"/>
              </a:rPr>
              <a:t/>
            </a:r>
            <a:br>
              <a:rPr lang="ar-IQ" sz="8000" b="1" dirty="0">
                <a:solidFill>
                  <a:schemeClr val="accent4">
                    <a:lumMod val="75000"/>
                  </a:schemeClr>
                </a:solidFill>
                <a:latin typeface="Tajawal"/>
              </a:rPr>
            </a:br>
            <a:r>
              <a:rPr lang="ar-IQ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يعاقب </a:t>
            </a:r>
            <a:r>
              <a:rPr lang="ar-IQ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الطالب</a:t>
            </a:r>
            <a:r>
              <a:rPr lang="ar-IQ" sz="3200" b="1" u="sng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ar-IQ" sz="32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بالفصل </a:t>
            </a:r>
            <a:r>
              <a:rPr lang="ar-IQ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لمدة (30) يوما </a:t>
            </a:r>
            <a:r>
              <a:rPr lang="ar-IQ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اذا ارتكب احدى المخالفات الاتية:</a:t>
            </a:r>
            <a:r>
              <a:rPr lang="ar-IQ" sz="8000" b="1" dirty="0">
                <a:solidFill>
                  <a:schemeClr val="accent4">
                    <a:lumMod val="75000"/>
                  </a:schemeClr>
                </a:solidFill>
                <a:latin typeface="Tajawal"/>
              </a:rPr>
              <a:t/>
            </a:r>
            <a:br>
              <a:rPr lang="ar-IQ" sz="8000" b="1" dirty="0">
                <a:solidFill>
                  <a:schemeClr val="accent4">
                    <a:lumMod val="75000"/>
                  </a:schemeClr>
                </a:solidFill>
                <a:latin typeface="Tajawal"/>
              </a:rPr>
            </a:br>
            <a:r>
              <a:rPr lang="ar-IQ" sz="32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rPr>
              <a:t>اولا: فعلا يستوجب المعاقبة بالانذار مع سبق معاقبته بعقوبة الانذار.</a:t>
            </a:r>
            <a:r>
              <a:rPr lang="ar-IQ" sz="8000" b="1" dirty="0">
                <a:solidFill>
                  <a:schemeClr val="accent4">
                    <a:lumMod val="75000"/>
                  </a:schemeClr>
                </a:solidFill>
                <a:latin typeface="Tajawal"/>
              </a:rPr>
              <a:t/>
            </a:r>
            <a:br>
              <a:rPr lang="ar-IQ" sz="8000" b="1" dirty="0">
                <a:solidFill>
                  <a:schemeClr val="accent4">
                    <a:lumMod val="75000"/>
                  </a:schemeClr>
                </a:solidFill>
                <a:latin typeface="Tajawal"/>
              </a:rPr>
            </a:br>
            <a:r>
              <a:rPr lang="ar-IQ" sz="32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rPr>
              <a:t>ثانياً: تجاوزه بالقول على احد منتسبي الجامعة من غير اعضاء الهيئة التدريسية.</a:t>
            </a:r>
            <a:r>
              <a:rPr lang="ar-IQ" sz="8000" b="1" dirty="0">
                <a:solidFill>
                  <a:schemeClr val="accent4">
                    <a:lumMod val="75000"/>
                  </a:schemeClr>
                </a:solidFill>
                <a:latin typeface="Tajawal"/>
              </a:rPr>
              <a:t/>
            </a:r>
            <a:br>
              <a:rPr lang="ar-IQ" sz="8000" b="1" dirty="0">
                <a:solidFill>
                  <a:schemeClr val="accent4">
                    <a:lumMod val="75000"/>
                  </a:schemeClr>
                </a:solidFill>
                <a:latin typeface="Tajawal"/>
              </a:rPr>
            </a:br>
            <a:r>
              <a:rPr lang="ar-IQ" sz="32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rPr>
              <a:t>ثالثاً: قيامه بالتشهير باحد اعضاء الهيئة التدريسية بما يسيء اليه داخل الكلية او المعهد او خارجهما.</a:t>
            </a:r>
            <a:r>
              <a:rPr lang="ar-IQ" sz="8000" b="1" dirty="0">
                <a:solidFill>
                  <a:schemeClr val="accent4">
                    <a:lumMod val="75000"/>
                  </a:schemeClr>
                </a:solidFill>
                <a:latin typeface="Tajawal"/>
              </a:rPr>
              <a:t/>
            </a:r>
            <a:br>
              <a:rPr lang="ar-IQ" sz="8000" b="1" dirty="0">
                <a:solidFill>
                  <a:schemeClr val="accent4">
                    <a:lumMod val="75000"/>
                  </a:schemeClr>
                </a:solidFill>
                <a:latin typeface="Tajawal"/>
              </a:rPr>
            </a:br>
            <a:r>
              <a:rPr lang="ar-IQ" sz="3200" b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</a:rPr>
              <a:t>رابعا: قيامه بوضع الملصقات - داخل الحرم الجامعي – التي تخل بالنظام العام والاداب</a:t>
            </a:r>
            <a:r>
              <a:rPr lang="ar-IQ" b="1" dirty="0" smtClean="0">
                <a:solidFill>
                  <a:srgbClr val="00B0F0"/>
                </a:solidFill>
                <a:latin typeface="Times New Roman" panose="02020603050405020304" pitchFamily="18" charset="0"/>
              </a:rPr>
              <a:t>.</a:t>
            </a:r>
            <a:endParaRPr lang="en-US" b="1" dirty="0" smtClean="0">
              <a:solidFill>
                <a:srgbClr val="00B0F0"/>
              </a:solidFill>
              <a:latin typeface="Times New Roman" panose="02020603050405020304" pitchFamily="18" charset="0"/>
            </a:endParaRPr>
          </a:p>
          <a:p>
            <a:pPr algn="r"/>
            <a:endParaRPr lang="en-US" b="1" dirty="0">
              <a:solidFill>
                <a:srgbClr val="00B0F0"/>
              </a:solidFill>
              <a:latin typeface="Times New Roman" panose="02020603050405020304" pitchFamily="18" charset="0"/>
            </a:endParaRPr>
          </a:p>
          <a:p>
            <a:pPr algn="r"/>
            <a:endParaRPr lang="en-US" b="1" dirty="0" smtClean="0">
              <a:solidFill>
                <a:srgbClr val="00B0F0"/>
              </a:solidFill>
              <a:latin typeface="Times New Roman" panose="02020603050405020304" pitchFamily="18" charset="0"/>
            </a:endParaRPr>
          </a:p>
          <a:p>
            <a:pPr algn="r"/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394718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0654" y="289932"/>
            <a:ext cx="11012369" cy="6568067"/>
          </a:xfrm>
        </p:spPr>
        <p:txBody>
          <a:bodyPr>
            <a:noAutofit/>
          </a:bodyPr>
          <a:lstStyle/>
          <a:p>
            <a:pPr algn="ctr"/>
            <a:r>
              <a:rPr lang="ar-IQ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المادة (5) </a:t>
            </a:r>
            <a:r>
              <a:rPr lang="ar-IQ" sz="2000" b="1" dirty="0">
                <a:solidFill>
                  <a:schemeClr val="tx1">
                    <a:lumMod val="85000"/>
                  </a:schemeClr>
                </a:solidFill>
                <a:latin typeface="Times New Roman" panose="02020603050405020304" pitchFamily="18" charset="0"/>
              </a:rPr>
              <a:t/>
            </a:r>
            <a:br>
              <a:rPr lang="ar-IQ" sz="2000" b="1" dirty="0">
                <a:solidFill>
                  <a:schemeClr val="tx1">
                    <a:lumMod val="85000"/>
                  </a:schemeClr>
                </a:solidFill>
                <a:latin typeface="Times New Roman" panose="02020603050405020304" pitchFamily="18" charset="0"/>
              </a:rPr>
            </a:br>
            <a:r>
              <a:rPr lang="ar-IQ" sz="2000" b="1" dirty="0">
                <a:solidFill>
                  <a:schemeClr val="tx1">
                    <a:lumMod val="85000"/>
                  </a:schemeClr>
                </a:solidFill>
                <a:latin typeface="Times New Roman" panose="02020603050405020304" pitchFamily="18" charset="0"/>
              </a:rPr>
              <a:t>يعاقب الطالب </a:t>
            </a:r>
            <a:r>
              <a:rPr lang="ar-IQ" sz="2000" b="1" i="1" u="sng" dirty="0">
                <a:solidFill>
                  <a:srgbClr val="FFC000"/>
                </a:solidFill>
                <a:latin typeface="Times New Roman" panose="02020603050405020304" pitchFamily="18" charset="0"/>
              </a:rPr>
              <a:t>بالفصل المؤقت </a:t>
            </a:r>
            <a:r>
              <a:rPr lang="ar-IQ" sz="2000" b="1" dirty="0">
                <a:solidFill>
                  <a:schemeClr val="tx1">
                    <a:lumMod val="85000"/>
                  </a:schemeClr>
                </a:solidFill>
                <a:latin typeface="Times New Roman" panose="02020603050405020304" pitchFamily="18" charset="0"/>
              </a:rPr>
              <a:t>من الجامعة لمدة ل</a:t>
            </a:r>
            <a:r>
              <a:rPr lang="ar-IQ" sz="2000" b="1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ا تزيد عن سنة دراسية </a:t>
            </a:r>
            <a:r>
              <a:rPr lang="ar-IQ" sz="2000" b="1" dirty="0">
                <a:solidFill>
                  <a:schemeClr val="tx1">
                    <a:lumMod val="85000"/>
                  </a:schemeClr>
                </a:solidFill>
                <a:latin typeface="Times New Roman" panose="02020603050405020304" pitchFamily="18" charset="0"/>
              </a:rPr>
              <a:t>واحدة اذا ارتكب احد المخالفات الاتية:</a:t>
            </a:r>
            <a:r>
              <a:rPr lang="ar-IQ" sz="5400" b="1" dirty="0">
                <a:solidFill>
                  <a:schemeClr val="tx1">
                    <a:lumMod val="85000"/>
                  </a:schemeClr>
                </a:solidFill>
                <a:latin typeface="Tajawal"/>
              </a:rPr>
              <a:t/>
            </a:r>
            <a:br>
              <a:rPr lang="ar-IQ" sz="5400" b="1" dirty="0">
                <a:solidFill>
                  <a:schemeClr val="tx1">
                    <a:lumMod val="85000"/>
                  </a:schemeClr>
                </a:solidFill>
                <a:latin typeface="Tajawal"/>
              </a:rPr>
            </a:br>
            <a:r>
              <a:rPr lang="ar-IQ" sz="2000" b="1" dirty="0">
                <a:solidFill>
                  <a:srgbClr val="FFC000"/>
                </a:solidFill>
                <a:latin typeface="Times New Roman" panose="02020603050405020304" pitchFamily="18" charset="0"/>
              </a:rPr>
              <a:t>اولا:</a:t>
            </a:r>
            <a:r>
              <a:rPr lang="ar-IQ" sz="2000" b="1" dirty="0">
                <a:solidFill>
                  <a:schemeClr val="tx1">
                    <a:lumMod val="85000"/>
                  </a:schemeClr>
                </a:solidFill>
                <a:latin typeface="Times New Roman" panose="02020603050405020304" pitchFamily="18" charset="0"/>
              </a:rPr>
              <a:t> اذا تكرر ارتكابه لأحد افعال المنصوص عليها في المادة اربعة من هذه التعليمات.</a:t>
            </a:r>
            <a:r>
              <a:rPr lang="ar-IQ" sz="5400" b="1" dirty="0">
                <a:solidFill>
                  <a:schemeClr val="tx1">
                    <a:lumMod val="85000"/>
                  </a:schemeClr>
                </a:solidFill>
                <a:latin typeface="Tajawal"/>
              </a:rPr>
              <a:t/>
            </a:r>
            <a:br>
              <a:rPr lang="ar-IQ" sz="5400" b="1" dirty="0">
                <a:solidFill>
                  <a:schemeClr val="tx1">
                    <a:lumMod val="85000"/>
                  </a:schemeClr>
                </a:solidFill>
                <a:latin typeface="Tajawal"/>
              </a:rPr>
            </a:br>
            <a:r>
              <a:rPr lang="ar-IQ" sz="2000" b="1" dirty="0">
                <a:solidFill>
                  <a:srgbClr val="FFC000"/>
                </a:solidFill>
                <a:latin typeface="Times New Roman" panose="02020603050405020304" pitchFamily="18" charset="0"/>
              </a:rPr>
              <a:t>ثانيا</a:t>
            </a:r>
            <a:r>
              <a:rPr lang="ar-IQ" sz="2000" b="1" dirty="0">
                <a:solidFill>
                  <a:schemeClr val="tx1">
                    <a:lumMod val="85000"/>
                  </a:schemeClr>
                </a:solidFill>
                <a:latin typeface="Times New Roman" panose="02020603050405020304" pitchFamily="18" charset="0"/>
              </a:rPr>
              <a:t>: مارس او حرض على تكتلات الطائفية او العرقية او التجمعات السياسية او الحزبية داخل الحرم الجامعي.</a:t>
            </a:r>
            <a:r>
              <a:rPr lang="ar-IQ" sz="5400" b="1" dirty="0">
                <a:solidFill>
                  <a:schemeClr val="tx1">
                    <a:lumMod val="85000"/>
                  </a:schemeClr>
                </a:solidFill>
                <a:latin typeface="Tajawal"/>
              </a:rPr>
              <a:t/>
            </a:r>
            <a:br>
              <a:rPr lang="ar-IQ" sz="5400" b="1" dirty="0">
                <a:solidFill>
                  <a:schemeClr val="tx1">
                    <a:lumMod val="85000"/>
                  </a:schemeClr>
                </a:solidFill>
                <a:latin typeface="Tajawal"/>
              </a:rPr>
            </a:br>
            <a:r>
              <a:rPr lang="ar-IQ" sz="2000" b="1" dirty="0">
                <a:solidFill>
                  <a:srgbClr val="FFC000"/>
                </a:solidFill>
                <a:latin typeface="Times New Roman" panose="02020603050405020304" pitchFamily="18" charset="0"/>
              </a:rPr>
              <a:t>ثالثاً</a:t>
            </a:r>
            <a:r>
              <a:rPr lang="ar-IQ" sz="2000" b="1" dirty="0">
                <a:solidFill>
                  <a:schemeClr val="tx1">
                    <a:lumMod val="85000"/>
                  </a:schemeClr>
                </a:solidFill>
                <a:latin typeface="Times New Roman" panose="02020603050405020304" pitchFamily="18" charset="0"/>
              </a:rPr>
              <a:t>: اعتداه بالفعل على احد منتسبي الجامعة من غير اعضاء الهيئة التدريسية.</a:t>
            </a:r>
            <a:r>
              <a:rPr lang="ar-IQ" sz="5400" b="1" dirty="0">
                <a:solidFill>
                  <a:schemeClr val="tx1">
                    <a:lumMod val="85000"/>
                  </a:schemeClr>
                </a:solidFill>
                <a:latin typeface="Tajawal"/>
              </a:rPr>
              <a:t/>
            </a:r>
            <a:br>
              <a:rPr lang="ar-IQ" sz="5400" b="1" dirty="0">
                <a:solidFill>
                  <a:schemeClr val="tx1">
                    <a:lumMod val="85000"/>
                  </a:schemeClr>
                </a:solidFill>
                <a:latin typeface="Tajawal"/>
              </a:rPr>
            </a:br>
            <a:r>
              <a:rPr lang="ar-IQ" sz="2000" b="1" dirty="0">
                <a:solidFill>
                  <a:srgbClr val="FFC000"/>
                </a:solidFill>
                <a:latin typeface="Times New Roman" panose="02020603050405020304" pitchFamily="18" charset="0"/>
              </a:rPr>
              <a:t>رابعاً</a:t>
            </a:r>
            <a:r>
              <a:rPr lang="ar-IQ" sz="2000" b="1" dirty="0">
                <a:solidFill>
                  <a:schemeClr val="tx1">
                    <a:lumMod val="85000"/>
                  </a:schemeClr>
                </a:solidFill>
                <a:latin typeface="Times New Roman" panose="02020603050405020304" pitchFamily="18" charset="0"/>
              </a:rPr>
              <a:t>: استعماله العنف ضد زملائه الطلبة.</a:t>
            </a:r>
            <a:r>
              <a:rPr lang="ar-IQ" sz="5400" b="1" dirty="0">
                <a:solidFill>
                  <a:schemeClr val="tx1">
                    <a:lumMod val="85000"/>
                  </a:schemeClr>
                </a:solidFill>
                <a:latin typeface="Tajawal"/>
              </a:rPr>
              <a:t/>
            </a:r>
            <a:br>
              <a:rPr lang="ar-IQ" sz="5400" b="1" dirty="0">
                <a:solidFill>
                  <a:schemeClr val="tx1">
                    <a:lumMod val="85000"/>
                  </a:schemeClr>
                </a:solidFill>
                <a:latin typeface="Tajawal"/>
              </a:rPr>
            </a:br>
            <a:r>
              <a:rPr lang="ar-IQ" sz="2000" b="1" dirty="0">
                <a:solidFill>
                  <a:srgbClr val="FFC000"/>
                </a:solidFill>
                <a:latin typeface="Times New Roman" panose="02020603050405020304" pitchFamily="18" charset="0"/>
              </a:rPr>
              <a:t>خامساً</a:t>
            </a:r>
            <a:r>
              <a:rPr lang="ar-IQ" sz="2000" b="1" dirty="0">
                <a:solidFill>
                  <a:schemeClr val="tx1">
                    <a:lumMod val="85000"/>
                  </a:schemeClr>
                </a:solidFill>
                <a:latin typeface="Times New Roman" panose="02020603050405020304" pitchFamily="18" charset="0"/>
              </a:rPr>
              <a:t>: التهديد بالقيام باعمال عنف مسلحة.</a:t>
            </a:r>
            <a:r>
              <a:rPr lang="ar-IQ" sz="5400" b="1" dirty="0">
                <a:solidFill>
                  <a:schemeClr val="tx1">
                    <a:lumMod val="85000"/>
                  </a:schemeClr>
                </a:solidFill>
                <a:latin typeface="Tajawal"/>
              </a:rPr>
              <a:t/>
            </a:r>
            <a:br>
              <a:rPr lang="ar-IQ" sz="5400" b="1" dirty="0">
                <a:solidFill>
                  <a:schemeClr val="tx1">
                    <a:lumMod val="85000"/>
                  </a:schemeClr>
                </a:solidFill>
                <a:latin typeface="Tajawal"/>
              </a:rPr>
            </a:br>
            <a:r>
              <a:rPr lang="ar-IQ" sz="2000" b="1" dirty="0">
                <a:solidFill>
                  <a:srgbClr val="FFC000"/>
                </a:solidFill>
                <a:latin typeface="Times New Roman" panose="02020603050405020304" pitchFamily="18" charset="0"/>
              </a:rPr>
              <a:t>سادساً</a:t>
            </a:r>
            <a:r>
              <a:rPr lang="ar-IQ" sz="2000" b="1" dirty="0">
                <a:solidFill>
                  <a:schemeClr val="tx1">
                    <a:lumMod val="85000"/>
                  </a:schemeClr>
                </a:solidFill>
                <a:latin typeface="Times New Roman" panose="02020603050405020304" pitchFamily="18" charset="0"/>
              </a:rPr>
              <a:t>: حمله السلاح بانواعه بأجازه او بدون اجازة داخل الحرم الجامعي.</a:t>
            </a:r>
            <a:r>
              <a:rPr lang="ar-IQ" sz="5400" b="1" dirty="0">
                <a:solidFill>
                  <a:schemeClr val="tx1">
                    <a:lumMod val="85000"/>
                  </a:schemeClr>
                </a:solidFill>
                <a:latin typeface="Tajawal"/>
              </a:rPr>
              <a:t/>
            </a:r>
            <a:br>
              <a:rPr lang="ar-IQ" sz="5400" b="1" dirty="0">
                <a:solidFill>
                  <a:schemeClr val="tx1">
                    <a:lumMod val="85000"/>
                  </a:schemeClr>
                </a:solidFill>
                <a:latin typeface="Tajawal"/>
              </a:rPr>
            </a:br>
            <a:r>
              <a:rPr lang="ar-IQ" sz="2000" b="1" dirty="0">
                <a:solidFill>
                  <a:srgbClr val="FFC000"/>
                </a:solidFill>
                <a:latin typeface="Times New Roman" panose="02020603050405020304" pitchFamily="18" charset="0"/>
              </a:rPr>
              <a:t>سابعاً</a:t>
            </a:r>
            <a:r>
              <a:rPr lang="ar-IQ" sz="2000" b="1" dirty="0">
                <a:solidFill>
                  <a:schemeClr val="tx1">
                    <a:lumMod val="85000"/>
                  </a:schemeClr>
                </a:solidFill>
                <a:latin typeface="Times New Roman" panose="02020603050405020304" pitchFamily="18" charset="0"/>
              </a:rPr>
              <a:t>: احداثه عمداً او بأهماله الجسيم اضراراً في ممتلكات الجامعة او الهيئة او الكلية.</a:t>
            </a:r>
            <a:r>
              <a:rPr lang="ar-IQ" sz="5400" b="1" dirty="0">
                <a:solidFill>
                  <a:schemeClr val="tx1">
                    <a:lumMod val="85000"/>
                  </a:schemeClr>
                </a:solidFill>
                <a:latin typeface="Tajawal"/>
              </a:rPr>
              <a:t/>
            </a:r>
            <a:br>
              <a:rPr lang="ar-IQ" sz="5400" b="1" dirty="0">
                <a:solidFill>
                  <a:schemeClr val="tx1">
                    <a:lumMod val="85000"/>
                  </a:schemeClr>
                </a:solidFill>
                <a:latin typeface="Tajawal"/>
              </a:rPr>
            </a:br>
            <a:r>
              <a:rPr lang="ar-IQ" sz="2000" b="1" dirty="0">
                <a:solidFill>
                  <a:srgbClr val="FFC000"/>
                </a:solidFill>
                <a:latin typeface="Times New Roman" panose="02020603050405020304" pitchFamily="18" charset="0"/>
              </a:rPr>
              <a:t>ثامناً</a:t>
            </a:r>
            <a:r>
              <a:rPr lang="ar-IQ" sz="2000" b="1" dirty="0">
                <a:solidFill>
                  <a:schemeClr val="tx1">
                    <a:lumMod val="85000"/>
                  </a:schemeClr>
                </a:solidFill>
                <a:latin typeface="Times New Roman" panose="02020603050405020304" pitchFamily="18" charset="0"/>
              </a:rPr>
              <a:t>: الاساءة الى الوحدة الوطنية والمعتقدات الدينية.</a:t>
            </a:r>
            <a:r>
              <a:rPr lang="ar-IQ" sz="5400" b="1" dirty="0">
                <a:solidFill>
                  <a:schemeClr val="tx1">
                    <a:lumMod val="85000"/>
                  </a:schemeClr>
                </a:solidFill>
                <a:latin typeface="Tajawal"/>
              </a:rPr>
              <a:t/>
            </a:r>
            <a:br>
              <a:rPr lang="ar-IQ" sz="5400" b="1" dirty="0">
                <a:solidFill>
                  <a:schemeClr val="tx1">
                    <a:lumMod val="85000"/>
                  </a:schemeClr>
                </a:solidFill>
                <a:latin typeface="Tajawal"/>
              </a:rPr>
            </a:br>
            <a:r>
              <a:rPr lang="ar-IQ" sz="2000" b="1" dirty="0">
                <a:solidFill>
                  <a:srgbClr val="FFC000"/>
                </a:solidFill>
                <a:latin typeface="Times New Roman" panose="02020603050405020304" pitchFamily="18" charset="0"/>
              </a:rPr>
              <a:t>تاسعاً</a:t>
            </a:r>
            <a:r>
              <a:rPr lang="ar-IQ" sz="2000" b="1" dirty="0">
                <a:solidFill>
                  <a:schemeClr val="tx1">
                    <a:lumMod val="85000"/>
                  </a:schemeClr>
                </a:solidFill>
                <a:latin typeface="Times New Roman" panose="02020603050405020304" pitchFamily="18" charset="0"/>
              </a:rPr>
              <a:t>: تجاوزه بالقول على احد اعضاء الهيئة التدريسية في داخل الكلية او المعهد او خارجهما.</a:t>
            </a:r>
            <a:r>
              <a:rPr lang="ar-IQ" sz="5400" b="1" dirty="0">
                <a:solidFill>
                  <a:schemeClr val="tx1">
                    <a:lumMod val="85000"/>
                  </a:schemeClr>
                </a:solidFill>
                <a:latin typeface="Tajawal"/>
              </a:rPr>
              <a:t/>
            </a:r>
            <a:br>
              <a:rPr lang="ar-IQ" sz="5400" b="1" dirty="0">
                <a:solidFill>
                  <a:schemeClr val="tx1">
                    <a:lumMod val="85000"/>
                  </a:schemeClr>
                </a:solidFill>
                <a:latin typeface="Tajawal"/>
              </a:rPr>
            </a:br>
            <a:r>
              <a:rPr lang="ar-IQ" sz="2000" b="1" dirty="0">
                <a:solidFill>
                  <a:srgbClr val="FFC000"/>
                </a:solidFill>
                <a:latin typeface="Times New Roman" panose="02020603050405020304" pitchFamily="18" charset="0"/>
              </a:rPr>
              <a:t>عاشرا</a:t>
            </a:r>
            <a:r>
              <a:rPr lang="ar-IQ" sz="2000" b="1" dirty="0">
                <a:solidFill>
                  <a:schemeClr val="tx1">
                    <a:lumMod val="85000"/>
                  </a:schemeClr>
                </a:solidFill>
                <a:latin typeface="Times New Roman" panose="02020603050405020304" pitchFamily="18" charset="0"/>
              </a:rPr>
              <a:t>: الاساءة الى سمعة الجامعة او الهيئة بالقول والفعل.</a:t>
            </a:r>
            <a:r>
              <a:rPr lang="ar-IQ" sz="5400" b="1" dirty="0">
                <a:solidFill>
                  <a:schemeClr val="tx1">
                    <a:lumMod val="85000"/>
                  </a:schemeClr>
                </a:solidFill>
                <a:latin typeface="Tajawal"/>
              </a:rPr>
              <a:t/>
            </a:r>
            <a:br>
              <a:rPr lang="ar-IQ" sz="5400" b="1" dirty="0">
                <a:solidFill>
                  <a:schemeClr val="tx1">
                    <a:lumMod val="85000"/>
                  </a:schemeClr>
                </a:solidFill>
                <a:latin typeface="Tajawal"/>
              </a:rPr>
            </a:br>
            <a:r>
              <a:rPr lang="ar-IQ" sz="2000" b="1" dirty="0">
                <a:solidFill>
                  <a:srgbClr val="FFC000"/>
                </a:solidFill>
                <a:latin typeface="Times New Roman" panose="02020603050405020304" pitchFamily="18" charset="0"/>
              </a:rPr>
              <a:t>الحادي عشر</a:t>
            </a:r>
            <a:r>
              <a:rPr lang="ar-IQ" sz="2000" b="1" dirty="0">
                <a:solidFill>
                  <a:schemeClr val="tx1">
                    <a:lumMod val="85000"/>
                  </a:schemeClr>
                </a:solidFill>
                <a:latin typeface="Times New Roman" panose="02020603050405020304" pitchFamily="18" charset="0"/>
              </a:rPr>
              <a:t>: اخلاله المتعمد بحسن سير الدراسة.</a:t>
            </a:r>
            <a:r>
              <a:rPr lang="ar-IQ" sz="5400" b="1" dirty="0">
                <a:solidFill>
                  <a:schemeClr val="tx1">
                    <a:lumMod val="85000"/>
                  </a:schemeClr>
                </a:solidFill>
                <a:latin typeface="Tajawal"/>
              </a:rPr>
              <a:t/>
            </a:r>
            <a:br>
              <a:rPr lang="ar-IQ" sz="5400" b="1" dirty="0">
                <a:solidFill>
                  <a:schemeClr val="tx1">
                    <a:lumMod val="85000"/>
                  </a:schemeClr>
                </a:solidFill>
                <a:latin typeface="Tajawal"/>
              </a:rPr>
            </a:br>
            <a:r>
              <a:rPr lang="ar-IQ" sz="2000" b="1" dirty="0">
                <a:solidFill>
                  <a:srgbClr val="FFC000"/>
                </a:solidFill>
                <a:latin typeface="Times New Roman" panose="02020603050405020304" pitchFamily="18" charset="0"/>
              </a:rPr>
              <a:t>الثاني عشر:</a:t>
            </a:r>
            <a:r>
              <a:rPr lang="ar-IQ" sz="2000" b="1" dirty="0">
                <a:solidFill>
                  <a:schemeClr val="tx1">
                    <a:lumMod val="85000"/>
                  </a:schemeClr>
                </a:solidFill>
                <a:latin typeface="Times New Roman" panose="02020603050405020304" pitchFamily="18" charset="0"/>
              </a:rPr>
              <a:t> ثبوت ارتكابه النصب والاحتيال على زملائه الطلبة ومنتسبي الكلية او المعهد</a:t>
            </a:r>
            <a:r>
              <a:rPr lang="ar-IQ" sz="2000" b="1" dirty="0" smtClean="0">
                <a:solidFill>
                  <a:schemeClr val="tx1">
                    <a:lumMod val="85000"/>
                  </a:schemeClr>
                </a:solidFill>
                <a:latin typeface="Times New Roman" panose="02020603050405020304" pitchFamily="18" charset="0"/>
              </a:rPr>
              <a:t>.</a:t>
            </a:r>
            <a:br>
              <a:rPr lang="ar-IQ" sz="2000" b="1" dirty="0" smtClean="0">
                <a:solidFill>
                  <a:schemeClr val="tx1">
                    <a:lumMod val="85000"/>
                  </a:schemeClr>
                </a:solidFill>
                <a:latin typeface="Times New Roman" panose="02020603050405020304" pitchFamily="18" charset="0"/>
              </a:rPr>
            </a:br>
            <a:r>
              <a:rPr lang="ar-IQ" sz="2000" b="1" dirty="0">
                <a:solidFill>
                  <a:schemeClr val="tx1">
                    <a:lumMod val="85000"/>
                  </a:schemeClr>
                </a:solidFill>
                <a:latin typeface="Times New Roman" panose="02020603050405020304" pitchFamily="18" charset="0"/>
              </a:rPr>
              <a:t/>
            </a:r>
            <a:br>
              <a:rPr lang="ar-IQ" sz="2000" b="1" dirty="0">
                <a:solidFill>
                  <a:schemeClr val="tx1">
                    <a:lumMod val="85000"/>
                  </a:schemeClr>
                </a:solidFill>
                <a:latin typeface="Times New Roman" panose="02020603050405020304" pitchFamily="18" charset="0"/>
              </a:rPr>
            </a:br>
            <a:r>
              <a:rPr lang="ar-IQ" sz="2000" b="1" dirty="0" smtClean="0">
                <a:solidFill>
                  <a:schemeClr val="tx1">
                    <a:lumMod val="85000"/>
                  </a:schemeClr>
                </a:solidFill>
                <a:latin typeface="Times New Roman" panose="02020603050405020304" pitchFamily="18" charset="0"/>
              </a:rPr>
              <a:t/>
            </a:r>
            <a:br>
              <a:rPr lang="ar-IQ" sz="2000" b="1" dirty="0" smtClean="0">
                <a:solidFill>
                  <a:schemeClr val="tx1">
                    <a:lumMod val="85000"/>
                  </a:schemeClr>
                </a:solidFill>
                <a:latin typeface="Times New Roman" panose="02020603050405020304" pitchFamily="18" charset="0"/>
              </a:rPr>
            </a:br>
            <a:endParaRPr lang="ar-IQ" sz="2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1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5620" y="-323385"/>
            <a:ext cx="10867403" cy="7181385"/>
          </a:xfrm>
        </p:spPr>
        <p:txBody>
          <a:bodyPr>
            <a:noAutofit/>
          </a:bodyPr>
          <a:lstStyle/>
          <a:p>
            <a:pPr fontAlgn="base"/>
            <a:r>
              <a:rPr lang="ar-IQ" sz="2800" b="1" dirty="0">
                <a:solidFill>
                  <a:srgbClr val="41BF5F"/>
                </a:solidFill>
              </a:rPr>
              <a:t>المادة 6</a:t>
            </a:r>
            <a:br>
              <a:rPr lang="ar-IQ" sz="2800" b="1" dirty="0">
                <a:solidFill>
                  <a:srgbClr val="41BF5F"/>
                </a:solidFill>
              </a:rPr>
            </a:br>
            <a:r>
              <a:rPr lang="ar-IQ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يعاقب الطالب </a:t>
            </a:r>
            <a:r>
              <a:rPr lang="ar-IQ" sz="2800" b="1" dirty="0" smtClean="0">
                <a:solidFill>
                  <a:srgbClr val="41BF5F"/>
                </a:solidFill>
              </a:rPr>
              <a:t>بالفصل النهائي </a:t>
            </a:r>
            <a:r>
              <a:rPr lang="ar-IQ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من الكلية او المعهد </a:t>
            </a:r>
            <a:r>
              <a:rPr lang="ar-IQ" sz="2800" b="1" dirty="0" smtClean="0">
                <a:solidFill>
                  <a:srgbClr val="41BF5F"/>
                </a:solidFill>
              </a:rPr>
              <a:t>بقرار من مجلس الجامعة ويرقن قيده </a:t>
            </a:r>
            <a:r>
              <a:rPr lang="ar-IQ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اذا ارتكب احدى المخالفات الاتية :</a:t>
            </a:r>
            <a:br>
              <a:rPr lang="ar-IQ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ar-IQ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اولا </a:t>
            </a:r>
            <a:r>
              <a:rPr lang="ar-IQ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</a:t>
            </a:r>
            <a:r>
              <a:rPr lang="ar-IQ" sz="2800" b="1" dirty="0">
                <a:solidFill>
                  <a:srgbClr val="41BF5F"/>
                </a:solidFill>
              </a:rPr>
              <a:t>تكراره احدى المخالفات المنصوص عليها في المادة ( 5 ) من هذه التعليمات .</a:t>
            </a:r>
            <a:br>
              <a:rPr lang="ar-IQ" sz="2800" b="1" dirty="0">
                <a:solidFill>
                  <a:srgbClr val="41BF5F"/>
                </a:solidFill>
              </a:rPr>
            </a:br>
            <a:r>
              <a:rPr lang="ar-IQ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ثانيا</a:t>
            </a:r>
            <a:r>
              <a:rPr lang="ar-IQ" sz="2800" b="1" dirty="0">
                <a:solidFill>
                  <a:srgbClr val="41BF5F"/>
                </a:solidFill>
              </a:rPr>
              <a:t> – اعتدائه بالفعل على احد اعضاء الهيئة التدريسية او المحاضرين في الجامعة او الهيئة او الكلية او </a:t>
            </a:r>
            <a:r>
              <a:rPr lang="ar-IQ" sz="2800" b="1" dirty="0" smtClean="0">
                <a:solidFill>
                  <a:srgbClr val="41BF5F"/>
                </a:solidFill>
              </a:rPr>
              <a:t>المعهد </a:t>
            </a:r>
            <a:r>
              <a:rPr lang="ar-IQ" sz="2800" b="1" dirty="0">
                <a:solidFill>
                  <a:srgbClr val="41BF5F"/>
                </a:solidFill>
              </a:rPr>
              <a:t>.</a:t>
            </a:r>
            <a:br>
              <a:rPr lang="ar-IQ" sz="2800" b="1" dirty="0">
                <a:solidFill>
                  <a:srgbClr val="41BF5F"/>
                </a:solidFill>
              </a:rPr>
            </a:br>
            <a:r>
              <a:rPr lang="ar-IQ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ثالثا</a:t>
            </a:r>
            <a:r>
              <a:rPr lang="ar-IQ" sz="2800" b="1" dirty="0">
                <a:solidFill>
                  <a:srgbClr val="41BF5F"/>
                </a:solidFill>
              </a:rPr>
              <a:t> – اتيانه فعل مشين ومناف للاخلاق والاداب العامة .</a:t>
            </a:r>
            <a:br>
              <a:rPr lang="ar-IQ" sz="2800" b="1" dirty="0">
                <a:solidFill>
                  <a:srgbClr val="41BF5F"/>
                </a:solidFill>
              </a:rPr>
            </a:br>
            <a:r>
              <a:rPr lang="ar-IQ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رابعا</a:t>
            </a:r>
            <a:r>
              <a:rPr lang="ar-IQ" sz="2800" b="1" dirty="0">
                <a:solidFill>
                  <a:srgbClr val="41BF5F"/>
                </a:solidFill>
              </a:rPr>
              <a:t> – تقديمه اية مستندات او كتب او وثائق مزورة مع علمه بكونها مزورة او كونه من المحرضين على التزوير .</a:t>
            </a:r>
            <a:br>
              <a:rPr lang="ar-IQ" sz="2800" b="1" dirty="0">
                <a:solidFill>
                  <a:srgbClr val="41BF5F"/>
                </a:solidFill>
              </a:rPr>
            </a:br>
            <a:r>
              <a:rPr lang="ar-IQ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خامسا</a:t>
            </a:r>
            <a:r>
              <a:rPr lang="ar-IQ" sz="2800" b="1" dirty="0">
                <a:solidFill>
                  <a:srgbClr val="41BF5F"/>
                </a:solidFill>
              </a:rPr>
              <a:t> – ثبوت ارتكابه عملا يخل بالامن والطمانينة داخل الحرم الجامعي او اشتراكه فيه او المساعدة عليه .</a:t>
            </a:r>
            <a:br>
              <a:rPr lang="ar-IQ" sz="2800" b="1" dirty="0">
                <a:solidFill>
                  <a:srgbClr val="41BF5F"/>
                </a:solidFill>
              </a:rPr>
            </a:br>
            <a:r>
              <a:rPr lang="ar-IQ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سادسا</a:t>
            </a:r>
            <a:r>
              <a:rPr lang="ar-IQ" sz="2800" b="1" dirty="0">
                <a:solidFill>
                  <a:srgbClr val="41BF5F"/>
                </a:solidFill>
              </a:rPr>
              <a:t> – عند الحكم عليه بجناية او جنحة مخلة بالشرف تزيد مدة محكوميته فيها لاكثر من سنة</a:t>
            </a:r>
            <a:br>
              <a:rPr lang="ar-IQ" sz="2800" b="1" dirty="0">
                <a:solidFill>
                  <a:srgbClr val="41BF5F"/>
                </a:solidFill>
              </a:rPr>
            </a:br>
            <a:endParaRPr lang="ar-IQ" sz="1600" b="1" dirty="0">
              <a:solidFill>
                <a:srgbClr val="41BF5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462568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44967"/>
            <a:ext cx="11101579" cy="6467706"/>
          </a:xfrm>
        </p:spPr>
        <p:txBody>
          <a:bodyPr>
            <a:noAutofit/>
          </a:bodyPr>
          <a:lstStyle/>
          <a:p>
            <a:pPr fontAlgn="base"/>
            <a:r>
              <a:rPr lang="ar-IQ" sz="2800" b="1" dirty="0">
                <a:solidFill>
                  <a:srgbClr val="41BF5F"/>
                </a:solidFill>
              </a:rPr>
              <a:t>المادة 7</a:t>
            </a:r>
            <a:r>
              <a:rPr lang="ar-IQ" sz="2800" dirty="0">
                <a:solidFill>
                  <a:srgbClr val="41BF5F"/>
                </a:solidFill>
              </a:rPr>
              <a:t/>
            </a:r>
            <a:br>
              <a:rPr lang="ar-IQ" sz="2800" dirty="0">
                <a:solidFill>
                  <a:srgbClr val="41BF5F"/>
                </a:solidFill>
              </a:rPr>
            </a:br>
            <a:r>
              <a:rPr lang="ar-IQ" sz="2800" b="1" dirty="0" smtClean="0">
                <a:solidFill>
                  <a:schemeClr val="accent3">
                    <a:lumMod val="50000"/>
                  </a:schemeClr>
                </a:solidFill>
              </a:rPr>
              <a:t>لا </a:t>
            </a:r>
            <a:r>
              <a:rPr lang="ar-IQ" sz="2800" b="1" dirty="0">
                <a:solidFill>
                  <a:schemeClr val="accent3">
                    <a:lumMod val="50000"/>
                  </a:schemeClr>
                </a:solidFill>
              </a:rPr>
              <a:t>يمنع فرض العقوبات المنصوص عليها في المواد ( 2 ) و( 3 ) و (</a:t>
            </a:r>
            <a:r>
              <a:rPr lang="ar-IQ" sz="2800" b="1" dirty="0" smtClean="0">
                <a:solidFill>
                  <a:schemeClr val="accent3">
                    <a:lumMod val="50000"/>
                  </a:schemeClr>
                </a:solidFill>
              </a:rPr>
              <a:t>4) </a:t>
            </a:r>
            <a:r>
              <a:rPr lang="ar-IQ" sz="2800" b="1" dirty="0">
                <a:solidFill>
                  <a:schemeClr val="accent3">
                    <a:lumMod val="50000"/>
                  </a:schemeClr>
                </a:solidFill>
              </a:rPr>
              <a:t>و ( 5 ) و ( 6 ) من هذه التعليمات على الطالب المخالف ، من فرض العقوبات الاخرى اذا وقعت المخالفة تحت طائلة القوانين العقابية </a:t>
            </a:r>
            <a:r>
              <a:rPr lang="ar-IQ" sz="2800" b="1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r>
              <a:rPr lang="ar-IQ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r-IQ" sz="4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r-IQ" sz="2800" b="1" dirty="0">
                <a:solidFill>
                  <a:srgbClr val="41BF5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المادة 8</a:t>
            </a:r>
            <a:r>
              <a:rPr lang="ar-IQ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r-IQ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r-IQ" sz="2400" b="1" dirty="0">
                <a:solidFill>
                  <a:srgbClr val="002060"/>
                </a:solidFill>
              </a:rPr>
              <a:t>أولاً / يشكل عميد الكلية أو المعهد لجنة انضباط الطلبة برئاسة معاون العميد و عضوية اثنين من اعضاء الهيئة التدريسية على أن يكون أحد اعضاء اللجنة قانونياً ، و يكلف أحد الموظفين الاداريين مقرراً للجنة .</a:t>
            </a:r>
            <a:br>
              <a:rPr lang="ar-IQ" sz="2400" b="1" dirty="0">
                <a:solidFill>
                  <a:srgbClr val="002060"/>
                </a:solidFill>
              </a:rPr>
            </a:br>
            <a:r>
              <a:rPr lang="ar-IQ" sz="2400" b="1" dirty="0">
                <a:solidFill>
                  <a:srgbClr val="002060"/>
                </a:solidFill>
              </a:rPr>
              <a:t/>
            </a:r>
            <a:br>
              <a:rPr lang="ar-IQ" sz="2400" b="1" dirty="0">
                <a:solidFill>
                  <a:srgbClr val="002060"/>
                </a:solidFill>
              </a:rPr>
            </a:br>
            <a:r>
              <a:rPr lang="ar-IQ" sz="2400" b="1" dirty="0">
                <a:solidFill>
                  <a:srgbClr val="002060"/>
                </a:solidFill>
              </a:rPr>
              <a:t>ثانياً / إذا رأت اللجنة أن فعل الطالب المحال عليها يشكل جريمة بموجب القوانين العقابية فعليها أن توصي بإحالته الى المحكمة المختصة </a:t>
            </a:r>
            <a:r>
              <a:rPr lang="ar-IQ" sz="1600" dirty="0" smtClean="0"/>
              <a:t>.</a:t>
            </a:r>
            <a:r>
              <a:rPr lang="ar-IQ" sz="2800" dirty="0">
                <a:solidFill>
                  <a:srgbClr val="41BF5F"/>
                </a:solidFill>
              </a:rPr>
              <a:t/>
            </a:r>
            <a:br>
              <a:rPr lang="ar-IQ" sz="2800" dirty="0">
                <a:solidFill>
                  <a:srgbClr val="41BF5F"/>
                </a:solidFill>
              </a:rPr>
            </a:br>
            <a:endParaRPr lang="ar-IQ" sz="2800" dirty="0">
              <a:solidFill>
                <a:srgbClr val="41BF5F"/>
              </a:solidFill>
            </a:endParaRPr>
          </a:p>
        </p:txBody>
      </p:sp>
      <p:pic>
        <p:nvPicPr>
          <p:cNvPr id="1025" name="Picture 1" descr="%D9%82%D8%A7%D9%86%D9%88%D9%86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"/>
            <a:ext cx="4103649" cy="1634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6343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452</TotalTime>
  <Words>105</Words>
  <Application>Microsoft Office PowerPoint</Application>
  <PresentationFormat>Widescreen</PresentationFormat>
  <Paragraphs>19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Corbel</vt:lpstr>
      <vt:lpstr>Tahoma</vt:lpstr>
      <vt:lpstr>Tajawal</vt:lpstr>
      <vt:lpstr>Times New Roman</vt:lpstr>
      <vt:lpstr>Parallax</vt:lpstr>
      <vt:lpstr>PowerPoint Presentation</vt:lpstr>
      <vt:lpstr>PowerPoint Presentation</vt:lpstr>
      <vt:lpstr> المحور الأول  : واجبات الطالب الجامعي  المادة (1)  اولاً: التقيد بالقوانين والانظمة الداخلية والتعليمات والاوامر التي تصدرها وزارة التعليم العالي والبحث العلمي ومؤسساتها (الجامعة، الهيئة، الكلية، المعهد). ثانياً: عدم المساس بالمعتقدات الدينية والوحدة الوطنية والمشاعر القومية بسوء او تعمد اثارة الفتن الطائفية او العرقية فعلاً وقولاً. ثالثاً: عدم الاساءة الى سمعة الوزارة ومؤسساتها بالقول او الفعل داخلها او خارجها. رابعاً: تجنب كل ما يتنافى مع السلوك الجامعي من انضباط عالي واحترام للأدارة والهيئة التدريسية والموظفين وعلاقات الزمالة والتعاون بين الطلبة. خامساً: السلوك المنضبط القويم الذي سيؤثر ايجاباً عليه عند التعيين والترشيح للبعثات والزمالات الدراسية. سادساً: الامتناع عن اي عمل من شأنه الاخلال بالنظام والسكينة داخل الحرم الجامعي او المشاركة فيه والتحريض عليه او التستر على القائمين به. سابعاً: المحافظة على المستلزمات الدراسية وممتلكات الجامعة والهيئة والكلية والمعهد. ثامناً: عدم الاخلال بحسن سير الدراسة في الكلية او المعهد والمحافظة على الانضباط الذي يقتضيه سير المحاضرات والندوات والأنشطة التي تقام داخل الكلية او المعهد. تاسعاً: التقيد بالزي الموحد المقرر للطلبة على ان تراعى خصوصية كل جامعة او هيئة على حدى </vt:lpstr>
      <vt:lpstr>عاشراً: تجنب الدعوة الى قيام تنظيمات من شأنها تعميق التفرقة او ممارسة اي صنف من صنوف الاضطهاد السياسي او الديني او الاجتماعي.  الحادي عشر: تجنب الدعاية لأي حزب او تنظيم سياسي او مجموعة عرقية او قومية او طائفية سواء كان ذلك من خلال تعليق الصور او اللافتات والملصقات.  الثاني عشر: عدم دعوة شخصيات حزبية للإلقاء محاضرات او اقامة ندوات حزبية او دينية داخل الحرم الجامعي حفاظاً على الوحدة الوطنية. ثالث عشر : عدم استعمال الهاتف النقال او جهاز الحاسوب بشكل يسئ لعلاقات الزمالة والاداب العامة داخل الحرم الجامعي  رابع عشر : عدم الحضور الى الكلية او المعهد في حالة سكر او تحت تأثير المخدر</vt:lpstr>
      <vt:lpstr>المحور الثاني : المخالفات التي يرتكبها الطالب والعقوبات المفروضة عليه المادة (2)   يعاقب الطالب بالتنبيه اذا ارتكب احد المخالفات الاتية: اولا: عدم الالتزام بالزي الموحد المقرر بالجامعة. ثانياً: الاساءة الى علاقات الزمالة بين الطلبة او تجاوزه بالقول على احد الطلبة. المادة (3) يعاقب الطالب بالانذار اذا ارتكب احد المخالفات الاتية: اولا: فعلا يستوجب المعاقبة بالتنبيه مع سبق معاقبته بعقوبة التنبيه. ثانيا: اخلاله بالنظام والطمئنينة والسكينة في الجامعة اوالهيئة اوالكلية او المعهد.</vt:lpstr>
      <vt:lpstr>PowerPoint Presentation</vt:lpstr>
      <vt:lpstr>المادة (5)  يعاقب الطالب بالفصل المؤقت من الجامعة لمدة لا تزيد عن سنة دراسية واحدة اذا ارتكب احد المخالفات الاتية: اولا: اذا تكرر ارتكابه لأحد افعال المنصوص عليها في المادة اربعة من هذه التعليمات. ثانيا: مارس او حرض على تكتلات الطائفية او العرقية او التجمعات السياسية او الحزبية داخل الحرم الجامعي. ثالثاً: اعتداه بالفعل على احد منتسبي الجامعة من غير اعضاء الهيئة التدريسية. رابعاً: استعماله العنف ضد زملائه الطلبة. خامساً: التهديد بالقيام باعمال عنف مسلحة. سادساً: حمله السلاح بانواعه بأجازه او بدون اجازة داخل الحرم الجامعي. سابعاً: احداثه عمداً او بأهماله الجسيم اضراراً في ممتلكات الجامعة او الهيئة او الكلية. ثامناً: الاساءة الى الوحدة الوطنية والمعتقدات الدينية. تاسعاً: تجاوزه بالقول على احد اعضاء الهيئة التدريسية في داخل الكلية او المعهد او خارجهما. عاشرا: الاساءة الى سمعة الجامعة او الهيئة بالقول والفعل. الحادي عشر: اخلاله المتعمد بحسن سير الدراسة. الثاني عشر: ثبوت ارتكابه النصب والاحتيال على زملائه الطلبة ومنتسبي الكلية او المعهد.   </vt:lpstr>
      <vt:lpstr>المادة 6 يعاقب الطالب بالفصل النهائي من الكلية او المعهد بقرار من مجلس الجامعة ويرقن قيده اذا ارتكب احدى المخالفات الاتية : اولا – تكراره احدى المخالفات المنصوص عليها في المادة ( 5 ) من هذه التعليمات . ثانيا – اعتدائه بالفعل على احد اعضاء الهيئة التدريسية او المحاضرين في الجامعة او الهيئة او الكلية او المعهد . ثالثا – اتيانه فعل مشين ومناف للاخلاق والاداب العامة . رابعا – تقديمه اية مستندات او كتب او وثائق مزورة مع علمه بكونها مزورة او كونه من المحرضين على التزوير . خامسا – ثبوت ارتكابه عملا يخل بالامن والطمانينة داخل الحرم الجامعي او اشتراكه فيه او المساعدة عليه . سادسا – عند الحكم عليه بجناية او جنحة مخلة بالشرف تزيد مدة محكوميته فيها لاكثر من سنة </vt:lpstr>
      <vt:lpstr>المادة 7 لا يمنع فرض العقوبات المنصوص عليها في المواد ( 2 ) و( 3 ) و (4) و ( 5 ) و ( 6 ) من هذه التعليمات على الطالب المخالف ، من فرض العقوبات الاخرى اذا وقعت المخالفة تحت طائلة القوانين العقابية . المادة 8 أولاً / يشكل عميد الكلية أو المعهد لجنة انضباط الطلبة برئاسة معاون العميد و عضوية اثنين من اعضاء الهيئة التدريسية على أن يكون أحد اعضاء اللجنة قانونياً ، و يكلف أحد الموظفين الاداريين مقرراً للجنة .  ثانياً / إذا رأت اللجنة أن فعل الطالب المحال عليها يشكل جريمة بموجب القوانين العقابية فعليها أن توصي بإحالته الى المحكمة المختصة . </vt:lpstr>
      <vt:lpstr>المحور الثالث : الضمانات القانونية  المادة 9 لا يجوز فرض اية عقوبة انضباطية ما لم توصي بها لجنة انضباط الطلبة . المادة 10 تفرض العقوبات الانضباطية المنصوص عليها في هذه التعليمات بقرار من مجلس الكلية او المعهد ، وللمجلس تخويل صلاحياته الى عميد الكلية او المعهد . المادة 11 اولا – للطالب المفصول من الكلية أو المعهد الاعتراض على قرار الفصل لدى محكمة القضاء الاداري وفقاً للقانون . ثانيا – لا تحتسب مدد الفصل المنصوص عليها في هذه التعليمات من مدد الغياب المنصوص عليها في المادة 9 من التعليمات الامتحانية رقم 134 لسنة 2000  </vt:lpstr>
      <vt:lpstr>شكرا لاصغائكم 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العقوبات المفروضة نتيجة إساء سلوك الطالب </dc:title>
  <dc:creator>NOUR </dc:creator>
  <cp:lastModifiedBy>NOUR </cp:lastModifiedBy>
  <cp:revision>25</cp:revision>
  <dcterms:created xsi:type="dcterms:W3CDTF">2023-12-16T17:11:28Z</dcterms:created>
  <dcterms:modified xsi:type="dcterms:W3CDTF">2023-12-20T17:21:43Z</dcterms:modified>
</cp:coreProperties>
</file>