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98"/>
  </p:notesMasterIdLst>
  <p:handoutMasterIdLst>
    <p:handoutMasterId r:id="rId99"/>
  </p:handoutMasterIdLst>
  <p:sldIdLst>
    <p:sldId id="367" r:id="rId5"/>
    <p:sldId id="371" r:id="rId6"/>
    <p:sldId id="368" r:id="rId7"/>
    <p:sldId id="369" r:id="rId8"/>
    <p:sldId id="267" r:id="rId9"/>
    <p:sldId id="283" r:id="rId10"/>
    <p:sldId id="278" r:id="rId11"/>
    <p:sldId id="285" r:id="rId12"/>
    <p:sldId id="286" r:id="rId13"/>
    <p:sldId id="287" r:id="rId14"/>
    <p:sldId id="290" r:id="rId15"/>
    <p:sldId id="291" r:id="rId16"/>
    <p:sldId id="292" r:id="rId17"/>
    <p:sldId id="293" r:id="rId18"/>
    <p:sldId id="294" r:id="rId19"/>
    <p:sldId id="295" r:id="rId20"/>
    <p:sldId id="289" r:id="rId21"/>
    <p:sldId id="296" r:id="rId22"/>
    <p:sldId id="297" r:id="rId23"/>
    <p:sldId id="298" r:id="rId24"/>
    <p:sldId id="299" r:id="rId25"/>
    <p:sldId id="300" r:id="rId26"/>
    <p:sldId id="301" r:id="rId27"/>
    <p:sldId id="302" r:id="rId28"/>
    <p:sldId id="303" r:id="rId29"/>
    <p:sldId id="304" r:id="rId30"/>
    <p:sldId id="266" r:id="rId31"/>
    <p:sldId id="305" r:id="rId32"/>
    <p:sldId id="306" r:id="rId33"/>
    <p:sldId id="307" r:id="rId34"/>
    <p:sldId id="308" r:id="rId35"/>
    <p:sldId id="309" r:id="rId36"/>
    <p:sldId id="270" r:id="rId37"/>
    <p:sldId id="310" r:id="rId38"/>
    <p:sldId id="311" r:id="rId39"/>
    <p:sldId id="312" r:id="rId40"/>
    <p:sldId id="313" r:id="rId41"/>
    <p:sldId id="274" r:id="rId42"/>
    <p:sldId id="275" r:id="rId43"/>
    <p:sldId id="276" r:id="rId44"/>
    <p:sldId id="314" r:id="rId45"/>
    <p:sldId id="343" r:id="rId46"/>
    <p:sldId id="344" r:id="rId47"/>
    <p:sldId id="315" r:id="rId48"/>
    <p:sldId id="316" r:id="rId49"/>
    <p:sldId id="317" r:id="rId50"/>
    <p:sldId id="318" r:id="rId51"/>
    <p:sldId id="319" r:id="rId52"/>
    <p:sldId id="320" r:id="rId53"/>
    <p:sldId id="321" r:id="rId54"/>
    <p:sldId id="288" r:id="rId55"/>
    <p:sldId id="322" r:id="rId56"/>
    <p:sldId id="345" r:id="rId57"/>
    <p:sldId id="346" r:id="rId58"/>
    <p:sldId id="323" r:id="rId59"/>
    <p:sldId id="324" r:id="rId60"/>
    <p:sldId id="325" r:id="rId61"/>
    <p:sldId id="326" r:id="rId62"/>
    <p:sldId id="327" r:id="rId63"/>
    <p:sldId id="328" r:id="rId64"/>
    <p:sldId id="347" r:id="rId65"/>
    <p:sldId id="348" r:id="rId66"/>
    <p:sldId id="329" r:id="rId67"/>
    <p:sldId id="330" r:id="rId68"/>
    <p:sldId id="331" r:id="rId69"/>
    <p:sldId id="349" r:id="rId70"/>
    <p:sldId id="350" r:id="rId71"/>
    <p:sldId id="351" r:id="rId72"/>
    <p:sldId id="352" r:id="rId73"/>
    <p:sldId id="332" r:id="rId74"/>
    <p:sldId id="333" r:id="rId75"/>
    <p:sldId id="334" r:id="rId76"/>
    <p:sldId id="335" r:id="rId77"/>
    <p:sldId id="336" r:id="rId78"/>
    <p:sldId id="337" r:id="rId79"/>
    <p:sldId id="353" r:id="rId80"/>
    <p:sldId id="338" r:id="rId81"/>
    <p:sldId id="339" r:id="rId82"/>
    <p:sldId id="340" r:id="rId83"/>
    <p:sldId id="354" r:id="rId84"/>
    <p:sldId id="355" r:id="rId85"/>
    <p:sldId id="356" r:id="rId86"/>
    <p:sldId id="357" r:id="rId87"/>
    <p:sldId id="358" r:id="rId88"/>
    <p:sldId id="359" r:id="rId89"/>
    <p:sldId id="360" r:id="rId90"/>
    <p:sldId id="341" r:id="rId91"/>
    <p:sldId id="366" r:id="rId92"/>
    <p:sldId id="259" r:id="rId93"/>
    <p:sldId id="362" r:id="rId94"/>
    <p:sldId id="363" r:id="rId95"/>
    <p:sldId id="372" r:id="rId96"/>
    <p:sldId id="364" r:id="rId9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599" autoAdjust="0"/>
  </p:normalViewPr>
  <p:slideViewPr>
    <p:cSldViewPr>
      <p:cViewPr varScale="1">
        <p:scale>
          <a:sx n="87" d="100"/>
          <a:sy n="87" d="100"/>
        </p:scale>
        <p:origin x="246" y="90"/>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10/15/2023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10/15/2023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Probably need a citation for at least the last bullet: </a:t>
            </a:r>
            <a:r>
              <a:rPr lang="en-US" sz="1200" dirty="0">
                <a:latin typeface="Times New Roman" panose="02020603050405020304" pitchFamily="18" charset="0"/>
                <a:cs typeface="Times New Roman" panose="02020603050405020304" pitchFamily="18" charset="0"/>
              </a:rPr>
              <a:t>In the countries that stopped using antibiotic growth promoters in intense poultry industry, the rate of necrotic enteritis associated with </a:t>
            </a:r>
            <a:r>
              <a:rPr lang="en-US" sz="1200" i="1" dirty="0">
                <a:latin typeface="Times New Roman" panose="02020603050405020304" pitchFamily="18" charset="0"/>
                <a:cs typeface="Times New Roman" panose="02020603050405020304" pitchFamily="18" charset="0"/>
              </a:rPr>
              <a:t>Clostridium perfringens</a:t>
            </a:r>
            <a:r>
              <a:rPr lang="en-US" sz="1200" dirty="0">
                <a:latin typeface="Times New Roman" panose="02020603050405020304" pitchFamily="18" charset="0"/>
                <a:cs typeface="Times New Roman" panose="02020603050405020304" pitchFamily="18" charset="0"/>
              </a:rPr>
              <a:t> has been increased</a:t>
            </a:r>
            <a:endParaRPr kumimoji="0" lang="en-US" sz="12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r>
              <a:rPr lang="en-US" dirty="0"/>
              <a:t>.</a:t>
            </a:r>
          </a:p>
        </p:txBody>
      </p:sp>
      <p:sp>
        <p:nvSpPr>
          <p:cNvPr id="4" name="Slide Number Placeholder 3"/>
          <p:cNvSpPr>
            <a:spLocks noGrp="1"/>
          </p:cNvSpPr>
          <p:nvPr>
            <p:ph type="sldNum" sz="quarter" idx="5"/>
          </p:nvPr>
        </p:nvSpPr>
        <p:spPr/>
        <p:txBody>
          <a:bodyPr/>
          <a:lstStyle/>
          <a:p>
            <a:fld id="{C6074690-7256-4BB9-AC0F-97AEAE8CDEC2}" type="slidenum">
              <a:rPr lang="en-US" smtClean="0"/>
              <a:t>6</a:t>
            </a:fld>
            <a:endParaRPr lang="en-US"/>
          </a:p>
        </p:txBody>
      </p:sp>
    </p:spTree>
    <p:extLst>
      <p:ext uri="{BB962C8B-B14F-4D97-AF65-F5344CB8AC3E}">
        <p14:creationId xmlns:p14="http://schemas.microsoft.com/office/powerpoint/2010/main" val="38941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7</a:t>
            </a:fld>
            <a:endParaRPr lang="en-US"/>
          </a:p>
        </p:txBody>
      </p:sp>
    </p:spTree>
    <p:extLst>
      <p:ext uri="{BB962C8B-B14F-4D97-AF65-F5344CB8AC3E}">
        <p14:creationId xmlns:p14="http://schemas.microsoft.com/office/powerpoint/2010/main" val="377311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LGMs indicate Lactobacillus generated molecules.</a:t>
            </a:r>
          </a:p>
          <a:p>
            <a:r>
              <a:rPr lang="en-US" sz="1200" b="0" i="0" kern="1200" dirty="0" smtClean="0">
                <a:solidFill>
                  <a:schemeClr val="tx1"/>
                </a:solidFill>
                <a:effectLst/>
                <a:latin typeface="+mn-lt"/>
                <a:ea typeface="+mn-ea"/>
                <a:cs typeface="+mn-cs"/>
              </a:rPr>
              <a:t>Nuclear factor kappa B (NF-</a:t>
            </a:r>
            <a:r>
              <a:rPr lang="el-GR" sz="1200" b="0" i="0" kern="1200" dirty="0" smtClean="0">
                <a:solidFill>
                  <a:schemeClr val="tx1"/>
                </a:solidFill>
                <a:effectLst/>
                <a:latin typeface="+mn-lt"/>
                <a:ea typeface="+mn-ea"/>
                <a:cs typeface="+mn-cs"/>
              </a:rPr>
              <a:t>κ</a:t>
            </a:r>
            <a:r>
              <a:rPr lang="en-US" sz="1200" b="0" i="0" kern="1200" dirty="0" smtClean="0">
                <a:solidFill>
                  <a:schemeClr val="tx1"/>
                </a:solidFill>
                <a:effectLst/>
                <a:latin typeface="+mn-lt"/>
                <a:ea typeface="+mn-ea"/>
                <a:cs typeface="+mn-cs"/>
              </a:rPr>
              <a:t>B) is </a:t>
            </a:r>
            <a:r>
              <a:rPr lang="en-US" sz="1200" b="1" i="0" kern="1200" dirty="0" smtClean="0">
                <a:solidFill>
                  <a:schemeClr val="tx1"/>
                </a:solidFill>
                <a:effectLst/>
                <a:latin typeface="+mn-lt"/>
                <a:ea typeface="+mn-ea"/>
                <a:cs typeface="+mn-cs"/>
              </a:rPr>
              <a:t>an ancient protein transcription factor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Salminen</a:t>
            </a:r>
            <a:r>
              <a:rPr lang="en-US" sz="1200" b="0" i="0" kern="1200" dirty="0" smtClean="0">
                <a:solidFill>
                  <a:schemeClr val="tx1"/>
                </a:solidFill>
                <a:effectLst/>
                <a:latin typeface="+mn-lt"/>
                <a:ea typeface="+mn-ea"/>
                <a:cs typeface="+mn-cs"/>
              </a:rPr>
              <a:t> et al., 2008) and considered a regulator of innate immunity (Baltimore, 2009). The NF-</a:t>
            </a:r>
            <a:r>
              <a:rPr lang="el-GR" sz="1200" b="0" i="0" kern="1200" dirty="0" smtClean="0">
                <a:solidFill>
                  <a:schemeClr val="tx1"/>
                </a:solidFill>
                <a:effectLst/>
                <a:latin typeface="+mn-lt"/>
                <a:ea typeface="+mn-ea"/>
                <a:cs typeface="+mn-cs"/>
              </a:rPr>
              <a:t>κ</a:t>
            </a:r>
            <a:r>
              <a:rPr lang="en-US" sz="1200" b="0" i="0" kern="1200" dirty="0" smtClean="0">
                <a:solidFill>
                  <a:schemeClr val="tx1"/>
                </a:solidFill>
                <a:effectLst/>
                <a:latin typeface="+mn-lt"/>
                <a:ea typeface="+mn-ea"/>
                <a:cs typeface="+mn-cs"/>
              </a:rPr>
              <a:t>B signaling pathway links pathogenic signals and cellular danger signals thus organizing cellular resistance to invading pathogens.</a:t>
            </a:r>
            <a:endParaRPr lang="en-US" dirty="0" smtClean="0"/>
          </a:p>
          <a:p>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12</a:t>
            </a:fld>
            <a:endParaRPr lang="en-US"/>
          </a:p>
        </p:txBody>
      </p:sp>
    </p:spTree>
    <p:extLst>
      <p:ext uri="{BB962C8B-B14F-4D97-AF65-F5344CB8AC3E}">
        <p14:creationId xmlns:p14="http://schemas.microsoft.com/office/powerpoint/2010/main" val="335269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mortality to the table</a:t>
            </a:r>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30</a:t>
            </a:fld>
            <a:endParaRPr lang="en-US"/>
          </a:p>
        </p:txBody>
      </p:sp>
    </p:spTree>
    <p:extLst>
      <p:ext uri="{BB962C8B-B14F-4D97-AF65-F5344CB8AC3E}">
        <p14:creationId xmlns:p14="http://schemas.microsoft.com/office/powerpoint/2010/main" val="286874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latin typeface="Times New Roman" panose="02020603050405020304" pitchFamily="18" charset="0"/>
                <a:cs typeface="Times New Roman" panose="02020603050405020304" pitchFamily="18" charset="0"/>
              </a:rPr>
              <a:t>PI (Productivity Index) = (VB*AW)/ (FC*AA)</a:t>
            </a:r>
          </a:p>
          <a:p>
            <a:r>
              <a:rPr lang="en-US" sz="1200" dirty="0" smtClean="0">
                <a:solidFill>
                  <a:schemeClr val="tx1"/>
                </a:solidFill>
                <a:latin typeface="Times New Roman" panose="02020603050405020304" pitchFamily="18" charset="0"/>
                <a:cs typeface="Times New Roman" panose="02020603050405020304" pitchFamily="18" charset="0"/>
              </a:rPr>
              <a:t>VB= (Final number of birds/Initial number of birds)*100</a:t>
            </a:r>
          </a:p>
          <a:p>
            <a:r>
              <a:rPr lang="en-US" sz="1200" dirty="0" smtClean="0">
                <a:solidFill>
                  <a:schemeClr val="tx1"/>
                </a:solidFill>
                <a:latin typeface="Times New Roman" panose="02020603050405020304" pitchFamily="18" charset="0"/>
                <a:cs typeface="Times New Roman" panose="02020603050405020304" pitchFamily="18" charset="0"/>
              </a:rPr>
              <a:t>AW= Birds average weight</a:t>
            </a:r>
          </a:p>
          <a:p>
            <a:r>
              <a:rPr lang="en-US" sz="1200" dirty="0" smtClean="0">
                <a:solidFill>
                  <a:schemeClr val="tx1"/>
                </a:solidFill>
                <a:latin typeface="Times New Roman" panose="02020603050405020304" pitchFamily="18" charset="0"/>
                <a:cs typeface="Times New Roman" panose="02020603050405020304" pitchFamily="18" charset="0"/>
              </a:rPr>
              <a:t>FC=Total consumption of feed/ total weight gain</a:t>
            </a:r>
          </a:p>
          <a:p>
            <a:r>
              <a:rPr lang="en-US" sz="1200" dirty="0" smtClean="0">
                <a:solidFill>
                  <a:schemeClr val="tx1"/>
                </a:solidFill>
                <a:latin typeface="Times New Roman" panose="02020603050405020304" pitchFamily="18" charset="0"/>
                <a:cs typeface="Times New Roman" panose="02020603050405020304" pitchFamily="18" charset="0"/>
              </a:rPr>
              <a:t>AA=Age of Animal</a:t>
            </a:r>
          </a:p>
          <a:p>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31</a:t>
            </a:fld>
            <a:endParaRPr lang="en-US"/>
          </a:p>
        </p:txBody>
      </p:sp>
    </p:spTree>
    <p:extLst>
      <p:ext uri="{BB962C8B-B14F-4D97-AF65-F5344CB8AC3E}">
        <p14:creationId xmlns:p14="http://schemas.microsoft.com/office/powerpoint/2010/main" val="316456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3 cm ilium section was taken from each bird. The ileum was defined as that portion of the small intestine extending 20 mm from the vitelline diverticulum to a point 20 mm proximal to the </a:t>
            </a:r>
            <a:r>
              <a:rPr lang="en-US" sz="1200" kern="1200" dirty="0" err="1">
                <a:solidFill>
                  <a:schemeClr val="tx1"/>
                </a:solidFill>
                <a:effectLst/>
                <a:latin typeface="+mn-lt"/>
                <a:ea typeface="+mn-ea"/>
                <a:cs typeface="+mn-cs"/>
              </a:rPr>
              <a:t>ileo-caecal</a:t>
            </a:r>
            <a:r>
              <a:rPr lang="en-US" sz="1200" kern="1200" dirty="0">
                <a:solidFill>
                  <a:schemeClr val="tx1"/>
                </a:solidFill>
                <a:effectLst/>
                <a:latin typeface="+mn-lt"/>
                <a:ea typeface="+mn-ea"/>
                <a:cs typeface="+mn-cs"/>
              </a:rPr>
              <a:t> junction. Intestinal samples were fixed in formalin for further analysis. </a:t>
            </a:r>
          </a:p>
          <a:p>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63</a:t>
            </a:fld>
            <a:endParaRPr lang="en-US"/>
          </a:p>
        </p:txBody>
      </p:sp>
    </p:spTree>
    <p:extLst>
      <p:ext uri="{BB962C8B-B14F-4D97-AF65-F5344CB8AC3E}">
        <p14:creationId xmlns:p14="http://schemas.microsoft.com/office/powerpoint/2010/main" val="399255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65</a:t>
            </a:fld>
            <a:endParaRPr lang="en-US"/>
          </a:p>
        </p:txBody>
      </p:sp>
    </p:spTree>
    <p:extLst>
      <p:ext uri="{BB962C8B-B14F-4D97-AF65-F5344CB8AC3E}">
        <p14:creationId xmlns:p14="http://schemas.microsoft.com/office/powerpoint/2010/main" val="220975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groups contain Live Microorganisms (</a:t>
            </a:r>
            <a:r>
              <a:rPr lang="en-US" dirty="0" err="1" smtClean="0"/>
              <a:t>Actisaf</a:t>
            </a:r>
            <a:r>
              <a:rPr lang="en-US" dirty="0" smtClean="0"/>
              <a:t>, </a:t>
            </a:r>
            <a:r>
              <a:rPr lang="en-US" dirty="0" err="1" smtClean="0"/>
              <a:t>Envera</a:t>
            </a:r>
            <a:r>
              <a:rPr lang="en-US" dirty="0" smtClean="0"/>
              <a:t>, </a:t>
            </a:r>
            <a:r>
              <a:rPr lang="en-US" dirty="0" err="1" smtClean="0"/>
              <a:t>envera+Safmannan</a:t>
            </a:r>
            <a:r>
              <a:rPr lang="en-US" dirty="0" smtClean="0"/>
              <a:t>) enhanced</a:t>
            </a:r>
            <a:r>
              <a:rPr lang="en-US" baseline="0" dirty="0" smtClean="0"/>
              <a:t> phase feed to gain ratio compared to control group.</a:t>
            </a:r>
            <a:endParaRPr lang="en-US" dirty="0"/>
          </a:p>
        </p:txBody>
      </p:sp>
      <p:sp>
        <p:nvSpPr>
          <p:cNvPr id="4" name="Slide Number Placeholder 3"/>
          <p:cNvSpPr>
            <a:spLocks noGrp="1"/>
          </p:cNvSpPr>
          <p:nvPr>
            <p:ph type="sldNum" sz="quarter" idx="10"/>
          </p:nvPr>
        </p:nvSpPr>
        <p:spPr/>
        <p:txBody>
          <a:bodyPr/>
          <a:lstStyle/>
          <a:p>
            <a:fld id="{C6074690-7256-4BB9-AC0F-97AEAE8CDEC2}" type="slidenum">
              <a:rPr lang="en-US" smtClean="0"/>
              <a:t>66</a:t>
            </a:fld>
            <a:endParaRPr lang="en-US"/>
          </a:p>
        </p:txBody>
      </p:sp>
    </p:spTree>
    <p:extLst>
      <p:ext uri="{BB962C8B-B14F-4D97-AF65-F5344CB8AC3E}">
        <p14:creationId xmlns:p14="http://schemas.microsoft.com/office/powerpoint/2010/main" val="383550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87</a:t>
            </a:fld>
            <a:endParaRPr lang="en-US"/>
          </a:p>
        </p:txBody>
      </p:sp>
    </p:spTree>
    <p:extLst>
      <p:ext uri="{BB962C8B-B14F-4D97-AF65-F5344CB8AC3E}">
        <p14:creationId xmlns:p14="http://schemas.microsoft.com/office/powerpoint/2010/main" val="112772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10/15/2023</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10/15/2023</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10/15/2023</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10/15/2023</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10/15/2023</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10/15/2023</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8E36636D-D922-432D-A958-524484B5923D}" type="datetimeFigureOut">
              <a:rPr lang="en-US"/>
              <a:pPr/>
              <a:t>10/15/2023</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8E36636D-D922-432D-A958-524484B5923D}" type="datetimeFigureOut">
              <a:rPr lang="en-US"/>
              <a:pPr/>
              <a:t>10/15/2023</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8E36636D-D922-432D-A958-524484B5923D}" type="datetimeFigureOut">
              <a:rPr lang="en-US"/>
              <a:pPr/>
              <a:t>10/15/2023</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10/15/2023</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10/15/2023</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10/15/2023</a:t>
            </a:fld>
            <a:endParaRPr/>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pubmed.ncbi.nlm.nih.gov/?term=Castrill%C3%B3n-Rivera+LE&amp;cauthor_id=34683348" TargetMode="External"/><Relationship Id="rId2" Type="http://schemas.openxmlformats.org/officeDocument/2006/relationships/hyperlink" Target="https://pubmed.ncbi.nlm.nih.gov/?term=Romo-Barrera+CM&amp;cauthor_id=34683348" TargetMode="External"/><Relationship Id="rId1" Type="http://schemas.openxmlformats.org/officeDocument/2006/relationships/slideLayout" Target="../slideLayouts/slideLayout2.xml"/><Relationship Id="rId6" Type="http://schemas.openxmlformats.org/officeDocument/2006/relationships/hyperlink" Target="https://pubmed.ncbi.nlm.nih.gov/?term=Luna-Herrera+J&amp;cauthor_id=34683348" TargetMode="External"/><Relationship Id="rId5" Type="http://schemas.openxmlformats.org/officeDocument/2006/relationships/hyperlink" Target="https://pubmed.ncbi.nlm.nih.gov/?term=Casta%C3%B1eda-S%C3%A1nchez+JI&amp;cauthor_id=34683348" TargetMode="External"/><Relationship Id="rId4" Type="http://schemas.openxmlformats.org/officeDocument/2006/relationships/hyperlink" Target="https://pubmed.ncbi.nlm.nih.gov/?term=Palma-Ramos+A&amp;cauthor_id=3468334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123rf.com/photo_43136855_broiler-cartoon-illustration.html" TargetMode="External"/><Relationship Id="rId2" Type="http://schemas.openxmlformats.org/officeDocument/2006/relationships/hyperlink" Target="https://www.sciencedirect.com/book/9780124095274/laboratory-animal-medicine" TargetMode="External"/><Relationship Id="rId1" Type="http://schemas.openxmlformats.org/officeDocument/2006/relationships/slideLayout" Target="../slideLayouts/slideLayout2.xml"/><Relationship Id="rId4" Type="http://schemas.openxmlformats.org/officeDocument/2006/relationships/hyperlink" Target="https://medcraveonline.com/MOJT/MOJT-05-00151.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609597"/>
          </a:xfrm>
        </p:spPr>
        <p:txBody>
          <a:bodyPr>
            <a:normAutofit fontScale="90000"/>
          </a:bodyPr>
          <a:lstStyle/>
          <a:p>
            <a:r>
              <a:rPr lang="en-US" dirty="0" smtClean="0"/>
              <a:t>TEXAS A&amp;M UNIVERSITY</a:t>
            </a:r>
            <a:endParaRPr lang="en-US" dirty="0"/>
          </a:p>
        </p:txBody>
      </p:sp>
      <p:sp>
        <p:nvSpPr>
          <p:cNvPr id="3" name="Subtitle 2"/>
          <p:cNvSpPr>
            <a:spLocks noGrp="1"/>
          </p:cNvSpPr>
          <p:nvPr>
            <p:ph type="subTitle" idx="1"/>
          </p:nvPr>
        </p:nvSpPr>
        <p:spPr>
          <a:xfrm>
            <a:off x="1376793" y="2362200"/>
            <a:ext cx="9435242" cy="2286001"/>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790" y="2362201"/>
            <a:ext cx="9435242" cy="2286000"/>
          </a:xfrm>
          <a:prstGeom prst="rect">
            <a:avLst/>
          </a:prstGeom>
        </p:spPr>
      </p:pic>
    </p:spTree>
    <p:extLst>
      <p:ext uri="{BB962C8B-B14F-4D97-AF65-F5344CB8AC3E}">
        <p14:creationId xmlns:p14="http://schemas.microsoft.com/office/powerpoint/2010/main" val="231584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1C2A40-EBAC-FA56-AEB2-2330C2D7F35B}"/>
              </a:ext>
            </a:extLst>
          </p:cNvPr>
          <p:cNvSpPr>
            <a:spLocks noGrp="1"/>
          </p:cNvSpPr>
          <p:nvPr>
            <p:ph type="title"/>
          </p:nvPr>
        </p:nvSpPr>
        <p:spPr/>
        <p:txBody>
          <a:bodyPr anchor="ctr" anchorCtr="0"/>
          <a:lstStyle/>
          <a:p>
            <a:r>
              <a:rPr lang="en-US" sz="3200" b="1" i="1" dirty="0">
                <a:latin typeface="Times New Roman" panose="02020603050405020304" pitchFamily="18" charset="0"/>
                <a:cs typeface="Times New Roman" panose="02020603050405020304" pitchFamily="18" charset="0"/>
              </a:rPr>
              <a:t>Bacillus </a:t>
            </a:r>
            <a:r>
              <a:rPr lang="en-US" sz="3200" b="1" i="1" dirty="0" err="1">
                <a:latin typeface="Times New Roman" panose="02020603050405020304" pitchFamily="18" charset="0"/>
                <a:cs typeface="Times New Roman" panose="02020603050405020304" pitchFamily="18" charset="0"/>
              </a:rPr>
              <a:t>amyloliquefaciens</a:t>
            </a:r>
            <a:r>
              <a:rPr lang="en-US" b="1" dirty="0"/>
              <a:t> </a:t>
            </a:r>
          </a:p>
        </p:txBody>
      </p:sp>
      <p:sp>
        <p:nvSpPr>
          <p:cNvPr id="3" name="Content Placeholder 2">
            <a:extLst>
              <a:ext uri="{FF2B5EF4-FFF2-40B4-BE49-F238E27FC236}">
                <a16:creationId xmlns:a16="http://schemas.microsoft.com/office/drawing/2014/main" xmlns="" id="{18BF757D-3AF7-63C0-8EEC-17E54344767D}"/>
              </a:ext>
            </a:extLst>
          </p:cNvPr>
          <p:cNvSpPr>
            <a:spLocks noGrp="1"/>
          </p:cNvSpPr>
          <p:nvPr>
            <p:ph sz="half" idx="1"/>
          </p:nvPr>
        </p:nvSpPr>
        <p:spPr>
          <a:xfrm>
            <a:off x="684212" y="1803400"/>
            <a:ext cx="5308627" cy="4267200"/>
          </a:xfrm>
        </p:spPr>
        <p:txBody>
          <a:bodyPr>
            <a:normAutofit/>
          </a:bodyPr>
          <a:lstStyle/>
          <a:p>
            <a:r>
              <a:rPr lang="en-US" sz="2400" i="1" dirty="0">
                <a:latin typeface="Times New Roman" panose="02020603050405020304" pitchFamily="18" charset="0"/>
                <a:cs typeface="Times New Roman" panose="02020603050405020304" pitchFamily="18" charset="0"/>
              </a:rPr>
              <a:t>Bacillus </a:t>
            </a:r>
            <a:r>
              <a:rPr lang="en-US" sz="2400" i="1" dirty="0" err="1">
                <a:latin typeface="Times New Roman" panose="02020603050405020304" pitchFamily="18" charset="0"/>
                <a:cs typeface="Times New Roman" panose="02020603050405020304" pitchFamily="18" charset="0"/>
              </a:rPr>
              <a:t>amyloliquefaciens</a:t>
            </a:r>
            <a:r>
              <a:rPr lang="en-US" sz="2400" dirty="0">
                <a:latin typeface="Times New Roman" panose="02020603050405020304" pitchFamily="18" charset="0"/>
                <a:cs typeface="Times New Roman" panose="02020603050405020304" pitchFamily="18" charset="0"/>
              </a:rPr>
              <a:t> is a species of </a:t>
            </a:r>
            <a:r>
              <a:rPr lang="en-US" sz="2400" i="1" dirty="0">
                <a:latin typeface="Times New Roman" panose="02020603050405020304" pitchFamily="18" charset="0"/>
                <a:cs typeface="Times New Roman" panose="02020603050405020304" pitchFamily="18" charset="0"/>
              </a:rPr>
              <a:t>Bacillus</a:t>
            </a:r>
            <a:r>
              <a:rPr lang="en-US" sz="2400" dirty="0">
                <a:latin typeface="Times New Roman" panose="02020603050405020304" pitchFamily="18" charset="0"/>
                <a:cs typeface="Times New Roman" panose="02020603050405020304" pitchFamily="18" charset="0"/>
              </a:rPr>
              <a:t>  bacteria that synthesizes a natural antibiotic protein</a:t>
            </a:r>
          </a:p>
          <a:p>
            <a:pPr lvl="1"/>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Barnase</a:t>
            </a:r>
            <a:r>
              <a:rPr lang="en-US" dirty="0">
                <a:latin typeface="Times New Roman" panose="02020603050405020304" pitchFamily="18" charset="0"/>
                <a:cs typeface="Times New Roman" panose="02020603050405020304" pitchFamily="18" charset="0"/>
              </a:rPr>
              <a:t>  (Bacterial </a:t>
            </a:r>
            <a:r>
              <a:rPr lang="en-US" dirty="0" err="1">
                <a:latin typeface="Times New Roman" panose="02020603050405020304" pitchFamily="18" charset="0"/>
                <a:cs typeface="Times New Roman" panose="02020603050405020304" pitchFamily="18" charset="0"/>
              </a:rPr>
              <a:t>RiboNucleASE</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which inhibits pathogen growth. </a:t>
            </a:r>
            <a:endParaRPr lang="en-US" dirty="0" smtClean="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This “</a:t>
            </a:r>
            <a:r>
              <a:rPr lang="en-US" dirty="0" err="1">
                <a:latin typeface="Times New Roman" panose="02020603050405020304" pitchFamily="18" charset="0"/>
                <a:cs typeface="Times New Roman" panose="02020603050405020304" pitchFamily="18" charset="0"/>
              </a:rPr>
              <a:t>Barnase</a:t>
            </a:r>
            <a:r>
              <a:rPr lang="en-US">
                <a:latin typeface="Times New Roman" panose="02020603050405020304" pitchFamily="18" charset="0"/>
                <a:cs typeface="Times New Roman" panose="02020603050405020304" pitchFamily="18" charset="0"/>
              </a:rPr>
              <a:t>” could be antiviral, immune-suppressing, and anti-inflammatory</a:t>
            </a:r>
            <a:r>
              <a:rPr lang="en-US"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They are also reported to produce various enzymes including α-amylase, protease, lipase, cellulase, xylanase, pectinase, aminotransferase, peroxidase, and laccase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1BD0ECA-5A9A-6277-BF3B-40E3779423EC}"/>
              </a:ext>
            </a:extLst>
          </p:cNvPr>
          <p:cNvPicPr>
            <a:picLocks noChangeAspect="1"/>
          </p:cNvPicPr>
          <p:nvPr/>
        </p:nvPicPr>
        <p:blipFill>
          <a:blip r:embed="rId2"/>
          <a:stretch>
            <a:fillRect/>
          </a:stretch>
        </p:blipFill>
        <p:spPr>
          <a:xfrm>
            <a:off x="6399212" y="1923366"/>
            <a:ext cx="4985827" cy="2648634"/>
          </a:xfrm>
          <a:prstGeom prst="rect">
            <a:avLst/>
          </a:prstGeom>
        </p:spPr>
      </p:pic>
      <p:sp>
        <p:nvSpPr>
          <p:cNvPr id="7" name="TextBox 6">
            <a:extLst>
              <a:ext uri="{FF2B5EF4-FFF2-40B4-BE49-F238E27FC236}">
                <a16:creationId xmlns:a16="http://schemas.microsoft.com/office/drawing/2014/main" xmlns="" id="{6670350E-B9F9-85DD-24F3-6670BC67BB67}"/>
              </a:ext>
            </a:extLst>
          </p:cNvPr>
          <p:cNvSpPr txBox="1"/>
          <p:nvPr/>
        </p:nvSpPr>
        <p:spPr>
          <a:xfrm>
            <a:off x="6399212" y="4602778"/>
            <a:ext cx="4985828" cy="338554"/>
          </a:xfrm>
          <a:prstGeom prst="rect">
            <a:avLst/>
          </a:prstGeom>
          <a:noFill/>
        </p:spPr>
        <p:txBody>
          <a:bodyPr wrap="square">
            <a:spAutoFit/>
          </a:bodyPr>
          <a:lstStyle/>
          <a:p>
            <a:pPr algn="ctr"/>
            <a:r>
              <a:rPr lang="en-US" sz="1000" i="1" dirty="0">
                <a:latin typeface="Times New Roman" panose="02020603050405020304" pitchFamily="18" charset="0"/>
                <a:cs typeface="Times New Roman" panose="02020603050405020304" pitchFamily="18" charset="0"/>
              </a:rPr>
              <a:t>http://www.hexonlab.com/bio-products-pharma-food/probiotics/bacillus-amyloliquefaciens</a:t>
            </a:r>
            <a:r>
              <a:rPr lang="en-US" sz="1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78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1C2A40-EBAC-FA56-AEB2-2330C2D7F35B}"/>
              </a:ext>
            </a:extLst>
          </p:cNvPr>
          <p:cNvSpPr>
            <a:spLocks noGrp="1"/>
          </p:cNvSpPr>
          <p:nvPr>
            <p:ph type="title"/>
          </p:nvPr>
        </p:nvSpPr>
        <p:spPr/>
        <p:txBody>
          <a:bodyPr anchor="ctr" anchorCtr="0"/>
          <a:lstStyle/>
          <a:p>
            <a:r>
              <a:rPr lang="en-US" sz="3200" b="1" i="1" dirty="0">
                <a:latin typeface="Times New Roman" panose="02020603050405020304" pitchFamily="18" charset="0"/>
                <a:cs typeface="Times New Roman" panose="02020603050405020304" pitchFamily="18" charset="0"/>
              </a:rPr>
              <a:t>Bacillus </a:t>
            </a:r>
            <a:r>
              <a:rPr lang="en-US" sz="3200" b="1" i="1" dirty="0" err="1">
                <a:latin typeface="Times New Roman" panose="02020603050405020304" pitchFamily="18" charset="0"/>
                <a:cs typeface="Times New Roman" panose="02020603050405020304" pitchFamily="18" charset="0"/>
              </a:rPr>
              <a:t>pumilus</a:t>
            </a:r>
            <a:endParaRPr lang="en-US" b="1" dirty="0"/>
          </a:p>
        </p:txBody>
      </p:sp>
      <p:sp>
        <p:nvSpPr>
          <p:cNvPr id="3" name="Content Placeholder 2">
            <a:extLst>
              <a:ext uri="{FF2B5EF4-FFF2-40B4-BE49-F238E27FC236}">
                <a16:creationId xmlns:a16="http://schemas.microsoft.com/office/drawing/2014/main" xmlns="" id="{18BF757D-3AF7-63C0-8EEC-17E54344767D}"/>
              </a:ext>
            </a:extLst>
          </p:cNvPr>
          <p:cNvSpPr>
            <a:spLocks noGrp="1"/>
          </p:cNvSpPr>
          <p:nvPr>
            <p:ph sz="half" idx="1"/>
          </p:nvPr>
        </p:nvSpPr>
        <p:spPr>
          <a:xfrm>
            <a:off x="684212" y="1803400"/>
            <a:ext cx="5308627" cy="1473200"/>
          </a:xfrm>
        </p:spPr>
        <p:txBody>
          <a:bodyPr>
            <a:normAutofit/>
          </a:bodyPr>
          <a:lstStyle/>
          <a:p>
            <a:r>
              <a:rPr lang="en-US" sz="2400" i="1" dirty="0">
                <a:latin typeface="Times New Roman" panose="02020603050405020304" pitchFamily="18" charset="0"/>
                <a:cs typeface="Times New Roman" panose="02020603050405020304" pitchFamily="18" charset="0"/>
              </a:rPr>
              <a:t>Bacillus </a:t>
            </a:r>
            <a:r>
              <a:rPr lang="en-US" sz="2400" i="1" dirty="0" err="1">
                <a:latin typeface="Times New Roman" panose="02020603050405020304" pitchFamily="18" charset="0"/>
                <a:cs typeface="Times New Roman" panose="02020603050405020304" pitchFamily="18" charset="0"/>
              </a:rPr>
              <a:t>pumilus</a:t>
            </a:r>
            <a:r>
              <a:rPr lang="en-US" sz="2400"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Secrete antimicrobial substances.</a:t>
            </a:r>
          </a:p>
          <a:p>
            <a:pPr lvl="1"/>
            <a:r>
              <a:rPr lang="en-US" sz="2000" dirty="0">
                <a:latin typeface="Times New Roman" panose="02020603050405020304" pitchFamily="18" charset="0"/>
                <a:cs typeface="Times New Roman" panose="02020603050405020304" pitchFamily="18" charset="0"/>
              </a:rPr>
              <a:t>Secret protease enzymes.</a:t>
            </a:r>
          </a:p>
          <a:p>
            <a:pPr lvl="1"/>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D709AF80-5202-10CA-72F6-E419F6E21655}"/>
              </a:ext>
            </a:extLst>
          </p:cNvPr>
          <p:cNvSpPr txBox="1">
            <a:spLocks/>
          </p:cNvSpPr>
          <p:nvPr/>
        </p:nvSpPr>
        <p:spPr>
          <a:xfrm>
            <a:off x="684211" y="4220288"/>
            <a:ext cx="5308627" cy="147320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8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8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8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800" kern="1200" baseline="0">
                <a:solidFill>
                  <a:schemeClr val="tx1"/>
                </a:solidFill>
                <a:latin typeface="+mn-lt"/>
                <a:ea typeface="+mn-ea"/>
                <a:cs typeface="+mn-cs"/>
              </a:defRPr>
            </a:lvl9pPr>
          </a:lstStyle>
          <a:p>
            <a:r>
              <a:rPr lang="en-US" sz="2400" i="1" dirty="0">
                <a:solidFill>
                  <a:schemeClr val="tx1"/>
                </a:solidFill>
                <a:latin typeface="Times New Roman" panose="02020603050405020304" pitchFamily="18" charset="0"/>
                <a:cs typeface="Times New Roman" panose="02020603050405020304" pitchFamily="18" charset="0"/>
              </a:rPr>
              <a:t>Bacillus licheniformis</a:t>
            </a:r>
          </a:p>
          <a:p>
            <a:pPr lvl="1"/>
            <a:r>
              <a:rPr lang="en-US" dirty="0">
                <a:latin typeface="Times New Roman" panose="02020603050405020304" pitchFamily="18" charset="0"/>
                <a:cs typeface="Times New Roman" panose="02020603050405020304" pitchFamily="18" charset="0"/>
              </a:rPr>
              <a:t>Induce Macrophages Extracellular Traps (METs) which are fundamental in the elimination of microbial pathogens.</a:t>
            </a: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65A3CD6-1F1D-177D-6A91-E82293EA1325}"/>
              </a:ext>
            </a:extLst>
          </p:cNvPr>
          <p:cNvPicPr>
            <a:picLocks noChangeAspect="1"/>
          </p:cNvPicPr>
          <p:nvPr/>
        </p:nvPicPr>
        <p:blipFill>
          <a:blip r:embed="rId2"/>
          <a:stretch>
            <a:fillRect/>
          </a:stretch>
        </p:blipFill>
        <p:spPr>
          <a:xfrm>
            <a:off x="5992838" y="1671538"/>
            <a:ext cx="4700423" cy="1804572"/>
          </a:xfrm>
          <a:prstGeom prst="rect">
            <a:avLst/>
          </a:prstGeom>
          <a:effectLst>
            <a:softEdge rad="38100"/>
          </a:effectLst>
        </p:spPr>
      </p:pic>
      <p:sp>
        <p:nvSpPr>
          <p:cNvPr id="9" name="TextBox 8">
            <a:extLst>
              <a:ext uri="{FF2B5EF4-FFF2-40B4-BE49-F238E27FC236}">
                <a16:creationId xmlns:a16="http://schemas.microsoft.com/office/drawing/2014/main" xmlns="" id="{FF8264B5-8EDA-3312-7CC1-1B64F69FF82F}"/>
              </a:ext>
            </a:extLst>
          </p:cNvPr>
          <p:cNvSpPr txBox="1"/>
          <p:nvPr/>
        </p:nvSpPr>
        <p:spPr>
          <a:xfrm>
            <a:off x="5561012" y="3486834"/>
            <a:ext cx="6093822" cy="400110"/>
          </a:xfrm>
          <a:prstGeom prst="rect">
            <a:avLst/>
          </a:prstGeom>
          <a:noFill/>
        </p:spPr>
        <p:txBody>
          <a:bodyPr wrap="square">
            <a:spAutoFit/>
          </a:bodyPr>
          <a:lstStyle/>
          <a:p>
            <a:pPr algn="ctr"/>
            <a:r>
              <a:rPr lang="en-US" sz="1000" i="1" dirty="0">
                <a:latin typeface="Times New Roman" panose="02020603050405020304" pitchFamily="18" charset="0"/>
                <a:cs typeface="Times New Roman" panose="02020603050405020304" pitchFamily="18" charset="0"/>
              </a:rPr>
              <a:t>http://blog.coralwonders.com/en/bacterias-en-el-acuario-marino/bacillus-pumilus-bacteria/#iLightbox[postimages]/0</a:t>
            </a:r>
          </a:p>
        </p:txBody>
      </p:sp>
      <p:pic>
        <p:nvPicPr>
          <p:cNvPr id="10" name="Picture 9">
            <a:extLst>
              <a:ext uri="{FF2B5EF4-FFF2-40B4-BE49-F238E27FC236}">
                <a16:creationId xmlns:a16="http://schemas.microsoft.com/office/drawing/2014/main" xmlns="" id="{26AF9B5B-2D9D-9FE0-D665-CBCA34331DCE}"/>
              </a:ext>
            </a:extLst>
          </p:cNvPr>
          <p:cNvPicPr>
            <a:picLocks noChangeAspect="1"/>
          </p:cNvPicPr>
          <p:nvPr/>
        </p:nvPicPr>
        <p:blipFill>
          <a:blip r:embed="rId3"/>
          <a:stretch>
            <a:fillRect/>
          </a:stretch>
        </p:blipFill>
        <p:spPr>
          <a:xfrm>
            <a:off x="5992838" y="4032867"/>
            <a:ext cx="2798307" cy="2145978"/>
          </a:xfrm>
          <a:prstGeom prst="rect">
            <a:avLst/>
          </a:prstGeom>
          <a:effectLst>
            <a:softEdge rad="38100"/>
          </a:effectLst>
        </p:spPr>
      </p:pic>
      <p:sp>
        <p:nvSpPr>
          <p:cNvPr id="12" name="TextBox 11">
            <a:extLst>
              <a:ext uri="{FF2B5EF4-FFF2-40B4-BE49-F238E27FC236}">
                <a16:creationId xmlns:a16="http://schemas.microsoft.com/office/drawing/2014/main" xmlns="" id="{D8DA4C48-E024-8307-9BE8-2836224D84DF}"/>
              </a:ext>
            </a:extLst>
          </p:cNvPr>
          <p:cNvSpPr txBox="1"/>
          <p:nvPr/>
        </p:nvSpPr>
        <p:spPr>
          <a:xfrm>
            <a:off x="8791145" y="4695278"/>
            <a:ext cx="2514600" cy="246221"/>
          </a:xfrm>
          <a:prstGeom prst="rect">
            <a:avLst/>
          </a:prstGeom>
          <a:noFill/>
        </p:spPr>
        <p:txBody>
          <a:bodyPr wrap="square">
            <a:spAutoFit/>
          </a:bodyPr>
          <a:lstStyle/>
          <a:p>
            <a:r>
              <a:rPr lang="en-US" sz="1000" i="1" dirty="0">
                <a:latin typeface="Times New Roman" panose="02020603050405020304" pitchFamily="18" charset="0"/>
                <a:cs typeface="Times New Roman" panose="02020603050405020304" pitchFamily="18" charset="0"/>
              </a:rPr>
              <a:t>https://nootriment.com/bacillus-licheniformis</a:t>
            </a:r>
            <a:endParaRPr lang="en-US" sz="1000" i="1" dirty="0"/>
          </a:p>
        </p:txBody>
      </p:sp>
    </p:spTree>
    <p:extLst>
      <p:ext uri="{BB962C8B-B14F-4D97-AF65-F5344CB8AC3E}">
        <p14:creationId xmlns:p14="http://schemas.microsoft.com/office/powerpoint/2010/main" val="25640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B5FFC-2674-2204-DE47-DBC80325D3F3}"/>
              </a:ext>
            </a:extLst>
          </p:cNvPr>
          <p:cNvSpPr>
            <a:spLocks noGrp="1"/>
          </p:cNvSpPr>
          <p:nvPr>
            <p:ph type="title"/>
          </p:nvPr>
        </p:nvSpPr>
        <p:spPr/>
        <p:txBody>
          <a:bodyPr anchor="ctr" anchorCtr="0"/>
          <a:lstStyle/>
          <a:p>
            <a:r>
              <a:rPr lang="en-US" sz="3200" b="1" i="1" dirty="0">
                <a:latin typeface="Times New Roman" panose="02020603050405020304" pitchFamily="18" charset="0"/>
                <a:cs typeface="Times New Roman" panose="02020603050405020304" pitchFamily="18" charset="0"/>
              </a:rPr>
              <a:t>Lactobacilli</a:t>
            </a:r>
            <a:endParaRPr lang="en-US" b="1" dirty="0"/>
          </a:p>
        </p:txBody>
      </p:sp>
      <p:sp>
        <p:nvSpPr>
          <p:cNvPr id="3" name="Content Placeholder 2">
            <a:extLst>
              <a:ext uri="{FF2B5EF4-FFF2-40B4-BE49-F238E27FC236}">
                <a16:creationId xmlns:a16="http://schemas.microsoft.com/office/drawing/2014/main" xmlns="" id="{0055341E-7ACA-D4D8-AAA4-9A745E9B4EFB}"/>
              </a:ext>
            </a:extLst>
          </p:cNvPr>
          <p:cNvSpPr>
            <a:spLocks noGrp="1"/>
          </p:cNvSpPr>
          <p:nvPr>
            <p:ph sz="half" idx="1"/>
          </p:nvPr>
        </p:nvSpPr>
        <p:spPr>
          <a:xfrm>
            <a:off x="608012" y="1803400"/>
            <a:ext cx="5384827" cy="4267200"/>
          </a:xfrm>
        </p:spPr>
        <p:txBody>
          <a:bodyPr>
            <a:normAutofit lnSpcReduction="10000"/>
          </a:bodyPr>
          <a:lstStyle/>
          <a:p>
            <a:r>
              <a:rPr lang="en-US" sz="2400" i="1" dirty="0">
                <a:latin typeface="Times New Roman" panose="02020603050405020304" pitchFamily="18" charset="0"/>
                <a:cs typeface="Times New Roman" panose="02020603050405020304" pitchFamily="18" charset="0"/>
              </a:rPr>
              <a:t>Lactobacilli</a:t>
            </a:r>
            <a:r>
              <a:rPr lang="en-US" sz="2400" dirty="0">
                <a:latin typeface="Times New Roman" panose="02020603050405020304" pitchFamily="18" charset="0"/>
                <a:cs typeface="Times New Roman" panose="02020603050405020304" pitchFamily="18" charset="0"/>
              </a:rPr>
              <a:t> species are microaerophilic gram-positive bacteria which found in milk, fruits, and soil. </a:t>
            </a:r>
            <a:r>
              <a:rPr lang="en-US" sz="2400" i="1" dirty="0">
                <a:latin typeface="Times New Roman" panose="02020603050405020304" pitchFamily="18" charset="0"/>
                <a:cs typeface="Times New Roman" panose="02020603050405020304" pitchFamily="18" charset="0"/>
              </a:rPr>
              <a:t>Lactobacilli</a:t>
            </a:r>
            <a:r>
              <a:rPr lang="en-US" sz="2400" dirty="0">
                <a:latin typeface="Times New Roman" panose="02020603050405020304" pitchFamily="18" charset="0"/>
                <a:cs typeface="Times New Roman" panose="02020603050405020304" pitchFamily="18" charset="0"/>
              </a:rPr>
              <a:t> could support intestinal health of chicken by balancing intestinal microflora. </a:t>
            </a:r>
          </a:p>
          <a:p>
            <a:r>
              <a:rPr lang="en-US"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roduce antimicrobial peptides known as bacteriocins, which prevent the proliferation of selected pathogens.</a:t>
            </a:r>
          </a:p>
          <a:p>
            <a:r>
              <a:rPr lang="en-US"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ffective in preventing the </a:t>
            </a:r>
            <a:r>
              <a:rPr lang="en-US" sz="2400" dirty="0" err="1">
                <a:latin typeface="Times New Roman" panose="02020603050405020304" pitchFamily="18" charset="0"/>
                <a:cs typeface="Times New Roman" panose="02020603050405020304" pitchFamily="18" charset="0"/>
              </a:rPr>
              <a:t>enteropathogen</a:t>
            </a:r>
            <a:r>
              <a:rPr lang="en-US" sz="2400" dirty="0">
                <a:latin typeface="Times New Roman" panose="02020603050405020304" pitchFamily="18" charset="0"/>
                <a:cs typeface="Times New Roman" panose="02020603050405020304" pitchFamily="18" charset="0"/>
              </a:rPr>
              <a:t>-mediated infection by competing for nutrients</a:t>
            </a:r>
            <a:r>
              <a:rPr lang="en-US" sz="2400" u="sng" baseline="30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binding sites</a:t>
            </a:r>
            <a:endParaRPr lang="en-US" dirty="0"/>
          </a:p>
        </p:txBody>
      </p:sp>
      <p:pic>
        <p:nvPicPr>
          <p:cNvPr id="7" name="Picture 6">
            <a:extLst>
              <a:ext uri="{FF2B5EF4-FFF2-40B4-BE49-F238E27FC236}">
                <a16:creationId xmlns:a16="http://schemas.microsoft.com/office/drawing/2014/main" xmlns="" id="{6A997D41-9AAF-AB4A-D1D9-7A51531A7B3A}"/>
              </a:ext>
            </a:extLst>
          </p:cNvPr>
          <p:cNvPicPr>
            <a:picLocks noChangeAspect="1"/>
          </p:cNvPicPr>
          <p:nvPr/>
        </p:nvPicPr>
        <p:blipFill>
          <a:blip r:embed="rId3"/>
          <a:stretch>
            <a:fillRect/>
          </a:stretch>
        </p:blipFill>
        <p:spPr>
          <a:xfrm>
            <a:off x="6094412" y="1803400"/>
            <a:ext cx="5715000" cy="3918547"/>
          </a:xfrm>
          <a:prstGeom prst="rect">
            <a:avLst/>
          </a:prstGeom>
        </p:spPr>
      </p:pic>
      <p:sp>
        <p:nvSpPr>
          <p:cNvPr id="9" name="TextBox 8">
            <a:extLst>
              <a:ext uri="{FF2B5EF4-FFF2-40B4-BE49-F238E27FC236}">
                <a16:creationId xmlns:a16="http://schemas.microsoft.com/office/drawing/2014/main" xmlns="" id="{BF299A86-7DD8-3E29-CDC7-E64F455CA295}"/>
              </a:ext>
            </a:extLst>
          </p:cNvPr>
          <p:cNvSpPr txBox="1"/>
          <p:nvPr/>
        </p:nvSpPr>
        <p:spPr>
          <a:xfrm>
            <a:off x="6095101" y="5793601"/>
            <a:ext cx="6093724" cy="276999"/>
          </a:xfrm>
          <a:prstGeom prst="rect">
            <a:avLst/>
          </a:prstGeom>
          <a:noFill/>
        </p:spPr>
        <p:txBody>
          <a:bodyPr wrap="square">
            <a:spAutoFit/>
          </a:bodyPr>
          <a:lstStyle/>
          <a:p>
            <a:r>
              <a:rPr lang="en-US" sz="1200" i="1" dirty="0" err="1"/>
              <a:t>Jeong</a:t>
            </a:r>
            <a:r>
              <a:rPr lang="en-US" sz="1200" i="1" dirty="0"/>
              <a:t> et al., 2022. The Lactobacillus as a Probiotic: Focusing on Liver Diseases</a:t>
            </a:r>
          </a:p>
        </p:txBody>
      </p:sp>
    </p:spTree>
    <p:extLst>
      <p:ext uri="{BB962C8B-B14F-4D97-AF65-F5344CB8AC3E}">
        <p14:creationId xmlns:p14="http://schemas.microsoft.com/office/powerpoint/2010/main" val="35976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4AFCE-091E-5636-9F1B-4D6274ABBA0D}"/>
              </a:ext>
            </a:extLst>
          </p:cNvPr>
          <p:cNvSpPr>
            <a:spLocks noGrp="1"/>
          </p:cNvSpPr>
          <p:nvPr>
            <p:ph type="title"/>
          </p:nvPr>
        </p:nvSpPr>
        <p:spPr/>
        <p:txBody>
          <a:bodyPr anchor="ctr" anchorCtr="0"/>
          <a:lstStyle/>
          <a:p>
            <a:r>
              <a:rPr lang="en-US" sz="3200" b="1" i="1" dirty="0">
                <a:latin typeface="Times New Roman" panose="02020603050405020304" pitchFamily="18" charset="0"/>
                <a:cs typeface="Times New Roman" panose="02020603050405020304" pitchFamily="18" charset="0"/>
              </a:rPr>
              <a:t>Saccharomyces cerevisiae</a:t>
            </a:r>
            <a:endParaRPr lang="en-US" dirty="0"/>
          </a:p>
        </p:txBody>
      </p:sp>
      <p:sp>
        <p:nvSpPr>
          <p:cNvPr id="3" name="Content Placeholder 2">
            <a:extLst>
              <a:ext uri="{FF2B5EF4-FFF2-40B4-BE49-F238E27FC236}">
                <a16:creationId xmlns:a16="http://schemas.microsoft.com/office/drawing/2014/main" xmlns="" id="{F38EFDED-7CBA-039D-9FB7-5E1D0FE8E26B}"/>
              </a:ext>
            </a:extLst>
          </p:cNvPr>
          <p:cNvSpPr txBox="1">
            <a:spLocks/>
          </p:cNvSpPr>
          <p:nvPr/>
        </p:nvSpPr>
        <p:spPr>
          <a:xfrm>
            <a:off x="836612" y="1576251"/>
            <a:ext cx="5257800" cy="4062549"/>
          </a:xfrm>
          <a:prstGeom prst="rect">
            <a:avLst/>
          </a:prstGeom>
        </p:spPr>
        <p:txBody>
          <a:bodyPr>
            <a:normAutofit lnSpcReduction="10000"/>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2000" i="1" dirty="0">
                <a:latin typeface="Times New Roman" panose="02020603050405020304" pitchFamily="18" charset="0"/>
                <a:cs typeface="Times New Roman" panose="02020603050405020304" pitchFamily="18" charset="0"/>
              </a:rPr>
              <a:t>Saccharomyces cerevisiae</a:t>
            </a:r>
            <a:r>
              <a:rPr lang="en-US" sz="2000" dirty="0">
                <a:latin typeface="Times New Roman" panose="02020603050405020304" pitchFamily="18" charset="0"/>
                <a:cs typeface="Times New Roman" panose="02020603050405020304" pitchFamily="18" charset="0"/>
              </a:rPr>
              <a:t> yeast are unicellular fungi that multiply by budding or fission. </a:t>
            </a:r>
          </a:p>
          <a:p>
            <a:r>
              <a:rPr lang="en-US" sz="2000" dirty="0">
                <a:latin typeface="Times New Roman" panose="02020603050405020304" pitchFamily="18" charset="0"/>
                <a:cs typeface="Times New Roman" panose="02020603050405020304" pitchFamily="18" charset="0"/>
              </a:rPr>
              <a:t>They are a source of various nutrients and metabolites:</a:t>
            </a:r>
          </a:p>
          <a:p>
            <a:pPr lvl="1"/>
            <a:r>
              <a:rPr lang="en-US" dirty="0">
                <a:latin typeface="Times New Roman" panose="02020603050405020304" pitchFamily="18" charset="0"/>
                <a:cs typeface="Times New Roman" panose="02020603050405020304" pitchFamily="18" charset="0"/>
              </a:rPr>
              <a:t>Vitamins and Amino </a:t>
            </a:r>
            <a:r>
              <a:rPr lang="en-US" dirty="0" smtClean="0">
                <a:latin typeface="Times New Roman" panose="02020603050405020304" pitchFamily="18" charset="0"/>
                <a:cs typeface="Times New Roman" panose="02020603050405020304" pitchFamily="18" charset="0"/>
              </a:rPr>
              <a:t>Acids;</a:t>
            </a:r>
          </a:p>
          <a:p>
            <a:pPr lvl="2"/>
            <a:r>
              <a:rPr lang="fi-FI" dirty="0" smtClean="0">
                <a:latin typeface="Times New Roman" panose="02020603050405020304" pitchFamily="18" charset="0"/>
                <a:cs typeface="Times New Roman" panose="02020603050405020304" pitchFamily="18" charset="0"/>
              </a:rPr>
              <a:t>Vitamin </a:t>
            </a:r>
            <a:r>
              <a:rPr lang="fi-FI" dirty="0">
                <a:latin typeface="Times New Roman" panose="02020603050405020304" pitchFamily="18" charset="0"/>
                <a:cs typeface="Times New Roman" panose="02020603050405020304" pitchFamily="18" charset="0"/>
              </a:rPr>
              <a:t>C, Vitamin B2, Vitamin B3 and Vitamin B12</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Various enzymes; </a:t>
            </a:r>
          </a:p>
          <a:p>
            <a:pPr lvl="2"/>
            <a:r>
              <a:rPr lang="en-US" dirty="0">
                <a:latin typeface="Times New Roman" panose="02020603050405020304" pitchFamily="18" charset="0"/>
                <a:cs typeface="Times New Roman" panose="02020603050405020304" pitchFamily="18" charset="0"/>
              </a:rPr>
              <a:t>amylase, </a:t>
            </a:r>
            <a:r>
              <a:rPr lang="en-US" dirty="0" err="1">
                <a:latin typeface="Times New Roman" panose="02020603050405020304" pitchFamily="18" charset="0"/>
                <a:cs typeface="Times New Roman" panose="02020603050405020304" pitchFamily="18" charset="0"/>
              </a:rPr>
              <a:t>glucanase</a:t>
            </a:r>
            <a:r>
              <a:rPr lang="en-US" dirty="0">
                <a:latin typeface="Times New Roman" panose="02020603050405020304" pitchFamily="18" charset="0"/>
                <a:cs typeface="Times New Roman" panose="02020603050405020304" pitchFamily="18" charset="0"/>
              </a:rPr>
              <a:t>, lipase, </a:t>
            </a:r>
            <a:r>
              <a:rPr lang="en-US" dirty="0" err="1">
                <a:latin typeface="Times New Roman" panose="02020603050405020304" pitchFamily="18" charset="0"/>
                <a:cs typeface="Times New Roman" panose="02020603050405020304" pitchFamily="18" charset="0"/>
              </a:rPr>
              <a:t>mannanase</a:t>
            </a:r>
            <a:r>
              <a:rPr lang="en-US" dirty="0">
                <a:latin typeface="Times New Roman" panose="02020603050405020304" pitchFamily="18" charset="0"/>
                <a:cs typeface="Times New Roman" panose="02020603050405020304" pitchFamily="18" charset="0"/>
              </a:rPr>
              <a:t>, and protease</a:t>
            </a:r>
          </a:p>
          <a:p>
            <a:pPr lvl="1"/>
            <a:r>
              <a:rPr lang="en-US" dirty="0">
                <a:latin typeface="Times New Roman" panose="02020603050405020304" pitchFamily="18" charset="0"/>
                <a:cs typeface="Times New Roman" panose="02020603050405020304" pitchFamily="18" charset="0"/>
              </a:rPr>
              <a:t>Mannoproteins and </a:t>
            </a:r>
            <a:r>
              <a:rPr lang="el-GR" dirty="0"/>
              <a:t> </a:t>
            </a:r>
            <a:r>
              <a:rPr lang="el-GR" dirty="0">
                <a:latin typeface="Times New Roman" panose="02020603050405020304" pitchFamily="18" charset="0"/>
                <a:cs typeface="Times New Roman" panose="02020603050405020304" pitchFamily="18" charset="0"/>
              </a:rPr>
              <a:t>β-</a:t>
            </a:r>
            <a:r>
              <a:rPr lang="en-US" dirty="0">
                <a:latin typeface="Times New Roman" panose="02020603050405020304" pitchFamily="18" charset="0"/>
                <a:cs typeface="Times New Roman" panose="02020603050405020304" pitchFamily="18" charset="0"/>
              </a:rPr>
              <a:t>glucans:</a:t>
            </a:r>
          </a:p>
          <a:p>
            <a:pPr lvl="2"/>
            <a:r>
              <a:rPr lang="en-US" dirty="0">
                <a:latin typeface="Times New Roman" panose="02020603050405020304" pitchFamily="18" charset="0"/>
                <a:cs typeface="Times New Roman" panose="02020603050405020304" pitchFamily="18" charset="0"/>
              </a:rPr>
              <a:t> Act as prebiotics and pathogen inhibitors</a:t>
            </a:r>
          </a:p>
        </p:txBody>
      </p:sp>
      <p:pic>
        <p:nvPicPr>
          <p:cNvPr id="4" name="Picture 3">
            <a:extLst>
              <a:ext uri="{FF2B5EF4-FFF2-40B4-BE49-F238E27FC236}">
                <a16:creationId xmlns:a16="http://schemas.microsoft.com/office/drawing/2014/main" xmlns="" id="{5CDB44E1-B5C2-4605-0B83-F3ACCFA88D04}"/>
              </a:ext>
            </a:extLst>
          </p:cNvPr>
          <p:cNvPicPr>
            <a:picLocks noChangeAspect="1"/>
          </p:cNvPicPr>
          <p:nvPr/>
        </p:nvPicPr>
        <p:blipFill>
          <a:blip r:embed="rId2"/>
          <a:stretch>
            <a:fillRect/>
          </a:stretch>
        </p:blipFill>
        <p:spPr>
          <a:xfrm>
            <a:off x="6476683" y="872579"/>
            <a:ext cx="5102636" cy="2423874"/>
          </a:xfrm>
          <a:prstGeom prst="rect">
            <a:avLst/>
          </a:prstGeom>
        </p:spPr>
      </p:pic>
      <p:sp>
        <p:nvSpPr>
          <p:cNvPr id="6" name="TextBox 5">
            <a:extLst>
              <a:ext uri="{FF2B5EF4-FFF2-40B4-BE49-F238E27FC236}">
                <a16:creationId xmlns:a16="http://schemas.microsoft.com/office/drawing/2014/main" xmlns="" id="{647AF0AA-C48F-4CDD-D7C4-49A43460B423}"/>
              </a:ext>
            </a:extLst>
          </p:cNvPr>
          <p:cNvSpPr txBox="1"/>
          <p:nvPr/>
        </p:nvSpPr>
        <p:spPr>
          <a:xfrm>
            <a:off x="8380413" y="4254752"/>
            <a:ext cx="2971800" cy="923330"/>
          </a:xfrm>
          <a:prstGeom prst="rect">
            <a:avLst/>
          </a:prstGeom>
          <a:noFill/>
        </p:spPr>
        <p:txBody>
          <a:bodyPr wrap="square">
            <a:spAutoFit/>
          </a:bodyPr>
          <a:lstStyle/>
          <a:p>
            <a:r>
              <a:rPr lang="en-US" dirty="0"/>
              <a:t>Actisaf® from Phileo, which used in this project as an example for yeast probiotic.</a:t>
            </a:r>
          </a:p>
        </p:txBody>
      </p:sp>
      <p:pic>
        <p:nvPicPr>
          <p:cNvPr id="9" name="Picture 8">
            <a:extLst>
              <a:ext uri="{FF2B5EF4-FFF2-40B4-BE49-F238E27FC236}">
                <a16:creationId xmlns:a16="http://schemas.microsoft.com/office/drawing/2014/main" xmlns="" id="{6AE7706B-D67F-FFF9-F61B-937887F45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508" y="3929965"/>
            <a:ext cx="2074433" cy="2496235"/>
          </a:xfrm>
          <a:prstGeom prst="rect">
            <a:avLst/>
          </a:prstGeom>
        </p:spPr>
      </p:pic>
      <p:sp>
        <p:nvSpPr>
          <p:cNvPr id="11" name="TextBox 10">
            <a:extLst>
              <a:ext uri="{FF2B5EF4-FFF2-40B4-BE49-F238E27FC236}">
                <a16:creationId xmlns:a16="http://schemas.microsoft.com/office/drawing/2014/main" xmlns="" id="{30153673-CD6C-05E6-7013-10E58321663B}"/>
              </a:ext>
            </a:extLst>
          </p:cNvPr>
          <p:cNvSpPr txBox="1"/>
          <p:nvPr/>
        </p:nvSpPr>
        <p:spPr>
          <a:xfrm>
            <a:off x="6824345" y="5484911"/>
            <a:ext cx="6093822" cy="307777"/>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https://phileo-lesaffre.com/en/actisaf/</a:t>
            </a:r>
          </a:p>
        </p:txBody>
      </p:sp>
      <p:sp>
        <p:nvSpPr>
          <p:cNvPr id="13" name="TextBox 12">
            <a:extLst>
              <a:ext uri="{FF2B5EF4-FFF2-40B4-BE49-F238E27FC236}">
                <a16:creationId xmlns:a16="http://schemas.microsoft.com/office/drawing/2014/main" xmlns="" id="{9EB79870-3DC2-005B-FB9F-B2451AD3A53A}"/>
              </a:ext>
            </a:extLst>
          </p:cNvPr>
          <p:cNvSpPr txBox="1"/>
          <p:nvPr/>
        </p:nvSpPr>
        <p:spPr>
          <a:xfrm>
            <a:off x="6283508" y="3326224"/>
            <a:ext cx="5257800" cy="646331"/>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https://www.dreamstime.com/saccharomyces-cerevisiae-yeast-d-illustration-microscopic-fungi-baker-s-brewer-used-as-probiotics-to-restore-normal-flora-image126324877</a:t>
            </a:r>
          </a:p>
        </p:txBody>
      </p:sp>
    </p:spTree>
    <p:extLst>
      <p:ext uri="{BB962C8B-B14F-4D97-AF65-F5344CB8AC3E}">
        <p14:creationId xmlns:p14="http://schemas.microsoft.com/office/powerpoint/2010/main" val="124738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D37527-0BAA-4196-400E-2462A479DAD4}"/>
              </a:ext>
            </a:extLst>
          </p:cNvPr>
          <p:cNvSpPr>
            <a:spLocks noGrp="1"/>
          </p:cNvSpPr>
          <p:nvPr>
            <p:ph type="title"/>
          </p:nvPr>
        </p:nvSpPr>
        <p:spPr/>
        <p:txBody>
          <a:bodyPr anchor="ctr" anchorCtr="0"/>
          <a:lstStyle/>
          <a:p>
            <a:r>
              <a:rPr lang="en-US" sz="3200" b="1" dirty="0">
                <a:latin typeface="Times New Roman" panose="02020603050405020304" pitchFamily="18" charset="0"/>
                <a:cs typeface="Times New Roman" panose="02020603050405020304" pitchFamily="18" charset="0"/>
              </a:rPr>
              <a:t>Prebiotics</a:t>
            </a:r>
            <a:endParaRPr lang="en-US" dirty="0"/>
          </a:p>
        </p:txBody>
      </p:sp>
      <p:sp>
        <p:nvSpPr>
          <p:cNvPr id="3" name="Content Placeholder 2">
            <a:extLst>
              <a:ext uri="{FF2B5EF4-FFF2-40B4-BE49-F238E27FC236}">
                <a16:creationId xmlns:a16="http://schemas.microsoft.com/office/drawing/2014/main" xmlns="" id="{3DFBBB27-DF39-E724-D5F2-DA345988185C}"/>
              </a:ext>
            </a:extLst>
          </p:cNvPr>
          <p:cNvSpPr txBox="1">
            <a:spLocks/>
          </p:cNvSpPr>
          <p:nvPr/>
        </p:nvSpPr>
        <p:spPr>
          <a:xfrm>
            <a:off x="760412" y="1600200"/>
            <a:ext cx="6019800" cy="4688130"/>
          </a:xfrm>
          <a:prstGeom prst="rect">
            <a:avLst/>
          </a:prstGeom>
        </p:spPr>
        <p:txBody>
          <a:bodyPr>
            <a:normAutofit/>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They are defined as a non-digestible food ingredients that improve host health beneficially by stimulating the growth and/or activity of one or a limited number of selected beneficial bacteria in the intestine. </a:t>
            </a:r>
          </a:p>
          <a:p>
            <a:r>
              <a:rPr lang="en-US" sz="2000" dirty="0">
                <a:latin typeface="Times New Roman" panose="02020603050405020304" pitchFamily="18" charset="0"/>
                <a:cs typeface="Times New Roman" panose="02020603050405020304" pitchFamily="18" charset="0"/>
              </a:rPr>
              <a:t>Multiple kinds of oligosaccharides and non-starch oligosaccharide are counted as prebiotics such as; </a:t>
            </a:r>
            <a:r>
              <a:rPr lang="en-US" sz="2000" dirty="0" err="1">
                <a:latin typeface="Times New Roman" panose="02020603050405020304" pitchFamily="18" charset="0"/>
                <a:cs typeface="Times New Roman" panose="02020603050405020304" pitchFamily="18" charset="0"/>
              </a:rPr>
              <a:t>mannanoligosaccharide</a:t>
            </a:r>
            <a:r>
              <a:rPr lang="en-US" sz="2000" dirty="0">
                <a:latin typeface="Times New Roman" panose="02020603050405020304" pitchFamily="18" charset="0"/>
                <a:cs typeface="Times New Roman" panose="02020603050405020304" pitchFamily="18" charset="0"/>
              </a:rPr>
              <a:t> and </a:t>
            </a:r>
            <a:r>
              <a:rPr lang="el-GR" sz="2000" dirty="0">
                <a:latin typeface="Times New Roman" panose="02020603050405020304" pitchFamily="18" charset="0"/>
                <a:cs typeface="Times New Roman" panose="02020603050405020304" pitchFamily="18" charset="0"/>
              </a:rPr>
              <a:t> β-</a:t>
            </a:r>
            <a:r>
              <a:rPr lang="en-US" sz="2000" dirty="0">
                <a:latin typeface="Times New Roman" panose="02020603050405020304" pitchFamily="18" charset="0"/>
                <a:cs typeface="Times New Roman" panose="02020603050405020304" pitchFamily="18" charset="0"/>
              </a:rPr>
              <a:t>glucan.</a:t>
            </a:r>
          </a:p>
          <a:p>
            <a:r>
              <a:rPr lang="en-US" sz="2000" b="1" dirty="0">
                <a:latin typeface="Times New Roman" panose="02020603050405020304" pitchFamily="18" charset="0"/>
                <a:cs typeface="Times New Roman" panose="02020603050405020304" pitchFamily="18" charset="0"/>
              </a:rPr>
              <a:t>Yeast Cell Wall, </a:t>
            </a:r>
            <a:r>
              <a:rPr lang="en-US" sz="2000" dirty="0">
                <a:latin typeface="Times New Roman" panose="02020603050405020304" pitchFamily="18" charset="0"/>
                <a:cs typeface="Times New Roman" panose="02020603050405020304" pitchFamily="18" charset="0"/>
              </a:rPr>
              <a:t>like Safmannan®, which is used in this project, is an example for prebiotic products that marketed for use in poultry feed.</a:t>
            </a:r>
          </a:p>
          <a:p>
            <a:r>
              <a:rPr lang="en-US" sz="2000" dirty="0">
                <a:latin typeface="Times New Roman" panose="02020603050405020304" pitchFamily="18" charset="0"/>
                <a:cs typeface="Times New Roman" panose="02020603050405020304" pitchFamily="18" charset="0"/>
              </a:rPr>
              <a:t>When yeast cell wall prebiotics are added to feeds, they have been shown to give an improvement to the feed conversion ratio of poultry.</a:t>
            </a:r>
          </a:p>
        </p:txBody>
      </p:sp>
      <p:pic>
        <p:nvPicPr>
          <p:cNvPr id="4" name="Picture 3">
            <a:extLst>
              <a:ext uri="{FF2B5EF4-FFF2-40B4-BE49-F238E27FC236}">
                <a16:creationId xmlns:a16="http://schemas.microsoft.com/office/drawing/2014/main" xmlns="" id="{BF114055-F2D1-0568-798A-18615B8690FA}"/>
              </a:ext>
            </a:extLst>
          </p:cNvPr>
          <p:cNvPicPr>
            <a:picLocks noChangeAspect="1"/>
          </p:cNvPicPr>
          <p:nvPr/>
        </p:nvPicPr>
        <p:blipFill>
          <a:blip r:embed="rId2"/>
          <a:stretch>
            <a:fillRect/>
          </a:stretch>
        </p:blipFill>
        <p:spPr>
          <a:xfrm>
            <a:off x="7238683" y="685800"/>
            <a:ext cx="4596781" cy="3556000"/>
          </a:xfrm>
          <a:prstGeom prst="rect">
            <a:avLst/>
          </a:prstGeom>
        </p:spPr>
      </p:pic>
      <p:pic>
        <p:nvPicPr>
          <p:cNvPr id="5" name="Picture 4">
            <a:extLst>
              <a:ext uri="{FF2B5EF4-FFF2-40B4-BE49-F238E27FC236}">
                <a16:creationId xmlns:a16="http://schemas.microsoft.com/office/drawing/2014/main" xmlns="" id="{697796E3-08AD-1D89-ED6A-EA2A3B517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012" y="4406537"/>
            <a:ext cx="3705318" cy="1793559"/>
          </a:xfrm>
          <a:prstGeom prst="rect">
            <a:avLst/>
          </a:prstGeom>
          <a:effectLst>
            <a:softEdge rad="38100"/>
          </a:effectLst>
        </p:spPr>
      </p:pic>
      <p:sp>
        <p:nvSpPr>
          <p:cNvPr id="7" name="TextBox 6">
            <a:extLst>
              <a:ext uri="{FF2B5EF4-FFF2-40B4-BE49-F238E27FC236}">
                <a16:creationId xmlns:a16="http://schemas.microsoft.com/office/drawing/2014/main" xmlns="" id="{4B7831E7-6363-3885-0139-2D948C69D297}"/>
              </a:ext>
            </a:extLst>
          </p:cNvPr>
          <p:cNvSpPr txBox="1"/>
          <p:nvPr/>
        </p:nvSpPr>
        <p:spPr>
          <a:xfrm>
            <a:off x="8546723" y="545012"/>
            <a:ext cx="1980700"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Yeast Cell Wall</a:t>
            </a:r>
          </a:p>
        </p:txBody>
      </p:sp>
      <p:sp>
        <p:nvSpPr>
          <p:cNvPr id="9" name="TextBox 8">
            <a:extLst>
              <a:ext uri="{FF2B5EF4-FFF2-40B4-BE49-F238E27FC236}">
                <a16:creationId xmlns:a16="http://schemas.microsoft.com/office/drawing/2014/main" xmlns="" id="{EC92F7AD-7ACF-8818-116C-D934A3BCEAAE}"/>
              </a:ext>
            </a:extLst>
          </p:cNvPr>
          <p:cNvSpPr txBox="1"/>
          <p:nvPr/>
        </p:nvSpPr>
        <p:spPr>
          <a:xfrm>
            <a:off x="7108235" y="3541773"/>
            <a:ext cx="4420871" cy="276999"/>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https://www.mazzoleni.com/en/news/yeast-cell-wall-benefits-all</a:t>
            </a:r>
          </a:p>
        </p:txBody>
      </p:sp>
      <p:sp>
        <p:nvSpPr>
          <p:cNvPr id="11" name="TextBox 10">
            <a:extLst>
              <a:ext uri="{FF2B5EF4-FFF2-40B4-BE49-F238E27FC236}">
                <a16:creationId xmlns:a16="http://schemas.microsoft.com/office/drawing/2014/main" xmlns="" id="{D0BEA8B1-DC22-34FC-AA23-1F07EE7ADFCE}"/>
              </a:ext>
            </a:extLst>
          </p:cNvPr>
          <p:cNvSpPr txBox="1"/>
          <p:nvPr/>
        </p:nvSpPr>
        <p:spPr>
          <a:xfrm>
            <a:off x="8119383" y="6287700"/>
            <a:ext cx="4061323"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https://phileo-lesaffre.com/en/safmannan</a:t>
            </a:r>
            <a:endParaRPr lang="en-US" sz="1200" i="1" dirty="0"/>
          </a:p>
        </p:txBody>
      </p:sp>
    </p:spTree>
    <p:extLst>
      <p:ext uri="{BB962C8B-B14F-4D97-AF65-F5344CB8AC3E}">
        <p14:creationId xmlns:p14="http://schemas.microsoft.com/office/powerpoint/2010/main" val="34263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C54726C-AB00-61D3-5036-593FAC7190B2}"/>
              </a:ext>
            </a:extLst>
          </p:cNvPr>
          <p:cNvPicPr>
            <a:picLocks noChangeAspect="1"/>
          </p:cNvPicPr>
          <p:nvPr/>
        </p:nvPicPr>
        <p:blipFill>
          <a:blip r:embed="rId2"/>
          <a:stretch>
            <a:fillRect/>
          </a:stretch>
        </p:blipFill>
        <p:spPr>
          <a:xfrm>
            <a:off x="6435126" y="1401493"/>
            <a:ext cx="4898263" cy="4267300"/>
          </a:xfrm>
          <a:prstGeom prst="rect">
            <a:avLst/>
          </a:prstGeom>
        </p:spPr>
      </p:pic>
      <p:sp>
        <p:nvSpPr>
          <p:cNvPr id="2" name="Title 1">
            <a:extLst>
              <a:ext uri="{FF2B5EF4-FFF2-40B4-BE49-F238E27FC236}">
                <a16:creationId xmlns:a16="http://schemas.microsoft.com/office/drawing/2014/main" xmlns="" id="{B0D37527-0BAA-4196-400E-2462A479DAD4}"/>
              </a:ext>
            </a:extLst>
          </p:cNvPr>
          <p:cNvSpPr>
            <a:spLocks noGrp="1"/>
          </p:cNvSpPr>
          <p:nvPr>
            <p:ph type="title"/>
          </p:nvPr>
        </p:nvSpPr>
        <p:spPr/>
        <p:txBody>
          <a:bodyPr anchor="ctr" anchorCtr="0"/>
          <a:lstStyle/>
          <a:p>
            <a:r>
              <a:rPr lang="en-US" sz="3200" dirty="0">
                <a:latin typeface="Times New Roman" panose="02020603050405020304" pitchFamily="18" charset="0"/>
                <a:cs typeface="Times New Roman" panose="02020603050405020304" pitchFamily="18" charset="0"/>
              </a:rPr>
              <a:t>Functionality of Yeast Cell Wall as Prebiotic</a:t>
            </a:r>
            <a:endParaRPr lang="en-US" dirty="0"/>
          </a:p>
        </p:txBody>
      </p:sp>
      <p:sp>
        <p:nvSpPr>
          <p:cNvPr id="3" name="Content Placeholder 2">
            <a:extLst>
              <a:ext uri="{FF2B5EF4-FFF2-40B4-BE49-F238E27FC236}">
                <a16:creationId xmlns:a16="http://schemas.microsoft.com/office/drawing/2014/main" xmlns="" id="{3DFBBB27-DF39-E724-D5F2-DA345988185C}"/>
              </a:ext>
            </a:extLst>
          </p:cNvPr>
          <p:cNvSpPr txBox="1">
            <a:spLocks/>
          </p:cNvSpPr>
          <p:nvPr/>
        </p:nvSpPr>
        <p:spPr>
          <a:xfrm>
            <a:off x="659719" y="1784475"/>
            <a:ext cx="6019800" cy="4068593"/>
          </a:xfrm>
          <a:prstGeom prst="rect">
            <a:avLst/>
          </a:prstGeom>
        </p:spPr>
        <p:txBody>
          <a:bodyPr>
            <a:normAutofit/>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 usefulness of how the YCW approach to binding to the pathogens like </a:t>
            </a:r>
            <a:r>
              <a:rPr lang="en-US" sz="2000" i="1" dirty="0">
                <a:latin typeface="Times New Roman" panose="02020603050405020304" pitchFamily="18" charset="0"/>
                <a:cs typeface="Times New Roman" panose="02020603050405020304" pitchFamily="18" charset="0"/>
              </a:rPr>
              <a:t>Salmonella</a:t>
            </a:r>
            <a:r>
              <a:rPr lang="en-US" sz="2000" dirty="0">
                <a:latin typeface="Times New Roman" panose="02020603050405020304" pitchFamily="18" charset="0"/>
                <a:cs typeface="Times New Roman" panose="02020603050405020304" pitchFamily="18" charset="0"/>
              </a:rPr>
              <a:t> can be seen in the figure. </a:t>
            </a:r>
          </a:p>
          <a:p>
            <a:r>
              <a:rPr lang="en-US" sz="2000" dirty="0">
                <a:latin typeface="Times New Roman" panose="02020603050405020304" pitchFamily="18" charset="0"/>
                <a:cs typeface="Times New Roman" panose="02020603050405020304" pitchFamily="18" charset="0"/>
              </a:rPr>
              <a:t>The </a:t>
            </a:r>
            <a:r>
              <a:rPr lang="en-US" sz="2000" i="1" dirty="0">
                <a:latin typeface="Times New Roman" panose="02020603050405020304" pitchFamily="18" charset="0"/>
                <a:cs typeface="Times New Roman" panose="02020603050405020304" pitchFamily="18" charset="0"/>
              </a:rPr>
              <a:t>Saccharomyces cerevisiae </a:t>
            </a:r>
            <a:r>
              <a:rPr lang="en-US" sz="2000" dirty="0">
                <a:latin typeface="Times New Roman" panose="02020603050405020304" pitchFamily="18" charset="0"/>
                <a:cs typeface="Times New Roman" panose="02020603050405020304" pitchFamily="18" charset="0"/>
              </a:rPr>
              <a:t>binds to the type 1 fimbriae, like the type on </a:t>
            </a:r>
            <a:r>
              <a:rPr lang="en-US" sz="2000" i="1" dirty="0">
                <a:latin typeface="Times New Roman" panose="02020603050405020304" pitchFamily="18" charset="0"/>
                <a:cs typeface="Times New Roman" panose="02020603050405020304" pitchFamily="18" charset="0"/>
              </a:rPr>
              <a:t>Salmonella</a:t>
            </a:r>
            <a:r>
              <a:rPr lang="en-US" sz="2000" dirty="0">
                <a:latin typeface="Times New Roman" panose="02020603050405020304" pitchFamily="18" charset="0"/>
                <a:cs typeface="Times New Roman" panose="02020603050405020304" pitchFamily="18" charset="0"/>
              </a:rPr>
              <a:t> enterica, using the mannoproteins that are attached along the outer portion of the YCW. </a:t>
            </a:r>
          </a:p>
          <a:p>
            <a:r>
              <a:rPr lang="en-US" sz="2000" dirty="0">
                <a:latin typeface="Times New Roman" panose="02020603050405020304" pitchFamily="18" charset="0"/>
                <a:cs typeface="Times New Roman" panose="02020603050405020304" pitchFamily="18" charset="0"/>
              </a:rPr>
              <a:t>This form of agglutination denying the pathogen the ability to bond to the gastrointestinal tract, or the ability to multiply, and thus allows for the removal of the pathogen from the bird. (</a:t>
            </a:r>
            <a:r>
              <a:rPr lang="en-US" sz="2000" dirty="0" err="1">
                <a:latin typeface="Times New Roman" panose="02020603050405020304" pitchFamily="18" charset="0"/>
                <a:cs typeface="Times New Roman" panose="02020603050405020304" pitchFamily="18" charset="0"/>
              </a:rPr>
              <a:t>Santovito</a:t>
            </a:r>
            <a:r>
              <a:rPr lang="en-US" sz="2000" dirty="0">
                <a:latin typeface="Times New Roman" panose="02020603050405020304" pitchFamily="18" charset="0"/>
                <a:cs typeface="Times New Roman" panose="02020603050405020304" pitchFamily="18" charset="0"/>
              </a:rPr>
              <a:t> et al., 2018).</a:t>
            </a:r>
          </a:p>
        </p:txBody>
      </p:sp>
      <p:sp>
        <p:nvSpPr>
          <p:cNvPr id="9" name="TextBox 8">
            <a:extLst>
              <a:ext uri="{FF2B5EF4-FFF2-40B4-BE49-F238E27FC236}">
                <a16:creationId xmlns:a16="http://schemas.microsoft.com/office/drawing/2014/main" xmlns="" id="{EC92F7AD-7ACF-8818-116C-D934A3BCEAAE}"/>
              </a:ext>
            </a:extLst>
          </p:cNvPr>
          <p:cNvSpPr txBox="1"/>
          <p:nvPr/>
        </p:nvSpPr>
        <p:spPr>
          <a:xfrm>
            <a:off x="6713736" y="5714568"/>
            <a:ext cx="4420871" cy="276999"/>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https://www.mazzoleni.com/en/news/yeast-cell-wall-benefits-all</a:t>
            </a:r>
          </a:p>
        </p:txBody>
      </p:sp>
    </p:spTree>
    <p:extLst>
      <p:ext uri="{BB962C8B-B14F-4D97-AF65-F5344CB8AC3E}">
        <p14:creationId xmlns:p14="http://schemas.microsoft.com/office/powerpoint/2010/main" val="193752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12FEAB-A7F6-A76C-3010-B6BF6D1EA5BD}"/>
              </a:ext>
            </a:extLst>
          </p:cNvPr>
          <p:cNvSpPr>
            <a:spLocks noGrp="1"/>
          </p:cNvSpPr>
          <p:nvPr>
            <p:ph type="title"/>
          </p:nvPr>
        </p:nvSpPr>
        <p:spPr/>
        <p:txBody>
          <a:bodyPr anchor="ctr" anchorCtr="0"/>
          <a:lstStyle/>
          <a:p>
            <a:r>
              <a:rPr lang="en-US" sz="3200" dirty="0">
                <a:latin typeface="Times New Roman" panose="02020603050405020304" pitchFamily="18" charset="0"/>
                <a:cs typeface="Times New Roman" panose="02020603050405020304" pitchFamily="18" charset="0"/>
              </a:rPr>
              <a:t>Yeast Cell Wall Purification</a:t>
            </a:r>
            <a:endParaRPr lang="en-US" dirty="0"/>
          </a:p>
        </p:txBody>
      </p:sp>
      <p:pic>
        <p:nvPicPr>
          <p:cNvPr id="3" name="Picture 2" descr="figure1">
            <a:extLst>
              <a:ext uri="{FF2B5EF4-FFF2-40B4-BE49-F238E27FC236}">
                <a16:creationId xmlns:a16="http://schemas.microsoft.com/office/drawing/2014/main" xmlns="" id="{923C5C59-6ED7-B5A0-4BE4-A2DDBDFCE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5" y="1867203"/>
            <a:ext cx="10140574" cy="312359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3396A3B-C6E5-8937-85FB-0BE92FA46E36}"/>
              </a:ext>
            </a:extLst>
          </p:cNvPr>
          <p:cNvSpPr txBox="1"/>
          <p:nvPr/>
        </p:nvSpPr>
        <p:spPr>
          <a:xfrm>
            <a:off x="2665412" y="5193438"/>
            <a:ext cx="6093724" cy="276999"/>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https://link.springer.com/article/10.1007/s11947-018-2156-8</a:t>
            </a:r>
          </a:p>
        </p:txBody>
      </p:sp>
    </p:spTree>
    <p:extLst>
      <p:ext uri="{BB962C8B-B14F-4D97-AF65-F5344CB8AC3E}">
        <p14:creationId xmlns:p14="http://schemas.microsoft.com/office/powerpoint/2010/main" val="30684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68CED137-FC45-1C8A-648C-8E3F69ED0720}"/>
              </a:ext>
            </a:extLst>
          </p:cNvPr>
          <p:cNvSpPr txBox="1">
            <a:spLocks/>
          </p:cNvSpPr>
          <p:nvPr/>
        </p:nvSpPr>
        <p:spPr>
          <a:xfrm>
            <a:off x="1218883" y="431800"/>
            <a:ext cx="9751060" cy="1168400"/>
          </a:xfrm>
          <a:prstGeom prst="rect">
            <a:avLst/>
          </a:prstGeom>
        </p:spPr>
        <p:txBody>
          <a:bodyPr anchor="ctr" anchorCtr="0"/>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Yeast Cell Wall Prebiotic - Probiotic Combination</a:t>
            </a:r>
          </a:p>
          <a:p>
            <a:pPr algn="ct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Synbiotic</a:t>
            </a:r>
            <a:endParaRPr lang="en-US" dirty="0"/>
          </a:p>
        </p:txBody>
      </p:sp>
      <p:sp>
        <p:nvSpPr>
          <p:cNvPr id="7" name="Content Placeholder 2">
            <a:extLst>
              <a:ext uri="{FF2B5EF4-FFF2-40B4-BE49-F238E27FC236}">
                <a16:creationId xmlns:a16="http://schemas.microsoft.com/office/drawing/2014/main" xmlns="" id="{7071AC4D-1C5A-B8DB-C484-5F4B17B764FF}"/>
              </a:ext>
            </a:extLst>
          </p:cNvPr>
          <p:cNvSpPr txBox="1">
            <a:spLocks/>
          </p:cNvSpPr>
          <p:nvPr/>
        </p:nvSpPr>
        <p:spPr>
          <a:xfrm>
            <a:off x="836612" y="1981200"/>
            <a:ext cx="5257800" cy="4062549"/>
          </a:xfrm>
          <a:prstGeom prst="rect">
            <a:avLst/>
          </a:prstGeom>
        </p:spPr>
        <p:txBody>
          <a:bodyPr>
            <a:normAutofit/>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The concept of using yeast cell wall (YCW) in conjunction with a probiotic has been tested with promising results. </a:t>
            </a:r>
          </a:p>
          <a:p>
            <a:r>
              <a:rPr lang="en-US" sz="2400" dirty="0">
                <a:latin typeface="Times New Roman" panose="02020603050405020304" pitchFamily="18" charset="0"/>
                <a:cs typeface="Times New Roman" panose="02020603050405020304" pitchFamily="18" charset="0"/>
              </a:rPr>
              <a:t>The combination could be used in broiler production as feed additive to enhance the performance.</a:t>
            </a:r>
          </a:p>
          <a:p>
            <a:r>
              <a:rPr lang="en-US" sz="2400" dirty="0">
                <a:latin typeface="Times New Roman" panose="02020603050405020304" pitchFamily="18" charset="0"/>
                <a:cs typeface="Times New Roman" panose="02020603050405020304" pitchFamily="18" charset="0"/>
              </a:rPr>
              <a:t>Combination of Safmannan® and probiotic products were used in this project.</a:t>
            </a:r>
          </a:p>
        </p:txBody>
      </p:sp>
      <p:pic>
        <p:nvPicPr>
          <p:cNvPr id="8" name="Picture 7">
            <a:extLst>
              <a:ext uri="{FF2B5EF4-FFF2-40B4-BE49-F238E27FC236}">
                <a16:creationId xmlns:a16="http://schemas.microsoft.com/office/drawing/2014/main" xmlns="" id="{F8135B6B-1573-9FE8-6717-F242919D4AEE}"/>
              </a:ext>
            </a:extLst>
          </p:cNvPr>
          <p:cNvPicPr>
            <a:picLocks noChangeAspect="1"/>
          </p:cNvPicPr>
          <p:nvPr/>
        </p:nvPicPr>
        <p:blipFill>
          <a:blip r:embed="rId2"/>
          <a:stretch>
            <a:fillRect/>
          </a:stretch>
        </p:blipFill>
        <p:spPr>
          <a:xfrm>
            <a:off x="6094412" y="1600200"/>
            <a:ext cx="5352752" cy="4267570"/>
          </a:xfrm>
          <a:prstGeom prst="rect">
            <a:avLst/>
          </a:prstGeom>
        </p:spPr>
      </p:pic>
      <p:sp>
        <p:nvSpPr>
          <p:cNvPr id="10" name="TextBox 9">
            <a:extLst>
              <a:ext uri="{FF2B5EF4-FFF2-40B4-BE49-F238E27FC236}">
                <a16:creationId xmlns:a16="http://schemas.microsoft.com/office/drawing/2014/main" xmlns="" id="{58FC9670-16BD-2BF5-82A7-AE3E27852414}"/>
              </a:ext>
            </a:extLst>
          </p:cNvPr>
          <p:cNvSpPr txBox="1"/>
          <p:nvPr/>
        </p:nvSpPr>
        <p:spPr>
          <a:xfrm>
            <a:off x="5865812" y="5900427"/>
            <a:ext cx="6093822" cy="461665"/>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https://www.researchgate.net/figure/Mechanisms-of-prebiotic-and-probiotic-action-in-modulating-bidirectional-gut-brain-axis_fig1_354264549</a:t>
            </a:r>
          </a:p>
        </p:txBody>
      </p:sp>
    </p:spTree>
    <p:extLst>
      <p:ext uri="{BB962C8B-B14F-4D97-AF65-F5344CB8AC3E}">
        <p14:creationId xmlns:p14="http://schemas.microsoft.com/office/powerpoint/2010/main" val="151221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F0494E-3D3B-4EB0-AA13-0D4E93B56BAC}"/>
              </a:ext>
            </a:extLst>
          </p:cNvPr>
          <p:cNvPicPr>
            <a:picLocks noChangeAspect="1"/>
          </p:cNvPicPr>
          <p:nvPr/>
        </p:nvPicPr>
        <p:blipFill>
          <a:blip r:embed="rId2"/>
          <a:stretch>
            <a:fillRect/>
          </a:stretch>
        </p:blipFill>
        <p:spPr>
          <a:xfrm>
            <a:off x="1847715" y="3399430"/>
            <a:ext cx="8556181" cy="2863929"/>
          </a:xfrm>
          <a:prstGeom prst="rect">
            <a:avLst/>
          </a:prstGeom>
        </p:spPr>
      </p:pic>
      <p:sp>
        <p:nvSpPr>
          <p:cNvPr id="2" name="Title 1">
            <a:extLst>
              <a:ext uri="{FF2B5EF4-FFF2-40B4-BE49-F238E27FC236}">
                <a16:creationId xmlns:a16="http://schemas.microsoft.com/office/drawing/2014/main" xmlns="" id="{2E73E762-744F-F9FF-185E-27D49FBD4E63}"/>
              </a:ext>
            </a:extLst>
          </p:cNvPr>
          <p:cNvSpPr>
            <a:spLocks noGrp="1"/>
          </p:cNvSpPr>
          <p:nvPr>
            <p:ph type="title"/>
          </p:nvPr>
        </p:nvSpPr>
        <p:spPr/>
        <p:txBody>
          <a:bodyPr anchor="ctr" anchorCtr="0"/>
          <a:lstStyle/>
          <a:p>
            <a:r>
              <a:rPr lang="en-US" dirty="0"/>
              <a:t>Postbiotics</a:t>
            </a:r>
          </a:p>
        </p:txBody>
      </p:sp>
      <p:sp>
        <p:nvSpPr>
          <p:cNvPr id="3" name="Content Placeholder 2">
            <a:extLst>
              <a:ext uri="{FF2B5EF4-FFF2-40B4-BE49-F238E27FC236}">
                <a16:creationId xmlns:a16="http://schemas.microsoft.com/office/drawing/2014/main" xmlns="" id="{A0BB084A-C64B-A075-2ED7-445AFF82C35E}"/>
              </a:ext>
            </a:extLst>
          </p:cNvPr>
          <p:cNvSpPr>
            <a:spLocks noGrp="1"/>
          </p:cNvSpPr>
          <p:nvPr>
            <p:ph idx="1"/>
          </p:nvPr>
        </p:nvSpPr>
        <p:spPr>
          <a:xfrm>
            <a:off x="1250276" y="1422400"/>
            <a:ext cx="9751060" cy="2006600"/>
          </a:xfrm>
        </p:spPr>
        <p:txBody>
          <a:bodyPr/>
          <a:lstStyle/>
          <a:p>
            <a:r>
              <a:rPr lang="en-US" sz="2400" dirty="0">
                <a:latin typeface="Times New Roman" panose="02020603050405020304" pitchFamily="18" charset="0"/>
                <a:cs typeface="Times New Roman" panose="02020603050405020304" pitchFamily="18" charset="0"/>
              </a:rPr>
              <a:t>Are defined by the  International Scientific Association of Probiotics and Prebiotics (ISAPP) as a “preparation of inanimate microorganisms and/or their components that confers a health benefit on the host”. </a:t>
            </a:r>
          </a:p>
          <a:p>
            <a:r>
              <a:rPr lang="en-US" sz="2400" dirty="0">
                <a:latin typeface="Times New Roman" panose="02020603050405020304" pitchFamily="18" charset="0"/>
                <a:cs typeface="Times New Roman" panose="02020603050405020304" pitchFamily="18" charset="0"/>
              </a:rPr>
              <a:t>The effective postbiotics should contain inactivated microbial cells or cell components. </a:t>
            </a:r>
          </a:p>
          <a:p>
            <a:endParaRPr lang="en-US" dirty="0"/>
          </a:p>
        </p:txBody>
      </p:sp>
      <p:sp>
        <p:nvSpPr>
          <p:cNvPr id="6" name="TextBox 5">
            <a:extLst>
              <a:ext uri="{FF2B5EF4-FFF2-40B4-BE49-F238E27FC236}">
                <a16:creationId xmlns:a16="http://schemas.microsoft.com/office/drawing/2014/main" xmlns="" id="{68BB6874-41B2-6768-13A6-D0D74AF5BB47}"/>
              </a:ext>
            </a:extLst>
          </p:cNvPr>
          <p:cNvSpPr txBox="1"/>
          <p:nvPr/>
        </p:nvSpPr>
        <p:spPr>
          <a:xfrm>
            <a:off x="1487857" y="6263359"/>
            <a:ext cx="9275896" cy="276999"/>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https://www.laurelacupuncturesd.com/blog/pre-pro-and-post-biotics-a-recipe-for-a-healthy-gut</a:t>
            </a:r>
          </a:p>
        </p:txBody>
      </p:sp>
    </p:spTree>
    <p:extLst>
      <p:ext uri="{BB962C8B-B14F-4D97-AF65-F5344CB8AC3E}">
        <p14:creationId xmlns:p14="http://schemas.microsoft.com/office/powerpoint/2010/main" val="3182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CF111-7D4A-6A12-FD9D-12F5CC4C4ACD}"/>
              </a:ext>
            </a:extLst>
          </p:cNvPr>
          <p:cNvSpPr>
            <a:spLocks noGrp="1"/>
          </p:cNvSpPr>
          <p:nvPr>
            <p:ph type="title"/>
          </p:nvPr>
        </p:nvSpPr>
        <p:spPr>
          <a:xfrm>
            <a:off x="1218883" y="833272"/>
            <a:ext cx="9751060" cy="1168400"/>
          </a:xfrm>
        </p:spPr>
        <p:txBody>
          <a:bodyPr anchor="ctr" anchorCtr="0"/>
          <a:lstStyle/>
          <a:p>
            <a:r>
              <a:rPr lang="en-US" sz="3200" dirty="0">
                <a:latin typeface="Times New Roman" panose="02020603050405020304" pitchFamily="18" charset="0"/>
                <a:cs typeface="Times New Roman" panose="02020603050405020304" pitchFamily="18" charset="0"/>
              </a:rPr>
              <a:t>Postbiotic use in Poultry Production</a:t>
            </a:r>
            <a:endParaRPr lang="en-US" dirty="0"/>
          </a:p>
        </p:txBody>
      </p:sp>
      <p:sp>
        <p:nvSpPr>
          <p:cNvPr id="3" name="Content Placeholder 2">
            <a:extLst>
              <a:ext uri="{FF2B5EF4-FFF2-40B4-BE49-F238E27FC236}">
                <a16:creationId xmlns:a16="http://schemas.microsoft.com/office/drawing/2014/main" xmlns="" id="{6C0A76A1-0986-76B4-C365-299C82096EE6}"/>
              </a:ext>
            </a:extLst>
          </p:cNvPr>
          <p:cNvSpPr>
            <a:spLocks noGrp="1"/>
          </p:cNvSpPr>
          <p:nvPr>
            <p:ph idx="1"/>
          </p:nvPr>
        </p:nvSpPr>
        <p:spPr>
          <a:xfrm>
            <a:off x="1256349" y="2001672"/>
            <a:ext cx="6475729" cy="314960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Adding postbiotic products to broiler diets could enhance the performance of chickens. </a:t>
            </a:r>
          </a:p>
          <a:p>
            <a:r>
              <a:rPr lang="en-US" dirty="0">
                <a:latin typeface="Times New Roman" panose="02020603050405020304" pitchFamily="18" charset="0"/>
                <a:cs typeface="Times New Roman" panose="02020603050405020304" pitchFamily="18" charset="0"/>
              </a:rPr>
              <a:t>Postbiotics could improve intestinal morphology by increasing villi height.</a:t>
            </a:r>
          </a:p>
          <a:p>
            <a:r>
              <a:rPr lang="en-US" dirty="0">
                <a:latin typeface="Times New Roman" panose="02020603050405020304" pitchFamily="18" charset="0"/>
                <a:cs typeface="Times New Roman" panose="02020603050405020304" pitchFamily="18" charset="0"/>
              </a:rPr>
              <a:t>Postbiotic could be produced from Saccharomyces cerevisiae as a yeast cell wall culture. </a:t>
            </a:r>
          </a:p>
          <a:p>
            <a:r>
              <a:rPr lang="en-US" dirty="0">
                <a:latin typeface="Times New Roman" panose="02020603050405020304" pitchFamily="18" charset="0"/>
                <a:cs typeface="Times New Roman" panose="02020603050405020304" pitchFamily="18" charset="0"/>
              </a:rPr>
              <a:t>Postbiotic XPC® and XPC-Ultra® which are used in this project. </a:t>
            </a:r>
          </a:p>
          <a:p>
            <a:endParaRPr lang="en-US" dirty="0"/>
          </a:p>
        </p:txBody>
      </p:sp>
      <p:pic>
        <p:nvPicPr>
          <p:cNvPr id="4" name="Picture 3">
            <a:extLst>
              <a:ext uri="{FF2B5EF4-FFF2-40B4-BE49-F238E27FC236}">
                <a16:creationId xmlns:a16="http://schemas.microsoft.com/office/drawing/2014/main" xmlns="" id="{D4A6EB26-ACDB-9AF3-B661-BCBF196DB758}"/>
              </a:ext>
            </a:extLst>
          </p:cNvPr>
          <p:cNvPicPr>
            <a:picLocks noChangeAspect="1"/>
          </p:cNvPicPr>
          <p:nvPr/>
        </p:nvPicPr>
        <p:blipFill>
          <a:blip r:embed="rId2"/>
          <a:stretch>
            <a:fillRect/>
          </a:stretch>
        </p:blipFill>
        <p:spPr>
          <a:xfrm>
            <a:off x="8228012" y="1524000"/>
            <a:ext cx="2971800" cy="4754880"/>
          </a:xfrm>
          <a:prstGeom prst="rect">
            <a:avLst/>
          </a:prstGeom>
        </p:spPr>
      </p:pic>
      <p:sp>
        <p:nvSpPr>
          <p:cNvPr id="5" name="Rectangle 4"/>
          <p:cNvSpPr/>
          <p:nvPr/>
        </p:nvSpPr>
        <p:spPr>
          <a:xfrm>
            <a:off x="8380412" y="6265628"/>
            <a:ext cx="2993127" cy="246221"/>
          </a:xfrm>
          <a:prstGeom prst="rect">
            <a:avLst/>
          </a:prstGeom>
        </p:spPr>
        <p:txBody>
          <a:bodyPr wrap="none">
            <a:spAutoFit/>
          </a:bodyPr>
          <a:lstStyle/>
          <a:p>
            <a:r>
              <a:rPr lang="en-US" sz="1000" dirty="0"/>
              <a:t>https://diamondv.com/products/xp-xpc-products/</a:t>
            </a:r>
          </a:p>
        </p:txBody>
      </p:sp>
    </p:spTree>
    <p:extLst>
      <p:ext uri="{BB962C8B-B14F-4D97-AF65-F5344CB8AC3E}">
        <p14:creationId xmlns:p14="http://schemas.microsoft.com/office/powerpoint/2010/main" val="41854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TEXAS A&amp;M 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3012" y="1676400"/>
            <a:ext cx="6419681" cy="4267200"/>
          </a:xfrm>
        </p:spPr>
      </p:pic>
    </p:spTree>
    <p:extLst>
      <p:ext uri="{BB962C8B-B14F-4D97-AF65-F5344CB8AC3E}">
        <p14:creationId xmlns:p14="http://schemas.microsoft.com/office/powerpoint/2010/main" val="42025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4CDA22-2A75-8050-A38F-8701380C57F7}"/>
              </a:ext>
            </a:extLst>
          </p:cNvPr>
          <p:cNvSpPr>
            <a:spLocks noGrp="1"/>
          </p:cNvSpPr>
          <p:nvPr>
            <p:ph type="title"/>
          </p:nvPr>
        </p:nvSpPr>
        <p:spPr/>
        <p:txBody>
          <a:bodyPr anchor="ctr" anchorCtr="0"/>
          <a:lstStyle/>
          <a:p>
            <a:r>
              <a:rPr lang="en-US" dirty="0"/>
              <a:t>Pathogen Challenge - </a:t>
            </a:r>
            <a:r>
              <a:rPr lang="en-US" sz="3200" b="1" i="1" dirty="0">
                <a:latin typeface="Times New Roman" panose="02020603050405020304" pitchFamily="18" charset="0"/>
                <a:cs typeface="Times New Roman" panose="02020603050405020304" pitchFamily="18" charset="0"/>
              </a:rPr>
              <a:t>Clostridium perfringens </a:t>
            </a:r>
            <a:endParaRPr lang="en-US" dirty="0"/>
          </a:p>
        </p:txBody>
      </p:sp>
      <p:sp>
        <p:nvSpPr>
          <p:cNvPr id="3" name="Content Placeholder 2">
            <a:extLst>
              <a:ext uri="{FF2B5EF4-FFF2-40B4-BE49-F238E27FC236}">
                <a16:creationId xmlns:a16="http://schemas.microsoft.com/office/drawing/2014/main" xmlns="" id="{D0924371-D1A4-06E2-A697-0271574E3D6F}"/>
              </a:ext>
            </a:extLst>
          </p:cNvPr>
          <p:cNvSpPr>
            <a:spLocks noGrp="1"/>
          </p:cNvSpPr>
          <p:nvPr>
            <p:ph idx="1"/>
          </p:nvPr>
        </p:nvSpPr>
        <p:spPr>
          <a:xfrm>
            <a:off x="1065212" y="1752600"/>
            <a:ext cx="5942329" cy="4267200"/>
          </a:xfrm>
        </p:spPr>
        <p:txBody>
          <a:bodyPr>
            <a:normAutofit fontScale="92500" lnSpcReduction="10000"/>
          </a:bodyPr>
          <a:lstStyle/>
          <a:p>
            <a:r>
              <a:rPr lang="en-US" sz="2400" i="1" dirty="0">
                <a:latin typeface="Times New Roman" panose="02020603050405020304" pitchFamily="18" charset="0"/>
                <a:cs typeface="Times New Roman" panose="02020603050405020304" pitchFamily="18" charset="0"/>
              </a:rPr>
              <a:t>Clostridium perfringens</a:t>
            </a:r>
            <a:r>
              <a:rPr lang="en-US" sz="2400" dirty="0">
                <a:latin typeface="Times New Roman" panose="02020603050405020304" pitchFamily="18" charset="0"/>
                <a:cs typeface="Times New Roman" panose="02020603050405020304" pitchFamily="18" charset="0"/>
              </a:rPr>
              <a:t> is an anaerobic Gram-positive rod-shaped, spore forming bacteria that is encapsulated and non-motile. </a:t>
            </a:r>
          </a:p>
          <a:p>
            <a:pPr lvl="1"/>
            <a:r>
              <a:rPr lang="en-US" dirty="0">
                <a:latin typeface="Times New Roman" panose="02020603050405020304" pitchFamily="18" charset="0"/>
                <a:cs typeface="Times New Roman" panose="02020603050405020304" pitchFamily="18" charset="0"/>
              </a:rPr>
              <a:t>It causes enteric disorder in animals and humans.  </a:t>
            </a:r>
          </a:p>
          <a:p>
            <a:r>
              <a:rPr lang="en-US" sz="2400" dirty="0">
                <a:latin typeface="Times New Roman" panose="02020603050405020304" pitchFamily="18" charset="0"/>
                <a:cs typeface="Times New Roman" panose="02020603050405020304" pitchFamily="18" charset="0"/>
              </a:rPr>
              <a:t>It causes losses in poultry production. </a:t>
            </a:r>
          </a:p>
          <a:p>
            <a:pPr lvl="1"/>
            <a:r>
              <a:rPr lang="en-US" dirty="0">
                <a:latin typeface="Times New Roman" panose="02020603050405020304" pitchFamily="18" charset="0"/>
                <a:cs typeface="Times New Roman" panose="02020603050405020304" pitchFamily="18" charset="0"/>
              </a:rPr>
              <a:t>Infection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could cause clinical necrotic enteritis or subclinical necrotic enteritis. </a:t>
            </a:r>
          </a:p>
          <a:p>
            <a:pPr lvl="1"/>
            <a:r>
              <a:rPr lang="en-US" dirty="0">
                <a:latin typeface="Times New Roman" panose="02020603050405020304" pitchFamily="18" charset="0"/>
                <a:cs typeface="Times New Roman" panose="02020603050405020304" pitchFamily="18" charset="0"/>
              </a:rPr>
              <a:t>The clinical necrotic enteritis is characterized by diarrhea, anorexia, ruffled feathers, depression and sudden death.</a:t>
            </a:r>
          </a:p>
          <a:p>
            <a:pPr lvl="1"/>
            <a:r>
              <a:rPr lang="en-US" dirty="0">
                <a:latin typeface="Times New Roman" panose="02020603050405020304" pitchFamily="18" charset="0"/>
                <a:cs typeface="Times New Roman" panose="02020603050405020304" pitchFamily="18" charset="0"/>
              </a:rPr>
              <a:t>The subclinical type of necrotic enteritis is characterized by reduction in production, or shallow diarrhea, and low mortality.</a:t>
            </a:r>
          </a:p>
          <a:p>
            <a:endParaRPr lang="en-US" dirty="0"/>
          </a:p>
        </p:txBody>
      </p:sp>
      <p:pic>
        <p:nvPicPr>
          <p:cNvPr id="4" name="Picture 3">
            <a:extLst>
              <a:ext uri="{FF2B5EF4-FFF2-40B4-BE49-F238E27FC236}">
                <a16:creationId xmlns:a16="http://schemas.microsoft.com/office/drawing/2014/main" xmlns="" id="{4F1C16F6-C48C-D350-6BF8-B7AF171C0F23}"/>
              </a:ext>
            </a:extLst>
          </p:cNvPr>
          <p:cNvPicPr>
            <a:picLocks noChangeAspect="1"/>
          </p:cNvPicPr>
          <p:nvPr/>
        </p:nvPicPr>
        <p:blipFill>
          <a:blip r:embed="rId2"/>
          <a:stretch>
            <a:fillRect/>
          </a:stretch>
        </p:blipFill>
        <p:spPr>
          <a:xfrm>
            <a:off x="8118474" y="1367527"/>
            <a:ext cx="2525806" cy="2215619"/>
          </a:xfrm>
          <a:prstGeom prst="rect">
            <a:avLst/>
          </a:prstGeom>
          <a:effectLst>
            <a:softEdge rad="38100"/>
          </a:effectLst>
        </p:spPr>
      </p:pic>
      <p:pic>
        <p:nvPicPr>
          <p:cNvPr id="5" name="Picture 4">
            <a:extLst>
              <a:ext uri="{FF2B5EF4-FFF2-40B4-BE49-F238E27FC236}">
                <a16:creationId xmlns:a16="http://schemas.microsoft.com/office/drawing/2014/main" xmlns="" id="{E6C692A7-CE0E-5058-75BE-277CB0D30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270" y="4161021"/>
            <a:ext cx="2232213" cy="2133596"/>
          </a:xfrm>
          <a:prstGeom prst="rect">
            <a:avLst/>
          </a:prstGeom>
          <a:effectLst>
            <a:softEdge rad="38100"/>
          </a:effectLst>
        </p:spPr>
      </p:pic>
      <p:sp>
        <p:nvSpPr>
          <p:cNvPr id="8" name="TextBox 7">
            <a:extLst>
              <a:ext uri="{FF2B5EF4-FFF2-40B4-BE49-F238E27FC236}">
                <a16:creationId xmlns:a16="http://schemas.microsoft.com/office/drawing/2014/main" xmlns="" id="{D522C5B6-7B1C-D1A1-A4C5-AF876BFE2D71}"/>
              </a:ext>
            </a:extLst>
          </p:cNvPr>
          <p:cNvSpPr txBox="1"/>
          <p:nvPr/>
        </p:nvSpPr>
        <p:spPr>
          <a:xfrm>
            <a:off x="7019427" y="3699356"/>
            <a:ext cx="4723900" cy="461665"/>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https://www.alamy.com/microscopic-view-of-clostridium-perfringens-bacteria-inside-human-body-image431667337.html</a:t>
            </a:r>
          </a:p>
        </p:txBody>
      </p:sp>
      <p:sp>
        <p:nvSpPr>
          <p:cNvPr id="10" name="TextBox 9">
            <a:extLst>
              <a:ext uri="{FF2B5EF4-FFF2-40B4-BE49-F238E27FC236}">
                <a16:creationId xmlns:a16="http://schemas.microsoft.com/office/drawing/2014/main" xmlns="" id="{828B82D4-FE0D-78AF-1EB2-96CAD0BE9439}"/>
              </a:ext>
            </a:extLst>
          </p:cNvPr>
          <p:cNvSpPr txBox="1"/>
          <p:nvPr/>
        </p:nvSpPr>
        <p:spPr>
          <a:xfrm>
            <a:off x="6481262" y="6260178"/>
            <a:ext cx="6093822" cy="276999"/>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https://www.mdpi.com/2072-6651/2/7/1913/htm</a:t>
            </a:r>
          </a:p>
        </p:txBody>
      </p:sp>
    </p:spTree>
    <p:extLst>
      <p:ext uri="{BB962C8B-B14F-4D97-AF65-F5344CB8AC3E}">
        <p14:creationId xmlns:p14="http://schemas.microsoft.com/office/powerpoint/2010/main" val="215339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4CDA22-2A75-8050-A38F-8701380C57F7}"/>
              </a:ext>
            </a:extLst>
          </p:cNvPr>
          <p:cNvSpPr>
            <a:spLocks noGrp="1"/>
          </p:cNvSpPr>
          <p:nvPr>
            <p:ph type="title"/>
          </p:nvPr>
        </p:nvSpPr>
        <p:spPr/>
        <p:txBody>
          <a:bodyPr anchor="ctr" anchorCtr="0"/>
          <a:lstStyle/>
          <a:p>
            <a:r>
              <a:rPr lang="en-US" dirty="0"/>
              <a:t>Pathogen Challenge - </a:t>
            </a:r>
            <a:r>
              <a:rPr lang="en-US" dirty="0">
                <a:latin typeface="Times New Roman" panose="02020603050405020304" pitchFamily="18" charset="0"/>
                <a:cs typeface="Times New Roman" panose="02020603050405020304" pitchFamily="18" charset="0"/>
              </a:rPr>
              <a:t>Sa</a:t>
            </a:r>
            <a:r>
              <a:rPr lang="en-US" sz="3200" dirty="0">
                <a:latin typeface="Times New Roman" panose="02020603050405020304" pitchFamily="18" charset="0"/>
                <a:cs typeface="Times New Roman" panose="02020603050405020304" pitchFamily="18" charset="0"/>
              </a:rPr>
              <a:t>lmonella Typhimurium</a:t>
            </a:r>
            <a:endParaRPr lang="en-US" dirty="0"/>
          </a:p>
        </p:txBody>
      </p:sp>
      <p:sp>
        <p:nvSpPr>
          <p:cNvPr id="3" name="Content Placeholder 2">
            <a:extLst>
              <a:ext uri="{FF2B5EF4-FFF2-40B4-BE49-F238E27FC236}">
                <a16:creationId xmlns:a16="http://schemas.microsoft.com/office/drawing/2014/main" xmlns="" id="{D0924371-D1A4-06E2-A697-0271574E3D6F}"/>
              </a:ext>
            </a:extLst>
          </p:cNvPr>
          <p:cNvSpPr>
            <a:spLocks noGrp="1"/>
          </p:cNvSpPr>
          <p:nvPr>
            <p:ph idx="1"/>
          </p:nvPr>
        </p:nvSpPr>
        <p:spPr>
          <a:xfrm>
            <a:off x="751435" y="2099156"/>
            <a:ext cx="5942329" cy="2853844"/>
          </a:xfrm>
        </p:spPr>
        <p:txBody>
          <a:bodyPr>
            <a:normAutofit/>
          </a:bodyPr>
          <a:lstStyle/>
          <a:p>
            <a:r>
              <a:rPr lang="en-US" sz="2400" dirty="0">
                <a:latin typeface="Times New Roman" panose="02020603050405020304" pitchFamily="18" charset="0"/>
                <a:cs typeface="Times New Roman" panose="02020603050405020304" pitchFamily="18" charset="0"/>
              </a:rPr>
              <a:t>Salmonella is a non-spore forming, gram-negative bacillus, motile, aerobic to facultative anaerobic bacterium</a:t>
            </a:r>
            <a:r>
              <a:rPr lang="en-US"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It is a typical zoonotic disease, causing losses due to mortality, inhibition of growth rate and reduced egg production.</a:t>
            </a:r>
          </a:p>
        </p:txBody>
      </p:sp>
      <p:pic>
        <p:nvPicPr>
          <p:cNvPr id="6" name="Picture 5">
            <a:extLst>
              <a:ext uri="{FF2B5EF4-FFF2-40B4-BE49-F238E27FC236}">
                <a16:creationId xmlns:a16="http://schemas.microsoft.com/office/drawing/2014/main" xmlns="" id="{8A51FD4E-87B0-0EBD-D1E9-99781D3FE844}"/>
              </a:ext>
            </a:extLst>
          </p:cNvPr>
          <p:cNvPicPr>
            <a:picLocks noChangeAspect="1"/>
          </p:cNvPicPr>
          <p:nvPr/>
        </p:nvPicPr>
        <p:blipFill>
          <a:blip r:embed="rId2"/>
          <a:stretch>
            <a:fillRect/>
          </a:stretch>
        </p:blipFill>
        <p:spPr>
          <a:xfrm>
            <a:off x="6819179" y="2099156"/>
            <a:ext cx="4150764" cy="3435451"/>
          </a:xfrm>
          <a:prstGeom prst="rect">
            <a:avLst/>
          </a:prstGeom>
          <a:effectLst>
            <a:softEdge rad="38100"/>
          </a:effectLst>
        </p:spPr>
      </p:pic>
      <p:sp>
        <p:nvSpPr>
          <p:cNvPr id="11" name="TextBox 10">
            <a:extLst>
              <a:ext uri="{FF2B5EF4-FFF2-40B4-BE49-F238E27FC236}">
                <a16:creationId xmlns:a16="http://schemas.microsoft.com/office/drawing/2014/main" xmlns="" id="{A6BEB28C-0756-ED92-7A4D-8F65FB6670D0}"/>
              </a:ext>
            </a:extLst>
          </p:cNvPr>
          <p:cNvSpPr txBox="1"/>
          <p:nvPr/>
        </p:nvSpPr>
        <p:spPr>
          <a:xfrm>
            <a:off x="5847650" y="5589705"/>
            <a:ext cx="6093822" cy="461665"/>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https://www.india.com/health/what-is-salmonella-typhimurium-the-bacterial-infection-</a:t>
            </a:r>
          </a:p>
          <a:p>
            <a:pPr algn="ctr"/>
            <a:r>
              <a:rPr lang="en-US" sz="1200" i="1" dirty="0">
                <a:latin typeface="Times New Roman" panose="02020603050405020304" pitchFamily="18" charset="0"/>
                <a:cs typeface="Times New Roman" panose="02020603050405020304" pitchFamily="18" charset="0"/>
              </a:rPr>
              <a:t>affecting-kids-in-europe-is-your-kid-at-risk-expert-explains-5393245/</a:t>
            </a:r>
          </a:p>
        </p:txBody>
      </p:sp>
    </p:spTree>
    <p:extLst>
      <p:ext uri="{BB962C8B-B14F-4D97-AF65-F5344CB8AC3E}">
        <p14:creationId xmlns:p14="http://schemas.microsoft.com/office/powerpoint/2010/main" val="373101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203D4-FB2E-97DE-51BA-AFB0B0B7AFC8}"/>
              </a:ext>
            </a:extLst>
          </p:cNvPr>
          <p:cNvSpPr>
            <a:spLocks noGrp="1"/>
          </p:cNvSpPr>
          <p:nvPr>
            <p:ph type="title"/>
          </p:nvPr>
        </p:nvSpPr>
        <p:spPr/>
        <p:txBody>
          <a:bodyPr anchor="ctr" anchorCtr="0"/>
          <a:lstStyle/>
          <a:p>
            <a:pPr algn="ctr"/>
            <a:r>
              <a:rPr lang="en-US" dirty="0"/>
              <a:t>OBJECTIVES</a:t>
            </a:r>
          </a:p>
        </p:txBody>
      </p:sp>
      <p:sp>
        <p:nvSpPr>
          <p:cNvPr id="3" name="Content Placeholder 2">
            <a:extLst>
              <a:ext uri="{FF2B5EF4-FFF2-40B4-BE49-F238E27FC236}">
                <a16:creationId xmlns:a16="http://schemas.microsoft.com/office/drawing/2014/main" xmlns="" id="{1606BD93-6E6F-00B9-1C46-194B36326D77}"/>
              </a:ext>
            </a:extLst>
          </p:cNvPr>
          <p:cNvSpPr>
            <a:spLocks noGrp="1"/>
          </p:cNvSpPr>
          <p:nvPr>
            <p:ph idx="1"/>
          </p:nvPr>
        </p:nvSpPr>
        <p:spPr>
          <a:xfrm>
            <a:off x="912812" y="1447800"/>
            <a:ext cx="10036263" cy="4953000"/>
          </a:xfrm>
        </p:spPr>
        <p:txBody>
          <a:bodyPr>
            <a:normAutofit/>
          </a:bodyPr>
          <a:lstStyle/>
          <a:p>
            <a:r>
              <a:rPr lang="en-US" sz="2400" dirty="0">
                <a:latin typeface="Times New Roman" panose="02020603050405020304" pitchFamily="18" charset="0"/>
                <a:cs typeface="Times New Roman" panose="02020603050405020304" pitchFamily="18" charset="0"/>
              </a:rPr>
              <a:t>Evaluation of the effect of Phileo® Safmannan and Diamond V® yeast culture on the performance of broiler chickens when challenged with </a:t>
            </a:r>
            <a:r>
              <a:rPr lang="en-US" sz="2400" i="1" dirty="0">
                <a:latin typeface="Times New Roman" panose="02020603050405020304" pitchFamily="18" charset="0"/>
                <a:cs typeface="Times New Roman" panose="02020603050405020304" pitchFamily="18" charset="0"/>
              </a:rPr>
              <a:t>Clostridium perfringens OR </a:t>
            </a:r>
            <a:r>
              <a:rPr lang="en-US" sz="2400" dirty="0">
                <a:latin typeface="Times New Roman" panose="02020603050405020304" pitchFamily="18" charset="0"/>
                <a:cs typeface="Times New Roman" panose="02020603050405020304" pitchFamily="18" charset="0"/>
              </a:rPr>
              <a:t>Salmonella </a:t>
            </a:r>
            <a:r>
              <a:rPr lang="en-US" sz="2400" dirty="0" err="1">
                <a:latin typeface="Times New Roman" panose="02020603050405020304" pitchFamily="18" charset="0"/>
                <a:cs typeface="Times New Roman" panose="02020603050405020304" pitchFamily="18" charset="0"/>
              </a:rPr>
              <a:t>Typhymurium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Evaluation of Envera® </a:t>
            </a:r>
            <a:r>
              <a:rPr lang="en-US" sz="2400" dirty="0" smtClean="0">
                <a:latin typeface="Times New Roman" panose="02020603050405020304" pitchFamily="18" charset="0"/>
                <a:cs typeface="Times New Roman" panose="02020603050405020304" pitchFamily="18" charset="0"/>
              </a:rPr>
              <a:t>and </a:t>
            </a:r>
            <a:r>
              <a:rPr lang="en-US" sz="2400" dirty="0" err="1" smtClean="0">
                <a:latin typeface="Times New Roman" panose="02020603050405020304" pitchFamily="18" charset="0"/>
                <a:cs typeface="Times New Roman" panose="02020603050405020304" pitchFamily="18" charset="0"/>
              </a:rPr>
              <a:t>Safmannan</a:t>
            </a:r>
            <a:r>
              <a:rPr lang="en-US" sz="2400" dirty="0" smtClean="0">
                <a:latin typeface="Times New Roman" panose="02020603050405020304" pitchFamily="18" charset="0"/>
                <a:cs typeface="Times New Roman" panose="02020603050405020304" pitchFamily="18" charset="0"/>
              </a:rPr>
              <a:t>® probiotic </a:t>
            </a:r>
            <a:r>
              <a:rPr lang="en-US" sz="2400" dirty="0">
                <a:latin typeface="Times New Roman" panose="02020603050405020304" pitchFamily="18" charset="0"/>
                <a:cs typeface="Times New Roman" panose="02020603050405020304" pitchFamily="18" charset="0"/>
              </a:rPr>
              <a:t>on starter broiler performance in birds subjected to bursa vaccine and </a:t>
            </a:r>
            <a:r>
              <a:rPr lang="en-US" sz="2400" i="1" dirty="0">
                <a:latin typeface="Times New Roman" panose="02020603050405020304" pitchFamily="18" charset="0"/>
                <a:cs typeface="Times New Roman" panose="02020603050405020304" pitchFamily="18" charset="0"/>
              </a:rPr>
              <a:t>Clostridium perfringens</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challenge</a:t>
            </a:r>
            <a:r>
              <a:rPr lang="en-US"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Evaluation of Phileo-LFA® </a:t>
            </a:r>
            <a:r>
              <a:rPr lang="en-US" sz="2400" dirty="0" err="1" smtClean="0">
                <a:latin typeface="Times New Roman" panose="02020603050405020304" pitchFamily="18" charset="0"/>
                <a:cs typeface="Times New Roman" panose="02020603050405020304" pitchFamily="18" charset="0"/>
              </a:rPr>
              <a:t>Safmannan</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prebiotic and </a:t>
            </a:r>
            <a:r>
              <a:rPr lang="en-US" sz="2400" i="1" dirty="0">
                <a:latin typeface="Times New Roman" panose="02020603050405020304" pitchFamily="18" charset="0"/>
                <a:cs typeface="Times New Roman" panose="02020603050405020304" pitchFamily="18" charset="0"/>
              </a:rPr>
              <a:t>Bacillus</a:t>
            </a:r>
            <a:r>
              <a:rPr lang="en-US" sz="2400" dirty="0">
                <a:latin typeface="Times New Roman" panose="02020603050405020304" pitchFamily="18" charset="0"/>
                <a:cs typeface="Times New Roman" panose="02020603050405020304" pitchFamily="18" charset="0"/>
              </a:rPr>
              <a:t> probiotic on full term broiler performance.</a:t>
            </a:r>
          </a:p>
          <a:p>
            <a:r>
              <a:rPr lang="en-US" sz="2400" dirty="0">
                <a:latin typeface="Times New Roman" panose="02020603050405020304" pitchFamily="18" charset="0"/>
                <a:cs typeface="Times New Roman" panose="02020603050405020304" pitchFamily="18" charset="0"/>
              </a:rPr>
              <a:t>Evaluation of Phileo-LFA® Safmannan prebiotic and </a:t>
            </a:r>
            <a:r>
              <a:rPr lang="en-US" sz="2400" i="1" dirty="0">
                <a:latin typeface="Times New Roman" panose="02020603050405020304" pitchFamily="18" charset="0"/>
                <a:cs typeface="Times New Roman" panose="02020603050405020304" pitchFamily="18" charset="0"/>
              </a:rPr>
              <a:t>Bacillus</a:t>
            </a:r>
            <a:r>
              <a:rPr lang="en-US" sz="2400" dirty="0">
                <a:latin typeface="Times New Roman" panose="02020603050405020304" pitchFamily="18" charset="0"/>
                <a:cs typeface="Times New Roman" panose="02020603050405020304" pitchFamily="18" charset="0"/>
              </a:rPr>
              <a:t> probiotic in birds subjected to bursa vaccine and </a:t>
            </a:r>
            <a:r>
              <a:rPr lang="en-US" sz="2400" i="1" dirty="0">
                <a:latin typeface="Times New Roman" panose="02020603050405020304" pitchFamily="18" charset="0"/>
                <a:cs typeface="Times New Roman" panose="02020603050405020304" pitchFamily="18" charset="0"/>
              </a:rPr>
              <a:t>Clostridium perfringens</a:t>
            </a:r>
            <a:r>
              <a:rPr lang="en-US" sz="2400" dirty="0">
                <a:latin typeface="Times New Roman" panose="02020603050405020304" pitchFamily="18" charset="0"/>
                <a:cs typeface="Times New Roman" panose="02020603050405020304" pitchFamily="18" charset="0"/>
              </a:rPr>
              <a:t> challenge. </a:t>
            </a:r>
          </a:p>
          <a:p>
            <a:endParaRPr lang="en-US" dirty="0"/>
          </a:p>
        </p:txBody>
      </p:sp>
    </p:spTree>
    <p:extLst>
      <p:ext uri="{BB962C8B-B14F-4D97-AF65-F5344CB8AC3E}">
        <p14:creationId xmlns:p14="http://schemas.microsoft.com/office/powerpoint/2010/main" val="36690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9B6593-2944-47C8-36D0-F917CD959AFB}"/>
              </a:ext>
            </a:extLst>
          </p:cNvPr>
          <p:cNvSpPr>
            <a:spLocks noGrp="1"/>
          </p:cNvSpPr>
          <p:nvPr>
            <p:ph type="title"/>
          </p:nvPr>
        </p:nvSpPr>
        <p:spPr/>
        <p:txBody>
          <a:bodyPr/>
          <a:lstStyle/>
          <a:p>
            <a:pPr algn="ctr"/>
            <a:r>
              <a:rPr lang="en-US" sz="3600" dirty="0">
                <a:latin typeface="Times New Roman" panose="02020603050405020304" pitchFamily="18" charset="0"/>
                <a:cs typeface="Times New Roman" panose="02020603050405020304" pitchFamily="18" charset="0"/>
              </a:rPr>
              <a:t>Experiment 1</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Materials and Methods</a:t>
            </a:r>
            <a:endParaRPr lang="en-US" dirty="0"/>
          </a:p>
        </p:txBody>
      </p:sp>
      <p:sp>
        <p:nvSpPr>
          <p:cNvPr id="3" name="Content Placeholder 2">
            <a:extLst>
              <a:ext uri="{FF2B5EF4-FFF2-40B4-BE49-F238E27FC236}">
                <a16:creationId xmlns:a16="http://schemas.microsoft.com/office/drawing/2014/main" xmlns="" id="{37F79BBB-F823-E2C0-CA3C-E5EF8F27FF79}"/>
              </a:ext>
            </a:extLst>
          </p:cNvPr>
          <p:cNvSpPr>
            <a:spLocks noGrp="1"/>
          </p:cNvSpPr>
          <p:nvPr>
            <p:ph idx="1"/>
          </p:nvPr>
        </p:nvSpPr>
        <p:spPr>
          <a:xfrm>
            <a:off x="1210764" y="1905000"/>
            <a:ext cx="9751060" cy="4267200"/>
          </a:xfrm>
        </p:spPr>
        <p:txBody>
          <a:bodyPr>
            <a:normAutofit/>
          </a:bodyPr>
          <a:lstStyle/>
          <a:p>
            <a:r>
              <a:rPr lang="en-US" dirty="0">
                <a:latin typeface="Times New Roman" panose="02020603050405020304" pitchFamily="18" charset="0"/>
                <a:cs typeface="Times New Roman" panose="02020603050405020304" pitchFamily="18" charset="0"/>
              </a:rPr>
              <a:t>All methods were approved by the TAMU institution animal care and use committee and the Animal Care and Use Committee at the Southern Plains Agriculture Research Center</a:t>
            </a:r>
            <a:r>
              <a:rPr lang="en-US" b="1" dirty="0">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10-day trial with 240 Ross 308 newly hatched broiler chicks.</a:t>
            </a:r>
          </a:p>
          <a:p>
            <a:pPr lvl="1"/>
            <a:r>
              <a:rPr lang="en-US" dirty="0">
                <a:latin typeface="Times New Roman" panose="02020603050405020304" pitchFamily="18" charset="0"/>
                <a:cs typeface="Times New Roman" panose="02020603050405020304" pitchFamily="18" charset="0"/>
              </a:rPr>
              <a:t>Origin: Sanderson Farms </a:t>
            </a:r>
          </a:p>
          <a:p>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stainless steel Battery Brooder Units (48 pens; 5 birds per pen) at United States Department of Agriculture (USDA ARS) in College Station, Texas.</a:t>
            </a:r>
          </a:p>
        </p:txBody>
      </p:sp>
    </p:spTree>
    <p:extLst>
      <p:ext uri="{BB962C8B-B14F-4D97-AF65-F5344CB8AC3E}">
        <p14:creationId xmlns:p14="http://schemas.microsoft.com/office/powerpoint/2010/main" val="332204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D7B73-19A4-CDF9-A18C-1A7CDDCA33FF}"/>
              </a:ext>
            </a:extLst>
          </p:cNvPr>
          <p:cNvSpPr>
            <a:spLocks noGrp="1"/>
          </p:cNvSpPr>
          <p:nvPr>
            <p:ph type="title"/>
          </p:nvPr>
        </p:nvSpPr>
        <p:spPr/>
        <p:txBody>
          <a:bodyPr anchor="ctr" anchorCtr="0">
            <a:normAutofit/>
          </a:bodyPr>
          <a:lstStyle/>
          <a:p>
            <a:r>
              <a:rPr lang="en-US" sz="3600" dirty="0">
                <a:latin typeface="Times New Roman" panose="02020603050405020304" pitchFamily="18" charset="0"/>
                <a:cs typeface="Times New Roman" panose="02020603050405020304" pitchFamily="18" charset="0"/>
              </a:rPr>
              <a:t>Experimental Design </a:t>
            </a:r>
            <a:endParaRPr lang="en-US" sz="3600" dirty="0"/>
          </a:p>
        </p:txBody>
      </p:sp>
      <p:graphicFrame>
        <p:nvGraphicFramePr>
          <p:cNvPr id="7" name="Content Placeholder 5">
            <a:extLst>
              <a:ext uri="{FF2B5EF4-FFF2-40B4-BE49-F238E27FC236}">
                <a16:creationId xmlns:a16="http://schemas.microsoft.com/office/drawing/2014/main" xmlns="" id="{D2A8DD91-82CC-3A93-3BD1-4E202A761DDF}"/>
              </a:ext>
            </a:extLst>
          </p:cNvPr>
          <p:cNvGraphicFramePr>
            <a:graphicFrameLocks/>
          </p:cNvGraphicFramePr>
          <p:nvPr>
            <p:extLst>
              <p:ext uri="{D42A27DB-BD31-4B8C-83A1-F6EECF244321}">
                <p14:modId xmlns:p14="http://schemas.microsoft.com/office/powerpoint/2010/main" val="1734040424"/>
              </p:ext>
            </p:extLst>
          </p:nvPr>
        </p:nvGraphicFramePr>
        <p:xfrm>
          <a:off x="1609817" y="1295400"/>
          <a:ext cx="8969189" cy="3711386"/>
        </p:xfrm>
        <a:graphic>
          <a:graphicData uri="http://schemas.openxmlformats.org/drawingml/2006/table">
            <a:tbl>
              <a:tblPr firstRow="1" firstCol="1" bandRow="1">
                <a:tableStyleId>{5C22544A-7EE6-4342-B048-85BDC9FD1C3A}</a:tableStyleId>
              </a:tblPr>
              <a:tblGrid>
                <a:gridCol w="3355650">
                  <a:extLst>
                    <a:ext uri="{9D8B030D-6E8A-4147-A177-3AD203B41FA5}">
                      <a16:colId xmlns:a16="http://schemas.microsoft.com/office/drawing/2014/main" xmlns="" val="20000"/>
                    </a:ext>
                  </a:extLst>
                </a:gridCol>
                <a:gridCol w="2133145">
                  <a:extLst>
                    <a:ext uri="{9D8B030D-6E8A-4147-A177-3AD203B41FA5}">
                      <a16:colId xmlns:a16="http://schemas.microsoft.com/office/drawing/2014/main" xmlns="" val="20001"/>
                    </a:ext>
                  </a:extLst>
                </a:gridCol>
                <a:gridCol w="1684061">
                  <a:extLst>
                    <a:ext uri="{9D8B030D-6E8A-4147-A177-3AD203B41FA5}">
                      <a16:colId xmlns:a16="http://schemas.microsoft.com/office/drawing/2014/main" xmlns="" val="20002"/>
                    </a:ext>
                  </a:extLst>
                </a:gridCol>
                <a:gridCol w="1796333">
                  <a:extLst>
                    <a:ext uri="{9D8B030D-6E8A-4147-A177-3AD203B41FA5}">
                      <a16:colId xmlns:a16="http://schemas.microsoft.com/office/drawing/2014/main" xmlns="" val="20003"/>
                    </a:ext>
                  </a:extLst>
                </a:gridCol>
              </a:tblGrid>
              <a:tr h="927848">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Treatment Products</a:t>
                      </a:r>
                      <a:r>
                        <a:rPr lang="en-US" sz="1600" baseline="30000" dirty="0">
                          <a:solidFill>
                            <a:schemeClr val="bg1"/>
                          </a:solidFill>
                          <a:effectLst/>
                          <a:latin typeface="Times New Roman" panose="02020603050405020304" pitchFamily="18" charset="0"/>
                          <a:cs typeface="Times New Roman" panose="02020603050405020304" pitchFamily="18" charset="0"/>
                        </a:rPr>
                        <a:t>1</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Concentration</a:t>
                      </a:r>
                      <a:br>
                        <a:rPr lang="en-US" sz="1600" dirty="0">
                          <a:solidFill>
                            <a:schemeClr val="bg1"/>
                          </a:solidFill>
                          <a:effectLst/>
                          <a:latin typeface="Times New Roman" panose="02020603050405020304" pitchFamily="18" charset="0"/>
                          <a:cs typeface="Times New Roman" panose="02020603050405020304" pitchFamily="18" charset="0"/>
                        </a:rPr>
                      </a:br>
                      <a:r>
                        <a:rPr lang="en-US" sz="1600" dirty="0">
                          <a:solidFill>
                            <a:schemeClr val="bg1"/>
                          </a:solidFill>
                          <a:effectLst/>
                          <a:latin typeface="Times New Roman" panose="02020603050405020304" pitchFamily="18" charset="0"/>
                          <a:cs typeface="Times New Roman" panose="02020603050405020304" pitchFamily="18" charset="0"/>
                        </a:rPr>
                        <a:t>ppm</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Challenge</a:t>
                      </a:r>
                      <a:r>
                        <a:rPr lang="en-US" sz="1600" baseline="30000" dirty="0">
                          <a:solidFill>
                            <a:schemeClr val="bg1"/>
                          </a:solidFill>
                          <a:effectLst/>
                          <a:latin typeface="Times New Roman" panose="02020603050405020304" pitchFamily="18" charset="0"/>
                          <a:cs typeface="Times New Roman" panose="02020603050405020304" pitchFamily="18" charset="0"/>
                        </a:rPr>
                        <a:t>2</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Antibiotic Alternative</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0000"/>
                  </a:ext>
                </a:extLst>
              </a:tr>
              <a:tr h="463923">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XPC-Ultra® </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625</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Postbiotic</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1"/>
                  </a:ext>
                </a:extLst>
              </a:tr>
              <a:tr h="463923">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XPC®</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1250</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Postbiotic</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2"/>
                  </a:ext>
                </a:extLst>
              </a:tr>
              <a:tr h="463923">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Safmannan®</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125</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Prebiotic</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3"/>
                  </a:ext>
                </a:extLst>
              </a:tr>
              <a:tr h="463923">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Safmannan®</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250</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Prebiotic</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4"/>
                  </a:ext>
                </a:extLst>
              </a:tr>
              <a:tr h="463923">
                <a:tc>
                  <a:txBody>
                    <a:bodyPr/>
                    <a:lstStyle/>
                    <a:p>
                      <a:pPr marL="0" marR="0">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Challenged Chicks</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a:t>
                      </a:r>
                      <a:endParaRPr lang="en-US"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None</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5"/>
                  </a:ext>
                </a:extLst>
              </a:tr>
              <a:tr h="463923">
                <a:tc>
                  <a:txBody>
                    <a:bodyPr/>
                    <a:lstStyle/>
                    <a:p>
                      <a:pPr marL="0" marR="0">
                        <a:spcBef>
                          <a:spcPts val="0"/>
                        </a:spcBef>
                        <a:spcAft>
                          <a:spcPts val="0"/>
                        </a:spcAft>
                      </a:pPr>
                      <a:r>
                        <a:rPr lang="en-US" sz="1600" dirty="0" smtClean="0">
                          <a:solidFill>
                            <a:schemeClr val="bg1"/>
                          </a:solidFill>
                          <a:effectLst/>
                          <a:latin typeface="Times New Roman" panose="02020603050405020304" pitchFamily="18" charset="0"/>
                          <a:cs typeface="Times New Roman" panose="02020603050405020304" pitchFamily="18" charset="0"/>
                        </a:rPr>
                        <a:t>None-Challenged </a:t>
                      </a:r>
                      <a:r>
                        <a:rPr lang="en-US" sz="1600" dirty="0">
                          <a:solidFill>
                            <a:schemeClr val="bg1"/>
                          </a:solidFill>
                          <a:effectLst/>
                          <a:latin typeface="Times New Roman" panose="02020603050405020304" pitchFamily="18" charset="0"/>
                          <a:cs typeface="Times New Roman" panose="02020603050405020304" pitchFamily="18" charset="0"/>
                        </a:rPr>
                        <a:t>Chicks</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None</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6"/>
                  </a:ext>
                </a:extLst>
              </a:tr>
            </a:tbl>
          </a:graphicData>
        </a:graphic>
      </p:graphicFrame>
      <p:sp>
        <p:nvSpPr>
          <p:cNvPr id="8" name="Rectangle 7">
            <a:extLst>
              <a:ext uri="{FF2B5EF4-FFF2-40B4-BE49-F238E27FC236}">
                <a16:creationId xmlns:a16="http://schemas.microsoft.com/office/drawing/2014/main" xmlns="" id="{72427527-B58C-05B7-F828-483C0EA55620}"/>
              </a:ext>
            </a:extLst>
          </p:cNvPr>
          <p:cNvSpPr/>
          <p:nvPr/>
        </p:nvSpPr>
        <p:spPr>
          <a:xfrm>
            <a:off x="758170" y="5105400"/>
            <a:ext cx="10672482" cy="1196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aseline="30000" dirty="0">
                <a:solidFill>
                  <a:schemeClr val="tx1"/>
                </a:solidFill>
                <a:latin typeface="Times New Roman" panose="02020603050405020304" pitchFamily="18" charset="0"/>
                <a:cs typeface="Times New Roman" panose="02020603050405020304" pitchFamily="18" charset="0"/>
              </a:rPr>
              <a:t>1</a:t>
            </a:r>
            <a:r>
              <a:rPr lang="en-US" sz="1600" dirty="0">
                <a:solidFill>
                  <a:schemeClr val="tx1"/>
                </a:solidFill>
                <a:latin typeface="Times New Roman" panose="02020603050405020304" pitchFamily="18" charset="0"/>
                <a:cs typeface="Times New Roman" panose="02020603050405020304" pitchFamily="18" charset="0"/>
              </a:rPr>
              <a:t>Safmannan® is obtained from primary culture and the purification of selected </a:t>
            </a:r>
            <a:r>
              <a:rPr lang="en-US" sz="1600" i="1" dirty="0">
                <a:solidFill>
                  <a:schemeClr val="tx1"/>
                </a:solidFill>
                <a:latin typeface="Times New Roman" panose="02020603050405020304" pitchFamily="18" charset="0"/>
                <a:cs typeface="Times New Roman" panose="02020603050405020304" pitchFamily="18" charset="0"/>
              </a:rPr>
              <a:t>Saccharomyces cerevisiae </a:t>
            </a:r>
            <a:r>
              <a:rPr lang="en-US" sz="1600" dirty="0">
                <a:solidFill>
                  <a:schemeClr val="tx1"/>
                </a:solidFill>
                <a:latin typeface="Times New Roman" panose="02020603050405020304" pitchFamily="18" charset="0"/>
                <a:cs typeface="Times New Roman" panose="02020603050405020304" pitchFamily="18" charset="0"/>
              </a:rPr>
              <a:t>proprietary strain sold by Phileo®. XPC® is a yeast culture Saccharomyces cerevisiae yeast grown on a media of processed grain by-products, roughage products, cane molasses, malt and corn syrup sold by Diamond V®. XPC-Ultra® is a concentrated version of XPC®.</a:t>
            </a:r>
            <a:r>
              <a:rPr lang="en-US" sz="1600" baseline="30000" dirty="0">
                <a:solidFill>
                  <a:schemeClr val="tx1"/>
                </a:solidFill>
                <a:latin typeface="Times New Roman" panose="02020603050405020304" pitchFamily="18" charset="0"/>
                <a:cs typeface="Times New Roman" panose="02020603050405020304" pitchFamily="18" charset="0"/>
              </a:rPr>
              <a:t/>
            </a:r>
            <a:br>
              <a:rPr lang="en-US" sz="1600" baseline="30000" dirty="0">
                <a:solidFill>
                  <a:schemeClr val="tx1"/>
                </a:solidFill>
                <a:latin typeface="Times New Roman" panose="02020603050405020304" pitchFamily="18" charset="0"/>
                <a:cs typeface="Times New Roman" panose="02020603050405020304" pitchFamily="18" charset="0"/>
              </a:rPr>
            </a:br>
            <a:r>
              <a:rPr lang="en-US" sz="1600" baseline="30000" dirty="0">
                <a:solidFill>
                  <a:schemeClr val="tx1"/>
                </a:solidFill>
                <a:latin typeface="Times New Roman" panose="02020603050405020304" pitchFamily="18" charset="0"/>
                <a:cs typeface="Times New Roman" panose="02020603050405020304" pitchFamily="18" charset="0"/>
              </a:rPr>
              <a:t>2</a:t>
            </a:r>
            <a:r>
              <a:rPr lang="en-US" sz="1600" dirty="0">
                <a:solidFill>
                  <a:schemeClr val="tx1"/>
                </a:solidFill>
                <a:latin typeface="Times New Roman" panose="02020603050405020304" pitchFamily="18" charset="0"/>
                <a:cs typeface="Times New Roman" panose="02020603050405020304" pitchFamily="18" charset="0"/>
              </a:rPr>
              <a:t>Salmonella </a:t>
            </a:r>
            <a:r>
              <a:rPr lang="en-US" sz="1600" dirty="0" err="1">
                <a:solidFill>
                  <a:schemeClr val="tx1"/>
                </a:solidFill>
                <a:latin typeface="Times New Roman" panose="02020603050405020304" pitchFamily="18" charset="0"/>
                <a:cs typeface="Times New Roman" panose="02020603050405020304" pitchFamily="18" charset="0"/>
              </a:rPr>
              <a:t>Typhimuriumat</a:t>
            </a:r>
            <a:r>
              <a:rPr lang="en-US" sz="1600" dirty="0">
                <a:solidFill>
                  <a:schemeClr val="tx1"/>
                </a:solidFill>
                <a:latin typeface="Times New Roman" panose="02020603050405020304" pitchFamily="18" charset="0"/>
                <a:cs typeface="Times New Roman" panose="02020603050405020304" pitchFamily="18" charset="0"/>
              </a:rPr>
              <a:t> challenge at day 3 by oral gavage for each bird using 0.5 ml of Salmonella typhimurium broth dilution 1x10</a:t>
            </a:r>
            <a:r>
              <a:rPr lang="en-US" sz="1600" baseline="30000" dirty="0">
                <a:solidFill>
                  <a:schemeClr val="tx1"/>
                </a:solidFill>
                <a:latin typeface="Times New Roman" panose="02020603050405020304" pitchFamily="18" charset="0"/>
                <a:cs typeface="Times New Roman" panose="02020603050405020304" pitchFamily="18" charset="0"/>
              </a:rPr>
              <a:t>7</a:t>
            </a:r>
            <a:endParaRPr 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43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D7B73-19A4-CDF9-A18C-1A7CDDCA33FF}"/>
              </a:ext>
            </a:extLst>
          </p:cNvPr>
          <p:cNvSpPr>
            <a:spLocks noGrp="1"/>
          </p:cNvSpPr>
          <p:nvPr>
            <p:ph type="title"/>
          </p:nvPr>
        </p:nvSpPr>
        <p:spPr/>
        <p:txBody>
          <a:bodyPr anchor="ctr" anchorCtr="0">
            <a:normAutofit/>
          </a:bodyPr>
          <a:lstStyle/>
          <a:p>
            <a:r>
              <a:rPr lang="en-US" dirty="0">
                <a:latin typeface="Times New Roman" panose="02020603050405020304" pitchFamily="18" charset="0"/>
                <a:cs typeface="Times New Roman" panose="02020603050405020304" pitchFamily="18" charset="0"/>
              </a:rPr>
              <a:t>Experiment Time-Line</a:t>
            </a:r>
            <a:endParaRPr lang="en-US" dirty="0"/>
          </a:p>
        </p:txBody>
      </p:sp>
      <p:graphicFrame>
        <p:nvGraphicFramePr>
          <p:cNvPr id="5" name="Content Placeholder 6">
            <a:extLst>
              <a:ext uri="{FF2B5EF4-FFF2-40B4-BE49-F238E27FC236}">
                <a16:creationId xmlns:a16="http://schemas.microsoft.com/office/drawing/2014/main" xmlns="" id="{6AAAA5C4-C44F-0F08-97B2-5CE632AD1EFF}"/>
              </a:ext>
            </a:extLst>
          </p:cNvPr>
          <p:cNvGraphicFramePr>
            <a:graphicFrameLocks noGrp="1"/>
          </p:cNvGraphicFramePr>
          <p:nvPr>
            <p:ph idx="1"/>
            <p:extLst>
              <p:ext uri="{D42A27DB-BD31-4B8C-83A1-F6EECF244321}">
                <p14:modId xmlns:p14="http://schemas.microsoft.com/office/powerpoint/2010/main" val="4245114729"/>
              </p:ext>
            </p:extLst>
          </p:nvPr>
        </p:nvGraphicFramePr>
        <p:xfrm>
          <a:off x="1603299" y="1689763"/>
          <a:ext cx="9009529" cy="3439243"/>
        </p:xfrm>
        <a:graphic>
          <a:graphicData uri="http://schemas.openxmlformats.org/drawingml/2006/table">
            <a:tbl>
              <a:tblPr firstRow="1" firstCol="1" bandRow="1">
                <a:tableStyleId>{5C22544A-7EE6-4342-B048-85BDC9FD1C3A}</a:tableStyleId>
              </a:tblPr>
              <a:tblGrid>
                <a:gridCol w="2124198">
                  <a:extLst>
                    <a:ext uri="{9D8B030D-6E8A-4147-A177-3AD203B41FA5}">
                      <a16:colId xmlns:a16="http://schemas.microsoft.com/office/drawing/2014/main" xmlns="" val="20000"/>
                    </a:ext>
                  </a:extLst>
                </a:gridCol>
                <a:gridCol w="6885331">
                  <a:extLst>
                    <a:ext uri="{9D8B030D-6E8A-4147-A177-3AD203B41FA5}">
                      <a16:colId xmlns:a16="http://schemas.microsoft.com/office/drawing/2014/main" xmlns="" val="20001"/>
                    </a:ext>
                  </a:extLst>
                </a:gridCol>
              </a:tblGrid>
              <a:tr h="420146">
                <a:tc>
                  <a:txBody>
                    <a:bodyPr/>
                    <a:lstStyle/>
                    <a:p>
                      <a:pPr marL="0" marR="0">
                        <a:lnSpc>
                          <a:spcPct val="107000"/>
                        </a:lnSpc>
                        <a:spcBef>
                          <a:spcPts val="0"/>
                        </a:spcBef>
                        <a:spcAft>
                          <a:spcPts val="0"/>
                        </a:spcAft>
                      </a:pPr>
                      <a:r>
                        <a:rPr lang="en-US" sz="2400" u="sng" dirty="0">
                          <a:solidFill>
                            <a:schemeClr val="bg1"/>
                          </a:solidFill>
                          <a:effectLst/>
                          <a:latin typeface="Times New Roman" panose="02020603050405020304" pitchFamily="18" charset="0"/>
                          <a:cs typeface="Times New Roman" panose="02020603050405020304" pitchFamily="18" charset="0"/>
                        </a:rPr>
                        <a:t>Date</a:t>
                      </a:r>
                      <a:endParaRPr lang="en-US" sz="24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nSpc>
                          <a:spcPct val="107000"/>
                        </a:lnSpc>
                        <a:spcBef>
                          <a:spcPts val="0"/>
                        </a:spcBef>
                        <a:spcAft>
                          <a:spcPts val="0"/>
                        </a:spcAft>
                      </a:pPr>
                      <a:r>
                        <a:rPr lang="en-US" sz="2400" u="sng" dirty="0">
                          <a:solidFill>
                            <a:schemeClr val="bg1"/>
                          </a:solidFill>
                          <a:effectLst/>
                          <a:latin typeface="Times New Roman" panose="02020603050405020304" pitchFamily="18" charset="0"/>
                          <a:cs typeface="Times New Roman" panose="02020603050405020304" pitchFamily="18" charset="0"/>
                        </a:rPr>
                        <a:t>Phase</a:t>
                      </a:r>
                      <a:endParaRPr lang="en-US" sz="24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0000"/>
                  </a:ext>
                </a:extLst>
              </a:tr>
              <a:tr h="420146">
                <a:tc>
                  <a:txBody>
                    <a:bodyPr/>
                    <a:lstStyle/>
                    <a:p>
                      <a:pPr marL="0" marR="0">
                        <a:lnSpc>
                          <a:spcPct val="107000"/>
                        </a:lnSpc>
                        <a:spcBef>
                          <a:spcPts val="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Day 0</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Bird </a:t>
                      </a:r>
                      <a:r>
                        <a:rPr lang="en-US" sz="2400" dirty="0" smtClean="0">
                          <a:solidFill>
                            <a:schemeClr val="tx1"/>
                          </a:solidFill>
                          <a:effectLst/>
                          <a:latin typeface="Times New Roman" panose="02020603050405020304" pitchFamily="18" charset="0"/>
                          <a:cs typeface="Times New Roman" panose="02020603050405020304" pitchFamily="18" charset="0"/>
                        </a:rPr>
                        <a:t>placement, birds</a:t>
                      </a:r>
                      <a:r>
                        <a:rPr lang="en-US" sz="2400" baseline="0" dirty="0" smtClean="0">
                          <a:solidFill>
                            <a:schemeClr val="tx1"/>
                          </a:solidFill>
                          <a:effectLst/>
                          <a:latin typeface="Times New Roman" panose="02020603050405020304" pitchFamily="18" charset="0"/>
                          <a:cs typeface="Times New Roman" panose="02020603050405020304" pitchFamily="18" charset="0"/>
                        </a:rPr>
                        <a:t> weight and feed weight.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1"/>
                  </a:ext>
                </a:extLst>
              </a:tr>
              <a:tr h="420146">
                <a:tc>
                  <a:txBody>
                    <a:bodyPr/>
                    <a:lstStyle/>
                    <a:p>
                      <a:pPr marL="0" marR="0">
                        <a:lnSpc>
                          <a:spcPct val="107000"/>
                        </a:lnSpc>
                        <a:spcBef>
                          <a:spcPts val="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Day 3</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Gavage with Salmonella </a:t>
                      </a:r>
                      <a:r>
                        <a:rPr lang="en-US" sz="2400" dirty="0" smtClean="0">
                          <a:solidFill>
                            <a:schemeClr val="tx1"/>
                          </a:solidFill>
                          <a:effectLst/>
                          <a:latin typeface="Times New Roman" panose="02020603050405020304" pitchFamily="18" charset="0"/>
                          <a:cs typeface="Times New Roman" panose="02020603050405020304" pitchFamily="18" charset="0"/>
                        </a:rPr>
                        <a:t>Typhimurium</a:t>
                      </a:r>
                      <a:r>
                        <a:rPr lang="en-US" sz="2400" baseline="30000" dirty="0" smtClean="0">
                          <a:solidFill>
                            <a:schemeClr val="tx1"/>
                          </a:solidFill>
                          <a:effectLst/>
                          <a:latin typeface="Times New Roman" panose="02020603050405020304" pitchFamily="18" charset="0"/>
                          <a:cs typeface="Times New Roman" panose="02020603050405020304" pitchFamily="18" charset="0"/>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2"/>
                  </a:ext>
                </a:extLst>
              </a:tr>
              <a:tr h="2178805">
                <a:tc>
                  <a:txBody>
                    <a:bodyPr/>
                    <a:lstStyle/>
                    <a:p>
                      <a:pPr marL="0" marR="0">
                        <a:lnSpc>
                          <a:spcPct val="107000"/>
                        </a:lnSpc>
                        <a:spcBef>
                          <a:spcPts val="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Day 10</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1. Take the weight of feed and birds.</a:t>
                      </a:r>
                    </a:p>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 Collect ceca for Salmonella enumeration.</a:t>
                      </a:r>
                    </a:p>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3. Collect ceca content samples for Semi-Quantitative Roka Salmonella - detection.</a:t>
                      </a:r>
                    </a:p>
                  </a:txBody>
                  <a:tcPr marL="68580" marR="68580" marT="0" marB="0">
                    <a:noFill/>
                  </a:tcPr>
                </a:tc>
                <a:extLst>
                  <a:ext uri="{0D108BD9-81ED-4DB2-BD59-A6C34878D82A}">
                    <a16:rowId xmlns:a16="http://schemas.microsoft.com/office/drawing/2014/main" xmlns="" val="10003"/>
                  </a:ext>
                </a:extLst>
              </a:tr>
            </a:tbl>
          </a:graphicData>
        </a:graphic>
      </p:graphicFrame>
      <p:sp>
        <p:nvSpPr>
          <p:cNvPr id="6" name="Rectangle 5">
            <a:extLst>
              <a:ext uri="{FF2B5EF4-FFF2-40B4-BE49-F238E27FC236}">
                <a16:creationId xmlns:a16="http://schemas.microsoft.com/office/drawing/2014/main" xmlns="" id="{7989AE6C-37AF-59ED-1072-3104B73B4B8E}"/>
              </a:ext>
            </a:extLst>
          </p:cNvPr>
          <p:cNvSpPr/>
          <p:nvPr/>
        </p:nvSpPr>
        <p:spPr>
          <a:xfrm>
            <a:off x="1589647" y="5129006"/>
            <a:ext cx="9009529" cy="900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aseline="30000" dirty="0">
                <a:solidFill>
                  <a:schemeClr val="tx1"/>
                </a:solidFill>
                <a:latin typeface="Times New Roman" panose="02020603050405020304" pitchFamily="18" charset="0"/>
                <a:cs typeface="Times New Roman" panose="02020603050405020304" pitchFamily="18" charset="0"/>
              </a:rPr>
              <a:t>1</a:t>
            </a:r>
            <a:r>
              <a:rPr lang="en-US" dirty="0">
                <a:solidFill>
                  <a:schemeClr val="tx1"/>
                </a:solidFill>
                <a:latin typeface="Times New Roman" panose="02020603050405020304" pitchFamily="18" charset="0"/>
                <a:cs typeface="Times New Roman" panose="02020603050405020304" pitchFamily="18" charset="0"/>
              </a:rPr>
              <a:t>Salmonella Typhimurium challenge by oral gavage for each bird using 0.5 ml of Salmonella typhimurium broth dilution 1x10</a:t>
            </a:r>
            <a:r>
              <a:rPr lang="en-US" baseline="30000" dirty="0">
                <a:solidFill>
                  <a:schemeClr val="tx1"/>
                </a:solidFill>
                <a:latin typeface="Times New Roman" panose="02020603050405020304" pitchFamily="18" charset="0"/>
                <a:cs typeface="Times New Roman" panose="02020603050405020304" pitchFamily="18" charset="0"/>
              </a:rPr>
              <a:t>7</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p:txBody>
      </p:sp>
    </p:spTree>
    <p:extLst>
      <p:ext uri="{BB962C8B-B14F-4D97-AF65-F5344CB8AC3E}">
        <p14:creationId xmlns:p14="http://schemas.microsoft.com/office/powerpoint/2010/main" val="413221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50AE2-87FA-0696-14B4-EEB9B8968204}"/>
              </a:ext>
            </a:extLst>
          </p:cNvPr>
          <p:cNvSpPr>
            <a:spLocks noGrp="1"/>
          </p:cNvSpPr>
          <p:nvPr>
            <p:ph type="title"/>
          </p:nvPr>
        </p:nvSpPr>
        <p:spPr/>
        <p:txBody>
          <a:bodyPr anchor="ctr" anchorCtr="0"/>
          <a:lstStyle/>
          <a:p>
            <a:r>
              <a:rPr lang="en-US" sz="3200" dirty="0">
                <a:latin typeface="Times New Roman" panose="02020603050405020304" pitchFamily="18" charset="0"/>
                <a:cs typeface="Times New Roman" panose="02020603050405020304" pitchFamily="18" charset="0"/>
              </a:rPr>
              <a:t>Experimental Diet</a:t>
            </a:r>
            <a:endParaRPr lang="en-US" dirty="0"/>
          </a:p>
        </p:txBody>
      </p:sp>
      <p:sp>
        <p:nvSpPr>
          <p:cNvPr id="3" name="Content Placeholder 2">
            <a:extLst>
              <a:ext uri="{FF2B5EF4-FFF2-40B4-BE49-F238E27FC236}">
                <a16:creationId xmlns:a16="http://schemas.microsoft.com/office/drawing/2014/main" xmlns="" id="{1DF35932-B724-C4A6-E932-B190F3A105E3}"/>
              </a:ext>
            </a:extLst>
          </p:cNvPr>
          <p:cNvSpPr>
            <a:spLocks noGrp="1"/>
          </p:cNvSpPr>
          <p:nvPr>
            <p:ph sz="half" idx="1"/>
          </p:nvPr>
        </p:nvSpPr>
        <p:spPr/>
        <p:txBody>
          <a:bodyPr/>
          <a:lstStyle/>
          <a:p>
            <a:r>
              <a:rPr lang="en-US" sz="2400" dirty="0">
                <a:latin typeface="Times New Roman" panose="02020603050405020304" pitchFamily="18" charset="0"/>
                <a:cs typeface="Times New Roman" panose="02020603050405020304" pitchFamily="18" charset="0"/>
              </a:rPr>
              <a:t>Corn-soy industry type basal broiler starter diet.</a:t>
            </a:r>
          </a:p>
          <a:p>
            <a:r>
              <a:rPr lang="en-US" sz="2400" dirty="0">
                <a:latin typeface="Times New Roman" panose="02020603050405020304" pitchFamily="18" charset="0"/>
                <a:cs typeface="Times New Roman" panose="02020603050405020304" pitchFamily="18" charset="0"/>
              </a:rPr>
              <a:t>Diet divided into 5 equally-sized portions </a:t>
            </a:r>
          </a:p>
          <a:p>
            <a:r>
              <a:rPr lang="en-US" sz="2400" dirty="0">
                <a:latin typeface="Times New Roman" panose="02020603050405020304" pitchFamily="18" charset="0"/>
                <a:cs typeface="Times New Roman" panose="02020603050405020304" pitchFamily="18" charset="0"/>
              </a:rPr>
              <a:t>Diets were fed as crumbles.</a:t>
            </a:r>
            <a:endParaRPr lang="en-TT" sz="2400"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xmlns="" id="{9C234AC8-71E2-16BB-9F6A-E33DC652AFCA}"/>
              </a:ext>
            </a:extLst>
          </p:cNvPr>
          <p:cNvPicPr>
            <a:picLocks noChangeAspect="1"/>
          </p:cNvPicPr>
          <p:nvPr/>
        </p:nvPicPr>
        <p:blipFill>
          <a:blip r:embed="rId2"/>
          <a:stretch>
            <a:fillRect/>
          </a:stretch>
        </p:blipFill>
        <p:spPr>
          <a:xfrm>
            <a:off x="6876248" y="1307200"/>
            <a:ext cx="4093694" cy="4763400"/>
          </a:xfrm>
          <a:prstGeom prst="rect">
            <a:avLst/>
          </a:prstGeom>
        </p:spPr>
      </p:pic>
    </p:spTree>
    <p:extLst>
      <p:ext uri="{BB962C8B-B14F-4D97-AF65-F5344CB8AC3E}">
        <p14:creationId xmlns:p14="http://schemas.microsoft.com/office/powerpoint/2010/main" val="107029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420" y="203200"/>
            <a:ext cx="9751060" cy="1168400"/>
          </a:xfrm>
        </p:spPr>
        <p:txBody>
          <a:bodyPr anchor="ctr" anchorCtr="0">
            <a:normAutofit/>
          </a:bodyPr>
          <a:lstStyle/>
          <a:p>
            <a:r>
              <a:rPr lang="en-US" sz="2800" dirty="0">
                <a:latin typeface="Times New Roman" panose="02020603050405020304" pitchFamily="18" charset="0"/>
                <a:cs typeface="Times New Roman" panose="02020603050405020304" pitchFamily="18" charset="0"/>
              </a:rPr>
              <a:t>Basal Diet Composition</a:t>
            </a:r>
          </a:p>
        </p:txBody>
      </p:sp>
      <p:graphicFrame>
        <p:nvGraphicFramePr>
          <p:cNvPr id="5" name="Table 4"/>
          <p:cNvGraphicFramePr>
            <a:graphicFrameLocks noGrp="1"/>
          </p:cNvGraphicFramePr>
          <p:nvPr>
            <p:extLst>
              <p:ext uri="{D42A27DB-BD31-4B8C-83A1-F6EECF244321}">
                <p14:modId xmlns:p14="http://schemas.microsoft.com/office/powerpoint/2010/main" val="1346437410"/>
              </p:ext>
            </p:extLst>
          </p:nvPr>
        </p:nvGraphicFramePr>
        <p:xfrm>
          <a:off x="5847950" y="1143001"/>
          <a:ext cx="5809062" cy="5029203"/>
        </p:xfrm>
        <a:graphic>
          <a:graphicData uri="http://schemas.openxmlformats.org/drawingml/2006/table">
            <a:tbl>
              <a:tblPr firstRow="1" firstCol="1" bandRow="1">
                <a:tableStyleId>{5C22544A-7EE6-4342-B048-85BDC9FD1C3A}</a:tableStyleId>
              </a:tblPr>
              <a:tblGrid>
                <a:gridCol w="2904531">
                  <a:extLst>
                    <a:ext uri="{9D8B030D-6E8A-4147-A177-3AD203B41FA5}">
                      <a16:colId xmlns:a16="http://schemas.microsoft.com/office/drawing/2014/main" xmlns="" val="20000"/>
                    </a:ext>
                  </a:extLst>
                </a:gridCol>
                <a:gridCol w="2904531">
                  <a:extLst>
                    <a:ext uri="{9D8B030D-6E8A-4147-A177-3AD203B41FA5}">
                      <a16:colId xmlns:a16="http://schemas.microsoft.com/office/drawing/2014/main" xmlns="" val="20001"/>
                    </a:ext>
                  </a:extLst>
                </a:gridCol>
              </a:tblGrid>
              <a:tr h="391732">
                <a:tc>
                  <a:txBody>
                    <a:bodyPr/>
                    <a:lstStyle/>
                    <a:p>
                      <a:pPr marL="0" marR="0">
                        <a:lnSpc>
                          <a:spcPct val="200000"/>
                        </a:lnSpc>
                        <a:spcBef>
                          <a:spcPts val="0"/>
                        </a:spcBef>
                        <a:spcAft>
                          <a:spcPts val="0"/>
                        </a:spcAft>
                      </a:pPr>
                      <a:r>
                        <a:rPr lang="en-US" sz="1200" u="sng" dirty="0">
                          <a:solidFill>
                            <a:schemeClr val="bg1"/>
                          </a:solidFill>
                          <a:effectLst/>
                          <a:latin typeface="Times New Roman" panose="02020603050405020304" pitchFamily="18" charset="0"/>
                          <a:cs typeface="Times New Roman" panose="02020603050405020304" pitchFamily="18" charset="0"/>
                        </a:rPr>
                        <a:t>Calculated Nutrient Content </a:t>
                      </a:r>
                      <a:endParaRPr lang="en-US" sz="12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 </a:t>
                      </a:r>
                      <a:r>
                        <a:rPr lang="en-US" sz="1200" u="sng" dirty="0">
                          <a:solidFill>
                            <a:schemeClr val="bg1"/>
                          </a:solidFill>
                          <a:effectLst/>
                          <a:latin typeface="Times New Roman" panose="02020603050405020304" pitchFamily="18" charset="0"/>
                          <a:cs typeface="Times New Roman" panose="02020603050405020304" pitchFamily="18" charset="0"/>
                        </a:rPr>
                        <a:t>Percentage</a:t>
                      </a:r>
                      <a:endParaRPr lang="en-US" sz="12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0"/>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Protein</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a:solidFill>
                            <a:schemeClr val="bg1"/>
                          </a:solidFill>
                          <a:effectLst/>
                          <a:latin typeface="Times New Roman" panose="02020603050405020304" pitchFamily="18" charset="0"/>
                          <a:cs typeface="Times New Roman" panose="02020603050405020304" pitchFamily="18" charset="0"/>
                        </a:rPr>
                        <a:t>22.00</a:t>
                      </a:r>
                      <a:endParaRPr lang="en-US"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1"/>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ME (Kcal/Kg)</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3050</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2"/>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Crude Fat</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3.77</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3"/>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Crude Fiber</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2.14</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4"/>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AV phosphate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0.45</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5"/>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Calcium</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0.90</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6"/>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Methionine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0.60</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7"/>
                  </a:ext>
                </a:extLst>
              </a:tr>
              <a:tr h="1201595">
                <a:tc>
                  <a:txBody>
                    <a:bodyPr/>
                    <a:lstStyle/>
                    <a:p>
                      <a:pPr marL="0" marR="0">
                        <a:lnSpc>
                          <a:spcPct val="200000"/>
                        </a:lnSpc>
                        <a:spcBef>
                          <a:spcPts val="0"/>
                        </a:spcBef>
                        <a:spcAft>
                          <a:spcPts val="0"/>
                        </a:spcAft>
                      </a:pPr>
                      <a:r>
                        <a:rPr lang="en-US" sz="1200" dirty="0" err="1">
                          <a:solidFill>
                            <a:schemeClr val="bg1"/>
                          </a:solidFill>
                          <a:effectLst/>
                          <a:latin typeface="Times New Roman" panose="02020603050405020304" pitchFamily="18" charset="0"/>
                          <a:cs typeface="Times New Roman" panose="02020603050405020304" pitchFamily="18" charset="0"/>
                        </a:rPr>
                        <a:t>Met+Cys</a:t>
                      </a:r>
                      <a:endParaRPr lang="en-US" sz="1200" dirty="0">
                        <a:solidFill>
                          <a:schemeClr val="bg1"/>
                        </a:solidFill>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Lysine</a:t>
                      </a:r>
                    </a:p>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Threonine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0.96</a:t>
                      </a:r>
                    </a:p>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1.30</a:t>
                      </a:r>
                    </a:p>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0.85</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8"/>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Arginine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1.45</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09"/>
                  </a:ext>
                </a:extLst>
              </a:tr>
              <a:tr h="381764">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Tryptophan</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0.26</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44" marR="62744" marT="0" marB="0">
                    <a:solidFill>
                      <a:schemeClr val="accent6">
                        <a:lumMod val="50000"/>
                      </a:schemeClr>
                    </a:solidFill>
                  </a:tcPr>
                </a:tc>
                <a:extLst>
                  <a:ext uri="{0D108BD9-81ED-4DB2-BD59-A6C34878D82A}">
                    <a16:rowId xmlns:a16="http://schemas.microsoft.com/office/drawing/2014/main" xmlns="" val="10010"/>
                  </a:ext>
                </a:extLst>
              </a:tr>
            </a:tbl>
          </a:graphicData>
        </a:graphic>
      </p:graphicFrame>
      <p:graphicFrame>
        <p:nvGraphicFramePr>
          <p:cNvPr id="7" name="Content Placeholder 3">
            <a:extLst>
              <a:ext uri="{FF2B5EF4-FFF2-40B4-BE49-F238E27FC236}">
                <a16:creationId xmlns:a16="http://schemas.microsoft.com/office/drawing/2014/main" xmlns="" id="{12DA0A11-8ACA-07D8-FD55-8A3F011B66B7}"/>
              </a:ext>
            </a:extLst>
          </p:cNvPr>
          <p:cNvGraphicFramePr>
            <a:graphicFrameLocks noGrp="1"/>
          </p:cNvGraphicFramePr>
          <p:nvPr>
            <p:ph idx="1"/>
            <p:extLst>
              <p:ext uri="{D42A27DB-BD31-4B8C-83A1-F6EECF244321}">
                <p14:modId xmlns:p14="http://schemas.microsoft.com/office/powerpoint/2010/main" val="1194180263"/>
              </p:ext>
            </p:extLst>
          </p:nvPr>
        </p:nvGraphicFramePr>
        <p:xfrm>
          <a:off x="608012" y="1143000"/>
          <a:ext cx="5011274" cy="5120640"/>
        </p:xfrm>
        <a:graphic>
          <a:graphicData uri="http://schemas.openxmlformats.org/drawingml/2006/table">
            <a:tbl>
              <a:tblPr firstRow="1" firstCol="1" bandRow="1">
                <a:tableStyleId>{5C22544A-7EE6-4342-B048-85BDC9FD1C3A}</a:tableStyleId>
              </a:tblPr>
              <a:tblGrid>
                <a:gridCol w="2505637">
                  <a:extLst>
                    <a:ext uri="{9D8B030D-6E8A-4147-A177-3AD203B41FA5}">
                      <a16:colId xmlns:a16="http://schemas.microsoft.com/office/drawing/2014/main" xmlns="" val="20000"/>
                    </a:ext>
                  </a:extLst>
                </a:gridCol>
                <a:gridCol w="2505637">
                  <a:extLst>
                    <a:ext uri="{9D8B030D-6E8A-4147-A177-3AD203B41FA5}">
                      <a16:colId xmlns:a16="http://schemas.microsoft.com/office/drawing/2014/main" xmlns="" val="20001"/>
                    </a:ext>
                  </a:extLst>
                </a:gridCol>
              </a:tblGrid>
              <a:tr h="419100">
                <a:tc>
                  <a:txBody>
                    <a:bodyPr/>
                    <a:lstStyle/>
                    <a:p>
                      <a:pPr marL="0" marR="0">
                        <a:lnSpc>
                          <a:spcPct val="200000"/>
                        </a:lnSpc>
                        <a:spcBef>
                          <a:spcPts val="0"/>
                        </a:spcBef>
                        <a:spcAft>
                          <a:spcPts val="0"/>
                        </a:spcAft>
                      </a:pPr>
                      <a:r>
                        <a:rPr lang="en-US" sz="1400" u="sng" dirty="0">
                          <a:solidFill>
                            <a:schemeClr val="bg1"/>
                          </a:solidFill>
                          <a:effectLst/>
                          <a:latin typeface="Times New Roman" panose="02020603050405020304" pitchFamily="18" charset="0"/>
                          <a:cs typeface="Times New Roman" panose="02020603050405020304" pitchFamily="18" charset="0"/>
                        </a:rPr>
                        <a:t>Ingredient</a:t>
                      </a:r>
                      <a:endParaRPr lang="en-US" sz="14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u="sng" dirty="0">
                          <a:solidFill>
                            <a:schemeClr val="bg1"/>
                          </a:solidFill>
                          <a:effectLst/>
                          <a:latin typeface="Times New Roman" panose="02020603050405020304" pitchFamily="18" charset="0"/>
                          <a:cs typeface="Times New Roman" panose="02020603050405020304" pitchFamily="18" charset="0"/>
                        </a:rPr>
                        <a:t>Percentage</a:t>
                      </a:r>
                      <a:endParaRPr lang="en-US" sz="14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0"/>
                  </a:ext>
                </a:extLst>
              </a:tr>
              <a:tr h="419100">
                <a:tc>
                  <a:txBody>
                    <a:bodyPr/>
                    <a:lstStyle/>
                    <a:p>
                      <a:pPr marL="0" marR="0">
                        <a:lnSpc>
                          <a:spcPct val="200000"/>
                        </a:lnSpc>
                        <a:spcBef>
                          <a:spcPts val="0"/>
                        </a:spcBef>
                        <a:spcAft>
                          <a:spcPts val="0"/>
                        </a:spcAft>
                      </a:pPr>
                      <a:r>
                        <a:rPr lang="en-US" sz="1400" u="none" dirty="0">
                          <a:solidFill>
                            <a:schemeClr val="bg1"/>
                          </a:solidFill>
                          <a:effectLst/>
                          <a:latin typeface="Times New Roman" panose="02020603050405020304" pitchFamily="18" charset="0"/>
                          <a:cs typeface="Times New Roman" panose="02020603050405020304" pitchFamily="18" charset="0"/>
                        </a:rPr>
                        <a:t>Corn</a:t>
                      </a:r>
                      <a:endParaRPr lang="en-US" sz="1400" u="none"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u="none" dirty="0">
                          <a:solidFill>
                            <a:schemeClr val="bg1"/>
                          </a:solidFill>
                          <a:effectLst/>
                          <a:latin typeface="Times New Roman" panose="02020603050405020304" pitchFamily="18" charset="0"/>
                          <a:cs typeface="Times New Roman" panose="02020603050405020304" pitchFamily="18" charset="0"/>
                        </a:rPr>
                        <a:t>62.24</a:t>
                      </a:r>
                      <a:endParaRPr lang="en-US" sz="1400" u="none"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1"/>
                  </a:ext>
                </a:extLst>
              </a:tr>
              <a:tr h="419100">
                <a:tc>
                  <a:txBody>
                    <a:bodyPr/>
                    <a:lstStyle/>
                    <a:p>
                      <a:pPr marL="0" marR="0">
                        <a:lnSpc>
                          <a:spcPct val="200000"/>
                        </a:lnSpc>
                        <a:spcBef>
                          <a:spcPts val="0"/>
                        </a:spcBef>
                        <a:spcAft>
                          <a:spcPts val="0"/>
                        </a:spcAft>
                      </a:pPr>
                      <a:r>
                        <a:rPr lang="en-US" sz="1400" dirty="0" err="1">
                          <a:solidFill>
                            <a:schemeClr val="bg1"/>
                          </a:solidFill>
                          <a:effectLst/>
                          <a:latin typeface="Times New Roman" panose="02020603050405020304" pitchFamily="18" charset="0"/>
                          <a:cs typeface="Times New Roman" panose="02020603050405020304" pitchFamily="18" charset="0"/>
                        </a:rPr>
                        <a:t>Dehulled</a:t>
                      </a:r>
                      <a:r>
                        <a:rPr lang="en-US" sz="1400" dirty="0">
                          <a:solidFill>
                            <a:schemeClr val="bg1"/>
                          </a:solidFill>
                          <a:effectLst/>
                          <a:latin typeface="Times New Roman" panose="02020603050405020304" pitchFamily="18" charset="0"/>
                          <a:cs typeface="Times New Roman" panose="02020603050405020304" pitchFamily="18" charset="0"/>
                        </a:rPr>
                        <a:t> Soybean Meal</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31.71</a:t>
                      </a:r>
                      <a:endParaRPr lang="en-US"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2"/>
                  </a:ext>
                </a:extLst>
              </a:tr>
              <a:tr h="419100">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DL-Methionine</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0.27</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3"/>
                  </a:ext>
                </a:extLst>
              </a:tr>
              <a:tr h="419100">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Lysine HCL</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0.18</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4"/>
                  </a:ext>
                </a:extLst>
              </a:tr>
              <a:tr h="419100">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L-Threonine 98%</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0.03</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5"/>
                  </a:ext>
                </a:extLst>
              </a:tr>
              <a:tr h="419100">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Soybean oil</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1.99</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6"/>
                  </a:ext>
                </a:extLst>
              </a:tr>
              <a:tr h="419100">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Limestone</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1.31</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7"/>
                  </a:ext>
                </a:extLst>
              </a:tr>
              <a:tr h="419100">
                <a:tc>
                  <a:txBody>
                    <a:bodyPr/>
                    <a:lstStyle/>
                    <a:p>
                      <a:pPr marL="0" marR="0">
                        <a:lnSpc>
                          <a:spcPct val="200000"/>
                        </a:lnSpc>
                        <a:spcBef>
                          <a:spcPts val="0"/>
                        </a:spcBef>
                        <a:spcAft>
                          <a:spcPts val="0"/>
                        </a:spcAft>
                      </a:pPr>
                      <a:r>
                        <a:rPr lang="en-US" sz="1400" dirty="0" err="1">
                          <a:solidFill>
                            <a:schemeClr val="bg1"/>
                          </a:solidFill>
                          <a:effectLst/>
                          <a:latin typeface="Times New Roman" panose="02020603050405020304" pitchFamily="18" charset="0"/>
                          <a:cs typeface="Times New Roman" panose="02020603050405020304" pitchFamily="18" charset="0"/>
                        </a:rPr>
                        <a:t>Biofos</a:t>
                      </a:r>
                      <a:r>
                        <a:rPr lang="en-US" sz="1400" dirty="0">
                          <a:solidFill>
                            <a:schemeClr val="bg1"/>
                          </a:solidFill>
                          <a:effectLst/>
                          <a:latin typeface="Times New Roman" panose="02020603050405020304" pitchFamily="18" charset="0"/>
                          <a:cs typeface="Times New Roman" panose="02020603050405020304" pitchFamily="18" charset="0"/>
                        </a:rPr>
                        <a:t> TM</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1.55</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8"/>
                  </a:ext>
                </a:extLst>
              </a:tr>
              <a:tr h="419100">
                <a:tc>
                  <a:txBody>
                    <a:bodyPr/>
                    <a:lstStyle/>
                    <a:p>
                      <a:pPr marL="0" marR="0">
                        <a:lnSpc>
                          <a:spcPct val="200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Salts</a:t>
                      </a:r>
                      <a:endParaRPr lang="en-US"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0.41</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09"/>
                  </a:ext>
                </a:extLst>
              </a:tr>
              <a:tr h="419100">
                <a:tc>
                  <a:txBody>
                    <a:bodyPr/>
                    <a:lstStyle/>
                    <a:p>
                      <a:pPr marL="0" marR="0">
                        <a:lnSpc>
                          <a:spcPct val="200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Trace Mineral</a:t>
                      </a:r>
                      <a:r>
                        <a:rPr lang="en-US" sz="1400" baseline="30000">
                          <a:solidFill>
                            <a:schemeClr val="bg1"/>
                          </a:solidFill>
                          <a:effectLst/>
                          <a:latin typeface="Times New Roman" panose="02020603050405020304" pitchFamily="18" charset="0"/>
                          <a:cs typeface="Times New Roman" panose="02020603050405020304" pitchFamily="18" charset="0"/>
                        </a:rPr>
                        <a:t>1</a:t>
                      </a:r>
                      <a:endParaRPr lang="en-US"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0.05</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10"/>
                  </a:ext>
                </a:extLst>
              </a:tr>
              <a:tr h="419100">
                <a:tc>
                  <a:txBody>
                    <a:bodyPr/>
                    <a:lstStyle/>
                    <a:p>
                      <a:pPr marL="0" marR="0">
                        <a:lnSpc>
                          <a:spcPct val="200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Vitamins</a:t>
                      </a:r>
                      <a:r>
                        <a:rPr lang="en-US" sz="1400" baseline="30000">
                          <a:solidFill>
                            <a:schemeClr val="bg1"/>
                          </a:solidFill>
                          <a:effectLst/>
                          <a:latin typeface="Times New Roman" panose="02020603050405020304" pitchFamily="18" charset="0"/>
                          <a:cs typeface="Times New Roman" panose="02020603050405020304" pitchFamily="18" charset="0"/>
                        </a:rPr>
                        <a:t>2</a:t>
                      </a:r>
                      <a:endParaRPr lang="en-US"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tc>
                  <a:txBody>
                    <a:bodyPr/>
                    <a:lstStyle/>
                    <a:p>
                      <a:pPr marL="0" marR="0">
                        <a:lnSpc>
                          <a:spcPct val="200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  0.25</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solidFill>
                      <a:schemeClr val="accent6">
                        <a:lumMod val="50000"/>
                      </a:schemeClr>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9824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2322E-98A5-7104-2E84-AB16BE93516C}"/>
              </a:ext>
            </a:extLst>
          </p:cNvPr>
          <p:cNvSpPr txBox="1">
            <a:spLocks/>
          </p:cNvSpPr>
          <p:nvPr/>
        </p:nvSpPr>
        <p:spPr>
          <a:xfrm>
            <a:off x="838200" y="365125"/>
            <a:ext cx="10515600" cy="1325563"/>
          </a:xfrm>
          <a:prstGeom prst="rect">
            <a:avLst/>
          </a:prstGeom>
        </p:spPr>
        <p:txBody>
          <a:bodyPr anchor="ctr" anchorCtr="0">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Data Collection</a:t>
            </a:r>
          </a:p>
        </p:txBody>
      </p:sp>
      <p:sp>
        <p:nvSpPr>
          <p:cNvPr id="4" name="TextBox 3">
            <a:extLst>
              <a:ext uri="{FF2B5EF4-FFF2-40B4-BE49-F238E27FC236}">
                <a16:creationId xmlns:a16="http://schemas.microsoft.com/office/drawing/2014/main" xmlns="" id="{203C48B7-275C-7D2A-E316-34D69B27931F}"/>
              </a:ext>
            </a:extLst>
          </p:cNvPr>
          <p:cNvSpPr txBox="1"/>
          <p:nvPr/>
        </p:nvSpPr>
        <p:spPr>
          <a:xfrm>
            <a:off x="1065212" y="1600200"/>
            <a:ext cx="9601200" cy="4278094"/>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Performance data:</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On the 10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day, weigh birds and feed, and count mortality.</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Salmonella Typhimurium count on plates: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All 5 birds were taken for Salmonella plating numeration.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0.5 gm of ceca content/bird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PBS for dilutions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XLT4 agar for plating</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Numeration after 24 hours of incubation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birds for ceca swabs for Roka Bioscience analysis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swabs were preserved in peptone water.</a:t>
            </a:r>
          </a:p>
        </p:txBody>
      </p:sp>
    </p:spTree>
    <p:extLst>
      <p:ext uri="{BB962C8B-B14F-4D97-AF65-F5344CB8AC3E}">
        <p14:creationId xmlns:p14="http://schemas.microsoft.com/office/powerpoint/2010/main" val="13195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2322E-98A5-7104-2E84-AB16BE93516C}"/>
              </a:ext>
            </a:extLst>
          </p:cNvPr>
          <p:cNvSpPr txBox="1">
            <a:spLocks/>
          </p:cNvSpPr>
          <p:nvPr/>
        </p:nvSpPr>
        <p:spPr>
          <a:xfrm>
            <a:off x="838200" y="365125"/>
            <a:ext cx="10515600" cy="1325563"/>
          </a:xfrm>
          <a:prstGeom prst="rect">
            <a:avLst/>
          </a:prstGeom>
        </p:spPr>
        <p:txBody>
          <a:bodyPr anchor="ctr" anchorCtr="0">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Statistical Analysis</a:t>
            </a:r>
          </a:p>
        </p:txBody>
      </p:sp>
      <p:sp>
        <p:nvSpPr>
          <p:cNvPr id="5" name="Content Placeholder 2">
            <a:extLst>
              <a:ext uri="{FF2B5EF4-FFF2-40B4-BE49-F238E27FC236}">
                <a16:creationId xmlns:a16="http://schemas.microsoft.com/office/drawing/2014/main" xmlns="" id="{55199D63-97A0-8C27-DEAC-3573AF8A4CF0}"/>
              </a:ext>
            </a:extLst>
          </p:cNvPr>
          <p:cNvSpPr txBox="1">
            <a:spLocks/>
          </p:cNvSpPr>
          <p:nvPr/>
        </p:nvSpPr>
        <p:spPr>
          <a:xfrm>
            <a:off x="835025" y="1678496"/>
            <a:ext cx="8913812" cy="2289176"/>
          </a:xfrm>
          <a:prstGeom prst="rect">
            <a:avLst/>
          </a:prstGeom>
        </p:spPr>
        <p:txBody>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One Way ANOVA test, using the GLM procedure in SPSS</a:t>
            </a:r>
            <a:r>
              <a:rPr lang="en-US" sz="2800" baseline="30000" dirty="0">
                <a:latin typeface="Times New Roman" panose="02020603050405020304" pitchFamily="18" charset="0"/>
                <a:cs typeface="Times New Roman" panose="02020603050405020304" pitchFamily="18" charset="0"/>
              </a:rPr>
              <a:t>TM</a:t>
            </a:r>
            <a:r>
              <a:rPr lang="en-US" sz="2800" dirty="0">
                <a:latin typeface="Times New Roman" panose="02020603050405020304" pitchFamily="18" charset="0"/>
                <a:cs typeface="Times New Roman" panose="02020603050405020304" pitchFamily="18" charset="0"/>
              </a:rPr>
              <a:t> (IBM, Armonk, NY, USA). </a:t>
            </a:r>
          </a:p>
          <a:p>
            <a:r>
              <a:rPr lang="en-US" sz="2800" dirty="0">
                <a:latin typeface="Times New Roman" panose="02020603050405020304" pitchFamily="18" charset="0"/>
                <a:cs typeface="Times New Roman" panose="02020603050405020304" pitchFamily="18" charset="0"/>
              </a:rPr>
              <a:t>Means were separated using Duncan’s multiple range tests.</a:t>
            </a:r>
            <a:endParaRPr lang="en-US" sz="2800" dirty="0"/>
          </a:p>
        </p:txBody>
      </p:sp>
      <p:pic>
        <p:nvPicPr>
          <p:cNvPr id="3" name="Picture 2">
            <a:extLst>
              <a:ext uri="{FF2B5EF4-FFF2-40B4-BE49-F238E27FC236}">
                <a16:creationId xmlns:a16="http://schemas.microsoft.com/office/drawing/2014/main" xmlns="" id="{72844E1B-5A08-304A-05D2-A8F802F46EAC}"/>
              </a:ext>
            </a:extLst>
          </p:cNvPr>
          <p:cNvPicPr>
            <a:picLocks noChangeAspect="1"/>
          </p:cNvPicPr>
          <p:nvPr/>
        </p:nvPicPr>
        <p:blipFill>
          <a:blip r:embed="rId2"/>
          <a:stretch>
            <a:fillRect/>
          </a:stretch>
        </p:blipFill>
        <p:spPr>
          <a:xfrm>
            <a:off x="3122612" y="3429000"/>
            <a:ext cx="4743099" cy="2810500"/>
          </a:xfrm>
          <a:prstGeom prst="rect">
            <a:avLst/>
          </a:prstGeom>
          <a:effectLst>
            <a:softEdge rad="38100"/>
          </a:effectLst>
        </p:spPr>
      </p:pic>
      <p:sp>
        <p:nvSpPr>
          <p:cNvPr id="7" name="TextBox 6">
            <a:extLst>
              <a:ext uri="{FF2B5EF4-FFF2-40B4-BE49-F238E27FC236}">
                <a16:creationId xmlns:a16="http://schemas.microsoft.com/office/drawing/2014/main" xmlns="" id="{1F35D700-5F1B-B923-739B-7ADF5D2CBC6D}"/>
              </a:ext>
            </a:extLst>
          </p:cNvPr>
          <p:cNvSpPr txBox="1"/>
          <p:nvPr/>
        </p:nvSpPr>
        <p:spPr>
          <a:xfrm>
            <a:off x="3628055" y="6215876"/>
            <a:ext cx="3732212"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https://elkaconsult.com/data-analysis</a:t>
            </a:r>
            <a:endParaRPr lang="en-US" sz="1200" i="1" dirty="0"/>
          </a:p>
        </p:txBody>
      </p:sp>
    </p:spTree>
    <p:extLst>
      <p:ext uri="{BB962C8B-B14F-4D97-AF65-F5344CB8AC3E}">
        <p14:creationId xmlns:p14="http://schemas.microsoft.com/office/powerpoint/2010/main" val="187953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3352800"/>
            <a:ext cx="4189729" cy="2463800"/>
          </a:xfrm>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611" y="685800"/>
            <a:ext cx="4951413" cy="24180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812" y="685800"/>
            <a:ext cx="5410200" cy="5130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2" y="3352800"/>
            <a:ext cx="5079285" cy="3048000"/>
          </a:xfrm>
          <a:prstGeom prst="rect">
            <a:avLst/>
          </a:prstGeom>
        </p:spPr>
      </p:pic>
    </p:spTree>
    <p:extLst>
      <p:ext uri="{BB962C8B-B14F-4D97-AF65-F5344CB8AC3E}">
        <p14:creationId xmlns:p14="http://schemas.microsoft.com/office/powerpoint/2010/main" val="402803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E0ED4-4799-2129-81E7-E16344B551E8}"/>
              </a:ext>
            </a:extLst>
          </p:cNvPr>
          <p:cNvSpPr>
            <a:spLocks noGrp="1"/>
          </p:cNvSpPr>
          <p:nvPr>
            <p:ph type="title"/>
          </p:nvPr>
        </p:nvSpPr>
        <p:spPr/>
        <p:txBody>
          <a:bodyPr anchor="t" anchorCtr="0"/>
          <a:lstStyle/>
          <a:p>
            <a:r>
              <a:rPr lang="en-US" dirty="0" smtClean="0">
                <a:latin typeface="Times New Roman" panose="02020603050405020304" pitchFamily="18" charset="0"/>
                <a:cs typeface="Times New Roman" panose="02020603050405020304" pitchFamily="18" charset="0"/>
              </a:rPr>
              <a:t>Results: </a:t>
            </a:r>
            <a:r>
              <a:rPr lang="en-US" sz="2400" b="1" dirty="0" smtClean="0">
                <a:latin typeface="Times New Roman" panose="02020603050405020304" pitchFamily="18" charset="0"/>
                <a:cs typeface="Times New Roman" panose="02020603050405020304" pitchFamily="18" charset="0"/>
              </a:rPr>
              <a:t>Day </a:t>
            </a:r>
            <a:r>
              <a:rPr lang="en-US" sz="2400" b="1" dirty="0">
                <a:latin typeface="Times New Roman" panose="02020603050405020304" pitchFamily="18" charset="0"/>
                <a:cs typeface="Times New Roman" panose="02020603050405020304" pitchFamily="18" charset="0"/>
              </a:rPr>
              <a:t>10 Production Performance</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3" name="Content Placeholder 3">
            <a:extLst>
              <a:ext uri="{FF2B5EF4-FFF2-40B4-BE49-F238E27FC236}">
                <a16:creationId xmlns:a16="http://schemas.microsoft.com/office/drawing/2014/main" xmlns="" id="{B5DA7691-AA08-264D-5D89-51ACB56DCA07}"/>
              </a:ext>
            </a:extLst>
          </p:cNvPr>
          <p:cNvGraphicFramePr>
            <a:graphicFrameLocks/>
          </p:cNvGraphicFramePr>
          <p:nvPr>
            <p:extLst>
              <p:ext uri="{D42A27DB-BD31-4B8C-83A1-F6EECF244321}">
                <p14:modId xmlns:p14="http://schemas.microsoft.com/office/powerpoint/2010/main" val="780196467"/>
              </p:ext>
            </p:extLst>
          </p:nvPr>
        </p:nvGraphicFramePr>
        <p:xfrm>
          <a:off x="1213982" y="1143000"/>
          <a:ext cx="9523728" cy="4403559"/>
        </p:xfrm>
        <a:graphic>
          <a:graphicData uri="http://schemas.openxmlformats.org/drawingml/2006/table">
            <a:tbl>
              <a:tblPr firstRow="1" firstCol="1" bandRow="1">
                <a:tableStyleId>{5C22544A-7EE6-4342-B048-85BDC9FD1C3A}</a:tableStyleId>
              </a:tblPr>
              <a:tblGrid>
                <a:gridCol w="2391445">
                  <a:extLst>
                    <a:ext uri="{9D8B030D-6E8A-4147-A177-3AD203B41FA5}">
                      <a16:colId xmlns:a16="http://schemas.microsoft.com/office/drawing/2014/main" xmlns="" val="20000"/>
                    </a:ext>
                  </a:extLst>
                </a:gridCol>
                <a:gridCol w="1718477">
                  <a:extLst>
                    <a:ext uri="{9D8B030D-6E8A-4147-A177-3AD203B41FA5}">
                      <a16:colId xmlns:a16="http://schemas.microsoft.com/office/drawing/2014/main" xmlns="" val="20001"/>
                    </a:ext>
                  </a:extLst>
                </a:gridCol>
                <a:gridCol w="1514183">
                  <a:extLst>
                    <a:ext uri="{9D8B030D-6E8A-4147-A177-3AD203B41FA5}">
                      <a16:colId xmlns:a16="http://schemas.microsoft.com/office/drawing/2014/main" xmlns="" val="20002"/>
                    </a:ext>
                  </a:extLst>
                </a:gridCol>
                <a:gridCol w="1946808">
                  <a:extLst>
                    <a:ext uri="{9D8B030D-6E8A-4147-A177-3AD203B41FA5}">
                      <a16:colId xmlns:a16="http://schemas.microsoft.com/office/drawing/2014/main" xmlns="" val="20003"/>
                    </a:ext>
                  </a:extLst>
                </a:gridCol>
                <a:gridCol w="1952815">
                  <a:extLst>
                    <a:ext uri="{9D8B030D-6E8A-4147-A177-3AD203B41FA5}">
                      <a16:colId xmlns:a16="http://schemas.microsoft.com/office/drawing/2014/main" xmlns="" val="20004"/>
                    </a:ext>
                  </a:extLst>
                </a:gridCol>
              </a:tblGrid>
              <a:tr h="546248">
                <a:tc>
                  <a:txBody>
                    <a:bodyPr/>
                    <a:lstStyle/>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Treatment</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Final Body Weight (g)</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Weight Gain (g)</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Feed to </a:t>
                      </a:r>
                    </a:p>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Body Weight</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Feed to Gain</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10000"/>
                  </a:ext>
                </a:extLst>
              </a:tr>
              <a:tr h="372526">
                <a:tc gridSpan="5">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Cultured Yeast Cell Wall Products (postbiotic)</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78961">
                <a:tc>
                  <a:txBody>
                    <a:bodyPr/>
                    <a:lstStyle/>
                    <a:p>
                      <a:pPr marL="0" marR="0">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XPC-Ultra® 625 </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257± </a:t>
                      </a:r>
                      <a:r>
                        <a:rPr lang="en-US" sz="1200" dirty="0" smtClean="0">
                          <a:solidFill>
                            <a:schemeClr val="tx1"/>
                          </a:solidFill>
                          <a:effectLst/>
                          <a:latin typeface="Times New Roman" panose="02020603050405020304" pitchFamily="18" charset="0"/>
                          <a:cs typeface="Times New Roman" panose="02020603050405020304" pitchFamily="18" charset="0"/>
                        </a:rPr>
                        <a:t>19</a:t>
                      </a:r>
                      <a:r>
                        <a:rPr lang="en-US" sz="1200" baseline="0" dirty="0" smtClean="0">
                          <a:solidFill>
                            <a:schemeClr val="tx1"/>
                          </a:solidFill>
                          <a:effectLst/>
                          <a:latin typeface="Times New Roman" panose="02020603050405020304" pitchFamily="18" charset="0"/>
                          <a:cs typeface="Times New Roman" panose="02020603050405020304" pitchFamily="18" charset="0"/>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212± 19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1.16± 0.03 </a:t>
                      </a:r>
                      <a:r>
                        <a:rPr lang="en-US" sz="1200" kern="1200" baseline="30000" dirty="0" smtClean="0">
                          <a:solidFill>
                            <a:schemeClr val="dk1"/>
                          </a:solidFill>
                          <a:effectLst/>
                          <a:latin typeface="+mn-lt"/>
                          <a:ea typeface="+mn-ea"/>
                          <a:cs typeface="+mn-cs"/>
                        </a:rPr>
                        <a:t>ab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0.95± 0.03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78961">
                <a:tc>
                  <a:txBody>
                    <a:bodyPr/>
                    <a:lstStyle/>
                    <a:p>
                      <a:pPr marL="0" marR="0">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XPC® 1250</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262± </a:t>
                      </a:r>
                      <a:r>
                        <a:rPr lang="en-US" sz="1200" dirty="0" smtClean="0">
                          <a:solidFill>
                            <a:schemeClr val="tx1"/>
                          </a:solidFill>
                          <a:effectLst/>
                          <a:latin typeface="Times New Roman" panose="02020603050405020304" pitchFamily="18" charset="0"/>
                          <a:cs typeface="Times New Roman" panose="02020603050405020304" pitchFamily="18" charset="0"/>
                        </a:rPr>
                        <a:t>14</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216± </a:t>
                      </a:r>
                      <a:r>
                        <a:rPr lang="en-US" sz="1200" dirty="0" smtClean="0">
                          <a:solidFill>
                            <a:schemeClr val="tx1"/>
                          </a:solidFill>
                          <a:effectLst/>
                          <a:latin typeface="Times New Roman" panose="02020603050405020304" pitchFamily="18" charset="0"/>
                          <a:cs typeface="Times New Roman" panose="02020603050405020304" pitchFamily="18" charset="0"/>
                        </a:rPr>
                        <a:t>13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 15± 0.02 </a:t>
                      </a:r>
                      <a:r>
                        <a:rPr lang="en-US" sz="1200" kern="1200" baseline="30000" dirty="0" smtClean="0">
                          <a:solidFill>
                            <a:schemeClr val="dk1"/>
                          </a:solidFill>
                          <a:effectLst/>
                          <a:latin typeface="+mn-lt"/>
                          <a:ea typeface="+mn-ea"/>
                          <a:cs typeface="+mn-cs"/>
                        </a:rPr>
                        <a:t>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0.95± 0.01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72526">
                <a:tc gridSpan="5">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Yeast Cell Wall Products (prebiotic)</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78961">
                <a:tc>
                  <a:txBody>
                    <a:bodyPr/>
                    <a:lstStyle/>
                    <a:p>
                      <a:pPr marL="0" marR="0">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Safmannan® 125 </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248± 30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203± 30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1.19± 0.04 </a:t>
                      </a:r>
                      <a:r>
                        <a:rPr lang="en-US" sz="1200" kern="1200" baseline="30000" dirty="0" smtClean="0">
                          <a:solidFill>
                            <a:schemeClr val="dk1"/>
                          </a:solidFill>
                          <a:effectLst/>
                          <a:latin typeface="+mn-lt"/>
                          <a:ea typeface="+mn-ea"/>
                          <a:cs typeface="+mn-cs"/>
                        </a:rPr>
                        <a:t>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0.96± 0.04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72526">
                <a:tc>
                  <a:txBody>
                    <a:bodyPr/>
                    <a:lstStyle/>
                    <a:p>
                      <a:pPr marL="0" marR="0">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S</a:t>
                      </a:r>
                      <a:r>
                        <a:rPr lang="en-US" sz="1200" dirty="0">
                          <a:solidFill>
                            <a:schemeClr val="bg1"/>
                          </a:solidFill>
                          <a:effectLst/>
                          <a:latin typeface="Times New Roman" panose="02020603050405020304" pitchFamily="18" charset="0"/>
                          <a:cs typeface="Times New Roman" panose="02020603050405020304" pitchFamily="18" charset="0"/>
                        </a:rPr>
                        <a:t>afmannan®  250 </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256± </a:t>
                      </a:r>
                      <a:r>
                        <a:rPr lang="en-US" sz="1200" dirty="0" smtClean="0">
                          <a:solidFill>
                            <a:schemeClr val="tx1"/>
                          </a:solidFill>
                          <a:effectLst/>
                          <a:latin typeface="Times New Roman" panose="02020603050405020304" pitchFamily="18" charset="0"/>
                          <a:cs typeface="Times New Roman" panose="02020603050405020304" pitchFamily="18" charset="0"/>
                        </a:rPr>
                        <a:t>15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211± </a:t>
                      </a:r>
                      <a:r>
                        <a:rPr lang="en-US" sz="1200" dirty="0" smtClean="0">
                          <a:solidFill>
                            <a:schemeClr val="tx1"/>
                          </a:solidFill>
                          <a:effectLst/>
                          <a:latin typeface="Times New Roman" panose="02020603050405020304" pitchFamily="18" charset="0"/>
                          <a:cs typeface="Times New Roman" panose="02020603050405020304" pitchFamily="18" charset="0"/>
                        </a:rPr>
                        <a:t>15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1.18± 0.05 </a:t>
                      </a:r>
                      <a:r>
                        <a:rPr lang="en-US" sz="1200" kern="1200" baseline="30000" dirty="0" smtClean="0">
                          <a:solidFill>
                            <a:schemeClr val="dk1"/>
                          </a:solidFill>
                          <a:effectLst/>
                          <a:latin typeface="+mn-lt"/>
                          <a:ea typeface="+mn-ea"/>
                          <a:cs typeface="+mn-cs"/>
                        </a:rPr>
                        <a:t>ab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0.97± 0.04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2526">
                <a:tc gridSpan="5">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Control Groups (no antibiotic alternative)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372526">
                <a:tc>
                  <a:txBody>
                    <a:bodyPr/>
                    <a:lstStyle/>
                    <a:p>
                      <a:pPr marL="0" marR="0">
                        <a:lnSpc>
                          <a:spcPct val="200000"/>
                        </a:lnSpc>
                        <a:spcBef>
                          <a:spcPts val="0"/>
                        </a:spcBef>
                        <a:spcAft>
                          <a:spcPts val="0"/>
                        </a:spcAft>
                        <a:tabLst>
                          <a:tab pos="-457200" algn="l"/>
                        </a:tabLst>
                      </a:pPr>
                      <a:r>
                        <a:rPr lang="en-US" sz="1200" dirty="0">
                          <a:solidFill>
                            <a:schemeClr val="bg1"/>
                          </a:solidFill>
                          <a:effectLst/>
                          <a:latin typeface="Times New Roman" panose="02020603050405020304" pitchFamily="18" charset="0"/>
                          <a:cs typeface="Times New Roman" panose="02020603050405020304" pitchFamily="18" charset="0"/>
                        </a:rPr>
                        <a:t>Challenged</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267± </a:t>
                      </a:r>
                      <a:r>
                        <a:rPr lang="en-US" sz="1200" dirty="0" smtClean="0">
                          <a:solidFill>
                            <a:schemeClr val="tx1"/>
                          </a:solidFill>
                          <a:effectLst/>
                          <a:latin typeface="Times New Roman" panose="02020603050405020304" pitchFamily="18" charset="0"/>
                          <a:cs typeface="Times New Roman" panose="02020603050405020304" pitchFamily="18" charset="0"/>
                        </a:rPr>
                        <a:t>13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222± </a:t>
                      </a:r>
                      <a:r>
                        <a:rPr lang="en-US" sz="1200" dirty="0" smtClean="0">
                          <a:solidFill>
                            <a:schemeClr val="tx1"/>
                          </a:solidFill>
                          <a:effectLst/>
                          <a:latin typeface="Times New Roman" panose="02020603050405020304" pitchFamily="18" charset="0"/>
                          <a:cs typeface="Times New Roman" panose="02020603050405020304" pitchFamily="18" charset="0"/>
                        </a:rPr>
                        <a:t>15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1.16± 0.04 </a:t>
                      </a:r>
                      <a:r>
                        <a:rPr lang="en-US" sz="1200" kern="1200" baseline="30000" dirty="0" smtClean="0">
                          <a:solidFill>
                            <a:schemeClr val="dk1"/>
                          </a:solidFill>
                          <a:effectLst/>
                          <a:latin typeface="+mn-lt"/>
                          <a:ea typeface="+mn-ea"/>
                          <a:cs typeface="+mn-cs"/>
                        </a:rPr>
                        <a:t>ab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0.97± 0.03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2526">
                <a:tc>
                  <a:txBody>
                    <a:bodyPr/>
                    <a:lstStyle/>
                    <a:p>
                      <a:pPr marL="0" marR="0">
                        <a:lnSpc>
                          <a:spcPct val="200000"/>
                        </a:lnSpc>
                        <a:spcBef>
                          <a:spcPts val="0"/>
                        </a:spcBef>
                        <a:spcAft>
                          <a:spcPts val="0"/>
                        </a:spcAft>
                        <a:tabLst>
                          <a:tab pos="-457200" algn="l"/>
                        </a:tabLst>
                      </a:pPr>
                      <a:r>
                        <a:rPr lang="en-US" sz="1200" dirty="0" smtClean="0">
                          <a:solidFill>
                            <a:schemeClr val="bg1"/>
                          </a:solidFill>
                          <a:effectLst/>
                          <a:latin typeface="Times New Roman" panose="02020603050405020304" pitchFamily="18" charset="0"/>
                          <a:cs typeface="Times New Roman" panose="02020603050405020304" pitchFamily="18" charset="0"/>
                        </a:rPr>
                        <a:t>None-Challenged</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261± </a:t>
                      </a:r>
                      <a:r>
                        <a:rPr lang="en-US" sz="1200" dirty="0" smtClean="0">
                          <a:solidFill>
                            <a:schemeClr val="tx1"/>
                          </a:solidFill>
                          <a:effectLst/>
                          <a:latin typeface="Times New Roman" panose="02020603050405020304" pitchFamily="18" charset="0"/>
                          <a:cs typeface="Times New Roman" panose="02020603050405020304" pitchFamily="18" charset="0"/>
                        </a:rPr>
                        <a:t>9</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215± </a:t>
                      </a:r>
                      <a:r>
                        <a:rPr lang="en-US" sz="1200" dirty="0" smtClean="0">
                          <a:solidFill>
                            <a:schemeClr val="tx1"/>
                          </a:solidFill>
                          <a:effectLst/>
                          <a:latin typeface="Times New Roman" panose="02020603050405020304" pitchFamily="18" charset="0"/>
                          <a:cs typeface="Times New Roman" panose="02020603050405020304" pitchFamily="18" charset="0"/>
                        </a:rPr>
                        <a:t>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1.16± 0.02 </a:t>
                      </a:r>
                      <a:r>
                        <a:rPr lang="en-US" sz="1200" kern="1200" baseline="30000" dirty="0" smtClean="0">
                          <a:solidFill>
                            <a:schemeClr val="dk1"/>
                          </a:solidFill>
                          <a:effectLst/>
                          <a:latin typeface="+mn-lt"/>
                          <a:ea typeface="+mn-ea"/>
                          <a:cs typeface="+mn-cs"/>
                        </a:rPr>
                        <a:t>ab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200" dirty="0">
                          <a:solidFill>
                            <a:schemeClr val="tx1"/>
                          </a:solidFill>
                          <a:effectLst/>
                          <a:latin typeface="Times New Roman" panose="02020603050405020304" pitchFamily="18" charset="0"/>
                          <a:cs typeface="Times New Roman" panose="02020603050405020304" pitchFamily="18" charset="0"/>
                        </a:rPr>
                        <a:t>0.96± 0.02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
        <p:nvSpPr>
          <p:cNvPr id="5" name="Rectangle 4">
            <a:extLst>
              <a:ext uri="{FF2B5EF4-FFF2-40B4-BE49-F238E27FC236}">
                <a16:creationId xmlns:a16="http://schemas.microsoft.com/office/drawing/2014/main" xmlns="" id="{78789EB6-1033-15A4-CE38-EC96A895829A}"/>
              </a:ext>
            </a:extLst>
          </p:cNvPr>
          <p:cNvSpPr/>
          <p:nvPr/>
        </p:nvSpPr>
        <p:spPr>
          <a:xfrm>
            <a:off x="1213982" y="5714998"/>
            <a:ext cx="8984705" cy="852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aseline="30000" dirty="0">
                <a:solidFill>
                  <a:schemeClr val="tx1"/>
                </a:solidFill>
                <a:latin typeface="Times New Roman" panose="02020603050405020304" pitchFamily="18" charset="0"/>
                <a:cs typeface="Times New Roman" panose="02020603050405020304" pitchFamily="18" charset="0"/>
              </a:rPr>
              <a:t>a,b</a:t>
            </a:r>
            <a:r>
              <a:rPr lang="en-US" sz="1000" dirty="0">
                <a:solidFill>
                  <a:schemeClr val="tx1"/>
                </a:solidFill>
                <a:latin typeface="Times New Roman" panose="02020603050405020304" pitchFamily="18" charset="0"/>
                <a:cs typeface="Times New Roman" panose="02020603050405020304" pitchFamily="18" charset="0"/>
              </a:rPr>
              <a:t> Means ±Standard Deviation within a column with no common superscript differ based on Duncan’s multiple range test. For this </a:t>
            </a:r>
            <a:r>
              <a:rPr lang="en-US" sz="1000" dirty="0" smtClean="0">
                <a:solidFill>
                  <a:schemeClr val="tx1"/>
                </a:solidFill>
                <a:latin typeface="Times New Roman" panose="02020603050405020304" pitchFamily="18" charset="0"/>
                <a:cs typeface="Times New Roman" panose="02020603050405020304" pitchFamily="18" charset="0"/>
              </a:rPr>
              <a:t>experiment </a:t>
            </a:r>
            <a:r>
              <a:rPr lang="en-US" sz="1000" dirty="0">
                <a:solidFill>
                  <a:schemeClr val="tx1"/>
                </a:solidFill>
                <a:latin typeface="Times New Roman" panose="02020603050405020304" pitchFamily="18" charset="0"/>
                <a:cs typeface="Times New Roman" panose="02020603050405020304" pitchFamily="18" charset="0"/>
              </a:rPr>
              <a:t>there was no difference between the challenged and unchallenged birds nor was there a difference between the yeast culture </a:t>
            </a:r>
            <a:r>
              <a:rPr lang="en-US" sz="1000" dirty="0" err="1">
                <a:solidFill>
                  <a:schemeClr val="tx1"/>
                </a:solidFill>
                <a:latin typeface="Times New Roman" panose="02020603050405020304" pitchFamily="18" charset="0"/>
                <a:cs typeface="Times New Roman" panose="02020603050405020304" pitchFamily="18" charset="0"/>
              </a:rPr>
              <a:t>postbiotics</a:t>
            </a:r>
            <a:r>
              <a:rPr lang="en-US" sz="1000" dirty="0">
                <a:solidFill>
                  <a:schemeClr val="tx1"/>
                </a:solidFill>
                <a:latin typeface="Times New Roman" panose="02020603050405020304" pitchFamily="18" charset="0"/>
                <a:cs typeface="Times New Roman" panose="02020603050405020304" pitchFamily="18" charset="0"/>
              </a:rPr>
              <a:t> or yeast cell wall prebiotics. ANOVA and Duncan’s mean separations are therefore shown based on a one-way ANOVA</a:t>
            </a:r>
            <a:r>
              <a:rPr lang="en-US" sz="1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600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00F67-05D0-C8CD-43BF-7314E7EA9FB3}"/>
              </a:ext>
            </a:extLst>
          </p:cNvPr>
          <p:cNvSpPr txBox="1">
            <a:spLocks/>
          </p:cNvSpPr>
          <p:nvPr/>
        </p:nvSpPr>
        <p:spPr>
          <a:xfrm>
            <a:off x="1065212" y="685800"/>
            <a:ext cx="8839200" cy="381000"/>
          </a:xfrm>
          <a:prstGeom prst="rect">
            <a:avLst/>
          </a:prstGeom>
          <a:noFill/>
        </p:spPr>
        <p:txBody>
          <a:bodyPr>
            <a:normAutofit fontScale="92500"/>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Day 10 Productivity Index   -  With &amp; Without Mortality in Safmmanan125 Group</a:t>
            </a:r>
            <a:endParaRPr lang="en-US" sz="2000" dirty="0">
              <a:latin typeface="Times New Roman" panose="02020603050405020304" pitchFamily="18" charset="0"/>
              <a:cs typeface="Times New Roman" panose="02020603050405020304" pitchFamily="18" charset="0"/>
            </a:endParaRPr>
          </a:p>
        </p:txBody>
      </p:sp>
      <p:graphicFrame>
        <p:nvGraphicFramePr>
          <p:cNvPr id="3" name="Content Placeholder 3">
            <a:extLst>
              <a:ext uri="{FF2B5EF4-FFF2-40B4-BE49-F238E27FC236}">
                <a16:creationId xmlns:a16="http://schemas.microsoft.com/office/drawing/2014/main" xmlns="" id="{7D5CC349-5AF1-CCCC-1E89-C7FE1A87DF6F}"/>
              </a:ext>
            </a:extLst>
          </p:cNvPr>
          <p:cNvGraphicFramePr>
            <a:graphicFrameLocks/>
          </p:cNvGraphicFramePr>
          <p:nvPr>
            <p:extLst>
              <p:ext uri="{D42A27DB-BD31-4B8C-83A1-F6EECF244321}">
                <p14:modId xmlns:p14="http://schemas.microsoft.com/office/powerpoint/2010/main" val="2569688034"/>
              </p:ext>
            </p:extLst>
          </p:nvPr>
        </p:nvGraphicFramePr>
        <p:xfrm>
          <a:off x="1065212" y="1219200"/>
          <a:ext cx="10134600" cy="4267200"/>
        </p:xfrm>
        <a:graphic>
          <a:graphicData uri="http://schemas.openxmlformats.org/drawingml/2006/table">
            <a:tbl>
              <a:tblPr firstRow="1" firstCol="1" bandRow="1">
                <a:tableStyleId>{5C22544A-7EE6-4342-B048-85BDC9FD1C3A}</a:tableStyleId>
              </a:tblPr>
              <a:tblGrid>
                <a:gridCol w="2544839">
                  <a:extLst>
                    <a:ext uri="{9D8B030D-6E8A-4147-A177-3AD203B41FA5}">
                      <a16:colId xmlns:a16="http://schemas.microsoft.com/office/drawing/2014/main" xmlns="" val="20000"/>
                    </a:ext>
                  </a:extLst>
                </a:gridCol>
                <a:gridCol w="3440010">
                  <a:extLst>
                    <a:ext uri="{9D8B030D-6E8A-4147-A177-3AD203B41FA5}">
                      <a16:colId xmlns:a16="http://schemas.microsoft.com/office/drawing/2014/main" xmlns="" val="20001"/>
                    </a:ext>
                  </a:extLst>
                </a:gridCol>
                <a:gridCol w="4149751">
                  <a:extLst>
                    <a:ext uri="{9D8B030D-6E8A-4147-A177-3AD203B41FA5}">
                      <a16:colId xmlns:a16="http://schemas.microsoft.com/office/drawing/2014/main" xmlns="" val="20002"/>
                    </a:ext>
                  </a:extLst>
                </a:gridCol>
              </a:tblGrid>
              <a:tr h="413042">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Treatment</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PI With Mortality</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PI Without Mortality</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10000"/>
                  </a:ext>
                </a:extLst>
              </a:tr>
              <a:tr h="413042">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Cultured Yeast Cell Wall Products (postbiotic)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13042">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XPC-Ultra® 625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223 ± </a:t>
                      </a:r>
                      <a:r>
                        <a:rPr lang="en-US" sz="1400" dirty="0" smtClean="0">
                          <a:solidFill>
                            <a:schemeClr val="tx1"/>
                          </a:solidFill>
                          <a:effectLst/>
                          <a:latin typeface="Times New Roman" panose="02020603050405020304" pitchFamily="18" charset="0"/>
                          <a:cs typeface="Times New Roman" panose="02020603050405020304" pitchFamily="18" charset="0"/>
                        </a:rPr>
                        <a:t>17 </a:t>
                      </a:r>
                      <a:r>
                        <a:rPr lang="en-US" sz="1400" kern="1200" baseline="30000" dirty="0" smtClean="0">
                          <a:solidFill>
                            <a:schemeClr val="dk1"/>
                          </a:solidFill>
                          <a:effectLst/>
                          <a:latin typeface="+mn-lt"/>
                          <a:ea typeface="+mn-ea"/>
                          <a:cs typeface="+mn-cs"/>
                        </a:rPr>
                        <a:t>ab</a:t>
                      </a:r>
                      <a:r>
                        <a:rPr lang="en-US" sz="1400" dirty="0" smtClean="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223 ± 17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13042">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XPC® 1250</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229 ± </a:t>
                      </a:r>
                      <a:r>
                        <a:rPr lang="en-US" sz="1400" dirty="0" smtClean="0">
                          <a:solidFill>
                            <a:schemeClr val="tx1"/>
                          </a:solidFill>
                          <a:effectLst/>
                          <a:latin typeface="Times New Roman" panose="02020603050405020304" pitchFamily="18" charset="0"/>
                          <a:cs typeface="Times New Roman" panose="02020603050405020304" pitchFamily="18" charset="0"/>
                        </a:rPr>
                        <a:t>15</a:t>
                      </a:r>
                      <a:r>
                        <a:rPr lang="en-US" sz="1400" kern="1200" baseline="30000" dirty="0" smtClean="0">
                          <a:solidFill>
                            <a:schemeClr val="dk1"/>
                          </a:solidFill>
                          <a:effectLst/>
                          <a:latin typeface="+mn-lt"/>
                          <a:ea typeface="+mn-ea"/>
                          <a:cs typeface="+mn-cs"/>
                        </a:rPr>
                        <a:t> a</a:t>
                      </a:r>
                      <a:r>
                        <a:rPr lang="en-US" sz="1400" dirty="0" smtClean="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229 ± 15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13042">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Yeast Cell Wall Products (prebiotic)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13042">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Safmannan® 125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199 ± </a:t>
                      </a:r>
                      <a:r>
                        <a:rPr lang="en-US" sz="1400" dirty="0" smtClean="0">
                          <a:solidFill>
                            <a:schemeClr val="tx1"/>
                          </a:solidFill>
                          <a:effectLst/>
                          <a:latin typeface="Times New Roman" panose="02020603050405020304" pitchFamily="18" charset="0"/>
                          <a:cs typeface="Times New Roman" panose="02020603050405020304" pitchFamily="18" charset="0"/>
                        </a:rPr>
                        <a:t>42 </a:t>
                      </a:r>
                      <a:r>
                        <a:rPr lang="en-US" sz="1400" kern="1200" baseline="30000" dirty="0" smtClean="0">
                          <a:solidFill>
                            <a:schemeClr val="dk1"/>
                          </a:solidFill>
                          <a:effectLst/>
                          <a:latin typeface="+mn-lt"/>
                          <a:ea typeface="+mn-ea"/>
                          <a:cs typeface="+mn-cs"/>
                        </a:rPr>
                        <a:t>b</a:t>
                      </a:r>
                      <a:r>
                        <a:rPr lang="en-US" sz="1400" dirty="0" smtClean="0">
                          <a:solidFill>
                            <a:schemeClr val="tx1"/>
                          </a:solidFill>
                          <a:effectLst/>
                          <a:latin typeface="Times New Roman" panose="02020603050405020304" pitchFamily="18" charset="0"/>
                          <a:cs typeface="Times New Roman" panose="02020603050405020304" pitchFamily="18" charset="0"/>
                        </a:rPr>
                        <a:t> </a:t>
                      </a:r>
                      <a:endParaRPr lang="en-US" sz="10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210 ± 31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413042">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Safmannan®  250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 217 ± 18 </a:t>
                      </a:r>
                      <a:r>
                        <a:rPr lang="en-US" sz="1400" kern="1200" baseline="30000" dirty="0" smtClean="0">
                          <a:solidFill>
                            <a:schemeClr val="dk1"/>
                          </a:solidFill>
                          <a:effectLst/>
                          <a:latin typeface="+mn-lt"/>
                          <a:ea typeface="+mn-ea"/>
                          <a:cs typeface="+mn-cs"/>
                        </a:rPr>
                        <a:t>ab</a:t>
                      </a:r>
                      <a:endParaRPr lang="en-US"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217 ± 18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413042">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Control Groups (no antibiotic alternative)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413042">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Challenged</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231 ± </a:t>
                      </a:r>
                      <a:r>
                        <a:rPr lang="en-US" sz="1400" dirty="0" smtClean="0">
                          <a:solidFill>
                            <a:schemeClr val="tx1"/>
                          </a:solidFill>
                          <a:effectLst/>
                          <a:latin typeface="Times New Roman" panose="02020603050405020304" pitchFamily="18" charset="0"/>
                          <a:cs typeface="Times New Roman" panose="02020603050405020304" pitchFamily="18" charset="0"/>
                        </a:rPr>
                        <a:t>17</a:t>
                      </a:r>
                      <a:r>
                        <a:rPr lang="en-US" sz="1400" kern="1200" baseline="30000" dirty="0" smtClean="0">
                          <a:solidFill>
                            <a:schemeClr val="dk1"/>
                          </a:solidFill>
                          <a:effectLst/>
                          <a:latin typeface="+mn-lt"/>
                          <a:ea typeface="+mn-ea"/>
                          <a:cs typeface="+mn-cs"/>
                        </a:rPr>
                        <a:t>a</a:t>
                      </a:r>
                      <a:r>
                        <a:rPr lang="en-US" sz="1400" dirty="0" smtClean="0">
                          <a:solidFill>
                            <a:schemeClr val="tx1"/>
                          </a:solidFill>
                          <a:effectLst/>
                          <a:latin typeface="Times New Roman" panose="02020603050405020304" pitchFamily="18" charset="0"/>
                          <a:cs typeface="Times New Roman" panose="02020603050405020304" pitchFamily="18" charset="0"/>
                        </a:rPr>
                        <a:t> </a:t>
                      </a:r>
                      <a:endParaRPr lang="en-US"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231 ± 17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413042">
                <a:tc>
                  <a:txBody>
                    <a:bodyPr/>
                    <a:lstStyle/>
                    <a:p>
                      <a:pPr marL="0" marR="0">
                        <a:lnSpc>
                          <a:spcPct val="200000"/>
                        </a:lnSpc>
                        <a:spcBef>
                          <a:spcPts val="0"/>
                        </a:spcBef>
                        <a:spcAft>
                          <a:spcPts val="0"/>
                        </a:spcAft>
                        <a:tabLst>
                          <a:tab pos="-457200" algn="l"/>
                        </a:tabLst>
                      </a:pPr>
                      <a:r>
                        <a:rPr lang="en-US" sz="1400" dirty="0" smtClean="0">
                          <a:solidFill>
                            <a:schemeClr val="bg1"/>
                          </a:solidFill>
                          <a:effectLst/>
                          <a:latin typeface="Times New Roman" panose="02020603050405020304" pitchFamily="18" charset="0"/>
                          <a:cs typeface="Times New Roman" panose="02020603050405020304" pitchFamily="18" charset="0"/>
                        </a:rPr>
                        <a:t>None-Challenged</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tab pos="-457200" algn="l"/>
                        </a:tabLst>
                        <a:defRPr/>
                      </a:pPr>
                      <a:r>
                        <a:rPr lang="en-US" sz="1400" dirty="0">
                          <a:solidFill>
                            <a:schemeClr val="tx1"/>
                          </a:solidFill>
                          <a:effectLst/>
                          <a:latin typeface="Times New Roman" panose="02020603050405020304" pitchFamily="18" charset="0"/>
                          <a:cs typeface="Times New Roman" panose="02020603050405020304" pitchFamily="18" charset="0"/>
                        </a:rPr>
                        <a:t>225 ± </a:t>
                      </a:r>
                      <a:r>
                        <a:rPr lang="en-US" sz="1400" dirty="0" smtClean="0">
                          <a:solidFill>
                            <a:schemeClr val="tx1"/>
                          </a:solidFill>
                          <a:effectLst/>
                          <a:latin typeface="Times New Roman" panose="02020603050405020304" pitchFamily="18" charset="0"/>
                          <a:cs typeface="Times New Roman" panose="02020603050405020304" pitchFamily="18" charset="0"/>
                        </a:rPr>
                        <a:t>10 </a:t>
                      </a:r>
                      <a:r>
                        <a:rPr lang="en-US" sz="1400" kern="1200" baseline="30000" dirty="0" smtClean="0">
                          <a:solidFill>
                            <a:schemeClr val="dk1"/>
                          </a:solidFill>
                          <a:effectLst/>
                          <a:latin typeface="+mn-lt"/>
                          <a:ea typeface="+mn-ea"/>
                          <a:cs typeface="+mn-cs"/>
                        </a:rPr>
                        <a:t>a</a:t>
                      </a:r>
                      <a:endParaRPr lang="en-US"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225 ± 10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
        <p:nvSpPr>
          <p:cNvPr id="4" name="Rectangle 3">
            <a:extLst>
              <a:ext uri="{FF2B5EF4-FFF2-40B4-BE49-F238E27FC236}">
                <a16:creationId xmlns:a16="http://schemas.microsoft.com/office/drawing/2014/main" xmlns="" id="{17F1E4F4-E51A-8610-CD1B-B6CB86B699E0}"/>
              </a:ext>
            </a:extLst>
          </p:cNvPr>
          <p:cNvSpPr/>
          <p:nvPr/>
        </p:nvSpPr>
        <p:spPr>
          <a:xfrm>
            <a:off x="722310" y="5353050"/>
            <a:ext cx="10744201" cy="1231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aseline="30000" dirty="0">
                <a:solidFill>
                  <a:schemeClr val="tx1"/>
                </a:solidFill>
                <a:latin typeface="Times New Roman" panose="02020603050405020304" pitchFamily="18" charset="0"/>
                <a:cs typeface="Times New Roman" panose="02020603050405020304" pitchFamily="18" charset="0"/>
              </a:rPr>
              <a:t>a,b</a:t>
            </a:r>
            <a:r>
              <a:rPr lang="en-US" sz="1000" dirty="0">
                <a:solidFill>
                  <a:schemeClr val="tx1"/>
                </a:solidFill>
                <a:latin typeface="Times New Roman" panose="02020603050405020304" pitchFamily="18" charset="0"/>
                <a:cs typeface="Times New Roman" panose="02020603050405020304" pitchFamily="18" charset="0"/>
              </a:rPr>
              <a:t> Means ±Standard Deviation within a column with no common superscript differ based on Duncan’s multiple range test. For this experiment there was no difference between the challenged and unchallenged birds nor was there a difference between the yeast culture </a:t>
            </a:r>
            <a:r>
              <a:rPr lang="en-US" sz="1000" dirty="0" err="1">
                <a:solidFill>
                  <a:schemeClr val="tx1"/>
                </a:solidFill>
                <a:latin typeface="Times New Roman" panose="02020603050405020304" pitchFamily="18" charset="0"/>
                <a:cs typeface="Times New Roman" panose="02020603050405020304" pitchFamily="18" charset="0"/>
              </a:rPr>
              <a:t>postbiotics</a:t>
            </a:r>
            <a:r>
              <a:rPr lang="en-US" sz="1000" dirty="0">
                <a:solidFill>
                  <a:schemeClr val="tx1"/>
                </a:solidFill>
                <a:latin typeface="Times New Roman" panose="02020603050405020304" pitchFamily="18" charset="0"/>
                <a:cs typeface="Times New Roman" panose="02020603050405020304" pitchFamily="18" charset="0"/>
              </a:rPr>
              <a:t> or yeast cell wall prebiotics. ANOVA and Duncan’s mean separations are therefore shown based on a one-way ANOVA</a:t>
            </a:r>
            <a:r>
              <a:rPr lang="en-US" sz="1000" dirty="0" smtClean="0">
                <a:solidFill>
                  <a:schemeClr val="tx1"/>
                </a:solidFill>
                <a:latin typeface="Times New Roman" panose="02020603050405020304" pitchFamily="18" charset="0"/>
                <a:cs typeface="Times New Roman" panose="02020603050405020304" pitchFamily="18" charset="0"/>
              </a:rPr>
              <a:t>.</a:t>
            </a:r>
            <a:endParaRPr lang="en-US"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3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72801-A797-73BF-A687-78F84AC0E663}"/>
              </a:ext>
            </a:extLst>
          </p:cNvPr>
          <p:cNvSpPr txBox="1">
            <a:spLocks/>
          </p:cNvSpPr>
          <p:nvPr/>
        </p:nvSpPr>
        <p:spPr>
          <a:xfrm>
            <a:off x="836612" y="572621"/>
            <a:ext cx="7821706" cy="533400"/>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Day 10 Salmonella Typhimurium Numeration by Plating &amp; ROKA</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graphicFrame>
        <p:nvGraphicFramePr>
          <p:cNvPr id="3" name="Content Placeholder 3">
            <a:extLst>
              <a:ext uri="{FF2B5EF4-FFF2-40B4-BE49-F238E27FC236}">
                <a16:creationId xmlns:a16="http://schemas.microsoft.com/office/drawing/2014/main" xmlns="" id="{26C0F2C7-2250-989C-2E16-10D52C76F836}"/>
              </a:ext>
            </a:extLst>
          </p:cNvPr>
          <p:cNvGraphicFramePr>
            <a:graphicFrameLocks/>
          </p:cNvGraphicFramePr>
          <p:nvPr>
            <p:extLst>
              <p:ext uri="{D42A27DB-BD31-4B8C-83A1-F6EECF244321}">
                <p14:modId xmlns:p14="http://schemas.microsoft.com/office/powerpoint/2010/main" val="1072007987"/>
              </p:ext>
            </p:extLst>
          </p:nvPr>
        </p:nvGraphicFramePr>
        <p:xfrm>
          <a:off x="836612" y="1135838"/>
          <a:ext cx="10667999" cy="4553715"/>
        </p:xfrm>
        <a:graphic>
          <a:graphicData uri="http://schemas.openxmlformats.org/drawingml/2006/table">
            <a:tbl>
              <a:tblPr firstRow="1" firstCol="1" bandRow="1">
                <a:tableStyleId>{5C22544A-7EE6-4342-B048-85BDC9FD1C3A}</a:tableStyleId>
              </a:tblPr>
              <a:tblGrid>
                <a:gridCol w="2678777">
                  <a:extLst>
                    <a:ext uri="{9D8B030D-6E8A-4147-A177-3AD203B41FA5}">
                      <a16:colId xmlns:a16="http://schemas.microsoft.com/office/drawing/2014/main" xmlns="" val="20000"/>
                    </a:ext>
                  </a:extLst>
                </a:gridCol>
                <a:gridCol w="3621063">
                  <a:extLst>
                    <a:ext uri="{9D8B030D-6E8A-4147-A177-3AD203B41FA5}">
                      <a16:colId xmlns:a16="http://schemas.microsoft.com/office/drawing/2014/main" xmlns="" val="20001"/>
                    </a:ext>
                  </a:extLst>
                </a:gridCol>
                <a:gridCol w="4368159">
                  <a:extLst>
                    <a:ext uri="{9D8B030D-6E8A-4147-A177-3AD203B41FA5}">
                      <a16:colId xmlns:a16="http://schemas.microsoft.com/office/drawing/2014/main" xmlns="" val="20002"/>
                    </a:ext>
                  </a:extLst>
                </a:gridCol>
              </a:tblGrid>
              <a:tr h="713235">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Treatment</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Count in plates (CFU log10)/ gm</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ROKA</a:t>
                      </a:r>
                      <a:r>
                        <a:rPr lang="en-US" sz="1400" baseline="30000" dirty="0">
                          <a:solidFill>
                            <a:schemeClr val="bg1"/>
                          </a:solidFill>
                          <a:effectLst/>
                          <a:latin typeface="Times New Roman" panose="02020603050405020304" pitchFamily="18" charset="0"/>
                          <a:cs typeface="Times New Roman" panose="02020603050405020304" pitchFamily="18" charset="0"/>
                        </a:rPr>
                        <a:t>1</a:t>
                      </a:r>
                      <a:r>
                        <a:rPr lang="en-US" sz="1400" dirty="0">
                          <a:solidFill>
                            <a:schemeClr val="bg1"/>
                          </a:solidFill>
                          <a:effectLst/>
                          <a:latin typeface="Times New Roman" panose="02020603050405020304" pitchFamily="18" charset="0"/>
                          <a:cs typeface="Times New Roman" panose="02020603050405020304" pitchFamily="18" charset="0"/>
                        </a:rPr>
                        <a:t> count (CFU log 10)/ml</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10000"/>
                  </a:ext>
                </a:extLst>
              </a:tr>
              <a:tr h="356617">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Cultured Yeast Cell Wall Products (postbiotic)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56617">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XPC-Ultra® 625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6.01 ± 1.16 </a:t>
                      </a:r>
                      <a:r>
                        <a:rPr lang="en-US" sz="1400" kern="1200" baseline="30000" dirty="0" smtClean="0">
                          <a:solidFill>
                            <a:schemeClr val="dk1"/>
                          </a:solidFill>
                          <a:effectLst/>
                          <a:latin typeface="+mn-lt"/>
                          <a:ea typeface="+mn-ea"/>
                          <a:cs typeface="+mn-cs"/>
                        </a:rPr>
                        <a:t>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4.93 ± 0.60 </a:t>
                      </a:r>
                      <a:r>
                        <a:rPr lang="en-US" sz="1400" kern="1200" baseline="30000" dirty="0" smtClean="0">
                          <a:solidFill>
                            <a:schemeClr val="dk1"/>
                          </a:solidFill>
                          <a:effectLst/>
                          <a:latin typeface="+mn-lt"/>
                          <a:ea typeface="+mn-ea"/>
                          <a:cs typeface="+mn-cs"/>
                        </a:rPr>
                        <a:t>b</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56617">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XPC® 1250</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5.67 ± 1.13 </a:t>
                      </a:r>
                      <a:r>
                        <a:rPr lang="en-US" sz="1400" kern="1200" baseline="30000" dirty="0" smtClean="0">
                          <a:solidFill>
                            <a:schemeClr val="dk1"/>
                          </a:solidFill>
                          <a:effectLst/>
                          <a:latin typeface="+mn-lt"/>
                          <a:ea typeface="+mn-ea"/>
                          <a:cs typeface="+mn-cs"/>
                        </a:rPr>
                        <a:t>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4.77 ± 0.55 </a:t>
                      </a:r>
                      <a:r>
                        <a:rPr lang="en-US" sz="1400" kern="1200" baseline="30000" dirty="0" smtClean="0">
                          <a:solidFill>
                            <a:schemeClr val="dk1"/>
                          </a:solidFill>
                          <a:effectLst/>
                          <a:latin typeface="+mn-lt"/>
                          <a:ea typeface="+mn-ea"/>
                          <a:cs typeface="+mn-cs"/>
                        </a:rPr>
                        <a:t>b</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56617">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Yeast Cell Wall Products (prebiotic)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356617">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Safmannan® 125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5.07 ± </a:t>
                      </a:r>
                      <a:r>
                        <a:rPr lang="en-US" sz="1400" dirty="0" smtClean="0">
                          <a:solidFill>
                            <a:schemeClr val="tx1"/>
                          </a:solidFill>
                          <a:effectLst/>
                          <a:latin typeface="Times New Roman" panose="02020603050405020304" pitchFamily="18" charset="0"/>
                          <a:cs typeface="Times New Roman" panose="02020603050405020304" pitchFamily="18" charset="0"/>
                        </a:rPr>
                        <a:t>1.83 </a:t>
                      </a:r>
                      <a:r>
                        <a:rPr lang="en-US" sz="1400" kern="1200" baseline="30000" dirty="0" smtClean="0">
                          <a:solidFill>
                            <a:schemeClr val="dk1"/>
                          </a:solidFill>
                          <a:effectLst/>
                          <a:latin typeface="+mn-lt"/>
                          <a:ea typeface="+mn-ea"/>
                          <a:cs typeface="+mn-cs"/>
                        </a:rPr>
                        <a:t>b</a:t>
                      </a:r>
                      <a:r>
                        <a:rPr lang="en-US" sz="1400" dirty="0" smtClean="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4.87 ± 0.57 </a:t>
                      </a:r>
                      <a:r>
                        <a:rPr lang="en-US" sz="1400" kern="1200" baseline="30000" dirty="0" smtClean="0">
                          <a:solidFill>
                            <a:schemeClr val="dk1"/>
                          </a:solidFill>
                          <a:effectLst/>
                          <a:latin typeface="+mn-lt"/>
                          <a:ea typeface="+mn-ea"/>
                          <a:cs typeface="+mn-cs"/>
                        </a:rPr>
                        <a:t>b</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64746">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Safmannan®  250 </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6.04 ± 1.05 </a:t>
                      </a:r>
                      <a:r>
                        <a:rPr lang="en-US" sz="1400" kern="1200" baseline="30000" dirty="0" smtClean="0">
                          <a:solidFill>
                            <a:schemeClr val="dk1"/>
                          </a:solidFill>
                          <a:effectLst/>
                          <a:latin typeface="+mn-lt"/>
                          <a:ea typeface="+mn-ea"/>
                          <a:cs typeface="+mn-cs"/>
                        </a:rPr>
                        <a:t>c</a:t>
                      </a:r>
                      <a:r>
                        <a:rPr lang="en-US" sz="1400" baseline="0" dirty="0" smtClean="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5. 02 ± 0.22 </a:t>
                      </a:r>
                      <a:r>
                        <a:rPr lang="en-US" sz="1400" kern="1200" baseline="30000" dirty="0" smtClean="0">
                          <a:solidFill>
                            <a:schemeClr val="dk1"/>
                          </a:solidFill>
                          <a:effectLst/>
                          <a:latin typeface="+mn-lt"/>
                          <a:ea typeface="+mn-ea"/>
                          <a:cs typeface="+mn-cs"/>
                        </a:rPr>
                        <a:t>b</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56617">
                <a:tc gridSpan="3">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Control Groups (no antibiotic alternative)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356617">
                <a:tc>
                  <a:txBody>
                    <a:bodyPr/>
                    <a:lstStyle/>
                    <a:p>
                      <a:pPr marL="0" marR="0">
                        <a:lnSpc>
                          <a:spcPct val="200000"/>
                        </a:lnSpc>
                        <a:spcBef>
                          <a:spcPts val="0"/>
                        </a:spcBef>
                        <a:spcAft>
                          <a:spcPts val="0"/>
                        </a:spcAft>
                        <a:tabLst>
                          <a:tab pos="-457200" algn="l"/>
                        </a:tabLst>
                      </a:pPr>
                      <a:r>
                        <a:rPr lang="en-US" sz="1400" dirty="0">
                          <a:solidFill>
                            <a:schemeClr val="bg1"/>
                          </a:solidFill>
                          <a:effectLst/>
                          <a:latin typeface="Times New Roman" panose="02020603050405020304" pitchFamily="18" charset="0"/>
                          <a:cs typeface="Times New Roman" panose="02020603050405020304" pitchFamily="18" charset="0"/>
                        </a:rPr>
                        <a:t>Challenged</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5.77 ± 1.39 </a:t>
                      </a:r>
                      <a:r>
                        <a:rPr lang="en-US" sz="1400" kern="1200" baseline="30000" dirty="0" smtClean="0">
                          <a:solidFill>
                            <a:schemeClr val="dk1"/>
                          </a:solidFill>
                          <a:effectLst/>
                          <a:latin typeface="+mn-lt"/>
                          <a:ea typeface="+mn-ea"/>
                          <a:cs typeface="+mn-cs"/>
                        </a:rPr>
                        <a:t>c</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5.01 ± 0.31 </a:t>
                      </a:r>
                      <a:r>
                        <a:rPr lang="en-US" sz="1400" kern="1200" baseline="30000" dirty="0" smtClean="0">
                          <a:solidFill>
                            <a:schemeClr val="dk1"/>
                          </a:solidFill>
                          <a:effectLst/>
                          <a:latin typeface="+mn-lt"/>
                          <a:ea typeface="+mn-ea"/>
                          <a:cs typeface="+mn-cs"/>
                        </a:rPr>
                        <a:t>b</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56617">
                <a:tc>
                  <a:txBody>
                    <a:bodyPr/>
                    <a:lstStyle/>
                    <a:p>
                      <a:pPr marL="0" marR="0">
                        <a:lnSpc>
                          <a:spcPct val="200000"/>
                        </a:lnSpc>
                        <a:spcBef>
                          <a:spcPts val="0"/>
                        </a:spcBef>
                        <a:spcAft>
                          <a:spcPts val="0"/>
                        </a:spcAft>
                        <a:tabLst>
                          <a:tab pos="-457200" algn="l"/>
                        </a:tabLst>
                      </a:pPr>
                      <a:r>
                        <a:rPr lang="en-US" sz="1400" dirty="0" smtClean="0">
                          <a:solidFill>
                            <a:schemeClr val="bg1"/>
                          </a:solidFill>
                          <a:effectLst/>
                          <a:latin typeface="Times New Roman" panose="02020603050405020304" pitchFamily="18" charset="0"/>
                          <a:cs typeface="Times New Roman" panose="02020603050405020304" pitchFamily="18" charset="0"/>
                        </a:rPr>
                        <a:t>None-Challenged</a:t>
                      </a:r>
                      <a:endParaRPr lang="en-US"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0.17 ± 1.10 </a:t>
                      </a:r>
                      <a:r>
                        <a:rPr lang="en-US" sz="1400" kern="1200" baseline="30000" dirty="0" smtClean="0">
                          <a:solidFill>
                            <a:schemeClr val="dk1"/>
                          </a:solidFill>
                          <a:effectLst/>
                          <a:latin typeface="+mn-lt"/>
                          <a:ea typeface="+mn-ea"/>
                          <a:cs typeface="+mn-cs"/>
                        </a:rPr>
                        <a:t>a</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tabLst>
                          <a:tab pos="-457200" algn="l"/>
                        </a:tabLst>
                      </a:pPr>
                      <a:r>
                        <a:rPr lang="en-US" sz="1400" dirty="0">
                          <a:solidFill>
                            <a:schemeClr val="tx1"/>
                          </a:solidFill>
                          <a:effectLst/>
                          <a:latin typeface="Times New Roman" panose="02020603050405020304" pitchFamily="18" charset="0"/>
                          <a:cs typeface="Times New Roman" panose="02020603050405020304" pitchFamily="18" charset="0"/>
                        </a:rPr>
                        <a:t>3.75 ± 2.13 </a:t>
                      </a:r>
                      <a:r>
                        <a:rPr lang="en-US" sz="1400" kern="1200" baseline="30000" dirty="0" smtClean="0">
                          <a:solidFill>
                            <a:schemeClr val="dk1"/>
                          </a:solidFill>
                          <a:effectLst/>
                          <a:latin typeface="+mn-lt"/>
                          <a:ea typeface="+mn-ea"/>
                          <a:cs typeface="+mn-cs"/>
                        </a:rPr>
                        <a:t>a</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90" marR="679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
        <p:nvSpPr>
          <p:cNvPr id="4" name="Rectangle 3">
            <a:extLst>
              <a:ext uri="{FF2B5EF4-FFF2-40B4-BE49-F238E27FC236}">
                <a16:creationId xmlns:a16="http://schemas.microsoft.com/office/drawing/2014/main" xmlns="" id="{FFDDD7FD-3FA4-3234-36F9-B10B9324FB65}"/>
              </a:ext>
            </a:extLst>
          </p:cNvPr>
          <p:cNvSpPr/>
          <p:nvPr/>
        </p:nvSpPr>
        <p:spPr>
          <a:xfrm>
            <a:off x="836612" y="5719370"/>
            <a:ext cx="9964271" cy="84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aseline="30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Roka assay target ribosomal RNA (</a:t>
            </a:r>
            <a:r>
              <a:rPr lang="en-US" sz="1000" dirty="0" err="1">
                <a:solidFill>
                  <a:schemeClr val="tx1"/>
                </a:solidFill>
                <a:latin typeface="Times New Roman" panose="02020603050405020304" pitchFamily="18" charset="0"/>
                <a:cs typeface="Times New Roman" panose="02020603050405020304" pitchFamily="18" charset="0"/>
              </a:rPr>
              <a:t>rRNA</a:t>
            </a:r>
            <a:r>
              <a:rPr lang="en-US" sz="1000" dirty="0">
                <a:solidFill>
                  <a:schemeClr val="tx1"/>
                </a:solidFill>
                <a:latin typeface="Times New Roman" panose="02020603050405020304" pitchFamily="18" charset="0"/>
                <a:cs typeface="Times New Roman" panose="02020603050405020304" pitchFamily="18" charset="0"/>
              </a:rPr>
              <a:t>) to detect pathogen in the sample.</a:t>
            </a:r>
          </a:p>
          <a:p>
            <a:r>
              <a:rPr lang="en-US" sz="1000" baseline="30000" dirty="0" err="1">
                <a:solidFill>
                  <a:schemeClr val="tx1"/>
                </a:solidFill>
                <a:latin typeface="Times New Roman" panose="02020603050405020304" pitchFamily="18" charset="0"/>
                <a:cs typeface="Times New Roman" panose="02020603050405020304" pitchFamily="18" charset="0"/>
              </a:rPr>
              <a:t>a,b,c</a:t>
            </a:r>
            <a:r>
              <a:rPr lang="en-US" sz="1000" dirty="0">
                <a:solidFill>
                  <a:schemeClr val="tx1"/>
                </a:solidFill>
                <a:latin typeface="Times New Roman" panose="02020603050405020304" pitchFamily="18" charset="0"/>
                <a:cs typeface="Times New Roman" panose="02020603050405020304" pitchFamily="18" charset="0"/>
              </a:rPr>
              <a:t> Means ±Standard Deviation within a column with no common superscript differ based on Duncan’s multiple range test. For this experiment there was no difference between the challenged and unchallenged birds nor was there a difference between the yeast culture </a:t>
            </a:r>
            <a:r>
              <a:rPr lang="en-US" sz="1000" dirty="0" err="1">
                <a:solidFill>
                  <a:schemeClr val="tx1"/>
                </a:solidFill>
                <a:latin typeface="Times New Roman" panose="02020603050405020304" pitchFamily="18" charset="0"/>
                <a:cs typeface="Times New Roman" panose="02020603050405020304" pitchFamily="18" charset="0"/>
              </a:rPr>
              <a:t>postbiotics</a:t>
            </a:r>
            <a:r>
              <a:rPr lang="en-US" sz="1000" dirty="0">
                <a:solidFill>
                  <a:schemeClr val="tx1"/>
                </a:solidFill>
                <a:latin typeface="Times New Roman" panose="02020603050405020304" pitchFamily="18" charset="0"/>
                <a:cs typeface="Times New Roman" panose="02020603050405020304" pitchFamily="18" charset="0"/>
              </a:rPr>
              <a:t> or yeast cell wall prebiotics. ANOVA and Duncan’s mean separations are therefore shown based on a one-way ANOVA.</a:t>
            </a:r>
          </a:p>
        </p:txBody>
      </p:sp>
    </p:spTree>
    <p:extLst>
      <p:ext uri="{BB962C8B-B14F-4D97-AF65-F5344CB8AC3E}">
        <p14:creationId xmlns:p14="http://schemas.microsoft.com/office/powerpoint/2010/main" val="150605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 conclusion, adding YCW prebiotic or YCW cultured postbiotic products to the starter diet of broiler chicken didn’t enhance total body weight or daily gaining weight during the first 10 days of bird’s life while challenging with Salmonella Typhimurium.</a:t>
            </a:r>
          </a:p>
          <a:p>
            <a:r>
              <a:rPr lang="en-US" dirty="0">
                <a:latin typeface="Times New Roman" panose="02020603050405020304" pitchFamily="18" charset="0"/>
                <a:cs typeface="Times New Roman" panose="02020603050405020304" pitchFamily="18" charset="0"/>
              </a:rPr>
              <a:t>The YCW cultured postbiotic XPC® 1250 product enhanced feed to body weight ratio compared to the YCW prebiotic Safmannan® 125 treatment.</a:t>
            </a:r>
          </a:p>
          <a:p>
            <a:r>
              <a:rPr lang="en-US" dirty="0">
                <a:latin typeface="Times New Roman" panose="02020603050405020304" pitchFamily="18" charset="0"/>
                <a:cs typeface="Times New Roman" panose="02020603050405020304" pitchFamily="18" charset="0"/>
              </a:rPr>
              <a:t>Safmannan® fed at 125 ppm showed significant decrease in Salmonella Typhimurium count on the </a:t>
            </a:r>
            <a:r>
              <a:rPr lang="en-US" dirty="0" smtClean="0">
                <a:latin typeface="Times New Roman" panose="02020603050405020304" pitchFamily="18" charset="0"/>
                <a:cs typeface="Times New Roman" panose="02020603050405020304" pitchFamily="18" charset="0"/>
              </a:rPr>
              <a:t>plates </a:t>
            </a:r>
            <a:r>
              <a:rPr lang="en-US" dirty="0">
                <a:latin typeface="Times New Roman" panose="02020603050405020304" pitchFamily="18" charset="0"/>
                <a:cs typeface="Times New Roman" panose="02020603050405020304" pitchFamily="18" charset="0"/>
              </a:rPr>
              <a:t>compared to XPC® 1250 group.</a:t>
            </a:r>
          </a:p>
        </p:txBody>
      </p:sp>
    </p:spTree>
    <p:extLst>
      <p:ext uri="{BB962C8B-B14F-4D97-AF65-F5344CB8AC3E}">
        <p14:creationId xmlns:p14="http://schemas.microsoft.com/office/powerpoint/2010/main" val="397703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599" dirty="0">
                <a:latin typeface="Times New Roman" panose="02020603050405020304" pitchFamily="18" charset="0"/>
                <a:cs typeface="Times New Roman" panose="02020603050405020304" pitchFamily="18" charset="0"/>
              </a:rPr>
              <a:t>Experiment 2</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Materials and Methods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All methods were approved by the TAMU institution animal care and use committee and the Animal Care and Use Committee at the Southern Plains Agriculture Research Center</a:t>
            </a:r>
            <a:r>
              <a:rPr lang="en-US" b="1" dirty="0">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21-day trial with </a:t>
            </a:r>
            <a:r>
              <a:rPr lang="en-US" dirty="0"/>
              <a:t>200 Ross 308 </a:t>
            </a:r>
            <a:r>
              <a:rPr lang="en-US" dirty="0">
                <a:latin typeface="Times New Roman" panose="02020603050405020304" pitchFamily="18" charset="0"/>
                <a:cs typeface="Times New Roman" panose="02020603050405020304" pitchFamily="18" charset="0"/>
              </a:rPr>
              <a:t> newly hatched broiler chicks.</a:t>
            </a:r>
          </a:p>
          <a:p>
            <a:pPr lvl="1"/>
            <a:r>
              <a:rPr lang="en-US" dirty="0">
                <a:latin typeface="Times New Roman" panose="02020603050405020304" pitchFamily="18" charset="0"/>
                <a:cs typeface="Times New Roman" panose="02020603050405020304" pitchFamily="18" charset="0"/>
              </a:rPr>
              <a:t>Origin: Sanderson Farms </a:t>
            </a:r>
          </a:p>
          <a:p>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stainless steel Battery Brooder Units (48 pens; 4 birds per pen) at United States Department of Agriculture (USDA ARS) in College Station, Texas.</a:t>
            </a:r>
          </a:p>
          <a:p>
            <a:endParaRPr lang="en-US" dirty="0"/>
          </a:p>
        </p:txBody>
      </p:sp>
    </p:spTree>
    <p:extLst>
      <p:ext uri="{BB962C8B-B14F-4D97-AF65-F5344CB8AC3E}">
        <p14:creationId xmlns:p14="http://schemas.microsoft.com/office/powerpoint/2010/main" val="34204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Experimental Design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8471212"/>
              </p:ext>
            </p:extLst>
          </p:nvPr>
        </p:nvGraphicFramePr>
        <p:xfrm>
          <a:off x="1219200" y="1803400"/>
          <a:ext cx="9750424" cy="2595880"/>
        </p:xfrm>
        <a:graphic>
          <a:graphicData uri="http://schemas.openxmlformats.org/drawingml/2006/table">
            <a:tbl>
              <a:tblPr firstRow="1" bandRow="1">
                <a:tableStyleId>{5C22544A-7EE6-4342-B048-85BDC9FD1C3A}</a:tableStyleId>
              </a:tblPr>
              <a:tblGrid>
                <a:gridCol w="2741612">
                  <a:extLst>
                    <a:ext uri="{9D8B030D-6E8A-4147-A177-3AD203B41FA5}">
                      <a16:colId xmlns:a16="http://schemas.microsoft.com/office/drawing/2014/main" xmlns="" val="20000"/>
                    </a:ext>
                  </a:extLst>
                </a:gridCol>
                <a:gridCol w="25908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2817812">
                  <a:extLst>
                    <a:ext uri="{9D8B030D-6E8A-4147-A177-3AD203B41FA5}">
                      <a16:colId xmlns:a16="http://schemas.microsoft.com/office/drawing/2014/main" xmlns="" val="20003"/>
                    </a:ext>
                  </a:extLst>
                </a:gridCol>
              </a:tblGrid>
              <a:tr h="370840">
                <a:tc>
                  <a:txBody>
                    <a:bodyPr/>
                    <a:lstStyle/>
                    <a:p>
                      <a:r>
                        <a:rPr lang="en-US" dirty="0">
                          <a:solidFill>
                            <a:schemeClr val="bg1"/>
                          </a:solidFill>
                          <a:latin typeface="Times New Roman" panose="02020603050405020304" pitchFamily="18" charset="0"/>
                          <a:cs typeface="Times New Roman" panose="02020603050405020304" pitchFamily="18" charset="0"/>
                        </a:rPr>
                        <a:t>Treatment Products</a:t>
                      </a:r>
                      <a:r>
                        <a:rPr lang="en-US" sz="1800" baseline="30000" dirty="0">
                          <a:solidFill>
                            <a:schemeClr val="bg1"/>
                          </a:solidFill>
                          <a:effectLst/>
                          <a:latin typeface="Times New Roman" panose="02020603050405020304" pitchFamily="18" charset="0"/>
                          <a:cs typeface="Times New Roman" panose="02020603050405020304" pitchFamily="18" charset="0"/>
                        </a:rPr>
                        <a:t>1</a:t>
                      </a:r>
                      <a:endParaRPr lang="en-US"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dirty="0">
                          <a:solidFill>
                            <a:schemeClr val="bg1"/>
                          </a:solidFill>
                          <a:latin typeface="Times New Roman" panose="02020603050405020304" pitchFamily="18" charset="0"/>
                          <a:cs typeface="Times New Roman" panose="02020603050405020304" pitchFamily="18" charset="0"/>
                        </a:rPr>
                        <a:t>Concentration (ppm)</a:t>
                      </a:r>
                    </a:p>
                  </a:txBody>
                  <a:tcPr>
                    <a:solidFill>
                      <a:schemeClr val="accent1"/>
                    </a:solidFill>
                  </a:tcPr>
                </a:tc>
                <a:tc>
                  <a:txBody>
                    <a:bodyPr/>
                    <a:lstStyle/>
                    <a:p>
                      <a:r>
                        <a:rPr lang="en-US" dirty="0">
                          <a:solidFill>
                            <a:schemeClr val="bg1"/>
                          </a:solidFill>
                          <a:latin typeface="Times New Roman" panose="02020603050405020304" pitchFamily="18" charset="0"/>
                          <a:cs typeface="Times New Roman" panose="02020603050405020304" pitchFamily="18" charset="0"/>
                        </a:rPr>
                        <a:t>Challenge</a:t>
                      </a:r>
                      <a:r>
                        <a:rPr lang="en-US" sz="1800" baseline="30000" dirty="0">
                          <a:solidFill>
                            <a:schemeClr val="bg1"/>
                          </a:solidFill>
                          <a:effectLst/>
                          <a:latin typeface="Times New Roman" panose="02020603050405020304" pitchFamily="18" charset="0"/>
                          <a:cs typeface="Times New Roman" panose="02020603050405020304" pitchFamily="18" charset="0"/>
                        </a:rPr>
                        <a:t>2</a:t>
                      </a:r>
                      <a:endParaRPr lang="en-US"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dirty="0">
                          <a:solidFill>
                            <a:schemeClr val="bg1"/>
                          </a:solidFill>
                          <a:latin typeface="Times New Roman" panose="02020603050405020304" pitchFamily="18" charset="0"/>
                          <a:cs typeface="Times New Roman" panose="02020603050405020304" pitchFamily="18" charset="0"/>
                        </a:rPr>
                        <a:t>Antibiotic</a:t>
                      </a:r>
                      <a:r>
                        <a:rPr lang="en-US" baseline="0" dirty="0">
                          <a:solidFill>
                            <a:schemeClr val="bg1"/>
                          </a:solidFill>
                          <a:latin typeface="Times New Roman" panose="02020603050405020304" pitchFamily="18" charset="0"/>
                          <a:cs typeface="Times New Roman" panose="02020603050405020304" pitchFamily="18" charset="0"/>
                        </a:rPr>
                        <a:t> Alternative</a:t>
                      </a:r>
                      <a:endParaRPr lang="en-US"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extLst>
                  <a:ext uri="{0D108BD9-81ED-4DB2-BD59-A6C34878D82A}">
                    <a16:rowId xmlns:a16="http://schemas.microsoft.com/office/drawing/2014/main" xmlns="" val="10000"/>
                  </a:ext>
                </a:extLst>
              </a:tr>
              <a:tr h="370840">
                <a:tc>
                  <a:txBody>
                    <a:bodyPr/>
                    <a:lstStyle/>
                    <a:p>
                      <a:r>
                        <a:rPr lang="en-US" dirty="0">
                          <a:solidFill>
                            <a:schemeClr val="bg1"/>
                          </a:solidFill>
                          <a:latin typeface="Times New Roman" panose="02020603050405020304" pitchFamily="18" charset="0"/>
                          <a:cs typeface="Times New Roman" panose="02020603050405020304" pitchFamily="18" charset="0"/>
                        </a:rPr>
                        <a:t>XPC-Ultra®</a:t>
                      </a: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625</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Postbiotic</a:t>
                      </a:r>
                    </a:p>
                  </a:txBody>
                  <a:tcPr>
                    <a:noFill/>
                  </a:tcPr>
                </a:tc>
                <a:extLst>
                  <a:ext uri="{0D108BD9-81ED-4DB2-BD59-A6C34878D82A}">
                    <a16:rowId xmlns:a16="http://schemas.microsoft.com/office/drawing/2014/main" xmlns="" val="10001"/>
                  </a:ext>
                </a:extLst>
              </a:tr>
              <a:tr h="370840">
                <a:tc>
                  <a:txBody>
                    <a:bodyPr/>
                    <a:lstStyle/>
                    <a:p>
                      <a:r>
                        <a:rPr lang="en-US" dirty="0">
                          <a:solidFill>
                            <a:schemeClr val="bg1"/>
                          </a:solidFill>
                          <a:latin typeface="Times New Roman" panose="02020603050405020304" pitchFamily="18" charset="0"/>
                          <a:cs typeface="Times New Roman" panose="02020603050405020304" pitchFamily="18" charset="0"/>
                        </a:rPr>
                        <a:t>XPC®</a:t>
                      </a: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1250</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Postbiotic</a:t>
                      </a:r>
                    </a:p>
                  </a:txBody>
                  <a:tcPr>
                    <a:noFill/>
                  </a:tcPr>
                </a:tc>
                <a:extLst>
                  <a:ext uri="{0D108BD9-81ED-4DB2-BD59-A6C34878D82A}">
                    <a16:rowId xmlns:a16="http://schemas.microsoft.com/office/drawing/2014/main" xmlns="" val="10002"/>
                  </a:ext>
                </a:extLst>
              </a:tr>
              <a:tr h="370840">
                <a:tc>
                  <a:txBody>
                    <a:bodyPr/>
                    <a:lstStyle/>
                    <a:p>
                      <a:r>
                        <a:rPr lang="en-US" dirty="0">
                          <a:solidFill>
                            <a:schemeClr val="bg1"/>
                          </a:solidFill>
                          <a:latin typeface="Times New Roman" panose="02020603050405020304" pitchFamily="18" charset="0"/>
                          <a:cs typeface="Times New Roman" panose="02020603050405020304" pitchFamily="18" charset="0"/>
                        </a:rPr>
                        <a:t>Safmannan®</a:t>
                      </a: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250 </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Prebiotic</a:t>
                      </a:r>
                    </a:p>
                  </a:txBody>
                  <a:tcPr>
                    <a:noFill/>
                  </a:tcPr>
                </a:tc>
                <a:extLst>
                  <a:ext uri="{0D108BD9-81ED-4DB2-BD59-A6C34878D82A}">
                    <a16:rowId xmlns:a16="http://schemas.microsoft.com/office/drawing/2014/main" xmlns="" val="10003"/>
                  </a:ext>
                </a:extLst>
              </a:tr>
              <a:tr h="370840">
                <a:tc>
                  <a:txBody>
                    <a:bodyPr/>
                    <a:lstStyle/>
                    <a:p>
                      <a:r>
                        <a:rPr lang="en-US" dirty="0">
                          <a:solidFill>
                            <a:schemeClr val="bg1"/>
                          </a:solidFill>
                          <a:latin typeface="Times New Roman" panose="02020603050405020304" pitchFamily="18" charset="0"/>
                          <a:cs typeface="Times New Roman" panose="02020603050405020304" pitchFamily="18" charset="0"/>
                        </a:rPr>
                        <a:t>Safmannan®</a:t>
                      </a: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500</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Prebiotic</a:t>
                      </a:r>
                    </a:p>
                  </a:txBody>
                  <a:tcPr>
                    <a:noFill/>
                  </a:tcPr>
                </a:tc>
                <a:extLst>
                  <a:ext uri="{0D108BD9-81ED-4DB2-BD59-A6C34878D82A}">
                    <a16:rowId xmlns:a16="http://schemas.microsoft.com/office/drawing/2014/main" xmlns="" val="10004"/>
                  </a:ext>
                </a:extLst>
              </a:tr>
              <a:tr h="370840">
                <a:tc>
                  <a:txBody>
                    <a:bodyPr/>
                    <a:lstStyle/>
                    <a:p>
                      <a:r>
                        <a:rPr lang="en-US" dirty="0">
                          <a:solidFill>
                            <a:schemeClr val="bg1"/>
                          </a:solidFill>
                          <a:latin typeface="Times New Roman" panose="02020603050405020304" pitchFamily="18" charset="0"/>
                          <a:cs typeface="Times New Roman" panose="02020603050405020304" pitchFamily="18" charset="0"/>
                        </a:rPr>
                        <a:t>Challenged</a:t>
                      </a:r>
                      <a:r>
                        <a:rPr lang="en-US" baseline="0" dirty="0">
                          <a:solidFill>
                            <a:schemeClr val="bg1"/>
                          </a:solidFill>
                          <a:latin typeface="Times New Roman" panose="02020603050405020304" pitchFamily="18" charset="0"/>
                          <a:cs typeface="Times New Roman" panose="02020603050405020304" pitchFamily="18" charset="0"/>
                        </a:rPr>
                        <a:t> Chicks</a:t>
                      </a:r>
                      <a:endParaRPr lang="en-US"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0</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None</a:t>
                      </a:r>
                    </a:p>
                  </a:txBody>
                  <a:tcPr>
                    <a:noFill/>
                  </a:tcPr>
                </a:tc>
                <a:extLst>
                  <a:ext uri="{0D108BD9-81ED-4DB2-BD59-A6C34878D82A}">
                    <a16:rowId xmlns:a16="http://schemas.microsoft.com/office/drawing/2014/main" xmlns="" val="10005"/>
                  </a:ext>
                </a:extLst>
              </a:tr>
              <a:tr h="370840">
                <a:tc>
                  <a:txBody>
                    <a:bodyPr/>
                    <a:lstStyle/>
                    <a:p>
                      <a:r>
                        <a:rPr lang="en-US" dirty="0" smtClean="0">
                          <a:solidFill>
                            <a:schemeClr val="bg1"/>
                          </a:solidFill>
                          <a:latin typeface="Times New Roman" panose="02020603050405020304" pitchFamily="18" charset="0"/>
                          <a:cs typeface="Times New Roman" panose="02020603050405020304" pitchFamily="18" charset="0"/>
                        </a:rPr>
                        <a:t>None-Challenged</a:t>
                      </a:r>
                      <a:r>
                        <a:rPr lang="en-US" baseline="0" dirty="0" smtClean="0">
                          <a:solidFill>
                            <a:schemeClr val="bg1"/>
                          </a:solidFill>
                          <a:latin typeface="Times New Roman" panose="02020603050405020304" pitchFamily="18" charset="0"/>
                          <a:cs typeface="Times New Roman" panose="02020603050405020304" pitchFamily="18" charset="0"/>
                        </a:rPr>
                        <a:t> </a:t>
                      </a:r>
                      <a:r>
                        <a:rPr lang="en-US" baseline="0" dirty="0">
                          <a:solidFill>
                            <a:schemeClr val="bg1"/>
                          </a:solidFill>
                          <a:latin typeface="Times New Roman" panose="02020603050405020304" pitchFamily="18" charset="0"/>
                          <a:cs typeface="Times New Roman" panose="02020603050405020304" pitchFamily="18" charset="0"/>
                        </a:rPr>
                        <a:t>Chicks</a:t>
                      </a:r>
                      <a:endParaRPr lang="en-US"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dirty="0">
                          <a:latin typeface="Times New Roman" panose="02020603050405020304" pitchFamily="18" charset="0"/>
                          <a:cs typeface="Times New Roman" panose="02020603050405020304" pitchFamily="18" charset="0"/>
                        </a:rPr>
                        <a:t>0</a:t>
                      </a:r>
                    </a:p>
                  </a:txBody>
                  <a:tcPr>
                    <a:noFill/>
                  </a:tcPr>
                </a:tc>
                <a:tc>
                  <a:txBody>
                    <a:bodyPr/>
                    <a:lstStyle/>
                    <a:p>
                      <a:r>
                        <a:rPr lang="en-US" dirty="0">
                          <a:latin typeface="Times New Roman" panose="02020603050405020304" pitchFamily="18" charset="0"/>
                          <a:cs typeface="Times New Roman" panose="02020603050405020304" pitchFamily="18" charset="0"/>
                        </a:rPr>
                        <a:t>-</a:t>
                      </a:r>
                    </a:p>
                  </a:txBody>
                  <a:tcPr>
                    <a:noFill/>
                  </a:tcPr>
                </a:tc>
                <a:tc>
                  <a:txBody>
                    <a:bodyPr/>
                    <a:lstStyle/>
                    <a:p>
                      <a:r>
                        <a:rPr lang="en-US" dirty="0">
                          <a:latin typeface="Times New Roman" panose="02020603050405020304" pitchFamily="18" charset="0"/>
                          <a:cs typeface="Times New Roman" panose="02020603050405020304" pitchFamily="18" charset="0"/>
                        </a:rPr>
                        <a:t>None</a:t>
                      </a:r>
                    </a:p>
                  </a:txBody>
                  <a:tcPr>
                    <a:noFill/>
                  </a:tcPr>
                </a:tc>
                <a:extLst>
                  <a:ext uri="{0D108BD9-81ED-4DB2-BD59-A6C34878D82A}">
                    <a16:rowId xmlns:a16="http://schemas.microsoft.com/office/drawing/2014/main" xmlns="" val="10006"/>
                  </a:ext>
                </a:extLst>
              </a:tr>
            </a:tbl>
          </a:graphicData>
        </a:graphic>
      </p:graphicFrame>
      <p:sp>
        <p:nvSpPr>
          <p:cNvPr id="5" name="Rectangle 4"/>
          <p:cNvSpPr/>
          <p:nvPr/>
        </p:nvSpPr>
        <p:spPr>
          <a:xfrm>
            <a:off x="1218883" y="4800600"/>
            <a:ext cx="9750741"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aseline="30000" dirty="0">
                <a:solidFill>
                  <a:schemeClr val="tx1"/>
                </a:solidFill>
                <a:latin typeface="Times New Roman" panose="02020603050405020304" pitchFamily="18" charset="0"/>
                <a:cs typeface="Times New Roman" panose="02020603050405020304" pitchFamily="18" charset="0"/>
              </a:rPr>
              <a:t>1</a:t>
            </a:r>
            <a:r>
              <a:rPr lang="en-US" dirty="0">
                <a:solidFill>
                  <a:schemeClr val="tx1"/>
                </a:solidFill>
                <a:latin typeface="Times New Roman" panose="02020603050405020304" pitchFamily="18" charset="0"/>
                <a:cs typeface="Times New Roman" panose="02020603050405020304" pitchFamily="18" charset="0"/>
              </a:rPr>
              <a:t>Safmannan® is obtained from primary culture and the purification of selected Saccharomyces cerevisiae proprietary strain sold by Phileo®. XPC® is a yeast culture </a:t>
            </a:r>
            <a:r>
              <a:rPr lang="en-US" i="1" dirty="0">
                <a:solidFill>
                  <a:schemeClr val="tx1"/>
                </a:solidFill>
                <a:latin typeface="Times New Roman" panose="02020603050405020304" pitchFamily="18" charset="0"/>
                <a:cs typeface="Times New Roman" panose="02020603050405020304" pitchFamily="18" charset="0"/>
              </a:rPr>
              <a:t>Saccharomyces cerevisiae </a:t>
            </a:r>
            <a:r>
              <a:rPr lang="en-US" dirty="0">
                <a:solidFill>
                  <a:schemeClr val="tx1"/>
                </a:solidFill>
                <a:latin typeface="Times New Roman" panose="02020603050405020304" pitchFamily="18" charset="0"/>
                <a:cs typeface="Times New Roman" panose="02020603050405020304" pitchFamily="18" charset="0"/>
              </a:rPr>
              <a:t>yeast grown on a media of processed grain by-products, roughage products, cane molasses, malt and corn syrup sold by Diamond V®. XPC-Ultra® is a concentrated version of XPC®. </a:t>
            </a:r>
          </a:p>
          <a:p>
            <a:r>
              <a:rPr lang="en-US" baseline="30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Challenge with </a:t>
            </a:r>
            <a:r>
              <a:rPr lang="en-US" i="1" dirty="0">
                <a:solidFill>
                  <a:schemeClr val="tx1"/>
                </a:solidFill>
                <a:latin typeface="Times New Roman" panose="02020603050405020304" pitchFamily="18" charset="0"/>
                <a:cs typeface="Times New Roman" panose="02020603050405020304" pitchFamily="18" charset="0"/>
              </a:rPr>
              <a:t>Clostridium perfringens</a:t>
            </a:r>
            <a:r>
              <a:rPr lang="en-US" dirty="0">
                <a:solidFill>
                  <a:schemeClr val="tx1"/>
                </a:solidFill>
                <a:latin typeface="Times New Roman" panose="02020603050405020304" pitchFamily="18" charset="0"/>
                <a:cs typeface="Times New Roman" panose="02020603050405020304" pitchFamily="18" charset="0"/>
              </a:rPr>
              <a:t> occurred on day 16 and 17 of the experiment.  3 ml oral gavage 10</a:t>
            </a:r>
            <a:r>
              <a:rPr lang="en-US" baseline="30000" dirty="0">
                <a:solidFill>
                  <a:schemeClr val="tx1"/>
                </a:solidFill>
                <a:latin typeface="Times New Roman" panose="02020603050405020304" pitchFamily="18" charset="0"/>
                <a:cs typeface="Times New Roman" panose="02020603050405020304" pitchFamily="18" charset="0"/>
              </a:rPr>
              <a:t>7</a:t>
            </a:r>
            <a:r>
              <a:rPr lang="en-US" dirty="0">
                <a:solidFill>
                  <a:schemeClr val="tx1"/>
                </a:solidFill>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7323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Experiment Time 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7999505"/>
              </p:ext>
            </p:extLst>
          </p:nvPr>
        </p:nvGraphicFramePr>
        <p:xfrm>
          <a:off x="1219200" y="1803400"/>
          <a:ext cx="9750426" cy="2225040"/>
        </p:xfrm>
        <a:graphic>
          <a:graphicData uri="http://schemas.openxmlformats.org/drawingml/2006/table">
            <a:tbl>
              <a:tblPr firstRow="1" bandRow="1">
                <a:tableStyleId>{5C22544A-7EE6-4342-B048-85BDC9FD1C3A}</a:tableStyleId>
              </a:tblPr>
              <a:tblGrid>
                <a:gridCol w="1979612">
                  <a:extLst>
                    <a:ext uri="{9D8B030D-6E8A-4147-A177-3AD203B41FA5}">
                      <a16:colId xmlns:a16="http://schemas.microsoft.com/office/drawing/2014/main" xmlns="" val="20000"/>
                    </a:ext>
                  </a:extLst>
                </a:gridCol>
                <a:gridCol w="7770814">
                  <a:extLst>
                    <a:ext uri="{9D8B030D-6E8A-4147-A177-3AD203B41FA5}">
                      <a16:colId xmlns:a16="http://schemas.microsoft.com/office/drawing/2014/main" xmlns="" val="20001"/>
                    </a:ext>
                  </a:extLst>
                </a:gridCol>
              </a:tblGrid>
              <a:tr h="370840">
                <a:tc>
                  <a:txBody>
                    <a:bodyPr/>
                    <a:lstStyle/>
                    <a:p>
                      <a:r>
                        <a:rPr lang="en-US" dirty="0">
                          <a:latin typeface="Times New Roman" panose="02020603050405020304" pitchFamily="18" charset="0"/>
                          <a:cs typeface="Times New Roman" panose="02020603050405020304" pitchFamily="18" charset="0"/>
                        </a:rPr>
                        <a:t>Date</a:t>
                      </a:r>
                    </a:p>
                  </a:txBody>
                  <a:tcPr/>
                </a:tc>
                <a:tc>
                  <a:txBody>
                    <a:bodyPr/>
                    <a:lstStyle/>
                    <a:p>
                      <a:r>
                        <a:rPr lang="en-US" dirty="0">
                          <a:latin typeface="Times New Roman" panose="02020603050405020304" pitchFamily="18" charset="0"/>
                          <a:cs typeface="Times New Roman" panose="02020603050405020304" pitchFamily="18" charset="0"/>
                        </a:rPr>
                        <a:t>Phase</a:t>
                      </a:r>
                    </a:p>
                  </a:txBody>
                  <a:tcPr/>
                </a:tc>
                <a:extLst>
                  <a:ext uri="{0D108BD9-81ED-4DB2-BD59-A6C34878D82A}">
                    <a16:rowId xmlns:a16="http://schemas.microsoft.com/office/drawing/2014/main" xmlns="" val="10000"/>
                  </a:ext>
                </a:extLst>
              </a:tr>
              <a:tr h="370840">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r>
                        <a:rPr lang="en-US" dirty="0">
                          <a:latin typeface="Times New Roman" panose="02020603050405020304" pitchFamily="18" charset="0"/>
                          <a:cs typeface="Times New Roman" panose="02020603050405020304" pitchFamily="18" charset="0"/>
                        </a:rPr>
                        <a:t>Birds </a:t>
                      </a:r>
                      <a:r>
                        <a:rPr lang="en-US" dirty="0" smtClean="0">
                          <a:latin typeface="Times New Roman" panose="02020603050405020304" pitchFamily="18" charset="0"/>
                          <a:cs typeface="Times New Roman" panose="02020603050405020304" pitchFamily="18" charset="0"/>
                        </a:rPr>
                        <a:t>Placement, weight birds and feed</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n-US" dirty="0">
                          <a:latin typeface="Times New Roman" panose="02020603050405020304" pitchFamily="18" charset="0"/>
                          <a:cs typeface="Times New Roman" panose="02020603050405020304" pitchFamily="18" charset="0"/>
                        </a:rPr>
                        <a:t>10</a:t>
                      </a:r>
                    </a:p>
                  </a:txBody>
                  <a:tcPr/>
                </a:tc>
                <a:tc>
                  <a:txBody>
                    <a:bodyPr/>
                    <a:lstStyle/>
                    <a:p>
                      <a:r>
                        <a:rPr lang="en-US" dirty="0">
                          <a:latin typeface="Times New Roman" panose="02020603050405020304" pitchFamily="18" charset="0"/>
                          <a:cs typeface="Times New Roman" panose="02020603050405020304" pitchFamily="18" charset="0"/>
                        </a:rPr>
                        <a:t>IBD Vaccination, weight birds and feed</a:t>
                      </a:r>
                    </a:p>
                  </a:txBody>
                  <a:tcPr/>
                </a:tc>
                <a:extLst>
                  <a:ext uri="{0D108BD9-81ED-4DB2-BD59-A6C34878D82A}">
                    <a16:rowId xmlns:a16="http://schemas.microsoft.com/office/drawing/2014/main" xmlns="" val="10002"/>
                  </a:ext>
                </a:extLst>
              </a:tr>
              <a:tr h="370840">
                <a:tc>
                  <a:txBody>
                    <a:bodyPr/>
                    <a:lstStyle/>
                    <a:p>
                      <a:r>
                        <a:rPr lang="en-US" dirty="0">
                          <a:latin typeface="Times New Roman" panose="02020603050405020304" pitchFamily="18" charset="0"/>
                          <a:cs typeface="Times New Roman" panose="02020603050405020304" pitchFamily="18" charset="0"/>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Clostridium perfringens </a:t>
                      </a:r>
                      <a:r>
                        <a:rPr lang="en-US" dirty="0">
                          <a:latin typeface="Times New Roman" panose="02020603050405020304" pitchFamily="18" charset="0"/>
                          <a:cs typeface="Times New Roman" panose="02020603050405020304" pitchFamily="18" charset="0"/>
                        </a:rPr>
                        <a:t>challenge</a:t>
                      </a:r>
                      <a:r>
                        <a:rPr lang="en-US" baseline="30000" dirty="0">
                          <a:solidFill>
                            <a:schemeClr val="tx1"/>
                          </a:solidFill>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weight birds and feed</a:t>
                      </a:r>
                    </a:p>
                  </a:txBody>
                  <a:tcPr/>
                </a:tc>
                <a:extLst>
                  <a:ext uri="{0D108BD9-81ED-4DB2-BD59-A6C34878D82A}">
                    <a16:rowId xmlns:a16="http://schemas.microsoft.com/office/drawing/2014/main" xmlns="" val="10003"/>
                  </a:ext>
                </a:extLst>
              </a:tr>
              <a:tr h="370840">
                <a:tc>
                  <a:txBody>
                    <a:bodyPr/>
                    <a:lstStyle/>
                    <a:p>
                      <a:r>
                        <a:rPr lang="en-US" dirty="0">
                          <a:latin typeface="Times New Roman" panose="02020603050405020304" pitchFamily="18" charset="0"/>
                          <a:cs typeface="Times New Roman" panose="02020603050405020304" pitchFamily="18" charset="0"/>
                        </a:rPr>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Clostridium perfringens </a:t>
                      </a:r>
                      <a:r>
                        <a:rPr lang="en-US" dirty="0">
                          <a:latin typeface="Times New Roman" panose="02020603050405020304" pitchFamily="18" charset="0"/>
                          <a:cs typeface="Times New Roman" panose="02020603050405020304" pitchFamily="18" charset="0"/>
                        </a:rPr>
                        <a:t>challenge</a:t>
                      </a:r>
                    </a:p>
                  </a:txBody>
                  <a:tcPr/>
                </a:tc>
                <a:extLst>
                  <a:ext uri="{0D108BD9-81ED-4DB2-BD59-A6C34878D82A}">
                    <a16:rowId xmlns:a16="http://schemas.microsoft.com/office/drawing/2014/main" xmlns="" val="10004"/>
                  </a:ext>
                </a:extLst>
              </a:tr>
              <a:tr h="370840">
                <a:tc>
                  <a:txBody>
                    <a:bodyPr/>
                    <a:lstStyle/>
                    <a:p>
                      <a:r>
                        <a:rPr lang="en-US" dirty="0">
                          <a:latin typeface="Times New Roman" panose="02020603050405020304" pitchFamily="18" charset="0"/>
                          <a:cs typeface="Times New Roman" panose="02020603050405020304" pitchFamily="18" charset="0"/>
                        </a:rPr>
                        <a:t>21</a:t>
                      </a:r>
                    </a:p>
                  </a:txBody>
                  <a:tcPr/>
                </a:tc>
                <a:tc>
                  <a:txBody>
                    <a:bodyPr/>
                    <a:lstStyle/>
                    <a:p>
                      <a:r>
                        <a:rPr lang="en-US" dirty="0">
                          <a:latin typeface="Times New Roman" panose="02020603050405020304" pitchFamily="18" charset="0"/>
                          <a:cs typeface="Times New Roman" panose="02020603050405020304" pitchFamily="18" charset="0"/>
                        </a:rPr>
                        <a:t>Experiment termination,</a:t>
                      </a:r>
                      <a:r>
                        <a:rPr lang="en-US" baseline="0" dirty="0">
                          <a:latin typeface="Times New Roman" panose="02020603050405020304" pitchFamily="18" charset="0"/>
                          <a:cs typeface="Times New Roman" panose="02020603050405020304" pitchFamily="18" charset="0"/>
                        </a:rPr>
                        <a:t> weight birds and feed</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sp>
        <p:nvSpPr>
          <p:cNvPr id="14" name="Rectangle 13"/>
          <p:cNvSpPr/>
          <p:nvPr/>
        </p:nvSpPr>
        <p:spPr>
          <a:xfrm>
            <a:off x="1223922" y="4231640"/>
            <a:ext cx="9750742" cy="646331"/>
          </a:xfrm>
          <a:prstGeom prst="rect">
            <a:avLst/>
          </a:prstGeom>
        </p:spPr>
        <p:txBody>
          <a:bodyPr wrap="square">
            <a:spAutoFit/>
          </a:bodyPr>
          <a:lstStyle/>
          <a:p>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Challenge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occurred on day 16 and 17 of the experiment.  3 ml oral gavage 10</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257309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Diet</a:t>
            </a:r>
          </a:p>
        </p:txBody>
      </p:sp>
      <p:sp>
        <p:nvSpPr>
          <p:cNvPr id="3" name="Content Placeholder 2"/>
          <p:cNvSpPr>
            <a:spLocks noGrp="1"/>
          </p:cNvSpPr>
          <p:nvPr>
            <p:ph idx="1"/>
          </p:nvPr>
        </p:nvSpPr>
        <p:spPr>
          <a:xfrm>
            <a:off x="1218883" y="1803400"/>
            <a:ext cx="5332729" cy="4267200"/>
          </a:xfrm>
        </p:spPr>
        <p:txBody>
          <a:bodyPr/>
          <a:lstStyle/>
          <a:p>
            <a:r>
              <a:rPr lang="en-US" dirty="0">
                <a:latin typeface="Times New Roman" panose="02020603050405020304" pitchFamily="18" charset="0"/>
                <a:cs typeface="Times New Roman" panose="02020603050405020304" pitchFamily="18" charset="0"/>
              </a:rPr>
              <a:t>Corn-soy industry type basal broiler starter diet.</a:t>
            </a:r>
          </a:p>
          <a:p>
            <a:r>
              <a:rPr lang="en-US" dirty="0">
                <a:latin typeface="Times New Roman" panose="02020603050405020304" pitchFamily="18" charset="0"/>
                <a:cs typeface="Times New Roman" panose="02020603050405020304" pitchFamily="18" charset="0"/>
              </a:rPr>
              <a:t>Diet divided into 5 equally-sized portions </a:t>
            </a:r>
          </a:p>
          <a:p>
            <a:r>
              <a:rPr lang="en-US" dirty="0">
                <a:latin typeface="Times New Roman" panose="02020603050405020304" pitchFamily="18" charset="0"/>
                <a:cs typeface="Times New Roman" panose="02020603050405020304" pitchFamily="18" charset="0"/>
              </a:rPr>
              <a:t>Diets were fed as crumbles.</a:t>
            </a:r>
            <a:endParaRPr lang="en-TT"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012" y="1600200"/>
            <a:ext cx="4572000" cy="3181794"/>
          </a:xfrm>
          <a:prstGeom prst="rect">
            <a:avLst/>
          </a:prstGeom>
        </p:spPr>
      </p:pic>
      <p:sp>
        <p:nvSpPr>
          <p:cNvPr id="5" name="Rectangle 4"/>
          <p:cNvSpPr/>
          <p:nvPr/>
        </p:nvSpPr>
        <p:spPr>
          <a:xfrm>
            <a:off x="6704012" y="5029200"/>
            <a:ext cx="4648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61012" y="4781994"/>
            <a:ext cx="6092825" cy="400110"/>
          </a:xfrm>
          <a:prstGeom prst="rect">
            <a:avLst/>
          </a:prstGeom>
        </p:spPr>
        <p:txBody>
          <a:bodyPr>
            <a:spAutoFit/>
          </a:bodyPr>
          <a:lstStyle/>
          <a:p>
            <a:r>
              <a:rPr lang="en-US" sz="1000" dirty="0">
                <a:latin typeface="Times New Roman" panose="02020603050405020304" pitchFamily="18" charset="0"/>
                <a:cs typeface="Times New Roman" panose="02020603050405020304" pitchFamily="18" charset="0"/>
              </a:rPr>
              <a:t>https://www.dreamstime.com/poultry-crumble-pellet-feed-white-background-small-chicken-broiler-breeder-pullet-animal-image179594335</a:t>
            </a:r>
          </a:p>
        </p:txBody>
      </p:sp>
    </p:spTree>
    <p:extLst>
      <p:ext uri="{BB962C8B-B14F-4D97-AF65-F5344CB8AC3E}">
        <p14:creationId xmlns:p14="http://schemas.microsoft.com/office/powerpoint/2010/main" val="1636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Basal Diet Composition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5298460"/>
              </p:ext>
            </p:extLst>
          </p:nvPr>
        </p:nvGraphicFramePr>
        <p:xfrm>
          <a:off x="1218883" y="1828800"/>
          <a:ext cx="5440680" cy="4267197"/>
        </p:xfrm>
        <a:graphic>
          <a:graphicData uri="http://schemas.openxmlformats.org/drawingml/2006/table">
            <a:tbl>
              <a:tblPr firstRow="1" firstCol="1" bandRow="1">
                <a:tableStyleId>{5C22544A-7EE6-4342-B048-85BDC9FD1C3A}</a:tableStyleId>
              </a:tblPr>
              <a:tblGrid>
                <a:gridCol w="2720975">
                  <a:extLst>
                    <a:ext uri="{9D8B030D-6E8A-4147-A177-3AD203B41FA5}">
                      <a16:colId xmlns:a16="http://schemas.microsoft.com/office/drawing/2014/main" xmlns="" val="20000"/>
                    </a:ext>
                  </a:extLst>
                </a:gridCol>
                <a:gridCol w="2719705">
                  <a:extLst>
                    <a:ext uri="{9D8B030D-6E8A-4147-A177-3AD203B41FA5}">
                      <a16:colId xmlns:a16="http://schemas.microsoft.com/office/drawing/2014/main" xmlns="" val="20001"/>
                    </a:ext>
                  </a:extLst>
                </a:gridCol>
              </a:tblGrid>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Ingredient</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Percentage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0000"/>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Corn</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58.43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1"/>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Soybean Meal</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34.49</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2"/>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DL-Methionine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0.23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3"/>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Lysine HCL</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0.18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4"/>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AV Blend 8500</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2.76</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5"/>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Limestone</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1.56</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6"/>
                  </a:ext>
                </a:extLst>
              </a:tr>
              <a:tr h="387927">
                <a:tc>
                  <a:txBody>
                    <a:bodyPr/>
                    <a:lstStyle/>
                    <a:p>
                      <a:pPr marL="0" marR="0">
                        <a:lnSpc>
                          <a:spcPct val="200000"/>
                        </a:lnSpc>
                        <a:spcBef>
                          <a:spcPts val="0"/>
                        </a:spcBef>
                        <a:spcAft>
                          <a:spcPts val="0"/>
                        </a:spcAft>
                      </a:pPr>
                      <a:r>
                        <a:rPr lang="en-US" sz="1200" dirty="0" err="1">
                          <a:solidFill>
                            <a:schemeClr val="bg1"/>
                          </a:solidFill>
                          <a:effectLst/>
                          <a:latin typeface="Times New Roman" panose="02020603050405020304" pitchFamily="18" charset="0"/>
                          <a:cs typeface="Times New Roman" panose="02020603050405020304" pitchFamily="18" charset="0"/>
                        </a:rPr>
                        <a:t>BioFos</a:t>
                      </a:r>
                      <a:r>
                        <a:rPr lang="en-US" sz="1200" dirty="0">
                          <a:solidFill>
                            <a:schemeClr val="bg1"/>
                          </a:solidFill>
                          <a:effectLst/>
                          <a:latin typeface="Times New Roman" panose="02020603050405020304" pitchFamily="18" charset="0"/>
                          <a:cs typeface="Times New Roman" panose="02020603050405020304" pitchFamily="18" charset="0"/>
                        </a:rPr>
                        <a:t> 16/21P</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1.54</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7"/>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Salts</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0.51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8"/>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Vitamins Premix</a:t>
                      </a:r>
                      <a:r>
                        <a:rPr lang="en-US" sz="1200" baseline="30000" dirty="0">
                          <a:solidFill>
                            <a:schemeClr val="bg1"/>
                          </a:solidFill>
                          <a:effectLst/>
                          <a:latin typeface="Times New Roman" panose="02020603050405020304" pitchFamily="18" charset="0"/>
                          <a:cs typeface="Times New Roman" panose="02020603050405020304" pitchFamily="18" charset="0"/>
                        </a:rPr>
                        <a:t>1</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0.25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9"/>
                  </a:ext>
                </a:extLst>
              </a:tr>
              <a:tr h="387927">
                <a:tc>
                  <a:txBody>
                    <a:bodyPr/>
                    <a:lstStyle/>
                    <a:p>
                      <a:pPr marL="0" marR="0">
                        <a:lnSpc>
                          <a:spcPct val="200000"/>
                        </a:lnSpc>
                        <a:spcBef>
                          <a:spcPts val="0"/>
                        </a:spcBef>
                        <a:spcAft>
                          <a:spcPts val="0"/>
                        </a:spcAft>
                      </a:pPr>
                      <a:r>
                        <a:rPr lang="en-US" sz="1200" dirty="0">
                          <a:solidFill>
                            <a:schemeClr val="bg1"/>
                          </a:solidFill>
                          <a:effectLst/>
                          <a:latin typeface="Times New Roman" panose="02020603050405020304" pitchFamily="18" charset="0"/>
                          <a:cs typeface="Times New Roman" panose="02020603050405020304" pitchFamily="18" charset="0"/>
                        </a:rPr>
                        <a:t>Trace minerals Premix</a:t>
                      </a:r>
                      <a:r>
                        <a:rPr lang="en-US" sz="1200" baseline="30000" dirty="0">
                          <a:solidFill>
                            <a:schemeClr val="bg1"/>
                          </a:solidFill>
                          <a:effectLst/>
                          <a:latin typeface="Times New Roman" panose="02020603050405020304" pitchFamily="18" charset="0"/>
                          <a:cs typeface="Times New Roman" panose="02020603050405020304" pitchFamily="18" charset="0"/>
                        </a:rPr>
                        <a:t>2</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200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0.05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1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28267163"/>
              </p:ext>
            </p:extLst>
          </p:nvPr>
        </p:nvGraphicFramePr>
        <p:xfrm>
          <a:off x="6659563" y="1828800"/>
          <a:ext cx="4882661" cy="4358640"/>
        </p:xfrm>
        <a:graphic>
          <a:graphicData uri="http://schemas.openxmlformats.org/drawingml/2006/table">
            <a:tbl>
              <a:tblPr firstRow="1" firstCol="1" bandRow="1">
                <a:tableStyleId>{5C22544A-7EE6-4342-B048-85BDC9FD1C3A}</a:tableStyleId>
              </a:tblPr>
              <a:tblGrid>
                <a:gridCol w="2441900">
                  <a:extLst>
                    <a:ext uri="{9D8B030D-6E8A-4147-A177-3AD203B41FA5}">
                      <a16:colId xmlns:a16="http://schemas.microsoft.com/office/drawing/2014/main" xmlns="" val="20000"/>
                    </a:ext>
                  </a:extLst>
                </a:gridCol>
                <a:gridCol w="2440761">
                  <a:extLst>
                    <a:ext uri="{9D8B030D-6E8A-4147-A177-3AD203B41FA5}">
                      <a16:colId xmlns:a16="http://schemas.microsoft.com/office/drawing/2014/main" xmlns="" val="20001"/>
                    </a:ext>
                  </a:extLst>
                </a:gridCol>
              </a:tblGrid>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Calculated Nutrient Content </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 Percentage</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extLst>
                  <a:ext uri="{0D108BD9-81ED-4DB2-BD59-A6C34878D82A}">
                    <a16:rowId xmlns:a16="http://schemas.microsoft.com/office/drawing/2014/main" xmlns="" val="10000"/>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Protein</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22</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1"/>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ME (Kcal/Kg)</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3050</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2"/>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Crude Fat</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a:solidFill>
                            <a:schemeClr val="tx1"/>
                          </a:solidFill>
                          <a:effectLst/>
                          <a:latin typeface="Times New Roman" panose="02020603050405020304" pitchFamily="18" charset="0"/>
                          <a:cs typeface="Times New Roman" panose="02020603050405020304" pitchFamily="18" charset="0"/>
                        </a:rPr>
                        <a:t>5.32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3"/>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Crude Fiber</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2.63</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4"/>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AV phosphate</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0.45</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5"/>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Calcium</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0.95</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6"/>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AV Methionine</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0.53</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7"/>
                  </a:ext>
                </a:extLst>
              </a:tr>
              <a:tr h="984738">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AV </a:t>
                      </a:r>
                      <a:r>
                        <a:rPr lang="en-US" sz="1100" dirty="0" err="1">
                          <a:solidFill>
                            <a:schemeClr val="bg1"/>
                          </a:solidFill>
                          <a:effectLst/>
                          <a:latin typeface="Times New Roman" panose="02020603050405020304" pitchFamily="18" charset="0"/>
                          <a:cs typeface="Times New Roman" panose="02020603050405020304" pitchFamily="18" charset="0"/>
                        </a:rPr>
                        <a:t>Met+Cys</a:t>
                      </a:r>
                      <a:endParaRPr lang="en-US" sz="1100" dirty="0">
                        <a:solidFill>
                          <a:schemeClr val="bg1"/>
                        </a:solidFill>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Sodium</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0.82</a:t>
                      </a:r>
                    </a:p>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0.19</a:t>
                      </a:r>
                    </a:p>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0.22</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8"/>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Potassium</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0.86</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09"/>
                  </a:ext>
                </a:extLst>
              </a:tr>
              <a:tr h="328246">
                <a:tc>
                  <a:txBody>
                    <a:bodyPr/>
                    <a:lstStyle/>
                    <a:p>
                      <a:pPr marL="0" marR="0">
                        <a:lnSpc>
                          <a:spcPct val="200000"/>
                        </a:lnSpc>
                        <a:spcBef>
                          <a:spcPts val="0"/>
                        </a:spcBef>
                        <a:spcAft>
                          <a:spcPts val="0"/>
                        </a:spcAft>
                      </a:pPr>
                      <a:r>
                        <a:rPr lang="en-US" sz="1100" dirty="0">
                          <a:solidFill>
                            <a:schemeClr val="bg1"/>
                          </a:solidFill>
                          <a:effectLst/>
                          <a:latin typeface="Times New Roman" panose="02020603050405020304" pitchFamily="18" charset="0"/>
                          <a:cs typeface="Times New Roman" panose="02020603050405020304" pitchFamily="18" charset="0"/>
                        </a:rPr>
                        <a:t>Chloride</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solidFill>
                      <a:schemeClr val="accent1"/>
                    </a:solidFill>
                  </a:tcPr>
                </a:tc>
                <a:tc>
                  <a:txBody>
                    <a:bodyPr/>
                    <a:lstStyle/>
                    <a:p>
                      <a:pPr marL="0" marR="0">
                        <a:lnSpc>
                          <a:spcPct val="200000"/>
                        </a:lnSpc>
                        <a:spcBef>
                          <a:spcPts val="0"/>
                        </a:spcBef>
                        <a:spcAft>
                          <a:spcPts val="0"/>
                        </a:spcAft>
                      </a:pPr>
                      <a:r>
                        <a:rPr lang="en-US" sz="1100" dirty="0">
                          <a:solidFill>
                            <a:schemeClr val="tx1"/>
                          </a:solidFill>
                          <a:effectLst/>
                          <a:latin typeface="Times New Roman" panose="02020603050405020304" pitchFamily="18" charset="0"/>
                          <a:cs typeface="Times New Roman" panose="02020603050405020304" pitchFamily="18" charset="0"/>
                        </a:rPr>
                        <a:t>0.39</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no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08793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Data Collection</a:t>
            </a:r>
          </a:p>
        </p:txBody>
      </p:sp>
      <p:sp>
        <p:nvSpPr>
          <p:cNvPr id="3" name="Content Placeholder 2"/>
          <p:cNvSpPr>
            <a:spLocks noGrp="1"/>
          </p:cNvSpPr>
          <p:nvPr>
            <p:ph idx="1"/>
          </p:nvPr>
        </p:nvSpPr>
        <p:spPr/>
        <p:txBody>
          <a:bodyPr/>
          <a:lstStyle/>
          <a:p>
            <a:pPr marL="285750" indent="-285750"/>
            <a:r>
              <a:rPr lang="en-US" sz="2800" dirty="0">
                <a:latin typeface="Times New Roman" panose="02020603050405020304" pitchFamily="18" charset="0"/>
                <a:cs typeface="Times New Roman" panose="02020603050405020304" pitchFamily="18" charset="0"/>
              </a:rPr>
              <a:t>Performance data:</a:t>
            </a:r>
          </a:p>
          <a:p>
            <a:pPr marL="742950" lvl="1" indent="-285750"/>
            <a:r>
              <a:rPr lang="en-US" sz="2400" dirty="0">
                <a:latin typeface="Times New Roman" panose="02020603050405020304" pitchFamily="18" charset="0"/>
                <a:cs typeface="Times New Roman" panose="02020603050405020304" pitchFamily="18" charset="0"/>
              </a:rPr>
              <a:t>On the day10, 16, 21, weigh birds and feed, and count mortality.</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083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983" y="3733800"/>
            <a:ext cx="5497542" cy="2667000"/>
          </a:xfrm>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2612" y="626885"/>
            <a:ext cx="4794953" cy="552803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12" y="3657599"/>
            <a:ext cx="5992313" cy="27432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1" y="415570"/>
            <a:ext cx="5992313" cy="2975330"/>
          </a:xfrm>
          <a:prstGeom prst="rect">
            <a:avLst/>
          </a:prstGeom>
        </p:spPr>
      </p:pic>
    </p:spTree>
    <p:extLst>
      <p:ext uri="{BB962C8B-B14F-4D97-AF65-F5344CB8AC3E}">
        <p14:creationId xmlns:p14="http://schemas.microsoft.com/office/powerpoint/2010/main" val="29441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Statistical Analysis</a:t>
            </a:r>
          </a:p>
        </p:txBody>
      </p:sp>
      <p:sp>
        <p:nvSpPr>
          <p:cNvPr id="3" name="Content Placeholder 2"/>
          <p:cNvSpPr>
            <a:spLocks noGrp="1"/>
          </p:cNvSpPr>
          <p:nvPr>
            <p:ph idx="1"/>
          </p:nvPr>
        </p:nvSpPr>
        <p:spPr>
          <a:xfrm>
            <a:off x="1218883" y="1803400"/>
            <a:ext cx="5332729" cy="4267200"/>
          </a:xfrm>
        </p:spPr>
        <p:txBody>
          <a:bodyPr/>
          <a:lstStyle/>
          <a:p>
            <a:r>
              <a:rPr lang="en-US" dirty="0">
                <a:latin typeface="Times New Roman" panose="02020603050405020304" pitchFamily="18" charset="0"/>
                <a:cs typeface="Times New Roman" panose="02020603050405020304" pitchFamily="18" charset="0"/>
              </a:rPr>
              <a:t>One Way ANOVA test, using the GLM procedure in SPSS</a:t>
            </a:r>
            <a:r>
              <a:rPr lang="en-US" baseline="30000" dirty="0">
                <a:latin typeface="Times New Roman" panose="02020603050405020304" pitchFamily="18" charset="0"/>
                <a:cs typeface="Times New Roman" panose="02020603050405020304" pitchFamily="18" charset="0"/>
              </a:rPr>
              <a:t>TM</a:t>
            </a:r>
            <a:r>
              <a:rPr lang="en-US" dirty="0">
                <a:latin typeface="Times New Roman" panose="02020603050405020304" pitchFamily="18" charset="0"/>
                <a:cs typeface="Times New Roman" panose="02020603050405020304" pitchFamily="18" charset="0"/>
              </a:rPr>
              <a:t> (IBM, Armonk, NY, USA). </a:t>
            </a:r>
          </a:p>
          <a:p>
            <a:r>
              <a:rPr lang="en-US" dirty="0">
                <a:latin typeface="Times New Roman" panose="02020603050405020304" pitchFamily="18" charset="0"/>
                <a:cs typeface="Times New Roman" panose="02020603050405020304" pitchFamily="18" charset="0"/>
              </a:rPr>
              <a:t>Means were separated using Duncan’s multiple range tests.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611" y="1723787"/>
            <a:ext cx="4572001" cy="3410426"/>
          </a:xfrm>
          <a:prstGeom prst="rect">
            <a:avLst/>
          </a:prstGeom>
        </p:spPr>
      </p:pic>
      <p:sp>
        <p:nvSpPr>
          <p:cNvPr id="7" name="Rectangle 6"/>
          <p:cNvSpPr/>
          <p:nvPr/>
        </p:nvSpPr>
        <p:spPr>
          <a:xfrm>
            <a:off x="6551611" y="5153187"/>
            <a:ext cx="4721225" cy="400110"/>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https://www.analyticssteps.com/blogs/how-do-exploratory-data-analysis-building-machine-learning-models</a:t>
            </a:r>
          </a:p>
        </p:txBody>
      </p:sp>
    </p:spTree>
    <p:extLst>
      <p:ext uri="{BB962C8B-B14F-4D97-AF65-F5344CB8AC3E}">
        <p14:creationId xmlns:p14="http://schemas.microsoft.com/office/powerpoint/2010/main" val="48034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5" y="410631"/>
            <a:ext cx="9751060" cy="1168400"/>
          </a:xfrm>
        </p:spPr>
        <p:txBody>
          <a:bodyPr>
            <a:normAutofit fontScale="90000"/>
          </a:bodyPr>
          <a:lstStyle/>
          <a:p>
            <a:r>
              <a:rPr lang="en-US" sz="3599" dirty="0">
                <a:latin typeface="Times New Roman" panose="02020603050405020304" pitchFamily="18" charset="0"/>
                <a:cs typeface="Times New Roman" panose="02020603050405020304" pitchFamily="18" charset="0"/>
              </a:rPr>
              <a:t>Results</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Day 10 Production Performance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7249318"/>
              </p:ext>
            </p:extLst>
          </p:nvPr>
        </p:nvGraphicFramePr>
        <p:xfrm>
          <a:off x="531815" y="1572405"/>
          <a:ext cx="10972801" cy="4218794"/>
        </p:xfrm>
        <a:graphic>
          <a:graphicData uri="http://schemas.openxmlformats.org/drawingml/2006/table">
            <a:tbl>
              <a:tblPr firstRow="1" bandRow="1">
                <a:tableStyleId>{5C22544A-7EE6-4342-B048-85BDC9FD1C3A}</a:tableStyleId>
              </a:tblPr>
              <a:tblGrid>
                <a:gridCol w="1567543">
                  <a:extLst>
                    <a:ext uri="{9D8B030D-6E8A-4147-A177-3AD203B41FA5}">
                      <a16:colId xmlns:a16="http://schemas.microsoft.com/office/drawing/2014/main" xmlns="" val="20000"/>
                    </a:ext>
                  </a:extLst>
                </a:gridCol>
                <a:gridCol w="1567543">
                  <a:extLst>
                    <a:ext uri="{9D8B030D-6E8A-4147-A177-3AD203B41FA5}">
                      <a16:colId xmlns:a16="http://schemas.microsoft.com/office/drawing/2014/main" xmlns="" val="20001"/>
                    </a:ext>
                  </a:extLst>
                </a:gridCol>
                <a:gridCol w="1567543">
                  <a:extLst>
                    <a:ext uri="{9D8B030D-6E8A-4147-A177-3AD203B41FA5}">
                      <a16:colId xmlns:a16="http://schemas.microsoft.com/office/drawing/2014/main" xmlns="" val="20002"/>
                    </a:ext>
                  </a:extLst>
                </a:gridCol>
                <a:gridCol w="1567543">
                  <a:extLst>
                    <a:ext uri="{9D8B030D-6E8A-4147-A177-3AD203B41FA5}">
                      <a16:colId xmlns:a16="http://schemas.microsoft.com/office/drawing/2014/main" xmlns="" val="20003"/>
                    </a:ext>
                  </a:extLst>
                </a:gridCol>
                <a:gridCol w="1567543">
                  <a:extLst>
                    <a:ext uri="{9D8B030D-6E8A-4147-A177-3AD203B41FA5}">
                      <a16:colId xmlns:a16="http://schemas.microsoft.com/office/drawing/2014/main" xmlns="" val="20004"/>
                    </a:ext>
                  </a:extLst>
                </a:gridCol>
                <a:gridCol w="1567543">
                  <a:extLst>
                    <a:ext uri="{9D8B030D-6E8A-4147-A177-3AD203B41FA5}">
                      <a16:colId xmlns:a16="http://schemas.microsoft.com/office/drawing/2014/main" xmlns="" val="20005"/>
                    </a:ext>
                  </a:extLst>
                </a:gridCol>
                <a:gridCol w="1567543">
                  <a:extLst>
                    <a:ext uri="{9D8B030D-6E8A-4147-A177-3AD203B41FA5}">
                      <a16:colId xmlns:a16="http://schemas.microsoft.com/office/drawing/2014/main" xmlns="" val="20006"/>
                    </a:ext>
                  </a:extLst>
                </a:gridCol>
              </a:tblGrid>
              <a:tr h="615807">
                <a:tc>
                  <a:txBody>
                    <a:bodyPr/>
                    <a:lstStyle/>
                    <a:p>
                      <a:r>
                        <a:rPr lang="en-US" sz="1200" dirty="0">
                          <a:latin typeface="Times New Roman" panose="02020603050405020304" pitchFamily="18" charset="0"/>
                          <a:cs typeface="Times New Roman" panose="02020603050405020304" pitchFamily="18" charset="0"/>
                        </a:rPr>
                        <a:t>Treatment</a:t>
                      </a:r>
                    </a:p>
                  </a:txBody>
                  <a:tcPr/>
                </a:tc>
                <a:tc>
                  <a:txBody>
                    <a:bodyPr/>
                    <a:lstStyle/>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Body Weight (g)</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Weight Gain (g)</a:t>
                      </a:r>
                    </a:p>
                  </a:txBody>
                  <a:tcPr/>
                </a:tc>
                <a:tc>
                  <a:txBody>
                    <a:bodyPr/>
                    <a:lstStyle/>
                    <a:p>
                      <a:r>
                        <a:rPr lang="en-US" sz="1200" dirty="0">
                          <a:latin typeface="Times New Roman" panose="02020603050405020304" pitchFamily="18" charset="0"/>
                          <a:cs typeface="Times New Roman" panose="02020603050405020304" pitchFamily="18" charset="0"/>
                        </a:rPr>
                        <a:t>Cumulative Feed to Body Weight</a:t>
                      </a:r>
                    </a:p>
                  </a:txBody>
                  <a:tcPr/>
                </a:tc>
                <a:tc>
                  <a:txBody>
                    <a:bodyPr/>
                    <a:lstStyle/>
                    <a:p>
                      <a:r>
                        <a:rPr lang="en-US" sz="1200" dirty="0">
                          <a:latin typeface="Times New Roman" panose="02020603050405020304" pitchFamily="18" charset="0"/>
                          <a:cs typeface="Times New Roman" panose="02020603050405020304" pitchFamily="18" charset="0"/>
                        </a:rPr>
                        <a:t>Phase</a:t>
                      </a:r>
                      <a:r>
                        <a:rPr lang="en-US" sz="1200" baseline="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Feed to Gain</a:t>
                      </a:r>
                    </a:p>
                  </a:txBody>
                  <a:tcPr/>
                </a:tc>
                <a:tc>
                  <a:txBody>
                    <a:bodyPr/>
                    <a:lstStyle/>
                    <a:p>
                      <a:r>
                        <a:rPr lang="en-US" sz="1200" dirty="0">
                          <a:latin typeface="Times New Roman" panose="02020603050405020304" pitchFamily="18" charset="0"/>
                          <a:cs typeface="Times New Roman" panose="02020603050405020304" pitchFamily="18" charset="0"/>
                        </a:rPr>
                        <a:t>PI</a:t>
                      </a:r>
                      <a:r>
                        <a:rPr lang="en-US" sz="1200" baseline="30000" dirty="0">
                          <a:latin typeface="Times New Roman" panose="02020603050405020304" pitchFamily="18" charset="0"/>
                          <a:cs typeface="Times New Roman" panose="02020603050405020304" pitchFamily="18" charset="0"/>
                        </a:rPr>
                        <a:t>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Phase </a:t>
                      </a:r>
                      <a:r>
                        <a:rPr lang="en-US" sz="1200" dirty="0" smtClean="0">
                          <a:latin typeface="Times New Roman" panose="02020603050405020304" pitchFamily="18" charset="0"/>
                          <a:cs typeface="Times New Roman" panose="02020603050405020304" pitchFamily="18" charset="0"/>
                        </a:rPr>
                        <a:t>Mortality%</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13450">
                <a:tc gridSpan="7">
                  <a:txBody>
                    <a:bodyPr/>
                    <a:lstStyle/>
                    <a:p>
                      <a:pPr algn="ctr"/>
                      <a:r>
                        <a:rPr lang="en-US" sz="1200" kern="1200" dirty="0">
                          <a:solidFill>
                            <a:schemeClr val="bg1"/>
                          </a:solidFill>
                          <a:effectLst/>
                          <a:latin typeface="Times New Roman" panose="02020603050405020304" pitchFamily="18" charset="0"/>
                          <a:ea typeface="+mn-ea"/>
                          <a:cs typeface="Times New Roman" panose="02020603050405020304" pitchFamily="18" charset="0"/>
                        </a:rPr>
                        <a:t>Cultured Yeast Cell Wall (Postbiotic)</a:t>
                      </a:r>
                      <a:endParaRPr lang="en-US" sz="12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1"/>
                  </a:ext>
                </a:extLst>
              </a:tr>
              <a:tr h="433345">
                <a:tc>
                  <a:txBody>
                    <a:bodyPr/>
                    <a:lstStyle/>
                    <a:p>
                      <a:r>
                        <a:rPr lang="en-US" sz="1200" dirty="0">
                          <a:solidFill>
                            <a:schemeClr val="bg1"/>
                          </a:solidFill>
                          <a:latin typeface="Times New Roman" panose="02020603050405020304" pitchFamily="18" charset="0"/>
                          <a:cs typeface="Times New Roman" panose="02020603050405020304" pitchFamily="18" charset="0"/>
                        </a:rPr>
                        <a:t>XPC-Ultra® 625</a:t>
                      </a:r>
                    </a:p>
                  </a:txBody>
                  <a:tcPr>
                    <a:solidFill>
                      <a:schemeClr val="tx1"/>
                    </a:solidFill>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262±21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223±21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1.00±0.02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1.18±0.04</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247±26</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2"/>
                  </a:ext>
                </a:extLst>
              </a:tr>
              <a:tr h="313450">
                <a:tc>
                  <a:txBody>
                    <a:bodyPr/>
                    <a:lstStyle/>
                    <a:p>
                      <a:r>
                        <a:rPr lang="en-US" sz="1200" dirty="0">
                          <a:solidFill>
                            <a:schemeClr val="bg1"/>
                          </a:solidFill>
                          <a:latin typeface="Times New Roman" panose="02020603050405020304" pitchFamily="18" charset="0"/>
                          <a:cs typeface="Times New Roman" panose="02020603050405020304" pitchFamily="18" charset="0"/>
                        </a:rPr>
                        <a:t>XPC® 1250</a:t>
                      </a:r>
                    </a:p>
                  </a:txBody>
                  <a:tcPr>
                    <a:solidFill>
                      <a:schemeClr val="tx1"/>
                    </a:solidFill>
                  </a:tcPr>
                </a:tc>
                <a:tc>
                  <a:txBody>
                    <a:bodyPr/>
                    <a:lstStyle/>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270</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231±9</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1.00±0.00</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1.17±0.02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257±13</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3"/>
                  </a:ext>
                </a:extLst>
              </a:tr>
              <a:tr h="313450">
                <a:tc gridSpan="7">
                  <a:txBody>
                    <a:bodyPr/>
                    <a:lstStyle/>
                    <a:p>
                      <a:pPr algn="ctr"/>
                      <a:r>
                        <a:rPr lang="en-US" sz="1200" kern="1200" dirty="0">
                          <a:solidFill>
                            <a:schemeClr val="bg1"/>
                          </a:solidFill>
                          <a:effectLst/>
                          <a:latin typeface="Times New Roman" panose="02020603050405020304" pitchFamily="18" charset="0"/>
                          <a:ea typeface="+mn-ea"/>
                          <a:cs typeface="Times New Roman" panose="02020603050405020304" pitchFamily="18" charset="0"/>
                        </a:rPr>
                        <a:t>Yeast Cell Wall Products (Prebiotics)</a:t>
                      </a:r>
                      <a:endParaRPr lang="en-US" sz="12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4"/>
                  </a:ext>
                </a:extLst>
              </a:tr>
              <a:tr h="433345">
                <a:tc>
                  <a:txBody>
                    <a:bodyPr/>
                    <a:lstStyle/>
                    <a:p>
                      <a:r>
                        <a:rPr lang="en-US" sz="1200" dirty="0">
                          <a:solidFill>
                            <a:schemeClr val="bg1"/>
                          </a:solidFill>
                          <a:latin typeface="Times New Roman" panose="02020603050405020304" pitchFamily="18" charset="0"/>
                          <a:cs typeface="Times New Roman" panose="02020603050405020304" pitchFamily="18" charset="0"/>
                        </a:rPr>
                        <a:t>Safmannan® 250</a:t>
                      </a:r>
                    </a:p>
                  </a:txBody>
                  <a:tcPr>
                    <a:solidFill>
                      <a:schemeClr val="tx1"/>
                    </a:solidFill>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264±11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225±10</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0.98±0.02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1.15±0.02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255±13</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5"/>
                  </a:ext>
                </a:extLst>
              </a:tr>
              <a:tr h="433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New Roman" panose="02020603050405020304" pitchFamily="18" charset="0"/>
                          <a:cs typeface="Times New Roman" panose="02020603050405020304" pitchFamily="18" charset="0"/>
                        </a:rPr>
                        <a:t>Safmannan® 500</a:t>
                      </a:r>
                    </a:p>
                  </a:txBody>
                  <a:tcPr>
                    <a:solidFill>
                      <a:schemeClr val="tx1"/>
                    </a:solidFill>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261±21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222±21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1.00±0.02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1.18±0.03</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246±28</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6"/>
                  </a:ext>
                </a:extLst>
              </a:tr>
              <a:tr h="313450">
                <a:tc gridSpan="7">
                  <a:txBody>
                    <a:bodyPr/>
                    <a:lstStyle/>
                    <a:p>
                      <a:pPr algn="ctr"/>
                      <a:r>
                        <a:rPr lang="en-US" sz="1200" dirty="0">
                          <a:solidFill>
                            <a:schemeClr val="bg1"/>
                          </a:solidFill>
                          <a:latin typeface="Times New Roman" panose="02020603050405020304" pitchFamily="18" charset="0"/>
                          <a:cs typeface="Times New Roman" panose="02020603050405020304" pitchFamily="18" charset="0"/>
                        </a:rPr>
                        <a:t>Control Groups</a:t>
                      </a:r>
                      <a:r>
                        <a:rPr lang="en-US" sz="1200" baseline="0" dirty="0">
                          <a:solidFill>
                            <a:schemeClr val="bg1"/>
                          </a:solidFill>
                          <a:latin typeface="Times New Roman" panose="02020603050405020304" pitchFamily="18" charset="0"/>
                          <a:cs typeface="Times New Roman" panose="02020603050405020304" pitchFamily="18" charset="0"/>
                        </a:rPr>
                        <a:t> (No Antibiotic Alternatives)</a:t>
                      </a:r>
                      <a:endParaRPr lang="en-US" sz="12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7"/>
                  </a:ext>
                </a:extLst>
              </a:tr>
              <a:tr h="433345">
                <a:tc>
                  <a:txBody>
                    <a:bodyPr/>
                    <a:lstStyle/>
                    <a:p>
                      <a:r>
                        <a:rPr lang="en-US" sz="1200" dirty="0">
                          <a:solidFill>
                            <a:schemeClr val="bg1"/>
                          </a:solidFill>
                          <a:latin typeface="Times New Roman" panose="02020603050405020304" pitchFamily="18" charset="0"/>
                          <a:cs typeface="Times New Roman" panose="02020603050405020304" pitchFamily="18" charset="0"/>
                        </a:rPr>
                        <a:t>Challenged Chicks</a:t>
                      </a:r>
                    </a:p>
                  </a:txBody>
                  <a:tcPr>
                    <a:solidFill>
                      <a:schemeClr val="tx1"/>
                    </a:solidFill>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256±15</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217±15</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0.98±0.01</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1.16±0.02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246±16</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8"/>
                  </a:ext>
                </a:extLst>
              </a:tr>
              <a:tr h="615807">
                <a:tc>
                  <a:txBody>
                    <a:bodyPr/>
                    <a:lstStyle/>
                    <a:p>
                      <a:r>
                        <a:rPr lang="en-US" sz="1200" dirty="0" smtClean="0">
                          <a:solidFill>
                            <a:schemeClr val="bg1"/>
                          </a:solidFill>
                          <a:latin typeface="Times New Roman" panose="02020603050405020304" pitchFamily="18" charset="0"/>
                          <a:cs typeface="Times New Roman" panose="02020603050405020304" pitchFamily="18" charset="0"/>
                        </a:rPr>
                        <a:t>None-Challenged </a:t>
                      </a:r>
                      <a:r>
                        <a:rPr lang="en-US" sz="1200" dirty="0">
                          <a:solidFill>
                            <a:schemeClr val="bg1"/>
                          </a:solidFill>
                          <a:latin typeface="Times New Roman" panose="02020603050405020304" pitchFamily="18" charset="0"/>
                          <a:cs typeface="Times New Roman" panose="02020603050405020304" pitchFamily="18" charset="0"/>
                        </a:rPr>
                        <a:t>Chicks</a:t>
                      </a:r>
                    </a:p>
                  </a:txBody>
                  <a:tcPr>
                    <a:solidFill>
                      <a:schemeClr val="tx1"/>
                    </a:solidFill>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265±9</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226±9</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0.99±0.02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1.16±0.02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kern="1200" dirty="0">
                          <a:solidFill>
                            <a:schemeClr val="dk1"/>
                          </a:solidFill>
                          <a:effectLst/>
                          <a:latin typeface="Times New Roman" panose="02020603050405020304" pitchFamily="18" charset="0"/>
                          <a:ea typeface="+mn-ea"/>
                          <a:cs typeface="Times New Roman" panose="02020603050405020304" pitchFamily="18" charset="0"/>
                        </a:rPr>
                        <a:t>254±10</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xmlns="" val="10009"/>
                  </a:ext>
                </a:extLst>
              </a:tr>
            </a:tbl>
          </a:graphicData>
        </a:graphic>
      </p:graphicFrame>
      <p:sp>
        <p:nvSpPr>
          <p:cNvPr id="7" name="Rectangle 6"/>
          <p:cNvSpPr/>
          <p:nvPr/>
        </p:nvSpPr>
        <p:spPr>
          <a:xfrm>
            <a:off x="455612" y="5867400"/>
            <a:ext cx="11277600" cy="661015"/>
          </a:xfrm>
          <a:prstGeom prst="rect">
            <a:avLst/>
          </a:prstGeom>
        </p:spPr>
        <p:txBody>
          <a:bodyPr wrap="square">
            <a:spAutoFit/>
          </a:bodyPr>
          <a:lstStyle/>
          <a:p>
            <a:pPr>
              <a:lnSpc>
                <a:spcPct val="200000"/>
              </a:lnSpc>
            </a:pPr>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pPr>
              <a:lnSpc>
                <a:spcPct val="200000"/>
              </a:lnSpc>
            </a:pPr>
            <a:r>
              <a:rPr lang="en-US" sz="1000" baseline="30000" dirty="0">
                <a:latin typeface="Times New Roman" panose="02020603050405020304" pitchFamily="18" charset="0"/>
                <a:cs typeface="Times New Roman" panose="02020603050405020304" pitchFamily="18" charset="0"/>
              </a:rPr>
              <a:t>1</a:t>
            </a:r>
            <a:r>
              <a:rPr lang="en-US" sz="1000" dirty="0">
                <a:latin typeface="Times New Roman" panose="02020603050405020304" pitchFamily="18" charset="0"/>
                <a:cs typeface="Times New Roman" panose="02020603050405020304" pitchFamily="18" charset="0"/>
              </a:rPr>
              <a:t>PI = Productivity Index</a:t>
            </a:r>
          </a:p>
        </p:txBody>
      </p:sp>
    </p:spTree>
    <p:extLst>
      <p:ext uri="{BB962C8B-B14F-4D97-AF65-F5344CB8AC3E}">
        <p14:creationId xmlns:p14="http://schemas.microsoft.com/office/powerpoint/2010/main" val="13105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3" y="192001"/>
            <a:ext cx="9751060" cy="1168400"/>
          </a:xfrm>
        </p:spPr>
        <p:txBody>
          <a:bodyPr/>
          <a:lstStyle/>
          <a:p>
            <a:r>
              <a:rPr lang="en-US" dirty="0">
                <a:latin typeface="Times New Roman" panose="02020603050405020304" pitchFamily="18" charset="0"/>
                <a:cs typeface="Times New Roman" panose="02020603050405020304" pitchFamily="18" charset="0"/>
              </a:rPr>
              <a:t>Day 16 Production Performance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7508526"/>
              </p:ext>
            </p:extLst>
          </p:nvPr>
        </p:nvGraphicFramePr>
        <p:xfrm>
          <a:off x="531813" y="1447799"/>
          <a:ext cx="11048998" cy="4284687"/>
        </p:xfrm>
        <a:graphic>
          <a:graphicData uri="http://schemas.openxmlformats.org/drawingml/2006/table">
            <a:tbl>
              <a:tblPr firstRow="1" firstCol="1" bandRow="1">
                <a:tableStyleId>{5C22544A-7EE6-4342-B048-85BDC9FD1C3A}</a:tableStyleId>
              </a:tblPr>
              <a:tblGrid>
                <a:gridCol w="1676399">
                  <a:extLst>
                    <a:ext uri="{9D8B030D-6E8A-4147-A177-3AD203B41FA5}">
                      <a16:colId xmlns:a16="http://schemas.microsoft.com/office/drawing/2014/main" xmlns="" val="20000"/>
                    </a:ext>
                  </a:extLst>
                </a:gridCol>
                <a:gridCol w="907365">
                  <a:extLst>
                    <a:ext uri="{9D8B030D-6E8A-4147-A177-3AD203B41FA5}">
                      <a16:colId xmlns:a16="http://schemas.microsoft.com/office/drawing/2014/main" xmlns="" val="20001"/>
                    </a:ext>
                  </a:extLst>
                </a:gridCol>
                <a:gridCol w="921435">
                  <a:extLst>
                    <a:ext uri="{9D8B030D-6E8A-4147-A177-3AD203B41FA5}">
                      <a16:colId xmlns:a16="http://schemas.microsoft.com/office/drawing/2014/main" xmlns="" val="20002"/>
                    </a:ext>
                  </a:extLst>
                </a:gridCol>
                <a:gridCol w="1322361">
                  <a:extLst>
                    <a:ext uri="{9D8B030D-6E8A-4147-A177-3AD203B41FA5}">
                      <a16:colId xmlns:a16="http://schemas.microsoft.com/office/drawing/2014/main" xmlns="" val="20003"/>
                    </a:ext>
                  </a:extLst>
                </a:gridCol>
                <a:gridCol w="1268439">
                  <a:extLst>
                    <a:ext uri="{9D8B030D-6E8A-4147-A177-3AD203B41FA5}">
                      <a16:colId xmlns:a16="http://schemas.microsoft.com/office/drawing/2014/main" xmlns="" val="20004"/>
                    </a:ext>
                  </a:extLst>
                </a:gridCol>
                <a:gridCol w="1241411">
                  <a:extLst>
                    <a:ext uri="{9D8B030D-6E8A-4147-A177-3AD203B41FA5}">
                      <a16:colId xmlns:a16="http://schemas.microsoft.com/office/drawing/2014/main" xmlns="" val="20005"/>
                    </a:ext>
                  </a:extLst>
                </a:gridCol>
                <a:gridCol w="1265314">
                  <a:extLst>
                    <a:ext uri="{9D8B030D-6E8A-4147-A177-3AD203B41FA5}">
                      <a16:colId xmlns:a16="http://schemas.microsoft.com/office/drawing/2014/main" xmlns="" val="20006"/>
                    </a:ext>
                  </a:extLst>
                </a:gridCol>
                <a:gridCol w="1096606">
                  <a:extLst>
                    <a:ext uri="{9D8B030D-6E8A-4147-A177-3AD203B41FA5}">
                      <a16:colId xmlns:a16="http://schemas.microsoft.com/office/drawing/2014/main" xmlns="" val="20007"/>
                    </a:ext>
                  </a:extLst>
                </a:gridCol>
                <a:gridCol w="1349668">
                  <a:extLst>
                    <a:ext uri="{9D8B030D-6E8A-4147-A177-3AD203B41FA5}">
                      <a16:colId xmlns:a16="http://schemas.microsoft.com/office/drawing/2014/main" xmlns="" val="20008"/>
                    </a:ext>
                  </a:extLst>
                </a:gridCol>
              </a:tblGrid>
              <a:tr h="1004993">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Treatment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Body Weight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Weight Gain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Feed to Body Weight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Feed to Gain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Feed to Gain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PI</a:t>
                      </a:r>
                      <a:r>
                        <a:rPr lang="en-US" sz="1400" b="0" kern="1200" baseline="30000" dirty="0">
                          <a:effectLst/>
                          <a:latin typeface="Times New Roman" panose="02020603050405020304" pitchFamily="18" charset="0"/>
                          <a:cs typeface="Times New Roman" panose="02020603050405020304" pitchFamily="18" charset="0"/>
                        </a:rPr>
                        <a:t> </a:t>
                      </a:r>
                      <a:r>
                        <a:rPr lang="en-US" sz="1400" b="0" baseline="30000" dirty="0">
                          <a:effectLst/>
                          <a:latin typeface="Times New Roman" panose="02020603050405020304" pitchFamily="18" charset="0"/>
                          <a:cs typeface="Times New Roman" panose="02020603050405020304" pitchFamily="18" charset="0"/>
                        </a:rPr>
                        <a:t>1</a:t>
                      </a:r>
                      <a:endParaRPr lang="en-US" sz="1400" b="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a:t>
                      </a:r>
                      <a:r>
                        <a:rPr lang="en-US" sz="1400" b="0" dirty="0" smtClean="0">
                          <a:effectLst/>
                          <a:latin typeface="Times New Roman" panose="02020603050405020304" pitchFamily="18" charset="0"/>
                          <a:cs typeface="Times New Roman" panose="02020603050405020304" pitchFamily="18" charset="0"/>
                        </a:rPr>
                        <a:t>Mortality</a:t>
                      </a:r>
                    </a:p>
                    <a:p>
                      <a:pPr marL="0" marR="0">
                        <a:lnSpc>
                          <a:spcPct val="107000"/>
                        </a:lnSpc>
                        <a:spcBef>
                          <a:spcPts val="0"/>
                        </a:spcBef>
                        <a:spcAft>
                          <a:spcPts val="0"/>
                        </a:spcAft>
                      </a:pPr>
                      <a:r>
                        <a:rPr lang="en-US" sz="14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22454">
                <a:tc gridSpan="9">
                  <a:txBody>
                    <a:bodyPr/>
                    <a:lstStyle/>
                    <a:p>
                      <a:pPr marL="0" marR="0" algn="ctr">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Cultured Yeast Cell Wall (Postbiotic)</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06760">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XPC-Ultra® 625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566±45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282±25</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1.139±0.015</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1.27±0.02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1.23±0.02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bg1"/>
                          </a:solidFill>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295±29</a:t>
                      </a:r>
                      <a:endParaRPr lang="en-US" sz="14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86003">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XPC® 1250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566±18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296±9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1.133±0.012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1.22±0.02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310±13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2245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Yeast Cell Wall Products (Prebiotics)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4490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Safmannan® 250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546±2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282±14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1.129±0.011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1.27±0.02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1.22±0.01</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bc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300±13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4490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Safmannan® 500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545±42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284±21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1.136±0.011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1.26±0.02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1.23±0.02</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297±26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22245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Control Groups (No Antibiotic Additives)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44490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Challenged Chicks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548±31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292±23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1.110±0.014</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1.22±0.03</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1.20±0.02</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306±21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667361">
                <a:tc>
                  <a:txBody>
                    <a:bodyPr/>
                    <a:lstStyle/>
                    <a:p>
                      <a:pPr marL="0" marR="0">
                        <a:lnSpc>
                          <a:spcPct val="107000"/>
                        </a:lnSpc>
                        <a:spcBef>
                          <a:spcPts val="0"/>
                        </a:spcBef>
                        <a:spcAft>
                          <a:spcPts val="0"/>
                        </a:spcAft>
                      </a:pPr>
                      <a:r>
                        <a:rPr lang="en-US" sz="1400" b="0" dirty="0" smtClean="0">
                          <a:effectLst/>
                          <a:latin typeface="Times New Roman" panose="02020603050405020304" pitchFamily="18" charset="0"/>
                          <a:cs typeface="Times New Roman" panose="02020603050405020304" pitchFamily="18" charset="0"/>
                        </a:rPr>
                        <a:t>None-Challenged </a:t>
                      </a:r>
                      <a:r>
                        <a:rPr lang="en-US" sz="1400" b="0" dirty="0">
                          <a:effectLst/>
                          <a:latin typeface="Times New Roman" panose="02020603050405020304" pitchFamily="18" charset="0"/>
                          <a:cs typeface="Times New Roman" panose="02020603050405020304" pitchFamily="18" charset="0"/>
                        </a:rPr>
                        <a:t>Chicks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548±17</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283±14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1.117±0.021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1.24±0.03</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1.20±0.02</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303±10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bl>
          </a:graphicData>
        </a:graphic>
      </p:graphicFrame>
      <p:sp>
        <p:nvSpPr>
          <p:cNvPr id="5" name="Rectangle 1"/>
          <p:cNvSpPr>
            <a:spLocks noChangeArrowheads="1"/>
          </p:cNvSpPr>
          <p:nvPr/>
        </p:nvSpPr>
        <p:spPr bwMode="auto">
          <a:xfrm>
            <a:off x="-3194500" y="-73197"/>
            <a:ext cx="19015774" cy="53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5"/>
          <p:cNvSpPr/>
          <p:nvPr/>
        </p:nvSpPr>
        <p:spPr>
          <a:xfrm>
            <a:off x="531813" y="5703309"/>
            <a:ext cx="11048997" cy="553998"/>
          </a:xfrm>
          <a:prstGeom prst="rect">
            <a:avLst/>
          </a:prstGeom>
        </p:spPr>
        <p:txBody>
          <a:bodyPr wrap="square">
            <a:spAutoFit/>
          </a:bodyPr>
          <a:lstStyle/>
          <a:p>
            <a:r>
              <a:rPr lang="en-US" sz="1000" spc="-15" baseline="30000" dirty="0">
                <a:latin typeface="Times New Roman" panose="02020603050405020304" pitchFamily="18" charset="0"/>
                <a:ea typeface="Times New Roman" panose="02020603050405020304" pitchFamily="18" charset="0"/>
                <a:cs typeface="Times New Roman" panose="02020603050405020304" pitchFamily="18" charset="0"/>
              </a:rPr>
              <a:t>a-c </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Means within a row with no common superscript differ significantly (P&lt;0.05)</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r>
              <a:rPr lang="en-US" sz="1000" b="1" baseline="30000" dirty="0">
                <a:latin typeface="Times New Roman" panose="02020603050405020304" pitchFamily="18" charset="0"/>
                <a:cs typeface="Times New Roman" panose="02020603050405020304" pitchFamily="18" charset="0"/>
              </a:rPr>
              <a:t>1</a:t>
            </a:r>
            <a:r>
              <a:rPr lang="en-US" sz="1000" spc="-15" dirty="0">
                <a:effectLst/>
                <a:latin typeface="Times New Roman" panose="02020603050405020304" pitchFamily="18" charset="0"/>
                <a:ea typeface="Times New Roman" panose="02020603050405020304" pitchFamily="18" charset="0"/>
                <a:cs typeface="Times New Roman" panose="02020603050405020304" pitchFamily="18" charset="0"/>
              </a:rPr>
              <a:t>PI= Productivity Index</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3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82218"/>
            <a:ext cx="9751060" cy="1168400"/>
          </a:xfrm>
        </p:spPr>
        <p:txBody>
          <a:bodyPr/>
          <a:lstStyle/>
          <a:p>
            <a:r>
              <a:rPr lang="en-US" dirty="0">
                <a:latin typeface="Times New Roman" panose="02020603050405020304" pitchFamily="18" charset="0"/>
                <a:cs typeface="Times New Roman" panose="02020603050405020304" pitchFamily="18" charset="0"/>
              </a:rPr>
              <a:t>Day 21 Productivity Performance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7190270"/>
              </p:ext>
            </p:extLst>
          </p:nvPr>
        </p:nvGraphicFramePr>
        <p:xfrm>
          <a:off x="639553" y="1183859"/>
          <a:ext cx="11049000" cy="4318001"/>
        </p:xfrm>
        <a:graphic>
          <a:graphicData uri="http://schemas.openxmlformats.org/drawingml/2006/table">
            <a:tbl>
              <a:tblPr firstRow="1" firstCol="1" bandRow="1">
                <a:tableStyleId>{5C22544A-7EE6-4342-B048-85BDC9FD1C3A}</a:tableStyleId>
              </a:tblPr>
              <a:tblGrid>
                <a:gridCol w="1827000">
                  <a:extLst>
                    <a:ext uri="{9D8B030D-6E8A-4147-A177-3AD203B41FA5}">
                      <a16:colId xmlns:a16="http://schemas.microsoft.com/office/drawing/2014/main" xmlns="" val="20000"/>
                    </a:ext>
                  </a:extLst>
                </a:gridCol>
                <a:gridCol w="992401">
                  <a:extLst>
                    <a:ext uri="{9D8B030D-6E8A-4147-A177-3AD203B41FA5}">
                      <a16:colId xmlns:a16="http://schemas.microsoft.com/office/drawing/2014/main" xmlns="" val="20001"/>
                    </a:ext>
                  </a:extLst>
                </a:gridCol>
                <a:gridCol w="9906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gridCol w="1143000">
                  <a:extLst>
                    <a:ext uri="{9D8B030D-6E8A-4147-A177-3AD203B41FA5}">
                      <a16:colId xmlns:a16="http://schemas.microsoft.com/office/drawing/2014/main" xmlns="" val="20004"/>
                    </a:ext>
                  </a:extLst>
                </a:gridCol>
                <a:gridCol w="1370399">
                  <a:extLst>
                    <a:ext uri="{9D8B030D-6E8A-4147-A177-3AD203B41FA5}">
                      <a16:colId xmlns:a16="http://schemas.microsoft.com/office/drawing/2014/main" xmlns="" val="20005"/>
                    </a:ext>
                  </a:extLst>
                </a:gridCol>
                <a:gridCol w="1026600">
                  <a:extLst>
                    <a:ext uri="{9D8B030D-6E8A-4147-A177-3AD203B41FA5}">
                      <a16:colId xmlns:a16="http://schemas.microsoft.com/office/drawing/2014/main" xmlns="" val="20006"/>
                    </a:ext>
                  </a:extLst>
                </a:gridCol>
                <a:gridCol w="1044000">
                  <a:extLst>
                    <a:ext uri="{9D8B030D-6E8A-4147-A177-3AD203B41FA5}">
                      <a16:colId xmlns:a16="http://schemas.microsoft.com/office/drawing/2014/main" xmlns="" val="20007"/>
                    </a:ext>
                  </a:extLst>
                </a:gridCol>
                <a:gridCol w="1131000">
                  <a:extLst>
                    <a:ext uri="{9D8B030D-6E8A-4147-A177-3AD203B41FA5}">
                      <a16:colId xmlns:a16="http://schemas.microsoft.com/office/drawing/2014/main" xmlns="" val="20008"/>
                    </a:ext>
                  </a:extLst>
                </a:gridCol>
              </a:tblGrid>
              <a:tr h="1115656">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Treatment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Body Weight</a:t>
                      </a:r>
                      <a:r>
                        <a:rPr lang="en-US" sz="1400" b="0" baseline="0" dirty="0">
                          <a:effectLst/>
                          <a:latin typeface="Times New Roman" panose="02020603050405020304" pitchFamily="18" charset="0"/>
                          <a:cs typeface="Times New Roman" panose="02020603050405020304" pitchFamily="18" charset="0"/>
                        </a:rPr>
                        <a:t> </a:t>
                      </a:r>
                      <a:r>
                        <a:rPr lang="en-US" sz="1400" b="0" dirty="0">
                          <a:effectLst/>
                          <a:latin typeface="Times New Roman" panose="02020603050405020304" pitchFamily="18" charset="0"/>
                          <a:cs typeface="Times New Roman" panose="02020603050405020304" pitchFamily="18" charset="0"/>
                        </a:rPr>
                        <a:t>(g)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Weight Gain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Feed to Body Weight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Feed to Gain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Feed to Gain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PI</a:t>
                      </a:r>
                      <a:r>
                        <a:rPr lang="en-US" sz="1400" b="0" kern="1200" baseline="30000" dirty="0">
                          <a:effectLst/>
                          <a:latin typeface="Times New Roman" panose="02020603050405020304" pitchFamily="18" charset="0"/>
                          <a:cs typeface="Times New Roman" panose="02020603050405020304" pitchFamily="18" charset="0"/>
                        </a:rPr>
                        <a:t> </a:t>
                      </a:r>
                      <a:r>
                        <a:rPr lang="en-US" sz="1400" b="0" baseline="30000" dirty="0">
                          <a:effectLst/>
                          <a:latin typeface="Times New Roman" panose="02020603050405020304" pitchFamily="18" charset="0"/>
                          <a:cs typeface="Times New Roman" panose="02020603050405020304" pitchFamily="18" charset="0"/>
                        </a:rPr>
                        <a:t>1</a:t>
                      </a:r>
                      <a:endParaRPr lang="en-US" sz="1400" b="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69555">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Cultured Yeast Cell Wall (Postbiotic)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01512">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XPC-Ultra® 625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860±59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316±39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1.255±0.019</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1.48±0.11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1.317±0.02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316±33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0 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01512">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XPC® 1250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874±23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309±25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1.246±0.021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1.46±0.08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1.304±0.02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335±13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69555">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Yeast Cell Wall Products (Prebiotics)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301512">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Safmannan® 250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858±25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312±20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1.240±0.020</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1.44±0.06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1.299±0.02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320±28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01512">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Safmannan® 500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876±55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332±21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1.237±0.021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1.41±0.07</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1.297±0.02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318±54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6±12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6±12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269555">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Control Groups (No Antibiotic Additives)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354011">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Challenged Chicks</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857±34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309±42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1.236±0.024</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1.48±0.13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smtClean="0">
                          <a:effectLst/>
                          <a:latin typeface="Times New Roman" panose="02020603050405020304" pitchFamily="18" charset="0"/>
                          <a:cs typeface="Times New Roman" panose="02020603050405020304" pitchFamily="18" charset="0"/>
                        </a:rPr>
                        <a:t> </a:t>
                      </a: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1.273±0.19</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331±18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0 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833621">
                <a:tc>
                  <a:txBody>
                    <a:bodyPr/>
                    <a:lstStyle/>
                    <a:p>
                      <a:pPr marL="0" marR="0">
                        <a:lnSpc>
                          <a:spcPct val="107000"/>
                        </a:lnSpc>
                        <a:spcBef>
                          <a:spcPts val="0"/>
                        </a:spcBef>
                        <a:spcAft>
                          <a:spcPts val="0"/>
                        </a:spcAft>
                      </a:pPr>
                      <a:r>
                        <a:rPr lang="en-US" sz="1400" b="0" dirty="0" smtClean="0">
                          <a:effectLst/>
                          <a:latin typeface="Times New Roman" panose="02020603050405020304" pitchFamily="18" charset="0"/>
                          <a:cs typeface="Times New Roman" panose="02020603050405020304" pitchFamily="18" charset="0"/>
                        </a:rPr>
                        <a:t>None-Challenged </a:t>
                      </a:r>
                      <a:r>
                        <a:rPr lang="en-US" sz="1400" b="0" dirty="0">
                          <a:effectLst/>
                          <a:latin typeface="Times New Roman" panose="02020603050405020304" pitchFamily="18" charset="0"/>
                          <a:cs typeface="Times New Roman" panose="02020603050405020304" pitchFamily="18" charset="0"/>
                        </a:rPr>
                        <a:t>Chicks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879±35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331±15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1.216±0.012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1.38±0.01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smtClean="0">
                          <a:solidFill>
                            <a:schemeClr val="dk1"/>
                          </a:solidFill>
                          <a:effectLst/>
                          <a:latin typeface="Times New Roman" panose="02020603050405020304" pitchFamily="18" charset="0"/>
                          <a:ea typeface="+mn-ea"/>
                          <a:cs typeface="Times New Roman" panose="02020603050405020304" pitchFamily="18" charset="0"/>
                        </a:rPr>
                        <a:t>1.297±0.03</a:t>
                      </a:r>
                      <a:r>
                        <a:rPr lang="en-US" sz="1400" b="0" kern="1200" baseline="30000" dirty="0" smtClean="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345±10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bl>
          </a:graphicData>
        </a:graphic>
      </p:graphicFrame>
      <p:sp>
        <p:nvSpPr>
          <p:cNvPr id="6" name="Rectangle 5"/>
          <p:cNvSpPr/>
          <p:nvPr/>
        </p:nvSpPr>
        <p:spPr>
          <a:xfrm>
            <a:off x="639553" y="5715000"/>
            <a:ext cx="6092825" cy="553998"/>
          </a:xfrm>
          <a:prstGeom prst="rect">
            <a:avLst/>
          </a:prstGeom>
        </p:spPr>
        <p:txBody>
          <a:bodyPr>
            <a:spAutoFit/>
          </a:bodyPr>
          <a:lstStyle/>
          <a:p>
            <a:r>
              <a:rPr lang="en-US" sz="1000" spc="-15" baseline="30000" dirty="0">
                <a:latin typeface="Times New Roman" panose="02020603050405020304" pitchFamily="18" charset="0"/>
                <a:ea typeface="Times New Roman" panose="02020603050405020304" pitchFamily="18" charset="0"/>
              </a:rPr>
              <a:t>a,b </a:t>
            </a:r>
            <a:r>
              <a:rPr lang="en-US" sz="1000" spc="-15" dirty="0">
                <a:latin typeface="Times New Roman" panose="02020603050405020304" pitchFamily="18" charset="0"/>
                <a:ea typeface="Times New Roman" panose="02020603050405020304" pitchFamily="18" charset="0"/>
              </a:rPr>
              <a:t>Means within a row with no common superscript differ significantly (P&lt;0.05)</a:t>
            </a:r>
            <a:endParaRPr lang="en-US" sz="1000" dirty="0">
              <a:latin typeface="Times New Roman" panose="02020603050405020304" pitchFamily="18" charset="0"/>
              <a:ea typeface="Times New Roman" panose="02020603050405020304" pitchFamily="18" charset="0"/>
            </a:endParaRPr>
          </a:p>
          <a:p>
            <a:r>
              <a:rPr lang="en-US" sz="1000" u="sng" spc="-15" dirty="0">
                <a:latin typeface="Times New Roman" panose="02020603050405020304" pitchFamily="18" charset="0"/>
                <a:ea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rPr>
              <a:t> Standard Deviation</a:t>
            </a:r>
          </a:p>
          <a:p>
            <a:r>
              <a:rPr lang="en-US" sz="1000" b="1" baseline="30000" dirty="0"/>
              <a:t>1</a:t>
            </a:r>
            <a:r>
              <a:rPr lang="en-US" sz="1000" spc="-15" dirty="0">
                <a:latin typeface="Times New Roman" panose="02020603050405020304" pitchFamily="18" charset="0"/>
                <a:ea typeface="Times New Roman" panose="02020603050405020304" pitchFamily="18" charset="0"/>
              </a:rPr>
              <a:t>PI= Productivity Index</a:t>
            </a:r>
            <a:endParaRPr lang="en-US" sz="1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7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Although all treatment groups showed higher final body weight compared to the challenged group ,there </a:t>
            </a:r>
            <a:r>
              <a:rPr lang="en-US" dirty="0">
                <a:latin typeface="Times New Roman" panose="02020603050405020304" pitchFamily="18" charset="0"/>
                <a:cs typeface="Times New Roman" panose="02020603050405020304" pitchFamily="18" charset="0"/>
              </a:rPr>
              <a:t>were no significant </a:t>
            </a:r>
            <a:r>
              <a:rPr lang="en-US" dirty="0" smtClean="0">
                <a:latin typeface="Times New Roman" panose="02020603050405020304" pitchFamily="18" charset="0"/>
                <a:cs typeface="Times New Roman" panose="02020603050405020304" pitchFamily="18" charset="0"/>
              </a:rPr>
              <a:t>differences between the groups caused by </a:t>
            </a:r>
            <a:r>
              <a:rPr lang="en-US" dirty="0">
                <a:latin typeface="Times New Roman" panose="02020603050405020304" pitchFamily="18" charset="0"/>
                <a:cs typeface="Times New Roman" panose="02020603050405020304" pitchFamily="18" charset="0"/>
              </a:rPr>
              <a:t>of adding yeast cell wall postbiotic or prebiotic to broiler feed while challenging with </a:t>
            </a:r>
            <a:r>
              <a:rPr lang="en-US" i="1" dirty="0">
                <a:latin typeface="Times New Roman" panose="02020603050405020304" pitchFamily="18" charset="0"/>
                <a:cs typeface="Times New Roman" panose="02020603050405020304" pitchFamily="18" charset="0"/>
              </a:rPr>
              <a:t>Clostridium perfringens.</a:t>
            </a:r>
          </a:p>
        </p:txBody>
      </p:sp>
    </p:spTree>
    <p:extLst>
      <p:ext uri="{BB962C8B-B14F-4D97-AF65-F5344CB8AC3E}">
        <p14:creationId xmlns:p14="http://schemas.microsoft.com/office/powerpoint/2010/main" val="40286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599" dirty="0">
                <a:latin typeface="Times New Roman" panose="02020603050405020304" pitchFamily="18" charset="0"/>
                <a:cs typeface="Times New Roman" panose="02020603050405020304" pitchFamily="18" charset="0"/>
              </a:rPr>
              <a:t>Experiment 3</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Materials and Methods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All methods were approved by the TAMU institution animal care and use committee and the Animal Care and Use Committee at the Southern Plains Agriculture Research Center</a:t>
            </a:r>
            <a:r>
              <a:rPr lang="en-US" b="1" dirty="0">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21-day trial with 288 Ross 308  newly hatched broiler chicks.</a:t>
            </a:r>
          </a:p>
          <a:p>
            <a:pPr lvl="1"/>
            <a:r>
              <a:rPr lang="en-US" dirty="0">
                <a:latin typeface="Times New Roman" panose="02020603050405020304" pitchFamily="18" charset="0"/>
                <a:cs typeface="Times New Roman" panose="02020603050405020304" pitchFamily="18" charset="0"/>
              </a:rPr>
              <a:t>Origin: Sanderson Farms </a:t>
            </a:r>
          </a:p>
          <a:p>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stainless steel Battery Brooder Units (48 pens; 6 birds per pen) at United States Department of Agriculture (USDA ARS) in College Station, Texas.</a:t>
            </a:r>
          </a:p>
          <a:p>
            <a:endParaRPr lang="en-US" dirty="0"/>
          </a:p>
        </p:txBody>
      </p:sp>
    </p:spTree>
    <p:extLst>
      <p:ext uri="{BB962C8B-B14F-4D97-AF65-F5344CB8AC3E}">
        <p14:creationId xmlns:p14="http://schemas.microsoft.com/office/powerpoint/2010/main" val="12075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776" y="556206"/>
            <a:ext cx="9751060" cy="1168400"/>
          </a:xfrm>
        </p:spPr>
        <p:txBody>
          <a:bodyPr>
            <a:normAutofit/>
          </a:bodyPr>
          <a:lstStyle/>
          <a:p>
            <a:r>
              <a:rPr lang="en-US" sz="3599" dirty="0">
                <a:latin typeface="Times New Roman" panose="02020603050405020304" pitchFamily="18" charset="0"/>
                <a:cs typeface="Times New Roman" panose="02020603050405020304" pitchFamily="18" charset="0"/>
              </a:rPr>
              <a:t>Experimental Design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1708171"/>
              </p:ext>
            </p:extLst>
          </p:nvPr>
        </p:nvGraphicFramePr>
        <p:xfrm>
          <a:off x="989807" y="1921897"/>
          <a:ext cx="10209212" cy="2865120"/>
        </p:xfrm>
        <a:graphic>
          <a:graphicData uri="http://schemas.openxmlformats.org/drawingml/2006/table">
            <a:tbl>
              <a:tblPr firstRow="1" bandRow="1">
                <a:tableStyleId>{5C22544A-7EE6-4342-B048-85BDC9FD1C3A}</a:tableStyleId>
              </a:tblPr>
              <a:tblGrid>
                <a:gridCol w="2552303">
                  <a:extLst>
                    <a:ext uri="{9D8B030D-6E8A-4147-A177-3AD203B41FA5}">
                      <a16:colId xmlns:a16="http://schemas.microsoft.com/office/drawing/2014/main" xmlns="" val="20000"/>
                    </a:ext>
                  </a:extLst>
                </a:gridCol>
                <a:gridCol w="2552303">
                  <a:extLst>
                    <a:ext uri="{9D8B030D-6E8A-4147-A177-3AD203B41FA5}">
                      <a16:colId xmlns:a16="http://schemas.microsoft.com/office/drawing/2014/main" xmlns="" val="20001"/>
                    </a:ext>
                  </a:extLst>
                </a:gridCol>
                <a:gridCol w="2552303">
                  <a:extLst>
                    <a:ext uri="{9D8B030D-6E8A-4147-A177-3AD203B41FA5}">
                      <a16:colId xmlns:a16="http://schemas.microsoft.com/office/drawing/2014/main" xmlns="" val="20002"/>
                    </a:ext>
                  </a:extLst>
                </a:gridCol>
                <a:gridCol w="2552303">
                  <a:extLst>
                    <a:ext uri="{9D8B030D-6E8A-4147-A177-3AD203B41FA5}">
                      <a16:colId xmlns:a16="http://schemas.microsoft.com/office/drawing/2014/main" xmlns="" val="20003"/>
                    </a:ext>
                  </a:extLst>
                </a:gridCol>
              </a:tblGrid>
              <a:tr h="370840">
                <a:tc>
                  <a:txBody>
                    <a:bodyPr/>
                    <a:lstStyle/>
                    <a:p>
                      <a:r>
                        <a:rPr lang="en-US" dirty="0">
                          <a:latin typeface="Times New Roman" panose="02020603050405020304" pitchFamily="18" charset="0"/>
                          <a:cs typeface="Times New Roman" panose="02020603050405020304" pitchFamily="18" charset="0"/>
                        </a:rPr>
                        <a:t>Treatment </a:t>
                      </a:r>
                      <a:r>
                        <a:rPr lang="en-US" dirty="0">
                          <a:solidFill>
                            <a:schemeClr val="bg1"/>
                          </a:solidFill>
                          <a:latin typeface="Times New Roman" panose="02020603050405020304" pitchFamily="18" charset="0"/>
                          <a:cs typeface="Times New Roman" panose="02020603050405020304" pitchFamily="18" charset="0"/>
                        </a:rPr>
                        <a:t>Products</a:t>
                      </a:r>
                      <a:r>
                        <a:rPr lang="en-US" sz="1800" baseline="30000" dirty="0">
                          <a:solidFill>
                            <a:schemeClr val="bg1"/>
                          </a:solidFill>
                          <a:effectLst/>
                          <a:latin typeface="Times New Roman" panose="02020603050405020304" pitchFamily="18" charset="0"/>
                          <a:cs typeface="Times New Roman" panose="02020603050405020304" pitchFamily="18" charset="0"/>
                        </a:rPr>
                        <a:t>1</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Concentration (ppm)</a:t>
                      </a: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Challenge</a:t>
                      </a:r>
                      <a:r>
                        <a:rPr lang="en-US" sz="1800" baseline="30000" dirty="0">
                          <a:solidFill>
                            <a:schemeClr val="bg1"/>
                          </a:solidFill>
                          <a:effectLst/>
                          <a:latin typeface="Times New Roman" panose="02020603050405020304" pitchFamily="18" charset="0"/>
                          <a:cs typeface="Times New Roman" panose="02020603050405020304" pitchFamily="18" charset="0"/>
                        </a:rPr>
                        <a:t>2</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Antibiotic Alternative</a:t>
                      </a:r>
                    </a:p>
                  </a:txBody>
                  <a:tcPr/>
                </a:tc>
                <a:extLst>
                  <a:ext uri="{0D108BD9-81ED-4DB2-BD59-A6C34878D82A}">
                    <a16:rowId xmlns:a16="http://schemas.microsoft.com/office/drawing/2014/main" xmlns="" val="10000"/>
                  </a:ext>
                </a:extLst>
              </a:tr>
              <a:tr h="370840">
                <a:tc>
                  <a:txBody>
                    <a:bodyPr/>
                    <a:lstStyle/>
                    <a:p>
                      <a:r>
                        <a:rPr lang="en-US" dirty="0" err="1">
                          <a:latin typeface="Times New Roman" panose="02020603050405020304" pitchFamily="18" charset="0"/>
                          <a:cs typeface="Times New Roman" panose="02020603050405020304" pitchFamily="18" charset="0"/>
                        </a:rPr>
                        <a:t>Microsaf</a:t>
                      </a:r>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500</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Probiotic</a:t>
                      </a:r>
                    </a:p>
                  </a:txBody>
                  <a:tcPr/>
                </a:tc>
                <a:extLst>
                  <a:ext uri="{0D108BD9-81ED-4DB2-BD59-A6C34878D82A}">
                    <a16:rowId xmlns:a16="http://schemas.microsoft.com/office/drawing/2014/main" xmlns="" val="10001"/>
                  </a:ext>
                </a:extLst>
              </a:tr>
              <a:tr h="370840">
                <a:tc>
                  <a:txBody>
                    <a:bodyPr/>
                    <a:lstStyle/>
                    <a:p>
                      <a:r>
                        <a:rPr lang="en-US" dirty="0">
                          <a:latin typeface="Times New Roman" panose="02020603050405020304" pitchFamily="18" charset="0"/>
                          <a:cs typeface="Times New Roman" panose="02020603050405020304" pitchFamily="18" charset="0"/>
                        </a:rPr>
                        <a:t>Envera Goplus®</a:t>
                      </a:r>
                    </a:p>
                  </a:txBody>
                  <a:tcPr/>
                </a:tc>
                <a:tc>
                  <a:txBody>
                    <a:bodyPr/>
                    <a:lstStyle/>
                    <a:p>
                      <a:r>
                        <a:rPr lang="en-US" dirty="0">
                          <a:latin typeface="Times New Roman" panose="02020603050405020304" pitchFamily="18" charset="0"/>
                          <a:cs typeface="Times New Roman" panose="02020603050405020304" pitchFamily="18" charset="0"/>
                        </a:rPr>
                        <a:t>500</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Probiotic</a:t>
                      </a:r>
                    </a:p>
                  </a:txBody>
                  <a:tcPr/>
                </a:tc>
                <a:extLst>
                  <a:ext uri="{0D108BD9-81ED-4DB2-BD59-A6C34878D82A}">
                    <a16:rowId xmlns:a16="http://schemas.microsoft.com/office/drawing/2014/main" xmlns="" val="10002"/>
                  </a:ext>
                </a:extLst>
              </a:tr>
              <a:tr h="370840">
                <a:tc>
                  <a:txBody>
                    <a:bodyPr/>
                    <a:lstStyle/>
                    <a:p>
                      <a:r>
                        <a:rPr lang="en-US" dirty="0">
                          <a:latin typeface="Times New Roman" panose="02020603050405020304" pitchFamily="18" charset="0"/>
                          <a:cs typeface="Times New Roman" panose="02020603050405020304" pitchFamily="18" charset="0"/>
                        </a:rPr>
                        <a:t>Envera Goplus® + Safmannan®</a:t>
                      </a:r>
                    </a:p>
                  </a:txBody>
                  <a:tcPr/>
                </a:tc>
                <a:tc>
                  <a:txBody>
                    <a:bodyPr/>
                    <a:lstStyle/>
                    <a:p>
                      <a:r>
                        <a:rPr lang="en-US" dirty="0">
                          <a:latin typeface="Times New Roman" panose="02020603050405020304" pitchFamily="18" charset="0"/>
                          <a:cs typeface="Times New Roman" panose="02020603050405020304" pitchFamily="18" charset="0"/>
                        </a:rPr>
                        <a:t>500 + 125</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Probiotic + Prebiotic</a:t>
                      </a:r>
                    </a:p>
                  </a:txBody>
                  <a:tcPr/>
                </a:tc>
                <a:extLst>
                  <a:ext uri="{0D108BD9-81ED-4DB2-BD59-A6C34878D82A}">
                    <a16:rowId xmlns:a16="http://schemas.microsoft.com/office/drawing/2014/main" xmlns="" val="10003"/>
                  </a:ext>
                </a:extLst>
              </a:tr>
              <a:tr h="370840">
                <a:tc>
                  <a:txBody>
                    <a:bodyPr/>
                    <a:lstStyle/>
                    <a:p>
                      <a:r>
                        <a:rPr lang="en-US" dirty="0">
                          <a:latin typeface="Times New Roman" panose="02020603050405020304" pitchFamily="18" charset="0"/>
                          <a:cs typeface="Times New Roman" panose="02020603050405020304" pitchFamily="18" charset="0"/>
                        </a:rPr>
                        <a:t>Safmannan®</a:t>
                      </a:r>
                    </a:p>
                  </a:txBody>
                  <a:tcPr/>
                </a:tc>
                <a:tc>
                  <a:txBody>
                    <a:bodyPr/>
                    <a:lstStyle/>
                    <a:p>
                      <a:r>
                        <a:rPr lang="en-US" dirty="0">
                          <a:latin typeface="Times New Roman" panose="02020603050405020304" pitchFamily="18" charset="0"/>
                          <a:cs typeface="Times New Roman" panose="02020603050405020304" pitchFamily="18" charset="0"/>
                        </a:rPr>
                        <a:t>250</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Prebiotic</a:t>
                      </a:r>
                    </a:p>
                  </a:txBody>
                  <a:tcPr/>
                </a:tc>
                <a:extLst>
                  <a:ext uri="{0D108BD9-81ED-4DB2-BD59-A6C34878D82A}">
                    <a16:rowId xmlns:a16="http://schemas.microsoft.com/office/drawing/2014/main" xmlns="" val="10004"/>
                  </a:ext>
                </a:extLst>
              </a:tr>
              <a:tr h="370840">
                <a:tc>
                  <a:txBody>
                    <a:bodyPr/>
                    <a:lstStyle/>
                    <a:p>
                      <a:r>
                        <a:rPr lang="en-US" dirty="0">
                          <a:latin typeface="Times New Roman" panose="02020603050405020304" pitchFamily="18" charset="0"/>
                          <a:cs typeface="Times New Roman" panose="02020603050405020304" pitchFamily="18" charset="0"/>
                        </a:rPr>
                        <a:t>Challenged Chicks </a:t>
                      </a:r>
                    </a:p>
                  </a:txBody>
                  <a:tcPr/>
                </a:tc>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None</a:t>
                      </a:r>
                    </a:p>
                  </a:txBody>
                  <a:tcPr/>
                </a:tc>
                <a:extLst>
                  <a:ext uri="{0D108BD9-81ED-4DB2-BD59-A6C34878D82A}">
                    <a16:rowId xmlns:a16="http://schemas.microsoft.com/office/drawing/2014/main" xmlns="" val="10005"/>
                  </a:ext>
                </a:extLst>
              </a:tr>
              <a:tr h="370840">
                <a:tc>
                  <a:txBody>
                    <a:bodyPr/>
                    <a:lstStyle/>
                    <a:p>
                      <a:r>
                        <a:rPr lang="en-US" dirty="0" smtClean="0">
                          <a:latin typeface="Times New Roman" panose="02020603050405020304" pitchFamily="18" charset="0"/>
                          <a:cs typeface="Times New Roman" panose="02020603050405020304" pitchFamily="18" charset="0"/>
                        </a:rPr>
                        <a:t>None-Challenged</a:t>
                      </a:r>
                      <a:r>
                        <a:rPr lang="en-US" baseline="0" dirty="0" smtClean="0">
                          <a:latin typeface="Times New Roman" panose="02020603050405020304" pitchFamily="18" charset="0"/>
                          <a:cs typeface="Times New Roman" panose="02020603050405020304" pitchFamily="18" charset="0"/>
                        </a:rPr>
                        <a:t> </a:t>
                      </a:r>
                      <a:r>
                        <a:rPr lang="en-US" baseline="0" dirty="0">
                          <a:latin typeface="Times New Roman" panose="02020603050405020304" pitchFamily="18" charset="0"/>
                          <a:cs typeface="Times New Roman" panose="02020603050405020304" pitchFamily="18" charset="0"/>
                        </a:rPr>
                        <a:t>Chicks</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r>
                        <a:rPr lang="en-US" dirty="0">
                          <a:latin typeface="Times New Roman" panose="02020603050405020304" pitchFamily="18" charset="0"/>
                          <a:cs typeface="Times New Roman" panose="02020603050405020304" pitchFamily="18" charset="0"/>
                        </a:rPr>
                        <a:t>-</a:t>
                      </a:r>
                    </a:p>
                  </a:txBody>
                  <a:tcPr/>
                </a:tc>
                <a:tc>
                  <a:txBody>
                    <a:bodyPr/>
                    <a:lstStyle/>
                    <a:p>
                      <a:r>
                        <a:rPr lang="en-US" dirty="0">
                          <a:latin typeface="Times New Roman" panose="02020603050405020304" pitchFamily="18" charset="0"/>
                          <a:cs typeface="Times New Roman" panose="02020603050405020304" pitchFamily="18" charset="0"/>
                        </a:rPr>
                        <a:t>None</a:t>
                      </a:r>
                    </a:p>
                  </a:txBody>
                  <a:tcPr/>
                </a:tc>
                <a:extLst>
                  <a:ext uri="{0D108BD9-81ED-4DB2-BD59-A6C34878D82A}">
                    <a16:rowId xmlns:a16="http://schemas.microsoft.com/office/drawing/2014/main" xmlns="" val="10006"/>
                  </a:ext>
                </a:extLst>
              </a:tr>
            </a:tbl>
          </a:graphicData>
        </a:graphic>
      </p:graphicFrame>
      <p:sp>
        <p:nvSpPr>
          <p:cNvPr id="5" name="Rectangle 4"/>
          <p:cNvSpPr/>
          <p:nvPr/>
        </p:nvSpPr>
        <p:spPr>
          <a:xfrm>
            <a:off x="760412" y="4984308"/>
            <a:ext cx="11201400" cy="1323439"/>
          </a:xfrm>
          <a:prstGeom prst="rect">
            <a:avLst/>
          </a:prstGeom>
        </p:spPr>
        <p:txBody>
          <a:bodyPr wrap="square">
            <a:spAutoFit/>
          </a:bodyPr>
          <a:lstStyle/>
          <a:p>
            <a:r>
              <a:rPr lang="en-US" sz="1600" baseline="30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Safmannan® is obtained from primary culture and the purification of selected </a:t>
            </a:r>
            <a:r>
              <a:rPr lang="en-US" sz="1600" i="1" dirty="0">
                <a:latin typeface="Times New Roman" panose="02020603050405020304" pitchFamily="18" charset="0"/>
                <a:cs typeface="Times New Roman" panose="02020603050405020304" pitchFamily="18" charset="0"/>
              </a:rPr>
              <a:t>Saccharomyces cerevisiae</a:t>
            </a:r>
            <a:r>
              <a:rPr lang="en-US" sz="1600" dirty="0">
                <a:latin typeface="Times New Roman" panose="02020603050405020304" pitchFamily="18" charset="0"/>
                <a:cs typeface="Times New Roman" panose="02020603050405020304" pitchFamily="18" charset="0"/>
              </a:rPr>
              <a:t> proprietary strain sold by Phileo®. </a:t>
            </a:r>
            <a:r>
              <a:rPr lang="en-US" sz="1600" dirty="0" err="1">
                <a:latin typeface="Times New Roman" panose="02020603050405020304" pitchFamily="18" charset="0"/>
                <a:cs typeface="Times New Roman" panose="02020603050405020304" pitchFamily="18" charset="0"/>
              </a:rPr>
              <a:t>Microsaf</a:t>
            </a:r>
            <a:r>
              <a:rPr lang="en-US" sz="1600" dirty="0">
                <a:latin typeface="Times New Roman" panose="02020603050405020304" pitchFamily="18" charset="0"/>
                <a:cs typeface="Times New Roman" panose="02020603050405020304" pitchFamily="18" charset="0"/>
              </a:rPr>
              <a:t>® is a probiotic obtained from Phileo®, contains </a:t>
            </a:r>
            <a:r>
              <a:rPr lang="en-US" sz="1600" i="1" dirty="0">
                <a:latin typeface="Times New Roman" panose="02020603050405020304" pitchFamily="18" charset="0"/>
                <a:cs typeface="Times New Roman" panose="02020603050405020304" pitchFamily="18" charset="0"/>
              </a:rPr>
              <a:t>Bacillus </a:t>
            </a:r>
            <a:r>
              <a:rPr lang="en-US" sz="1600" i="1" dirty="0" err="1">
                <a:latin typeface="Times New Roman" panose="02020603050405020304" pitchFamily="18" charset="0"/>
                <a:cs typeface="Times New Roman" panose="02020603050405020304" pitchFamily="18" charset="0"/>
              </a:rPr>
              <a:t>amyloliquefaciens</a:t>
            </a:r>
            <a:r>
              <a:rPr lang="en-US" sz="1600" i="1" dirty="0">
                <a:latin typeface="Times New Roman" panose="02020603050405020304" pitchFamily="18" charset="0"/>
                <a:cs typeface="Times New Roman" panose="02020603050405020304" pitchFamily="18" charset="0"/>
              </a:rPr>
              <a:t>, Bacillus </a:t>
            </a:r>
            <a:r>
              <a:rPr lang="en-US" sz="1600" i="1" dirty="0" err="1">
                <a:latin typeface="Times New Roman" panose="02020603050405020304" pitchFamily="18" charset="0"/>
                <a:cs typeface="Times New Roman" panose="02020603050405020304" pitchFamily="18" charset="0"/>
              </a:rPr>
              <a:t>pumilus</a:t>
            </a:r>
            <a:r>
              <a:rPr lang="en-US" sz="1600" dirty="0">
                <a:latin typeface="Times New Roman" panose="02020603050405020304" pitchFamily="18" charset="0"/>
                <a:cs typeface="Times New Roman" panose="02020603050405020304" pitchFamily="18" charset="0"/>
              </a:rPr>
              <a:t>, and </a:t>
            </a:r>
            <a:r>
              <a:rPr lang="en-US" sz="1600" i="1" dirty="0">
                <a:latin typeface="Times New Roman" panose="02020603050405020304" pitchFamily="18" charset="0"/>
                <a:cs typeface="Times New Roman" panose="02020603050405020304" pitchFamily="18" charset="0"/>
              </a:rPr>
              <a:t>Bacillus licheniformis</a:t>
            </a:r>
            <a:r>
              <a:rPr lang="en-US" sz="1600" dirty="0">
                <a:latin typeface="Times New Roman" panose="02020603050405020304" pitchFamily="18" charset="0"/>
                <a:cs typeface="Times New Roman" panose="02020603050405020304" pitchFamily="18" charset="0"/>
              </a:rPr>
              <a:t>. Envera Goplus® is </a:t>
            </a:r>
            <a:r>
              <a:rPr lang="en-US" sz="1600" i="1" dirty="0">
                <a:latin typeface="Times New Roman" panose="02020603050405020304" pitchFamily="18" charset="0"/>
                <a:cs typeface="Times New Roman" panose="02020603050405020304" pitchFamily="18" charset="0"/>
              </a:rPr>
              <a:t>Lactobacillus</a:t>
            </a:r>
            <a:r>
              <a:rPr lang="en-US" sz="1600" dirty="0">
                <a:latin typeface="Times New Roman" panose="02020603050405020304" pitchFamily="18" charset="0"/>
                <a:cs typeface="Times New Roman" panose="02020603050405020304" pitchFamily="18" charset="0"/>
              </a:rPr>
              <a:t> probiotic from Animal Care Envera.</a:t>
            </a:r>
          </a:p>
          <a:p>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Challenge with </a:t>
            </a:r>
            <a:r>
              <a:rPr lang="en-US" sz="1600" i="1" dirty="0">
                <a:latin typeface="Times New Roman" panose="02020603050405020304" pitchFamily="18" charset="0"/>
                <a:cs typeface="Times New Roman" panose="02020603050405020304" pitchFamily="18" charset="0"/>
              </a:rPr>
              <a:t>Clostridium perfringens</a:t>
            </a:r>
            <a:r>
              <a:rPr lang="en-US" sz="1600" dirty="0">
                <a:latin typeface="Times New Roman" panose="02020603050405020304" pitchFamily="18" charset="0"/>
                <a:cs typeface="Times New Roman" panose="02020603050405020304" pitchFamily="18" charset="0"/>
              </a:rPr>
              <a:t> occurred on day 16 and 17 of the experiment.  3 ml oral gavage 10</a:t>
            </a:r>
            <a:r>
              <a:rPr lang="en-US" sz="1600" baseline="30000" dirty="0">
                <a:latin typeface="Times New Roman" panose="02020603050405020304" pitchFamily="18" charset="0"/>
                <a:cs typeface="Times New Roman" panose="02020603050405020304" pitchFamily="18" charset="0"/>
              </a:rPr>
              <a:t>7</a:t>
            </a:r>
            <a:r>
              <a:rPr lang="en-US" sz="1600" dirty="0">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24981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Experiment Time 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6804065"/>
              </p:ext>
            </p:extLst>
          </p:nvPr>
        </p:nvGraphicFramePr>
        <p:xfrm>
          <a:off x="1219200" y="1803400"/>
          <a:ext cx="9750426" cy="3850640"/>
        </p:xfrm>
        <a:graphic>
          <a:graphicData uri="http://schemas.openxmlformats.org/drawingml/2006/table">
            <a:tbl>
              <a:tblPr firstRow="1" bandRow="1">
                <a:tableStyleId>{5C22544A-7EE6-4342-B048-85BDC9FD1C3A}</a:tableStyleId>
              </a:tblPr>
              <a:tblGrid>
                <a:gridCol w="2132012">
                  <a:extLst>
                    <a:ext uri="{9D8B030D-6E8A-4147-A177-3AD203B41FA5}">
                      <a16:colId xmlns:a16="http://schemas.microsoft.com/office/drawing/2014/main" xmlns="" val="20000"/>
                    </a:ext>
                  </a:extLst>
                </a:gridCol>
                <a:gridCol w="7618414">
                  <a:extLst>
                    <a:ext uri="{9D8B030D-6E8A-4147-A177-3AD203B41FA5}">
                      <a16:colId xmlns:a16="http://schemas.microsoft.com/office/drawing/2014/main" xmlns="" val="20001"/>
                    </a:ext>
                  </a:extLst>
                </a:gridCol>
              </a:tblGrid>
              <a:tr h="370840">
                <a:tc>
                  <a:txBody>
                    <a:bodyPr/>
                    <a:lstStyle/>
                    <a:p>
                      <a:r>
                        <a:rPr lang="en-US" dirty="0">
                          <a:latin typeface="Times New Roman" panose="02020603050405020304" pitchFamily="18" charset="0"/>
                          <a:cs typeface="Times New Roman" panose="02020603050405020304" pitchFamily="18" charset="0"/>
                        </a:rPr>
                        <a:t>Date</a:t>
                      </a:r>
                    </a:p>
                  </a:txBody>
                  <a:tcPr/>
                </a:tc>
                <a:tc>
                  <a:txBody>
                    <a:bodyPr/>
                    <a:lstStyle/>
                    <a:p>
                      <a:r>
                        <a:rPr lang="en-US" dirty="0">
                          <a:latin typeface="Times New Roman" panose="02020603050405020304" pitchFamily="18" charset="0"/>
                          <a:cs typeface="Times New Roman" panose="02020603050405020304" pitchFamily="18" charset="0"/>
                        </a:rPr>
                        <a:t>Phase</a:t>
                      </a:r>
                    </a:p>
                  </a:txBody>
                  <a:tcPr/>
                </a:tc>
                <a:extLst>
                  <a:ext uri="{0D108BD9-81ED-4DB2-BD59-A6C34878D82A}">
                    <a16:rowId xmlns:a16="http://schemas.microsoft.com/office/drawing/2014/main" xmlns="" val="10000"/>
                  </a:ext>
                </a:extLst>
              </a:tr>
              <a:tr h="370840">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a:t>
                      </a:r>
                      <a:r>
                        <a:rPr lang="en-US" baseline="0" dirty="0">
                          <a:latin typeface="Times New Roman" panose="02020603050405020304" pitchFamily="18" charset="0"/>
                          <a:cs typeface="Times New Roman" panose="02020603050405020304" pitchFamily="18" charset="0"/>
                        </a:rPr>
                        <a:t> placement.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n-US" dirty="0">
                          <a:latin typeface="Times New Roman" panose="02020603050405020304" pitchFamily="18" charset="0"/>
                          <a:cs typeface="Times New Roman" panose="02020603050405020304" pitchFamily="18" charset="0"/>
                        </a:rPr>
                        <a:t>10</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a:t>
                      </a:r>
                      <a:r>
                        <a:rPr lang="en-US" baseline="0" dirty="0">
                          <a:latin typeface="Times New Roman" panose="02020603050405020304" pitchFamily="18" charset="0"/>
                          <a:cs typeface="Times New Roman" panose="02020603050405020304" pitchFamily="18" charset="0"/>
                        </a:rPr>
                        <a:t> Bird removed from each pen.</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IBD Vaccination.</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Birds and feed weight.</a:t>
                      </a:r>
                    </a:p>
                  </a:txBody>
                  <a:tcPr/>
                </a:tc>
                <a:extLst>
                  <a:ext uri="{0D108BD9-81ED-4DB2-BD59-A6C34878D82A}">
                    <a16:rowId xmlns:a16="http://schemas.microsoft.com/office/drawing/2014/main" xmlns="" val="10002"/>
                  </a:ext>
                </a:extLst>
              </a:tr>
              <a:tr h="370840">
                <a:tc>
                  <a:txBody>
                    <a:bodyPr/>
                    <a:lstStyle/>
                    <a:p>
                      <a:r>
                        <a:rPr lang="en-US" dirty="0">
                          <a:latin typeface="Times New Roman" panose="02020603050405020304" pitchFamily="18" charset="0"/>
                          <a:cs typeface="Times New Roman" panose="02020603050405020304" pitchFamily="18" charset="0"/>
                        </a:rPr>
                        <a:t>16</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1</a:t>
                      </a:r>
                      <a:r>
                        <a:rPr lang="en-US" baseline="0" dirty="0">
                          <a:latin typeface="Times New Roman" panose="02020603050405020304" pitchFamily="18" charset="0"/>
                          <a:cs typeface="Times New Roman" panose="02020603050405020304" pitchFamily="18" charset="0"/>
                        </a:rPr>
                        <a:t> Bird removed from each pen.</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Clostridium perfringens </a:t>
                      </a:r>
                      <a:r>
                        <a:rPr lang="en-US" dirty="0">
                          <a:latin typeface="Times New Roman" panose="02020603050405020304" pitchFamily="18" charset="0"/>
                          <a:cs typeface="Times New Roman" panose="02020603050405020304" pitchFamily="18" charset="0"/>
                        </a:rPr>
                        <a:t>Challenge</a:t>
                      </a:r>
                      <a:r>
                        <a:rPr lang="en-US" sz="1800" baseline="30000" dirty="0">
                          <a:effectLst/>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n-US" dirty="0">
                          <a:latin typeface="Times New Roman" panose="02020603050405020304" pitchFamily="18" charset="0"/>
                          <a:cs typeface="Times New Roman" panose="02020603050405020304" pitchFamily="18" charset="0"/>
                        </a:rPr>
                        <a:t>17</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Times New Roman" panose="02020603050405020304" pitchFamily="18" charset="0"/>
                          <a:cs typeface="Times New Roman" panose="02020603050405020304" pitchFamily="18" charset="0"/>
                        </a:rPr>
                        <a:t>Clostridium perfringens </a:t>
                      </a:r>
                      <a:r>
                        <a:rPr lang="en-US" dirty="0">
                          <a:latin typeface="Times New Roman" panose="02020603050405020304" pitchFamily="18" charset="0"/>
                          <a:cs typeface="Times New Roman" panose="02020603050405020304" pitchFamily="18" charset="0"/>
                        </a:rPr>
                        <a:t>Challenge</a:t>
                      </a:r>
                      <a:r>
                        <a:rPr lang="en-US" sz="1800" baseline="30000" dirty="0">
                          <a:effectLst/>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Times New Roman" panose="02020603050405020304" pitchFamily="18" charset="0"/>
                          <a:cs typeface="Times New Roman" panose="02020603050405020304" pitchFamily="18" charset="0"/>
                        </a:rPr>
                        <a:t>Birds and feed weight.</a:t>
                      </a:r>
                    </a:p>
                  </a:txBody>
                  <a:tcPr/>
                </a:tc>
                <a:extLst>
                  <a:ext uri="{0D108BD9-81ED-4DB2-BD59-A6C34878D82A}">
                    <a16:rowId xmlns:a16="http://schemas.microsoft.com/office/drawing/2014/main" xmlns="" val="10004"/>
                  </a:ext>
                </a:extLst>
              </a:tr>
              <a:tr h="370840">
                <a:tc>
                  <a:txBody>
                    <a:bodyPr/>
                    <a:lstStyle/>
                    <a:p>
                      <a:r>
                        <a:rPr lang="en-US" dirty="0">
                          <a:latin typeface="Times New Roman" panose="02020603050405020304" pitchFamily="18" charset="0"/>
                          <a:cs typeface="Times New Roman" panose="02020603050405020304" pitchFamily="18" charset="0"/>
                        </a:rPr>
                        <a:t>21</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Experiment termination.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Times New Roman" panose="02020603050405020304" pitchFamily="18" charset="0"/>
                          <a:cs typeface="Times New Roman" panose="02020603050405020304" pitchFamily="18" charset="0"/>
                        </a:rPr>
                        <a:t>Birds and feed weight.</a:t>
                      </a:r>
                    </a:p>
                  </a:txBody>
                  <a:tcPr/>
                </a:tc>
                <a:extLst>
                  <a:ext uri="{0D108BD9-81ED-4DB2-BD59-A6C34878D82A}">
                    <a16:rowId xmlns:a16="http://schemas.microsoft.com/office/drawing/2014/main" xmlns="" val="10005"/>
                  </a:ext>
                </a:extLst>
              </a:tr>
            </a:tbl>
          </a:graphicData>
        </a:graphic>
      </p:graphicFrame>
      <p:sp>
        <p:nvSpPr>
          <p:cNvPr id="5" name="Rectangle 4"/>
          <p:cNvSpPr/>
          <p:nvPr/>
        </p:nvSpPr>
        <p:spPr>
          <a:xfrm>
            <a:off x="1220609" y="5620910"/>
            <a:ext cx="9750742" cy="646331"/>
          </a:xfrm>
          <a:prstGeom prst="rect">
            <a:avLst/>
          </a:prstGeom>
        </p:spPr>
        <p:txBody>
          <a:bodyPr wrap="square">
            <a:spAutoFit/>
          </a:bodyPr>
          <a:lstStyle/>
          <a:p>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Challenge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occurred on day 16 and 17 of the experiment.  3 ml oral gavage 10</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201429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Diet</a:t>
            </a:r>
          </a:p>
        </p:txBody>
      </p:sp>
      <p:sp>
        <p:nvSpPr>
          <p:cNvPr id="3" name="Content Placeholder 2"/>
          <p:cNvSpPr>
            <a:spLocks noGrp="1"/>
          </p:cNvSpPr>
          <p:nvPr>
            <p:ph idx="1"/>
          </p:nvPr>
        </p:nvSpPr>
        <p:spPr>
          <a:xfrm>
            <a:off x="6780212" y="1739900"/>
            <a:ext cx="4570731" cy="4140200"/>
          </a:xfrm>
        </p:spPr>
        <p:txBody>
          <a:bodyPr>
            <a:normAutofit/>
          </a:bodyPr>
          <a:lstStyle/>
          <a:p>
            <a:r>
              <a:rPr lang="en-US" dirty="0">
                <a:latin typeface="Times New Roman" panose="02020603050405020304" pitchFamily="18" charset="0"/>
                <a:cs typeface="Times New Roman" panose="02020603050405020304" pitchFamily="18" charset="0"/>
              </a:rPr>
              <a:t>Corn-soy industry type basal broiler starter diet.</a:t>
            </a:r>
          </a:p>
          <a:p>
            <a:r>
              <a:rPr lang="en-US" dirty="0">
                <a:latin typeface="Times New Roman" panose="02020603050405020304" pitchFamily="18" charset="0"/>
                <a:cs typeface="Times New Roman" panose="02020603050405020304" pitchFamily="18" charset="0"/>
              </a:rPr>
              <a:t>Diet divided into 5 equally-sized portions </a:t>
            </a:r>
          </a:p>
          <a:p>
            <a:r>
              <a:rPr lang="en-US" dirty="0">
                <a:latin typeface="Times New Roman" panose="02020603050405020304" pitchFamily="18" charset="0"/>
                <a:cs typeface="Times New Roman" panose="02020603050405020304" pitchFamily="18" charset="0"/>
              </a:rPr>
              <a:t>Diets were fed as crumbles.</a:t>
            </a:r>
            <a:endParaRPr lang="en-TT"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1600200"/>
            <a:ext cx="5877745" cy="4124901"/>
          </a:xfrm>
          <a:prstGeom prst="rect">
            <a:avLst/>
          </a:prstGeom>
        </p:spPr>
      </p:pic>
      <p:sp>
        <p:nvSpPr>
          <p:cNvPr id="5" name="Rectangle 4"/>
          <p:cNvSpPr/>
          <p:nvPr/>
        </p:nvSpPr>
        <p:spPr>
          <a:xfrm>
            <a:off x="702364" y="5696634"/>
            <a:ext cx="6092825" cy="369332"/>
          </a:xfrm>
          <a:prstGeom prst="rect">
            <a:avLst/>
          </a:prstGeom>
        </p:spPr>
        <p:txBody>
          <a:bodyPr>
            <a:spAutoFit/>
          </a:bodyPr>
          <a:lstStyle/>
          <a:p>
            <a:r>
              <a:rPr lang="en-US" sz="1000" dirty="0">
                <a:latin typeface="Times New Roman" panose="02020603050405020304" pitchFamily="18" charset="0"/>
                <a:cs typeface="Times New Roman" panose="02020603050405020304" pitchFamily="18" charset="0"/>
              </a:rPr>
              <a:t>https://www.asian-agribiz.com/2022/06/02/practical-alternatives-to-corn-and-soybean-meal-in-southeast-asia</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58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Basal Diet Composition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925014"/>
              </p:ext>
            </p:extLst>
          </p:nvPr>
        </p:nvGraphicFramePr>
        <p:xfrm>
          <a:off x="833189" y="1599282"/>
          <a:ext cx="5257800" cy="4693920"/>
        </p:xfrm>
        <a:graphic>
          <a:graphicData uri="http://schemas.openxmlformats.org/drawingml/2006/table">
            <a:tbl>
              <a:tblPr firstRow="1" firstCol="1" bandRow="1">
                <a:tableStyleId>{5C22544A-7EE6-4342-B048-85BDC9FD1C3A}</a:tableStyleId>
              </a:tblPr>
              <a:tblGrid>
                <a:gridCol w="2629514">
                  <a:extLst>
                    <a:ext uri="{9D8B030D-6E8A-4147-A177-3AD203B41FA5}">
                      <a16:colId xmlns:a16="http://schemas.microsoft.com/office/drawing/2014/main" xmlns="" val="20000"/>
                    </a:ext>
                  </a:extLst>
                </a:gridCol>
                <a:gridCol w="2628286">
                  <a:extLst>
                    <a:ext uri="{9D8B030D-6E8A-4147-A177-3AD203B41FA5}">
                      <a16:colId xmlns:a16="http://schemas.microsoft.com/office/drawing/2014/main" xmlns="" val="20001"/>
                    </a:ext>
                  </a:extLst>
                </a:gridCol>
              </a:tblGrid>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Ingredient</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Percentage</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Corn</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58.43</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Soybean Meal</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34.49</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DL-Methionine</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0.23</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Lysine HCL</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0.18</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98419">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AV Blend</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2.76</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98419">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Limestone</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1.56</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98419">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BIOFOS</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1.54</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398419">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Salts</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0.51</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398419">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Vitamins Premix</a:t>
                      </a:r>
                      <a:r>
                        <a:rPr lang="en-US" sz="1400" baseline="30000">
                          <a:effectLst/>
                          <a:latin typeface="Times New Roman" panose="02020603050405020304" pitchFamily="18" charset="0"/>
                          <a:cs typeface="Times New Roman" panose="02020603050405020304" pitchFamily="18" charset="0"/>
                        </a:rPr>
                        <a:t>1</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0.25</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398419">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Trace minerals Premix</a:t>
                      </a:r>
                      <a:r>
                        <a:rPr lang="en-US" sz="1400" baseline="30000">
                          <a:effectLst/>
                          <a:latin typeface="Times New Roman" panose="02020603050405020304" pitchFamily="18" charset="0"/>
                          <a:cs typeface="Times New Roman" panose="02020603050405020304" pitchFamily="18" charset="0"/>
                        </a:rPr>
                        <a:t>2</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0.05</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61613697"/>
              </p:ext>
            </p:extLst>
          </p:nvPr>
        </p:nvGraphicFramePr>
        <p:xfrm>
          <a:off x="6279327" y="1579360"/>
          <a:ext cx="5065541" cy="4754880"/>
        </p:xfrm>
        <a:graphic>
          <a:graphicData uri="http://schemas.openxmlformats.org/drawingml/2006/table">
            <a:tbl>
              <a:tblPr firstRow="1" firstCol="1" bandRow="1">
                <a:tableStyleId>{5C22544A-7EE6-4342-B048-85BDC9FD1C3A}</a:tableStyleId>
              </a:tblPr>
              <a:tblGrid>
                <a:gridCol w="2533361">
                  <a:extLst>
                    <a:ext uri="{9D8B030D-6E8A-4147-A177-3AD203B41FA5}">
                      <a16:colId xmlns:a16="http://schemas.microsoft.com/office/drawing/2014/main" xmlns="" val="20000"/>
                    </a:ext>
                  </a:extLst>
                </a:gridCol>
                <a:gridCol w="2532180">
                  <a:extLst>
                    <a:ext uri="{9D8B030D-6E8A-4147-A177-3AD203B41FA5}">
                      <a16:colId xmlns:a16="http://schemas.microsoft.com/office/drawing/2014/main" xmlns="" val="20001"/>
                    </a:ext>
                  </a:extLst>
                </a:gridCol>
              </a:tblGrid>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3050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5.32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Crude Fiber</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2.63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0.45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0.95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AV Methionine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0.53</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00232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AV Met+Cys</a:t>
                      </a:r>
                    </a:p>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Sodium</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0.83</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1.19</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0.22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Potassium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Chloride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0.39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74106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512" y="1905000"/>
            <a:ext cx="11353800" cy="1625599"/>
          </a:xfrm>
        </p:spPr>
        <p:txBody>
          <a:bodyPr>
            <a:noAutofit/>
          </a:bodyPr>
          <a:lstStyle/>
          <a:p>
            <a:r>
              <a:rPr lang="en-US" sz="3200" dirty="0"/>
              <a:t>THE EVALUATION OF VARIOUS ANTIBIOTIC ALTERNATIVES FOR OPTIMUM POULTRY PERFORMANCE UNDER PATHOGEN CHALLENGE</a:t>
            </a:r>
          </a:p>
        </p:txBody>
      </p:sp>
      <p:sp>
        <p:nvSpPr>
          <p:cNvPr id="3" name="Subtitle 2"/>
          <p:cNvSpPr>
            <a:spLocks noGrp="1"/>
          </p:cNvSpPr>
          <p:nvPr>
            <p:ph type="subTitle" idx="1"/>
          </p:nvPr>
        </p:nvSpPr>
        <p:spPr>
          <a:xfrm>
            <a:off x="1382103" y="3657123"/>
            <a:ext cx="9429931" cy="993254"/>
          </a:xfrm>
        </p:spPr>
        <p:txBody>
          <a:bodyPr/>
          <a:lstStyle/>
          <a:p>
            <a:r>
              <a:rPr lang="en-US" sz="2000" b="1" dirty="0">
                <a:latin typeface="Times New Roman" panose="02020603050405020304" pitchFamily="18" charset="0"/>
                <a:cs typeface="Times New Roman" panose="02020603050405020304" pitchFamily="18" charset="0"/>
              </a:rPr>
              <a:t>A Dissertation by		Yansoon AL-</a:t>
            </a:r>
            <a:r>
              <a:rPr lang="en-US" sz="2000" b="1" dirty="0" err="1">
                <a:latin typeface="Times New Roman" panose="02020603050405020304" pitchFamily="18" charset="0"/>
                <a:cs typeface="Times New Roman" panose="02020603050405020304" pitchFamily="18" charset="0"/>
              </a:rPr>
              <a:t>Jumaa</a:t>
            </a:r>
            <a:endParaRPr lang="en-US" sz="2000"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August 9, 2022</a:t>
            </a:r>
          </a:p>
          <a:p>
            <a:endParaRPr lang="en-US"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Data Collection</a:t>
            </a:r>
          </a:p>
        </p:txBody>
      </p:sp>
      <p:sp>
        <p:nvSpPr>
          <p:cNvPr id="3" name="Content Placeholder 2"/>
          <p:cNvSpPr>
            <a:spLocks noGrp="1"/>
          </p:cNvSpPr>
          <p:nvPr>
            <p:ph idx="1"/>
          </p:nvPr>
        </p:nvSpPr>
        <p:spPr/>
        <p:txBody>
          <a:bodyPr/>
          <a:lstStyle/>
          <a:p>
            <a:pPr marL="285750" indent="-285750"/>
            <a:r>
              <a:rPr lang="en-US" sz="2800" dirty="0">
                <a:latin typeface="Times New Roman" panose="02020603050405020304" pitchFamily="18" charset="0"/>
                <a:cs typeface="Times New Roman" panose="02020603050405020304" pitchFamily="18" charset="0"/>
              </a:rPr>
              <a:t>Performance data:</a:t>
            </a:r>
          </a:p>
          <a:p>
            <a:pPr marL="742950" lvl="1" indent="-285750"/>
            <a:r>
              <a:rPr lang="en-US" sz="2400" dirty="0">
                <a:latin typeface="Times New Roman" panose="02020603050405020304" pitchFamily="18" charset="0"/>
                <a:cs typeface="Times New Roman" panose="02020603050405020304" pitchFamily="18" charset="0"/>
              </a:rPr>
              <a:t>On the day10, 16, 21, weigh birds and feed, and count mortality.</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510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Statistical Analysis</a:t>
            </a:r>
          </a:p>
        </p:txBody>
      </p:sp>
      <p:sp>
        <p:nvSpPr>
          <p:cNvPr id="3" name="Content Placeholder 2"/>
          <p:cNvSpPr>
            <a:spLocks noGrp="1"/>
          </p:cNvSpPr>
          <p:nvPr>
            <p:ph idx="1"/>
          </p:nvPr>
        </p:nvSpPr>
        <p:spPr>
          <a:xfrm>
            <a:off x="1218883" y="1803400"/>
            <a:ext cx="4875529" cy="4267200"/>
          </a:xfrm>
        </p:spPr>
        <p:txBody>
          <a:bodyPr/>
          <a:lstStyle/>
          <a:p>
            <a:r>
              <a:rPr lang="en-US" dirty="0">
                <a:latin typeface="Times New Roman" panose="02020603050405020304" pitchFamily="18" charset="0"/>
                <a:cs typeface="Times New Roman" panose="02020603050405020304" pitchFamily="18" charset="0"/>
              </a:rPr>
              <a:t>One Way ANOVA test, using the GLM procedure in SPSS</a:t>
            </a:r>
            <a:r>
              <a:rPr lang="en-US" baseline="30000" dirty="0">
                <a:latin typeface="Times New Roman" panose="02020603050405020304" pitchFamily="18" charset="0"/>
                <a:cs typeface="Times New Roman" panose="02020603050405020304" pitchFamily="18" charset="0"/>
              </a:rPr>
              <a:t>TM</a:t>
            </a:r>
            <a:r>
              <a:rPr lang="en-US" dirty="0">
                <a:latin typeface="Times New Roman" panose="02020603050405020304" pitchFamily="18" charset="0"/>
                <a:cs typeface="Times New Roman" panose="02020603050405020304" pitchFamily="18" charset="0"/>
              </a:rPr>
              <a:t> (IBM, Armonk, NY, USA). </a:t>
            </a:r>
          </a:p>
          <a:p>
            <a:r>
              <a:rPr lang="en-US" dirty="0">
                <a:latin typeface="Times New Roman" panose="02020603050405020304" pitchFamily="18" charset="0"/>
                <a:cs typeface="Times New Roman" panose="02020603050405020304" pitchFamily="18" charset="0"/>
              </a:rPr>
              <a:t>Means were separated using Duncan’s multiple range tests.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812" y="1561548"/>
            <a:ext cx="3171745" cy="2339009"/>
          </a:xfrm>
          <a:prstGeom prst="rect">
            <a:avLst/>
          </a:prstGeom>
        </p:spPr>
      </p:pic>
      <p:sp>
        <p:nvSpPr>
          <p:cNvPr id="5" name="Rectangle 4"/>
          <p:cNvSpPr/>
          <p:nvPr/>
        </p:nvSpPr>
        <p:spPr>
          <a:xfrm>
            <a:off x="7008812" y="3937000"/>
            <a:ext cx="4883745"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https://fcpaprofessor.com/wp-content/uploads/2016/04/Statistical-Analysis.jpg</a:t>
            </a:r>
          </a:p>
        </p:txBody>
      </p:sp>
    </p:spTree>
    <p:extLst>
      <p:ext uri="{BB962C8B-B14F-4D97-AF65-F5344CB8AC3E}">
        <p14:creationId xmlns:p14="http://schemas.microsoft.com/office/powerpoint/2010/main" val="26935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76" y="431799"/>
            <a:ext cx="9751060" cy="1168400"/>
          </a:xfrm>
        </p:spPr>
        <p:txBody>
          <a:bodyPr>
            <a:normAutofit fontScale="90000"/>
          </a:bodyPr>
          <a:lstStyle/>
          <a:p>
            <a:r>
              <a:rPr lang="en-US" sz="3599" dirty="0">
                <a:latin typeface="Times New Roman" panose="02020603050405020304" pitchFamily="18" charset="0"/>
                <a:cs typeface="Times New Roman" panose="02020603050405020304" pitchFamily="18" charset="0"/>
              </a:rPr>
              <a:t>Results</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Day 10 Performance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85555753"/>
              </p:ext>
            </p:extLst>
          </p:nvPr>
        </p:nvGraphicFramePr>
        <p:xfrm>
          <a:off x="531812" y="1600199"/>
          <a:ext cx="11142980" cy="4155779"/>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1388180"/>
                <a:gridCol w="1752000">
                  <a:extLst>
                    <a:ext uri="{9D8B030D-6E8A-4147-A177-3AD203B41FA5}">
                      <a16:colId xmlns:a16="http://schemas.microsoft.com/office/drawing/2014/main" xmlns="" val="20002"/>
                    </a:ext>
                  </a:extLst>
                </a:gridCol>
                <a:gridCol w="1752000">
                  <a:extLst>
                    <a:ext uri="{9D8B030D-6E8A-4147-A177-3AD203B41FA5}">
                      <a16:colId xmlns:a16="http://schemas.microsoft.com/office/drawing/2014/main" xmlns="" val="20003"/>
                    </a:ext>
                  </a:extLst>
                </a:gridCol>
                <a:gridCol w="1489200">
                  <a:extLst>
                    <a:ext uri="{9D8B030D-6E8A-4147-A177-3AD203B41FA5}">
                      <a16:colId xmlns:a16="http://schemas.microsoft.com/office/drawing/2014/main" xmlns="" val="20004"/>
                    </a:ext>
                  </a:extLst>
                </a:gridCol>
                <a:gridCol w="1314000">
                  <a:extLst>
                    <a:ext uri="{9D8B030D-6E8A-4147-A177-3AD203B41FA5}">
                      <a16:colId xmlns:a16="http://schemas.microsoft.com/office/drawing/2014/main" xmlns="" val="20005"/>
                    </a:ext>
                  </a:extLst>
                </a:gridCol>
                <a:gridCol w="1314000">
                  <a:extLst>
                    <a:ext uri="{9D8B030D-6E8A-4147-A177-3AD203B41FA5}">
                      <a16:colId xmlns:a16="http://schemas.microsoft.com/office/drawing/2014/main" xmlns="" val="20006"/>
                    </a:ext>
                  </a:extLst>
                </a:gridCol>
              </a:tblGrid>
              <a:tr h="66728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Treatment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Body Weight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Phase Weight Gain (g)</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Cumulative Feed to Body Weight</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Phase Feed to Gain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PI</a:t>
                      </a:r>
                      <a:r>
                        <a:rPr lang="en-US" sz="1400" b="0" kern="1200" baseline="30000">
                          <a:effectLst/>
                          <a:latin typeface="Times New Roman" panose="02020603050405020304" pitchFamily="18" charset="0"/>
                          <a:cs typeface="Times New Roman" panose="02020603050405020304" pitchFamily="18" charset="0"/>
                        </a:rPr>
                        <a:t> </a:t>
                      </a:r>
                      <a:r>
                        <a:rPr lang="en-US" sz="1400" b="0" baseline="30000">
                          <a:effectLst/>
                          <a:latin typeface="Times New Roman" panose="02020603050405020304" pitchFamily="18" charset="0"/>
                          <a:cs typeface="Times New Roman" panose="02020603050405020304" pitchFamily="18" charset="0"/>
                        </a:rPr>
                        <a:t>1</a:t>
                      </a:r>
                      <a:endParaRPr lang="en-US" sz="1400" b="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 </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22429">
                <a:tc gridSpan="7">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Probiotic Products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72628">
                <a:tc>
                  <a:txBody>
                    <a:bodyPr/>
                    <a:lstStyle/>
                    <a:p>
                      <a:pPr marL="0" marR="0">
                        <a:lnSpc>
                          <a:spcPct val="107000"/>
                        </a:lnSpc>
                        <a:spcBef>
                          <a:spcPts val="0"/>
                        </a:spcBef>
                        <a:spcAft>
                          <a:spcPts val="0"/>
                        </a:spcAft>
                      </a:pPr>
                      <a:r>
                        <a:rPr lang="en-US" sz="1400" b="0" dirty="0" err="1">
                          <a:effectLst/>
                          <a:latin typeface="Times New Roman" panose="02020603050405020304" pitchFamily="18" charset="0"/>
                          <a:cs typeface="Times New Roman" panose="02020603050405020304" pitchFamily="18" charset="0"/>
                        </a:rPr>
                        <a:t>Microsaf</a:t>
                      </a:r>
                      <a:r>
                        <a:rPr lang="en-US" sz="1400" b="0" dirty="0">
                          <a:effectLst/>
                          <a:latin typeface="Times New Roman" panose="02020603050405020304" pitchFamily="18" charset="0"/>
                          <a:cs typeface="Times New Roman" panose="02020603050405020304" pitchFamily="18" charset="0"/>
                        </a:rPr>
                        <a:t>® 500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260.5 ± 4.1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222.8 ± 3.9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1.01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1.18 ±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221 ± 5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72628">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Goplus® 500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258.3 ± 3.3</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220.5 ± 3.4</a:t>
                      </a: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1.00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1.18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220 ± 3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22429">
                <a:tc gridSpan="7">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Probiotic and Prebiotic Mix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6728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a:t>
                      </a:r>
                      <a:r>
                        <a:rPr lang="en-US" sz="1400" b="0" dirty="0" err="1">
                          <a:effectLst/>
                          <a:latin typeface="Times New Roman" panose="02020603050405020304" pitchFamily="18" charset="0"/>
                          <a:cs typeface="Times New Roman" panose="02020603050405020304" pitchFamily="18" charset="0"/>
                        </a:rPr>
                        <a:t>goplus</a:t>
                      </a:r>
                      <a:r>
                        <a:rPr lang="en-US" sz="1400" b="0" dirty="0">
                          <a:effectLst/>
                          <a:latin typeface="Times New Roman" panose="02020603050405020304" pitchFamily="18" charset="0"/>
                          <a:cs typeface="Times New Roman" panose="02020603050405020304" pitchFamily="18" charset="0"/>
                        </a:rPr>
                        <a:t>® 500+ Safmannan® 125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247.6 ± 4.5</a:t>
                      </a: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210.3 ± 4.3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1.01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1.20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208 ± 4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22429">
                <a:tc gridSpan="7">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Prebiotic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72628">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Safmannan® 250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258.0 ± 4.6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220.5 ± 4.5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1.02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b</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1.19 ±0.02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217 ± 6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22429">
                <a:tc gridSpan="7">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Control Group (No</a:t>
                      </a:r>
                      <a:r>
                        <a:rPr lang="en-US" sz="1400" b="0" baseline="0" dirty="0">
                          <a:effectLst/>
                          <a:latin typeface="Times New Roman" panose="02020603050405020304" pitchFamily="18" charset="0"/>
                          <a:cs typeface="Times New Roman" panose="02020603050405020304" pitchFamily="18" charset="0"/>
                        </a:rPr>
                        <a:t> Antibiotic Alternative Additives)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472628">
                <a:tc>
                  <a:txBody>
                    <a:bodyPr/>
                    <a:lstStyle/>
                    <a:p>
                      <a:pPr marL="0" marR="0">
                        <a:lnSpc>
                          <a:spcPct val="107000"/>
                        </a:lnSpc>
                        <a:spcBef>
                          <a:spcPts val="0"/>
                        </a:spcBef>
                        <a:spcAft>
                          <a:spcPts val="0"/>
                        </a:spcAft>
                      </a:pPr>
                      <a:r>
                        <a:rPr lang="en-US" sz="1400" b="0" dirty="0" smtClean="0">
                          <a:effectLst/>
                        </a:rPr>
                        <a:t>None-Challenged Chicks</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rPr>
                        <a:t> </a:t>
                      </a:r>
                      <a:r>
                        <a:rPr lang="en-US" sz="1400" b="0" kern="1200" dirty="0">
                          <a:solidFill>
                            <a:schemeClr val="dk1"/>
                          </a:solidFill>
                          <a:effectLst/>
                          <a:latin typeface="+mn-lt"/>
                          <a:ea typeface="+mn-ea"/>
                          <a:cs typeface="+mn-cs"/>
                        </a:rPr>
                        <a:t>260±2.6</a:t>
                      </a:r>
                    </a:p>
                  </a:txBody>
                  <a:tcPr marL="68580" marR="68580" marT="0" marB="0"/>
                </a:tc>
                <a:tc>
                  <a:txBody>
                    <a:bodyPr/>
                    <a:lstStyle/>
                    <a:p>
                      <a:pPr marL="0" marR="0">
                        <a:lnSpc>
                          <a:spcPct val="107000"/>
                        </a:lnSpc>
                        <a:spcBef>
                          <a:spcPts val="0"/>
                        </a:spcBef>
                        <a:spcAft>
                          <a:spcPts val="0"/>
                        </a:spcAft>
                      </a:pPr>
                      <a:r>
                        <a:rPr lang="en-US" sz="1400" b="0" dirty="0">
                          <a:effectLst/>
                        </a:rPr>
                        <a:t> </a:t>
                      </a:r>
                      <a:r>
                        <a:rPr lang="en-US" sz="1400" b="0" kern="1200" dirty="0">
                          <a:solidFill>
                            <a:schemeClr val="dk1"/>
                          </a:solidFill>
                          <a:effectLst/>
                          <a:latin typeface="+mn-lt"/>
                          <a:ea typeface="+mn-ea"/>
                          <a:cs typeface="+mn-cs"/>
                        </a:rPr>
                        <a:t>223.6 ± 2.6</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rPr>
                        <a:t> </a:t>
                      </a:r>
                      <a:r>
                        <a:rPr lang="en-US" sz="1400" b="0" kern="1200" dirty="0">
                          <a:solidFill>
                            <a:schemeClr val="dk1"/>
                          </a:solidFill>
                          <a:effectLst/>
                          <a:latin typeface="+mn-lt"/>
                          <a:ea typeface="+mn-ea"/>
                          <a:cs typeface="+mn-cs"/>
                        </a:rPr>
                        <a:t>1.00 ± 0.004</a:t>
                      </a:r>
                      <a:r>
                        <a:rPr lang="en-US" sz="1400" b="0" kern="1200" baseline="30000" dirty="0">
                          <a:solidFill>
                            <a:schemeClr val="dk1"/>
                          </a:solidFill>
                          <a:effectLst/>
                          <a:latin typeface="+mn-lt"/>
                          <a:ea typeface="+mn-ea"/>
                          <a:cs typeface="+mn-cs"/>
                        </a:rPr>
                        <a:t> a</a:t>
                      </a:r>
                      <a:endParaRPr lang="en-US" sz="1400" b="0" kern="1200" dirty="0">
                        <a:solidFill>
                          <a:schemeClr val="dk1"/>
                        </a:solidFill>
                        <a:effectLst/>
                        <a:latin typeface="+mn-lt"/>
                        <a:ea typeface="+mn-ea"/>
                        <a:cs typeface="+mn-cs"/>
                      </a:endParaRPr>
                    </a:p>
                    <a:p>
                      <a:pPr marL="0" marR="0">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rPr>
                        <a:t> </a:t>
                      </a:r>
                      <a:r>
                        <a:rPr lang="en-US" sz="1400" b="0" kern="1200" dirty="0">
                          <a:solidFill>
                            <a:schemeClr val="dk1"/>
                          </a:solidFill>
                          <a:effectLst/>
                          <a:latin typeface="+mn-lt"/>
                          <a:ea typeface="+mn-ea"/>
                          <a:cs typeface="+mn-cs"/>
                        </a:rPr>
                        <a:t>1.16 ± 0.005</a:t>
                      </a:r>
                      <a:r>
                        <a:rPr lang="en-US" sz="1400" b="0" kern="1200" baseline="30000" dirty="0">
                          <a:solidFill>
                            <a:schemeClr val="dk1"/>
                          </a:solidFill>
                          <a:effectLst/>
                          <a:latin typeface="+mn-lt"/>
                          <a:ea typeface="+mn-ea"/>
                          <a:cs typeface="+mn-cs"/>
                        </a:rPr>
                        <a:t> a</a:t>
                      </a:r>
                      <a:endParaRPr lang="en-US" sz="1400" b="0" kern="1200" dirty="0">
                        <a:solidFill>
                          <a:schemeClr val="dk1"/>
                        </a:solidFill>
                        <a:effectLst/>
                        <a:latin typeface="+mn-lt"/>
                        <a:ea typeface="+mn-ea"/>
                        <a:cs typeface="+mn-cs"/>
                      </a:endParaRPr>
                    </a:p>
                    <a:p>
                      <a:pPr marL="0" marR="0">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0" dirty="0">
                          <a:effectLst/>
                        </a:rPr>
                        <a:t> </a:t>
                      </a:r>
                      <a:r>
                        <a:rPr lang="en-US" sz="1400" b="0" kern="1200" dirty="0">
                          <a:solidFill>
                            <a:schemeClr val="dk1"/>
                          </a:solidFill>
                          <a:effectLst/>
                          <a:latin typeface="+mn-lt"/>
                          <a:ea typeface="+mn-ea"/>
                          <a:cs typeface="+mn-cs"/>
                        </a:rPr>
                        <a:t>225 ± 3 </a:t>
                      </a:r>
                      <a:r>
                        <a:rPr lang="en-US" sz="1400" b="0" kern="1200" baseline="30000" dirty="0">
                          <a:solidFill>
                            <a:schemeClr val="dk1"/>
                          </a:solidFill>
                          <a:effectLst/>
                          <a:latin typeface="+mn-lt"/>
                          <a:ea typeface="+mn-ea"/>
                          <a:cs typeface="+mn-cs"/>
                        </a:rPr>
                        <a:t>a</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0" dirty="0">
                          <a:effectLst/>
                        </a:rPr>
                        <a:t> 0</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9"/>
                  </a:ext>
                </a:extLst>
              </a:tr>
            </a:tbl>
          </a:graphicData>
        </a:graphic>
      </p:graphicFrame>
      <p:sp>
        <p:nvSpPr>
          <p:cNvPr id="8" name="Rectangle 7"/>
          <p:cNvSpPr/>
          <p:nvPr/>
        </p:nvSpPr>
        <p:spPr>
          <a:xfrm>
            <a:off x="543476" y="5717258"/>
            <a:ext cx="11125200" cy="553998"/>
          </a:xfrm>
          <a:prstGeom prst="rect">
            <a:avLst/>
          </a:prstGeom>
        </p:spPr>
        <p:txBody>
          <a:bodyPr wrap="square">
            <a:spAutoFit/>
          </a:bodyPr>
          <a:lstStyle/>
          <a:p>
            <a:r>
              <a:rPr lang="en-US" sz="1000" spc="-15" baseline="30000" dirty="0">
                <a:latin typeface="Times New Roman" panose="02020603050405020304" pitchFamily="18" charset="0"/>
                <a:ea typeface="Times New Roman" panose="02020603050405020304" pitchFamily="18" charset="0"/>
                <a:cs typeface="Times New Roman" panose="02020603050405020304" pitchFamily="18" charset="0"/>
              </a:rPr>
              <a:t>a,b </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Means within a row with no common superscript differ significantly (P&lt;0.05)</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r>
              <a:rPr lang="en-US" sz="1000" b="1" baseline="30000" dirty="0">
                <a:latin typeface="Times New Roman" panose="02020603050405020304" pitchFamily="18" charset="0"/>
                <a:cs typeface="Times New Roman" panose="02020603050405020304" pitchFamily="18" charset="0"/>
              </a:rPr>
              <a:t>1</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PI= Productivity Index</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2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61952"/>
            <a:ext cx="9686524" cy="704848"/>
          </a:xfrm>
        </p:spPr>
        <p:txBody>
          <a:bodyPr>
            <a:normAutofit/>
          </a:bodyPr>
          <a:lstStyle/>
          <a:p>
            <a:r>
              <a:rPr lang="en-US" sz="2800" dirty="0">
                <a:latin typeface="Times New Roman" panose="02020603050405020304" pitchFamily="18" charset="0"/>
                <a:cs typeface="Times New Roman" panose="02020603050405020304" pitchFamily="18" charset="0"/>
              </a:rPr>
              <a:t>Day 16 Performance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5301055"/>
              </p:ext>
            </p:extLst>
          </p:nvPr>
        </p:nvGraphicFramePr>
        <p:xfrm>
          <a:off x="531812" y="1219200"/>
          <a:ext cx="11201400" cy="4514953"/>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xmlns="" val="20000"/>
                    </a:ext>
                  </a:extLst>
                </a:gridCol>
                <a:gridCol w="1017600"/>
                <a:gridCol w="1146600">
                  <a:extLst>
                    <a:ext uri="{9D8B030D-6E8A-4147-A177-3AD203B41FA5}">
                      <a16:colId xmlns:a16="http://schemas.microsoft.com/office/drawing/2014/main" xmlns="" val="20002"/>
                    </a:ext>
                  </a:extLst>
                </a:gridCol>
                <a:gridCol w="1411200">
                  <a:extLst>
                    <a:ext uri="{9D8B030D-6E8A-4147-A177-3AD203B41FA5}">
                      <a16:colId xmlns:a16="http://schemas.microsoft.com/office/drawing/2014/main" xmlns="" val="20003"/>
                    </a:ext>
                  </a:extLst>
                </a:gridCol>
                <a:gridCol w="1146600">
                  <a:extLst>
                    <a:ext uri="{9D8B030D-6E8A-4147-A177-3AD203B41FA5}">
                      <a16:colId xmlns:a16="http://schemas.microsoft.com/office/drawing/2014/main" xmlns="" val="20004"/>
                    </a:ext>
                  </a:extLst>
                </a:gridCol>
                <a:gridCol w="1252440">
                  <a:extLst>
                    <a:ext uri="{9D8B030D-6E8A-4147-A177-3AD203B41FA5}">
                      <a16:colId xmlns:a16="http://schemas.microsoft.com/office/drawing/2014/main" xmlns="" val="20005"/>
                    </a:ext>
                  </a:extLst>
                </a:gridCol>
                <a:gridCol w="1040760">
                  <a:extLst>
                    <a:ext uri="{9D8B030D-6E8A-4147-A177-3AD203B41FA5}">
                      <a16:colId xmlns:a16="http://schemas.microsoft.com/office/drawing/2014/main" xmlns="" val="20006"/>
                    </a:ext>
                  </a:extLst>
                </a:gridCol>
                <a:gridCol w="1058400">
                  <a:extLst>
                    <a:ext uri="{9D8B030D-6E8A-4147-A177-3AD203B41FA5}">
                      <a16:colId xmlns:a16="http://schemas.microsoft.com/office/drawing/2014/main" xmlns="" val="20007"/>
                    </a:ext>
                  </a:extLst>
                </a:gridCol>
                <a:gridCol w="1146600">
                  <a:extLst>
                    <a:ext uri="{9D8B030D-6E8A-4147-A177-3AD203B41FA5}">
                      <a16:colId xmlns:a16="http://schemas.microsoft.com/office/drawing/2014/main" xmlns="" val="20008"/>
                    </a:ext>
                  </a:extLst>
                </a:gridCol>
              </a:tblGrid>
              <a:tr h="912768">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Treatment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Body Weight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Weight Gain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Cumulative Feed to Body Weight</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Phase Feed to Gain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Cumulative Feed to Gain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PI</a:t>
                      </a:r>
                      <a:r>
                        <a:rPr lang="en-US" sz="1400" b="0" kern="1200" baseline="30000">
                          <a:effectLst/>
                          <a:latin typeface="Times New Roman" panose="02020603050405020304" pitchFamily="18" charset="0"/>
                          <a:cs typeface="Times New Roman" panose="02020603050405020304" pitchFamily="18" charset="0"/>
                        </a:rPr>
                        <a:t> </a:t>
                      </a:r>
                      <a:r>
                        <a:rPr lang="en-US" sz="1400" b="0" baseline="30000">
                          <a:effectLst/>
                          <a:latin typeface="Times New Roman" panose="02020603050405020304" pitchFamily="18" charset="0"/>
                          <a:cs typeface="Times New Roman" panose="02020603050405020304" pitchFamily="18" charset="0"/>
                        </a:rPr>
                        <a:t>1</a:t>
                      </a:r>
                      <a:endParaRPr lang="en-US" sz="1400" b="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 </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2053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Probiotic Products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66898">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Microsaf® 500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544.7 ± 7.3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279.3 ± 4.5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1.32 ± 0.02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273</a:t>
                      </a:r>
                      <a:r>
                        <a:rPr lang="en-US" sz="14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51279">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Goplus® 500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546.7 ± 6.8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283.1 ± 5.5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1.32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274 ± 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2053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Probiotic and Prebiotic Mix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47387">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a:t>
                      </a:r>
                      <a:r>
                        <a:rPr lang="en-US" sz="1400" b="0" dirty="0" err="1">
                          <a:effectLst/>
                          <a:latin typeface="Times New Roman" panose="02020603050405020304" pitchFamily="18" charset="0"/>
                          <a:cs typeface="Times New Roman" panose="02020603050405020304" pitchFamily="18" charset="0"/>
                        </a:rPr>
                        <a:t>goplus</a:t>
                      </a:r>
                      <a:r>
                        <a:rPr lang="en-US" sz="1400" b="0" dirty="0">
                          <a:effectLst/>
                          <a:latin typeface="Times New Roman" panose="02020603050405020304" pitchFamily="18" charset="0"/>
                          <a:cs typeface="Times New Roman" panose="02020603050405020304" pitchFamily="18" charset="0"/>
                        </a:rPr>
                        <a:t>® 500+ Safmannan® 125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531.9 ± 7.7</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278.6 ± 3.8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1.30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267 ± 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2053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Prebiotic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541466">
                <a:tc>
                  <a:txBody>
                    <a:bodyPr/>
                    <a:lstStyle/>
                    <a:p>
                      <a:pPr marL="0" marR="0">
                        <a:lnSpc>
                          <a:spcPct val="107000"/>
                        </a:lnSpc>
                        <a:spcBef>
                          <a:spcPts val="0"/>
                        </a:spcBef>
                        <a:spcAft>
                          <a:spcPts val="0"/>
                        </a:spcAft>
                      </a:pPr>
                      <a:r>
                        <a:rPr lang="en-US" sz="1400" b="0" dirty="0" err="1">
                          <a:effectLst/>
                          <a:latin typeface="Times New Roman" panose="02020603050405020304" pitchFamily="18" charset="0"/>
                          <a:cs typeface="Times New Roman" panose="02020603050405020304" pitchFamily="18" charset="0"/>
                        </a:rPr>
                        <a:t>Safmannan</a:t>
                      </a:r>
                      <a:r>
                        <a:rPr lang="en-US" sz="1400" b="0" dirty="0">
                          <a:effectLst/>
                          <a:latin typeface="Times New Roman" panose="02020603050405020304" pitchFamily="18" charset="0"/>
                          <a:cs typeface="Times New Roman" panose="02020603050405020304" pitchFamily="18" charset="0"/>
                        </a:rPr>
                        <a:t>® 250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547.1 ± 8.4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283.5 ± 4.4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1.30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274 ± 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2053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Control Group (No</a:t>
                      </a:r>
                      <a:r>
                        <a:rPr lang="en-US" sz="1400" b="0" baseline="0" dirty="0">
                          <a:effectLst/>
                          <a:latin typeface="Times New Roman" panose="02020603050405020304" pitchFamily="18" charset="0"/>
                          <a:cs typeface="Times New Roman" panose="02020603050405020304" pitchFamily="18" charset="0"/>
                        </a:rPr>
                        <a:t> Antibiotic Alternative Additives)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682023">
                <a:tc>
                  <a:txBody>
                    <a:bodyPr/>
                    <a:lstStyle/>
                    <a:p>
                      <a:pPr marL="0" marR="0">
                        <a:lnSpc>
                          <a:spcPct val="107000"/>
                        </a:lnSpc>
                        <a:spcBef>
                          <a:spcPts val="0"/>
                        </a:spcBef>
                        <a:spcAft>
                          <a:spcPts val="0"/>
                        </a:spcAft>
                      </a:pPr>
                      <a:r>
                        <a:rPr lang="en-US" sz="1400" b="0" dirty="0" smtClean="0">
                          <a:effectLst/>
                          <a:latin typeface="Times New Roman" panose="02020603050405020304" pitchFamily="18" charset="0"/>
                          <a:cs typeface="Times New Roman" panose="02020603050405020304" pitchFamily="18" charset="0"/>
                        </a:rPr>
                        <a:t>None-Challenged Chicks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545.6 ± 6.6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280.1 ± 3.7</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1.25 ± 0.004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1.32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1.24 ± 0.04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275 ± 4</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bl>
          </a:graphicData>
        </a:graphic>
      </p:graphicFrame>
      <p:sp>
        <p:nvSpPr>
          <p:cNvPr id="5" name="Rectangle 4"/>
          <p:cNvSpPr/>
          <p:nvPr/>
        </p:nvSpPr>
        <p:spPr>
          <a:xfrm>
            <a:off x="531812" y="5791200"/>
            <a:ext cx="6092825" cy="400110"/>
          </a:xfrm>
          <a:prstGeom prst="rect">
            <a:avLst/>
          </a:prstGeom>
        </p:spPr>
        <p:txBody>
          <a:bodyPr>
            <a:spAutoFit/>
          </a:bodyPr>
          <a:lstStyle/>
          <a:p>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r>
              <a:rPr lang="en-US" sz="1000" b="1" baseline="30000" dirty="0">
                <a:latin typeface="Times New Roman" panose="02020603050405020304" pitchFamily="18" charset="0"/>
                <a:cs typeface="Times New Roman" panose="02020603050405020304" pitchFamily="18" charset="0"/>
              </a:rPr>
              <a:t>1</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PI= Productivity Index</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8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0"/>
            <a:ext cx="9605420" cy="914400"/>
          </a:xfrm>
        </p:spPr>
        <p:txBody>
          <a:bodyPr>
            <a:normAutofit/>
          </a:bodyPr>
          <a:lstStyle/>
          <a:p>
            <a:r>
              <a:rPr lang="en-US" sz="2800" dirty="0">
                <a:latin typeface="Times New Roman" panose="02020603050405020304" pitchFamily="18" charset="0"/>
                <a:cs typeface="Times New Roman" panose="02020603050405020304" pitchFamily="18" charset="0"/>
              </a:rPr>
              <a:t>Day 21 Performance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8235262"/>
              </p:ext>
            </p:extLst>
          </p:nvPr>
        </p:nvGraphicFramePr>
        <p:xfrm>
          <a:off x="467481" y="914400"/>
          <a:ext cx="11355849" cy="4694742"/>
        </p:xfrm>
        <a:graphic>
          <a:graphicData uri="http://schemas.openxmlformats.org/drawingml/2006/table">
            <a:tbl>
              <a:tblPr firstRow="1" firstCol="1" bandRow="1">
                <a:tableStyleId>{5C22544A-7EE6-4342-B048-85BDC9FD1C3A}</a:tableStyleId>
              </a:tblPr>
              <a:tblGrid>
                <a:gridCol w="1971380">
                  <a:extLst>
                    <a:ext uri="{9D8B030D-6E8A-4147-A177-3AD203B41FA5}">
                      <a16:colId xmlns:a16="http://schemas.microsoft.com/office/drawing/2014/main" xmlns="" val="20000"/>
                    </a:ext>
                  </a:extLst>
                </a:gridCol>
                <a:gridCol w="1070269"/>
                <a:gridCol w="1162200">
                  <a:extLst>
                    <a:ext uri="{9D8B030D-6E8A-4147-A177-3AD203B41FA5}">
                      <a16:colId xmlns:a16="http://schemas.microsoft.com/office/drawing/2014/main" xmlns="" val="20002"/>
                    </a:ext>
                  </a:extLst>
                </a:gridCol>
                <a:gridCol w="1430400">
                  <a:extLst>
                    <a:ext uri="{9D8B030D-6E8A-4147-A177-3AD203B41FA5}">
                      <a16:colId xmlns:a16="http://schemas.microsoft.com/office/drawing/2014/main" xmlns="" val="20003"/>
                    </a:ext>
                  </a:extLst>
                </a:gridCol>
                <a:gridCol w="1162200">
                  <a:extLst>
                    <a:ext uri="{9D8B030D-6E8A-4147-A177-3AD203B41FA5}">
                      <a16:colId xmlns:a16="http://schemas.microsoft.com/office/drawing/2014/main" xmlns="" val="20004"/>
                    </a:ext>
                  </a:extLst>
                </a:gridCol>
                <a:gridCol w="1269480">
                  <a:extLst>
                    <a:ext uri="{9D8B030D-6E8A-4147-A177-3AD203B41FA5}">
                      <a16:colId xmlns:a16="http://schemas.microsoft.com/office/drawing/2014/main" xmlns="" val="20005"/>
                    </a:ext>
                  </a:extLst>
                </a:gridCol>
                <a:gridCol w="1054920">
                  <a:extLst>
                    <a:ext uri="{9D8B030D-6E8A-4147-A177-3AD203B41FA5}">
                      <a16:colId xmlns:a16="http://schemas.microsoft.com/office/drawing/2014/main" xmlns="" val="20006"/>
                    </a:ext>
                  </a:extLst>
                </a:gridCol>
                <a:gridCol w="1072800">
                  <a:extLst>
                    <a:ext uri="{9D8B030D-6E8A-4147-A177-3AD203B41FA5}">
                      <a16:colId xmlns:a16="http://schemas.microsoft.com/office/drawing/2014/main" xmlns="" val="20007"/>
                    </a:ext>
                  </a:extLst>
                </a:gridCol>
                <a:gridCol w="1162200">
                  <a:extLst>
                    <a:ext uri="{9D8B030D-6E8A-4147-A177-3AD203B41FA5}">
                      <a16:colId xmlns:a16="http://schemas.microsoft.com/office/drawing/2014/main" xmlns="" val="20008"/>
                    </a:ext>
                  </a:extLst>
                </a:gridCol>
              </a:tblGrid>
              <a:tr h="920706">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Treatment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Body Weight (g)</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Phase Weight Gain (g)</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Cumulative Feed to Body Weight</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Phase Feed to Gain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Cumulative Feed to Gain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PI</a:t>
                      </a:r>
                      <a:r>
                        <a:rPr lang="en-US" sz="1400" b="0" kern="1200" baseline="30000">
                          <a:effectLst/>
                          <a:latin typeface="Times New Roman" panose="02020603050405020304" pitchFamily="18" charset="0"/>
                          <a:cs typeface="Times New Roman" panose="02020603050405020304" pitchFamily="18" charset="0"/>
                        </a:rPr>
                        <a:t> </a:t>
                      </a:r>
                      <a:r>
                        <a:rPr lang="en-US" sz="1400" b="0" baseline="30000">
                          <a:effectLst/>
                          <a:latin typeface="Times New Roman" panose="02020603050405020304" pitchFamily="18" charset="0"/>
                          <a:cs typeface="Times New Roman" panose="02020603050405020304" pitchFamily="18" charset="0"/>
                        </a:rPr>
                        <a:t>1</a:t>
                      </a:r>
                      <a:endParaRPr lang="en-US" sz="1400" b="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 </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Phase </a:t>
                      </a:r>
                      <a:r>
                        <a:rPr lang="en-US" sz="1400" b="0" dirty="0" smtClean="0">
                          <a:effectLst/>
                          <a:latin typeface="Times New Roman" panose="02020603050405020304" pitchFamily="18" charset="0"/>
                          <a:cs typeface="Times New Roman" panose="02020603050405020304" pitchFamily="18" charset="0"/>
                        </a:rPr>
                        <a:t>Mortality%</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Cumulative </a:t>
                      </a:r>
                      <a:r>
                        <a:rPr lang="en-US" sz="1400" b="0" dirty="0" smtClean="0">
                          <a:effectLst/>
                          <a:latin typeface="Times New Roman" panose="02020603050405020304" pitchFamily="18" charset="0"/>
                          <a:cs typeface="Times New Roman" panose="02020603050405020304" pitchFamily="18" charset="0"/>
                        </a:rPr>
                        <a:t>Mortality</a:t>
                      </a:r>
                    </a:p>
                    <a:p>
                      <a:pPr marL="0" marR="0">
                        <a:lnSpc>
                          <a:spcPct val="107000"/>
                        </a:lnSpc>
                        <a:spcBef>
                          <a:spcPts val="0"/>
                        </a:spcBef>
                        <a:spcAft>
                          <a:spcPts val="0"/>
                        </a:spcAft>
                      </a:pPr>
                      <a:r>
                        <a:rPr lang="en-US" sz="14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21050">
                <a:tc gridSpan="9">
                  <a:txBody>
                    <a:bodyPr/>
                    <a:lstStyle/>
                    <a:p>
                      <a:pPr marL="0" marR="0" algn="ctr">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Probiotic Products Group</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07743">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Microsaf® 500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842±12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293±10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1.56 ± 0.02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1.58 ± 0.05</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b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1.34 ±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275 ± 15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tx1"/>
                          </a:solidFill>
                          <a:effectLst/>
                          <a:latin typeface="Times New Roman" panose="02020603050405020304" pitchFamily="18" charset="0"/>
                          <a:cs typeface="Times New Roman" panose="02020603050405020304" pitchFamily="18" charset="0"/>
                        </a:rPr>
                        <a:t> </a:t>
                      </a:r>
                      <a:r>
                        <a:rPr lang="en-US" sz="1400" b="0" kern="1200" dirty="0">
                          <a:solidFill>
                            <a:schemeClr val="tx1"/>
                          </a:solidFill>
                          <a:effectLst/>
                          <a:latin typeface="Times New Roman" panose="02020603050405020304" pitchFamily="18" charset="0"/>
                          <a:ea typeface="+mn-ea"/>
                          <a:cs typeface="Times New Roman" panose="02020603050405020304" pitchFamily="18" charset="0"/>
                        </a:rPr>
                        <a:t>13 ± 7</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 ± 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2714">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Goplus® 500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849±16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299±11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1.55±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1.55 ± 0.05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1.33 ±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285 ± 9</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9 ± 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6 ± 3</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10354">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Probiotic and Prebiotic Mix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47562">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Envera </a:t>
                      </a:r>
                      <a:r>
                        <a:rPr lang="en-US" sz="1400" b="0" dirty="0" err="1">
                          <a:effectLst/>
                          <a:latin typeface="Times New Roman" panose="02020603050405020304" pitchFamily="18" charset="0"/>
                          <a:cs typeface="Times New Roman" panose="02020603050405020304" pitchFamily="18" charset="0"/>
                        </a:rPr>
                        <a:t>goplus</a:t>
                      </a:r>
                      <a:r>
                        <a:rPr lang="en-US" sz="1400" b="0" dirty="0">
                          <a:effectLst/>
                          <a:latin typeface="Times New Roman" panose="02020603050405020304" pitchFamily="18" charset="0"/>
                          <a:cs typeface="Times New Roman" panose="02020603050405020304" pitchFamily="18" charset="0"/>
                        </a:rPr>
                        <a:t>® 500+ Safmannan® 125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830±18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291±12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1.51 ± 0.02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1.48 ± 0.03</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1.31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301 ± 7</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0 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21050">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Prebiotic Group</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42099">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Safmannan® 250</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853.0±18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303±16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1.51 ± 0.02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1.47 ± 0.05</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1.31 ± 0.01</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a:lnSpc>
                          <a:spcPct val="107000"/>
                        </a:lnSpc>
                        <a:spcBef>
                          <a:spcPts val="0"/>
                        </a:spcBef>
                        <a:spcAft>
                          <a:spcPts val="0"/>
                        </a:spcAft>
                      </a:pP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304 ± 10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tx1"/>
                          </a:solidFill>
                          <a:effectLst/>
                          <a:latin typeface="Times New Roman" panose="02020603050405020304" pitchFamily="18" charset="0"/>
                          <a:cs typeface="Times New Roman" panose="02020603050405020304" pitchFamily="18" charset="0"/>
                        </a:rPr>
                        <a:t> 3.3</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solidFill>
                            <a:schemeClr val="tx1"/>
                          </a:solidFill>
                          <a:effectLst/>
                          <a:latin typeface="Times New Roman" panose="02020603050405020304" pitchFamily="18" charset="0"/>
                          <a:cs typeface="Times New Roman" panose="02020603050405020304" pitchFamily="18" charset="0"/>
                        </a:rPr>
                        <a:t>2.2 </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21050">
                <a:tc gridSpan="9">
                  <a:txBody>
                    <a:bodyPr/>
                    <a:lstStyle/>
                    <a:p>
                      <a:pPr marL="0" marR="0" algn="ctr">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Control Groups (No Antibiotic Alternative Additives)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44304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Challenged Chicks</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828±21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288±10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1.53 ± 0.02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1.48 ± 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 ab</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1.32 ±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300 ± 8</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0 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669577">
                <a:tc>
                  <a:txBody>
                    <a:bodyPr/>
                    <a:lstStyle/>
                    <a:p>
                      <a:pPr marL="0" marR="0">
                        <a:lnSpc>
                          <a:spcPct val="107000"/>
                        </a:lnSpc>
                        <a:spcBef>
                          <a:spcPts val="0"/>
                        </a:spcBef>
                        <a:spcAft>
                          <a:spcPts val="0"/>
                        </a:spcAft>
                      </a:pPr>
                      <a:r>
                        <a:rPr lang="en-US" sz="1400" b="0" dirty="0" smtClean="0">
                          <a:effectLst/>
                          <a:latin typeface="Times New Roman" panose="02020603050405020304" pitchFamily="18" charset="0"/>
                          <a:cs typeface="Times New Roman" panose="02020603050405020304" pitchFamily="18" charset="0"/>
                        </a:rPr>
                        <a:t>None-Challenged </a:t>
                      </a:r>
                      <a:r>
                        <a:rPr lang="en-US" sz="1400" b="0" dirty="0">
                          <a:effectLst/>
                          <a:latin typeface="Times New Roman" panose="02020603050405020304" pitchFamily="18" charset="0"/>
                          <a:cs typeface="Times New Roman" panose="02020603050405020304" pitchFamily="18" charset="0"/>
                        </a:rPr>
                        <a:t>Chicks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871±12</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313±6</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1.51 ± 0.01</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1.45 ± 0.02</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1.30 ± 0.01 </a:t>
                      </a:r>
                      <a:r>
                        <a:rPr lang="en-US" sz="1400" b="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319 ± 5</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0</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
        <p:nvSpPr>
          <p:cNvPr id="5" name="Rectangle 4"/>
          <p:cNvSpPr/>
          <p:nvPr/>
        </p:nvSpPr>
        <p:spPr>
          <a:xfrm>
            <a:off x="450708" y="5934670"/>
            <a:ext cx="11277599" cy="553998"/>
          </a:xfrm>
          <a:prstGeom prst="rect">
            <a:avLst/>
          </a:prstGeom>
        </p:spPr>
        <p:txBody>
          <a:bodyPr wrap="square">
            <a:spAutoFit/>
          </a:bodyPr>
          <a:lstStyle/>
          <a:p>
            <a:r>
              <a:rPr lang="en-US" sz="1000" spc="-15" baseline="30000" dirty="0">
                <a:latin typeface="Times New Roman" panose="02020603050405020304" pitchFamily="18" charset="0"/>
                <a:ea typeface="Times New Roman" panose="02020603050405020304" pitchFamily="18" charset="0"/>
                <a:cs typeface="Times New Roman" panose="02020603050405020304" pitchFamily="18" charset="0"/>
              </a:rPr>
              <a:t>a,b </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Means within a row with no common superscript differ significantly (P&lt;0.05)</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r>
              <a:rPr lang="en-US" sz="1000" b="1" baseline="30000" dirty="0">
                <a:latin typeface="Times New Roman" panose="02020603050405020304" pitchFamily="18" charset="0"/>
                <a:cs typeface="Times New Roman" panose="02020603050405020304" pitchFamily="18" charset="0"/>
              </a:rPr>
              <a:t>1</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PI= Productivity Index</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42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Adding </a:t>
            </a:r>
            <a:r>
              <a:rPr lang="en-US" dirty="0" err="1" smtClean="0">
                <a:latin typeface="Times New Roman" panose="02020603050405020304" pitchFamily="18" charset="0"/>
                <a:cs typeface="Times New Roman" panose="02020603050405020304" pitchFamily="18" charset="0"/>
              </a:rPr>
              <a:t>Microsaf</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Envera Goplus®, Safmannan®, Envera®+Safmannan® combination enhanced body weight of broilers after challenging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compared to challenged control group.</a:t>
            </a:r>
          </a:p>
        </p:txBody>
      </p:sp>
    </p:spTree>
    <p:extLst>
      <p:ext uri="{BB962C8B-B14F-4D97-AF65-F5344CB8AC3E}">
        <p14:creationId xmlns:p14="http://schemas.microsoft.com/office/powerpoint/2010/main" val="423588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599" dirty="0">
                <a:latin typeface="Times New Roman" panose="02020603050405020304" pitchFamily="18" charset="0"/>
                <a:cs typeface="Times New Roman" panose="02020603050405020304" pitchFamily="18" charset="0"/>
              </a:rPr>
              <a:t>Experiment 4</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Material and Methods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study was approved by the Texas A&amp;M institutional Animal Care.</a:t>
            </a:r>
          </a:p>
          <a:p>
            <a:r>
              <a:rPr lang="en-US" dirty="0">
                <a:latin typeface="Times New Roman" panose="02020603050405020304" pitchFamily="18" charset="0"/>
                <a:cs typeface="Times New Roman" panose="02020603050405020304" pitchFamily="18" charset="0"/>
              </a:rPr>
              <a:t>Birds were housed at Texas A&amp;M University Poultry Research Center.</a:t>
            </a:r>
          </a:p>
          <a:p>
            <a:r>
              <a:rPr lang="en-US" dirty="0">
                <a:latin typeface="Times New Roman" panose="02020603050405020304" pitchFamily="18" charset="0"/>
                <a:cs typeface="Times New Roman" panose="02020603050405020304" pitchFamily="18" charset="0"/>
              </a:rPr>
              <a:t>Day-Old (960) Cobb-700 male broiler chicks.</a:t>
            </a:r>
          </a:p>
          <a:p>
            <a:r>
              <a:rPr lang="en-US" dirty="0">
                <a:latin typeface="Times New Roman" panose="02020603050405020304" pitchFamily="18" charset="0"/>
                <a:cs typeface="Times New Roman" panose="02020603050405020304" pitchFamily="18" charset="0"/>
              </a:rPr>
              <a:t>60 (3’ x 6’) floor pens (16 birds per </a:t>
            </a:r>
            <a:r>
              <a:rPr lang="en-US" dirty="0" smtClean="0">
                <a:latin typeface="Times New Roman" panose="02020603050405020304" pitchFamily="18" charset="0"/>
                <a:cs typeface="Times New Roman" panose="02020603050405020304" pitchFamily="18" charset="0"/>
              </a:rPr>
              <a:t>pen, 5 blocks </a:t>
            </a:r>
            <a:r>
              <a:rPr lang="en-US" dirty="0">
                <a:latin typeface="Times New Roman" panose="02020603050405020304" pitchFamily="18" charset="0"/>
                <a:cs typeface="Times New Roman" panose="02020603050405020304" pitchFamily="18" charset="0"/>
              </a:rPr>
              <a:t>and 2 replicates per block) in TAMU poultry farm building. </a:t>
            </a:r>
          </a:p>
          <a:p>
            <a:endParaRPr lang="en-US" dirty="0"/>
          </a:p>
        </p:txBody>
      </p:sp>
    </p:spTree>
    <p:extLst>
      <p:ext uri="{BB962C8B-B14F-4D97-AF65-F5344CB8AC3E}">
        <p14:creationId xmlns:p14="http://schemas.microsoft.com/office/powerpoint/2010/main" val="1902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755" y="32579"/>
            <a:ext cx="9751060" cy="1168400"/>
          </a:xfrm>
        </p:spPr>
        <p:txBody>
          <a:bodyPr>
            <a:normAutofit/>
          </a:bodyPr>
          <a:lstStyle/>
          <a:p>
            <a:r>
              <a:rPr lang="en-US" sz="3599" dirty="0">
                <a:latin typeface="Times New Roman" panose="02020603050405020304" pitchFamily="18" charset="0"/>
                <a:cs typeface="Times New Roman" panose="02020603050405020304" pitchFamily="18" charset="0"/>
              </a:rPr>
              <a:t>Experimental Design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6975429"/>
              </p:ext>
            </p:extLst>
          </p:nvPr>
        </p:nvGraphicFramePr>
        <p:xfrm>
          <a:off x="712441" y="1387888"/>
          <a:ext cx="10744200" cy="3454402"/>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xmlns="" val="20000"/>
                    </a:ext>
                  </a:extLst>
                </a:gridCol>
                <a:gridCol w="3581400">
                  <a:extLst>
                    <a:ext uri="{9D8B030D-6E8A-4147-A177-3AD203B41FA5}">
                      <a16:colId xmlns:a16="http://schemas.microsoft.com/office/drawing/2014/main" xmlns="" val="20001"/>
                    </a:ext>
                  </a:extLst>
                </a:gridCol>
                <a:gridCol w="3581400">
                  <a:extLst>
                    <a:ext uri="{9D8B030D-6E8A-4147-A177-3AD203B41FA5}">
                      <a16:colId xmlns:a16="http://schemas.microsoft.com/office/drawing/2014/main" xmlns="" val="20002"/>
                    </a:ext>
                  </a:extLst>
                </a:gridCol>
              </a:tblGrid>
              <a:tr h="493486">
                <a:tc>
                  <a:txBody>
                    <a:bodyPr/>
                    <a:lstStyle/>
                    <a:p>
                      <a:r>
                        <a:rPr lang="en-US" dirty="0">
                          <a:latin typeface="Times New Roman" panose="02020603050405020304" pitchFamily="18" charset="0"/>
                          <a:cs typeface="Times New Roman" panose="02020603050405020304" pitchFamily="18" charset="0"/>
                        </a:rPr>
                        <a:t>Treatment </a:t>
                      </a:r>
                      <a:r>
                        <a:rPr lang="en-US" dirty="0">
                          <a:solidFill>
                            <a:schemeClr val="bg1"/>
                          </a:solidFill>
                          <a:latin typeface="Times New Roman" panose="02020603050405020304" pitchFamily="18" charset="0"/>
                          <a:cs typeface="Times New Roman" panose="02020603050405020304" pitchFamily="18" charset="0"/>
                        </a:rPr>
                        <a:t>Products</a:t>
                      </a:r>
                      <a:r>
                        <a:rPr lang="en-US" sz="1800" kern="1200" baseline="30000" dirty="0">
                          <a:solidFill>
                            <a:schemeClr val="bg1"/>
                          </a:solidFill>
                          <a:effectLst/>
                          <a:latin typeface="Times New Roman" panose="02020603050405020304" pitchFamily="18" charset="0"/>
                          <a:ea typeface="+mn-ea"/>
                          <a:cs typeface="Times New Roman" panose="02020603050405020304" pitchFamily="18" charset="0"/>
                        </a:rPr>
                        <a:t>1</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Concentration (ppm)</a:t>
                      </a:r>
                    </a:p>
                  </a:txBody>
                  <a:tcPr/>
                </a:tc>
                <a:tc>
                  <a:txBody>
                    <a:bodyPr/>
                    <a:lstStyle/>
                    <a:p>
                      <a:r>
                        <a:rPr lang="en-US" dirty="0">
                          <a:latin typeface="Times New Roman" panose="02020603050405020304" pitchFamily="18" charset="0"/>
                          <a:cs typeface="Times New Roman" panose="02020603050405020304" pitchFamily="18" charset="0"/>
                        </a:rPr>
                        <a:t>Antibiotic Alternative</a:t>
                      </a:r>
                    </a:p>
                  </a:txBody>
                  <a:tcPr/>
                </a:tc>
                <a:extLst>
                  <a:ext uri="{0D108BD9-81ED-4DB2-BD59-A6C34878D82A}">
                    <a16:rowId xmlns:a16="http://schemas.microsoft.com/office/drawing/2014/main" xmlns="" val="10000"/>
                  </a:ext>
                </a:extLst>
              </a:tr>
              <a:tr h="493486">
                <a:tc>
                  <a:txBody>
                    <a:bodyPr/>
                    <a:lstStyle/>
                    <a:p>
                      <a:r>
                        <a:rPr lang="en-US" dirty="0">
                          <a:latin typeface="Times New Roman" panose="02020603050405020304" pitchFamily="18" charset="0"/>
                          <a:cs typeface="Times New Roman" panose="02020603050405020304" pitchFamily="18" charset="0"/>
                        </a:rPr>
                        <a:t>Safmannan®</a:t>
                      </a:r>
                    </a:p>
                  </a:txBody>
                  <a:tcPr/>
                </a:tc>
                <a:tc>
                  <a:txBody>
                    <a:bodyPr/>
                    <a:lstStyle/>
                    <a:p>
                      <a:r>
                        <a:rPr lang="en-US" dirty="0">
                          <a:latin typeface="Times New Roman" panose="02020603050405020304" pitchFamily="18" charset="0"/>
                          <a:cs typeface="Times New Roman" panose="02020603050405020304" pitchFamily="18" charset="0"/>
                        </a:rPr>
                        <a:t>250</a:t>
                      </a:r>
                    </a:p>
                  </a:txBody>
                  <a:tcPr/>
                </a:tc>
                <a:tc>
                  <a:txBody>
                    <a:bodyPr/>
                    <a:lstStyle/>
                    <a:p>
                      <a:r>
                        <a:rPr lang="en-US" dirty="0">
                          <a:latin typeface="Times New Roman" panose="02020603050405020304" pitchFamily="18" charset="0"/>
                          <a:cs typeface="Times New Roman" panose="02020603050405020304" pitchFamily="18" charset="0"/>
                        </a:rPr>
                        <a:t>Prebiotic</a:t>
                      </a:r>
                    </a:p>
                  </a:txBody>
                  <a:tcPr/>
                </a:tc>
                <a:extLst>
                  <a:ext uri="{0D108BD9-81ED-4DB2-BD59-A6C34878D82A}">
                    <a16:rowId xmlns:a16="http://schemas.microsoft.com/office/drawing/2014/main" xmlns="" val="10001"/>
                  </a:ext>
                </a:extLst>
              </a:tr>
              <a:tr h="493486">
                <a:tc>
                  <a:txBody>
                    <a:bodyPr/>
                    <a:lstStyle/>
                    <a:p>
                      <a:r>
                        <a:rPr lang="en-US" dirty="0">
                          <a:latin typeface="Times New Roman" panose="02020603050405020304" pitchFamily="18" charset="0"/>
                          <a:cs typeface="Times New Roman" panose="02020603050405020304" pitchFamily="18" charset="0"/>
                        </a:rPr>
                        <a:t>Actisaf®</a:t>
                      </a:r>
                    </a:p>
                  </a:txBody>
                  <a:tcPr/>
                </a:tc>
                <a:tc>
                  <a:txBody>
                    <a:bodyPr/>
                    <a:lstStyle/>
                    <a:p>
                      <a:r>
                        <a:rPr lang="en-US" dirty="0">
                          <a:latin typeface="Times New Roman" panose="02020603050405020304" pitchFamily="18" charset="0"/>
                          <a:cs typeface="Times New Roman" panose="02020603050405020304" pitchFamily="18" charset="0"/>
                        </a:rPr>
                        <a:t>250</a:t>
                      </a:r>
                    </a:p>
                  </a:txBody>
                  <a:tcPr/>
                </a:tc>
                <a:tc>
                  <a:txBody>
                    <a:bodyPr/>
                    <a:lstStyle/>
                    <a:p>
                      <a:r>
                        <a:rPr lang="en-US" dirty="0">
                          <a:latin typeface="Times New Roman" panose="02020603050405020304" pitchFamily="18" charset="0"/>
                          <a:cs typeface="Times New Roman" panose="02020603050405020304" pitchFamily="18" charset="0"/>
                        </a:rPr>
                        <a:t>Probiotic</a:t>
                      </a:r>
                    </a:p>
                  </a:txBody>
                  <a:tcPr/>
                </a:tc>
                <a:extLst>
                  <a:ext uri="{0D108BD9-81ED-4DB2-BD59-A6C34878D82A}">
                    <a16:rowId xmlns:a16="http://schemas.microsoft.com/office/drawing/2014/main" xmlns="" val="10002"/>
                  </a:ext>
                </a:extLst>
              </a:tr>
              <a:tr h="493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Envera Goplus®</a:t>
                      </a:r>
                    </a:p>
                  </a:txBody>
                  <a:tcPr/>
                </a:tc>
                <a:tc>
                  <a:txBody>
                    <a:bodyPr/>
                    <a:lstStyle/>
                    <a:p>
                      <a:r>
                        <a:rPr lang="en-US" sz="1800" kern="1200" dirty="0">
                          <a:solidFill>
                            <a:schemeClr val="dk1"/>
                          </a:solidFill>
                          <a:effectLst/>
                          <a:latin typeface="Times New Roman" panose="02020603050405020304" pitchFamily="18" charset="0"/>
                          <a:ea typeface="+mn-ea"/>
                          <a:cs typeface="Times New Roman" panose="02020603050405020304" pitchFamily="18" charset="0"/>
                        </a:rPr>
                        <a:t>2X10</a:t>
                      </a:r>
                      <a:r>
                        <a:rPr lang="en-US" sz="1800" kern="1200" baseline="30000" dirty="0">
                          <a:solidFill>
                            <a:schemeClr val="dk1"/>
                          </a:solidFill>
                          <a:effectLst/>
                          <a:latin typeface="Times New Roman" panose="02020603050405020304" pitchFamily="18" charset="0"/>
                          <a:ea typeface="+mn-ea"/>
                          <a:cs typeface="Times New Roman" panose="02020603050405020304" pitchFamily="18" charset="0"/>
                        </a:rPr>
                        <a:t>6 </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(500 ppm)</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Probiotic</a:t>
                      </a:r>
                    </a:p>
                  </a:txBody>
                  <a:tcPr/>
                </a:tc>
                <a:extLst>
                  <a:ext uri="{0D108BD9-81ED-4DB2-BD59-A6C34878D82A}">
                    <a16:rowId xmlns:a16="http://schemas.microsoft.com/office/drawing/2014/main" xmlns="" val="10003"/>
                  </a:ext>
                </a:extLst>
              </a:tr>
              <a:tr h="493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Safmannan® + </a:t>
                      </a:r>
                      <a:r>
                        <a:rPr lang="en-US" dirty="0" err="1">
                          <a:latin typeface="Times New Roman" panose="02020603050405020304" pitchFamily="18" charset="0"/>
                          <a:cs typeface="Times New Roman" panose="02020603050405020304" pitchFamily="18" charset="0"/>
                        </a:rPr>
                        <a:t>Envera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Goplus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125 + </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2X10</a:t>
                      </a:r>
                      <a:r>
                        <a:rPr lang="en-US" sz="1800" kern="1200" baseline="30000" dirty="0">
                          <a:solidFill>
                            <a:schemeClr val="dk1"/>
                          </a:solidFill>
                          <a:effectLst/>
                          <a:latin typeface="Times New Roman" panose="02020603050405020304" pitchFamily="18" charset="0"/>
                          <a:ea typeface="+mn-ea"/>
                          <a:cs typeface="Times New Roman" panose="02020603050405020304" pitchFamily="18" charset="0"/>
                        </a:rPr>
                        <a:t>5</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(500ppm)</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Prebiotic + Probiotic</a:t>
                      </a:r>
                    </a:p>
                  </a:txBody>
                  <a:tcPr/>
                </a:tc>
                <a:extLst>
                  <a:ext uri="{0D108BD9-81ED-4DB2-BD59-A6C34878D82A}">
                    <a16:rowId xmlns:a16="http://schemas.microsoft.com/office/drawing/2014/main" xmlns="" val="10004"/>
                  </a:ext>
                </a:extLst>
              </a:tr>
              <a:tr h="493486">
                <a:tc>
                  <a:txBody>
                    <a:bodyPr/>
                    <a:lstStyle/>
                    <a:p>
                      <a:r>
                        <a:rPr lang="en-US" dirty="0">
                          <a:latin typeface="Times New Roman" panose="02020603050405020304" pitchFamily="18" charset="0"/>
                          <a:cs typeface="Times New Roman" panose="02020603050405020304" pitchFamily="18" charset="0"/>
                        </a:rPr>
                        <a:t>XPC®</a:t>
                      </a:r>
                    </a:p>
                  </a:txBody>
                  <a:tcPr/>
                </a:tc>
                <a:tc>
                  <a:txBody>
                    <a:bodyPr/>
                    <a:lstStyle/>
                    <a:p>
                      <a:r>
                        <a:rPr lang="en-US" dirty="0">
                          <a:latin typeface="Times New Roman" panose="02020603050405020304" pitchFamily="18" charset="0"/>
                          <a:cs typeface="Times New Roman" panose="02020603050405020304" pitchFamily="18" charset="0"/>
                        </a:rPr>
                        <a:t>1250</a:t>
                      </a:r>
                    </a:p>
                  </a:txBody>
                  <a:tcPr/>
                </a:tc>
                <a:tc>
                  <a:txBody>
                    <a:bodyPr/>
                    <a:lstStyle/>
                    <a:p>
                      <a:r>
                        <a:rPr lang="en-US" dirty="0">
                          <a:latin typeface="Times New Roman" panose="02020603050405020304" pitchFamily="18" charset="0"/>
                          <a:cs typeface="Times New Roman" panose="02020603050405020304" pitchFamily="18" charset="0"/>
                        </a:rPr>
                        <a:t>Postbiotic</a:t>
                      </a:r>
                    </a:p>
                  </a:txBody>
                  <a:tcPr/>
                </a:tc>
                <a:extLst>
                  <a:ext uri="{0D108BD9-81ED-4DB2-BD59-A6C34878D82A}">
                    <a16:rowId xmlns:a16="http://schemas.microsoft.com/office/drawing/2014/main" xmlns="" val="10005"/>
                  </a:ext>
                </a:extLst>
              </a:tr>
              <a:tr h="493486">
                <a:tc>
                  <a:txBody>
                    <a:bodyPr/>
                    <a:lstStyle/>
                    <a:p>
                      <a:r>
                        <a:rPr lang="en-US" dirty="0">
                          <a:latin typeface="Times New Roman" panose="02020603050405020304" pitchFamily="18" charset="0"/>
                          <a:cs typeface="Times New Roman" panose="02020603050405020304" pitchFamily="18" charset="0"/>
                        </a:rPr>
                        <a:t>Control</a:t>
                      </a:r>
                    </a:p>
                  </a:txBody>
                  <a:tcPr/>
                </a:tc>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r>
                        <a:rPr lang="en-US" dirty="0">
                          <a:latin typeface="Times New Roman" panose="02020603050405020304" pitchFamily="18" charset="0"/>
                          <a:cs typeface="Times New Roman" panose="02020603050405020304" pitchFamily="18" charset="0"/>
                        </a:rPr>
                        <a:t>Non</a:t>
                      </a:r>
                    </a:p>
                  </a:txBody>
                  <a:tcPr/>
                </a:tc>
                <a:extLst>
                  <a:ext uri="{0D108BD9-81ED-4DB2-BD59-A6C34878D82A}">
                    <a16:rowId xmlns:a16="http://schemas.microsoft.com/office/drawing/2014/main" xmlns="" val="10006"/>
                  </a:ext>
                </a:extLst>
              </a:tr>
            </a:tbl>
          </a:graphicData>
        </a:graphic>
      </p:graphicFrame>
      <p:sp>
        <p:nvSpPr>
          <p:cNvPr id="5" name="Rectangle 4"/>
          <p:cNvSpPr/>
          <p:nvPr/>
        </p:nvSpPr>
        <p:spPr>
          <a:xfrm>
            <a:off x="684213" y="5029200"/>
            <a:ext cx="10744199" cy="1477328"/>
          </a:xfrm>
          <a:prstGeom prst="rect">
            <a:avLst/>
          </a:prstGeom>
        </p:spPr>
        <p:txBody>
          <a:bodyPr wrap="square">
            <a:spAutoFit/>
          </a:bodyPr>
          <a:lstStyle/>
          <a:p>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Safmannan® is obtained from primary culture and the purification of selected Saccharomyces cerevisiae proprietary strain sold by Phileo®. Actisaf® is a highly concentrated micro granule form of proprietary Saccharomyces cerevisiae live yeast from Phileo®. Envera Goplus® is </a:t>
            </a:r>
            <a:r>
              <a:rPr lang="en-US" i="1" dirty="0">
                <a:latin typeface="Times New Roman" panose="02020603050405020304" pitchFamily="18" charset="0"/>
                <a:cs typeface="Times New Roman" panose="02020603050405020304" pitchFamily="18" charset="0"/>
              </a:rPr>
              <a:t>Lactobacillus</a:t>
            </a:r>
            <a:r>
              <a:rPr lang="en-US" dirty="0">
                <a:latin typeface="Times New Roman" panose="02020603050405020304" pitchFamily="18" charset="0"/>
                <a:cs typeface="Times New Roman" panose="02020603050405020304" pitchFamily="18" charset="0"/>
              </a:rPr>
              <a:t> probiotic from Animal Care Envera. XPC® is a yeast culture </a:t>
            </a:r>
            <a:r>
              <a:rPr lang="en-US" i="1" dirty="0">
                <a:latin typeface="Times New Roman" panose="02020603050405020304" pitchFamily="18" charset="0"/>
                <a:cs typeface="Times New Roman" panose="02020603050405020304" pitchFamily="18" charset="0"/>
              </a:rPr>
              <a:t>Saccharomyces cerevisiae </a:t>
            </a:r>
            <a:r>
              <a:rPr lang="en-US" dirty="0">
                <a:latin typeface="Times New Roman" panose="02020603050405020304" pitchFamily="18" charset="0"/>
                <a:cs typeface="Times New Roman" panose="02020603050405020304" pitchFamily="18" charset="0"/>
              </a:rPr>
              <a:t>yeast grown on a media of processed grain by-products, roughage products, cane molasses, malt and corn syrup sold by Diamond V. </a:t>
            </a:r>
          </a:p>
        </p:txBody>
      </p:sp>
    </p:spTree>
    <p:extLst>
      <p:ext uri="{BB962C8B-B14F-4D97-AF65-F5344CB8AC3E}">
        <p14:creationId xmlns:p14="http://schemas.microsoft.com/office/powerpoint/2010/main" val="37736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Experimental Time 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4796832"/>
              </p:ext>
            </p:extLst>
          </p:nvPr>
        </p:nvGraphicFramePr>
        <p:xfrm>
          <a:off x="1218883" y="1676400"/>
          <a:ext cx="9676129" cy="4352693"/>
        </p:xfrm>
        <a:graphic>
          <a:graphicData uri="http://schemas.openxmlformats.org/drawingml/2006/table">
            <a:tbl>
              <a:tblPr firstRow="1" firstCol="1" bandRow="1">
                <a:tableStyleId>{5C22544A-7EE6-4342-B048-85BDC9FD1C3A}</a:tableStyleId>
              </a:tblPr>
              <a:tblGrid>
                <a:gridCol w="1217929">
                  <a:extLst>
                    <a:ext uri="{9D8B030D-6E8A-4147-A177-3AD203B41FA5}">
                      <a16:colId xmlns:a16="http://schemas.microsoft.com/office/drawing/2014/main" xmlns="" val="20000"/>
                    </a:ext>
                  </a:extLst>
                </a:gridCol>
                <a:gridCol w="8458200">
                  <a:extLst>
                    <a:ext uri="{9D8B030D-6E8A-4147-A177-3AD203B41FA5}">
                      <a16:colId xmlns:a16="http://schemas.microsoft.com/office/drawing/2014/main" xmlns="" val="20001"/>
                    </a:ext>
                  </a:extLst>
                </a:gridCol>
              </a:tblGrid>
              <a:tr h="923797">
                <a:tc>
                  <a:txBody>
                    <a:bodyPr/>
                    <a:lstStyle/>
                    <a:p>
                      <a:pPr marL="0" marR="0" algn="ctr">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Day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Testing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98739">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-Bird placement</a:t>
                      </a:r>
                    </a:p>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-Birds weight</a:t>
                      </a:r>
                      <a:r>
                        <a:rPr lang="en-US" sz="1800" baseline="0" dirty="0">
                          <a:effectLst/>
                          <a:latin typeface="Times New Roman" panose="02020603050405020304" pitchFamily="18" charset="0"/>
                          <a:cs typeface="Times New Roman" panose="02020603050405020304" pitchFamily="18" charset="0"/>
                        </a:rPr>
                        <a:t> and </a:t>
                      </a:r>
                      <a:r>
                        <a:rPr lang="en-US" sz="1800" dirty="0">
                          <a:effectLst/>
                          <a:latin typeface="Times New Roman" panose="02020603050405020304" pitchFamily="18" charset="0"/>
                          <a:cs typeface="Times New Roman" panose="02020603050405020304" pitchFamily="18" charset="0"/>
                        </a:rPr>
                        <a:t>feed weight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98739">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14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-10 feces samples/pen pooled for dry matter (not cecal droppings)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73514">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-2 birds per pen mid </a:t>
                      </a:r>
                      <a:r>
                        <a:rPr lang="en-US" sz="1800" dirty="0" smtClean="0">
                          <a:effectLst/>
                          <a:latin typeface="Times New Roman" panose="02020603050405020304" pitchFamily="18" charset="0"/>
                          <a:cs typeface="Times New Roman" panose="02020603050405020304" pitchFamily="18" charset="0"/>
                        </a:rPr>
                        <a:t>gut (ilium) </a:t>
                      </a:r>
                      <a:r>
                        <a:rPr lang="en-US" sz="1800" dirty="0">
                          <a:effectLst/>
                          <a:latin typeface="Times New Roman" panose="02020603050405020304" pitchFamily="18" charset="0"/>
                          <a:cs typeface="Times New Roman" panose="02020603050405020304" pitchFamily="18" charset="0"/>
                        </a:rPr>
                        <a:t>sample for histopathology</a:t>
                      </a:r>
                    </a:p>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 Birds weight and feed weight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59304">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28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-5 feces samples/pen pooled for dry matter (not cecal droppings)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98739">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35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 Birds and feed weight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98739">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41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-5 feces samples/pen pooled for dry matter (not cecal droppings)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611267">
                <a:tc>
                  <a:txBody>
                    <a:bodyPr/>
                    <a:lstStyle/>
                    <a:p>
                      <a:pPr marL="0" marR="0" algn="ctr">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42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-Study termination, </a:t>
                      </a:r>
                      <a:r>
                        <a:rPr lang="en-US" sz="1800" dirty="0" smtClean="0">
                          <a:effectLst/>
                          <a:latin typeface="Times New Roman" panose="02020603050405020304" pitchFamily="18" charset="0"/>
                          <a:cs typeface="Times New Roman" panose="02020603050405020304" pitchFamily="18" charset="0"/>
                        </a:rPr>
                        <a:t>birds </a:t>
                      </a:r>
                      <a:r>
                        <a:rPr lang="en-US" sz="1800" dirty="0">
                          <a:effectLst/>
                          <a:latin typeface="Times New Roman" panose="02020603050405020304" pitchFamily="18" charset="0"/>
                          <a:cs typeface="Times New Roman" panose="02020603050405020304" pitchFamily="18" charset="0"/>
                        </a:rPr>
                        <a:t>weight and feed weight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83845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Diet</a:t>
            </a:r>
          </a:p>
        </p:txBody>
      </p:sp>
      <p:sp>
        <p:nvSpPr>
          <p:cNvPr id="3" name="Content Placeholder 2"/>
          <p:cNvSpPr>
            <a:spLocks noGrp="1"/>
          </p:cNvSpPr>
          <p:nvPr>
            <p:ph idx="1"/>
          </p:nvPr>
        </p:nvSpPr>
        <p:spPr>
          <a:xfrm>
            <a:off x="1218883" y="1803400"/>
            <a:ext cx="6170929" cy="4292600"/>
          </a:xfrm>
        </p:spPr>
        <p:txBody>
          <a:bodyPr/>
          <a:lstStyle/>
          <a:p>
            <a:r>
              <a:rPr lang="en-US" dirty="0">
                <a:latin typeface="Times New Roman" panose="02020603050405020304" pitchFamily="18" charset="0"/>
                <a:cs typeface="Times New Roman" panose="02020603050405020304" pitchFamily="18" charset="0"/>
              </a:rPr>
              <a:t>A basal corn-soy diet was formulated for each of the. </a:t>
            </a:r>
          </a:p>
          <a:p>
            <a:r>
              <a:rPr lang="en-US" b="1" dirty="0">
                <a:latin typeface="Times New Roman" panose="02020603050405020304" pitchFamily="18" charset="0"/>
                <a:cs typeface="Times New Roman" panose="02020603050405020304" pitchFamily="18" charset="0"/>
              </a:rPr>
              <a:t>3 feeding phases </a:t>
            </a:r>
            <a:r>
              <a:rPr lang="en-US" dirty="0">
                <a:latin typeface="Times New Roman" panose="02020603050405020304" pitchFamily="18" charset="0"/>
                <a:cs typeface="Times New Roman" panose="02020603050405020304" pitchFamily="18" charset="0"/>
              </a:rPr>
              <a:t>(starter, grower &amp; finisher), subdivided to create </a:t>
            </a:r>
            <a:r>
              <a:rPr lang="en-US" b="1"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 different experimental groups.</a:t>
            </a:r>
          </a:p>
          <a:p>
            <a:r>
              <a:rPr lang="en-US" dirty="0">
                <a:latin typeface="Times New Roman" panose="02020603050405020304" pitchFamily="18" charset="0"/>
                <a:cs typeface="Times New Roman" panose="02020603050405020304" pitchFamily="18" charset="0"/>
              </a:rPr>
              <a:t>5% DDG’s (starter), 8% DDG’s (grower) and 10% DDG’s (finisher).</a:t>
            </a:r>
          </a:p>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612" y="1962255"/>
            <a:ext cx="3632009" cy="2457868"/>
          </a:xfrm>
          <a:prstGeom prst="rect">
            <a:avLst/>
          </a:prstGeom>
        </p:spPr>
      </p:pic>
      <p:sp>
        <p:nvSpPr>
          <p:cNvPr id="5" name="Rectangle 4"/>
          <p:cNvSpPr/>
          <p:nvPr/>
        </p:nvSpPr>
        <p:spPr>
          <a:xfrm>
            <a:off x="8075612" y="4436688"/>
            <a:ext cx="2635658" cy="369332"/>
          </a:xfrm>
          <a:prstGeom prst="rect">
            <a:avLst/>
          </a:prstGeom>
        </p:spPr>
        <p:txBody>
          <a:bodyPr wrap="none">
            <a:spAutoFit/>
          </a:bodyPr>
          <a:lstStyle/>
          <a:p>
            <a:r>
              <a:rPr lang="en-US" sz="1000" dirty="0"/>
              <a:t>https://agricsite.com/types-of-broiler-feed</a:t>
            </a:r>
            <a:r>
              <a:rPr lang="en-US" dirty="0"/>
              <a:t>/</a:t>
            </a:r>
          </a:p>
        </p:txBody>
      </p:sp>
    </p:spTree>
    <p:extLst>
      <p:ext uri="{BB962C8B-B14F-4D97-AF65-F5344CB8AC3E}">
        <p14:creationId xmlns:p14="http://schemas.microsoft.com/office/powerpoint/2010/main" val="185413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ED02F-D0D5-B38D-C0E2-DA6506ADACFE}"/>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Introduction</a:t>
            </a:r>
            <a:endParaRPr lang="en-US" dirty="0"/>
          </a:p>
        </p:txBody>
      </p:sp>
      <p:pic>
        <p:nvPicPr>
          <p:cNvPr id="5" name="Content Placeholder 4">
            <a:extLst>
              <a:ext uri="{FF2B5EF4-FFF2-40B4-BE49-F238E27FC236}">
                <a16:creationId xmlns:a16="http://schemas.microsoft.com/office/drawing/2014/main" xmlns="" id="{D6B2FAF7-889C-274B-B99C-FB6BD28A897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5212" y="1857155"/>
            <a:ext cx="4667901" cy="3476845"/>
          </a:xfrm>
          <a:prstGeom prst="rect">
            <a:avLst/>
          </a:prstGeom>
        </p:spPr>
      </p:pic>
      <p:sp>
        <p:nvSpPr>
          <p:cNvPr id="7" name="TextBox 6">
            <a:extLst>
              <a:ext uri="{FF2B5EF4-FFF2-40B4-BE49-F238E27FC236}">
                <a16:creationId xmlns:a16="http://schemas.microsoft.com/office/drawing/2014/main" xmlns="" id="{44C46430-C3FE-3B30-65AA-4801535FC3B5}"/>
              </a:ext>
            </a:extLst>
          </p:cNvPr>
          <p:cNvSpPr txBox="1"/>
          <p:nvPr/>
        </p:nvSpPr>
        <p:spPr>
          <a:xfrm>
            <a:off x="1065212" y="5334000"/>
            <a:ext cx="4744101" cy="461665"/>
          </a:xfrm>
          <a:prstGeom prst="rect">
            <a:avLst/>
          </a:prstGeom>
          <a:noFill/>
        </p:spPr>
        <p:txBody>
          <a:bodyPr wrap="square">
            <a:spAutoFit/>
          </a:bodyPr>
          <a:lstStyle/>
          <a:p>
            <a:pPr algn="ctr"/>
            <a:r>
              <a:rPr lang="en-US" sz="1200" i="1" dirty="0"/>
              <a:t>https://www.thepoultrysite.com/articles/feeder-colour-preference-of-broilers-and-its-effects-on-performance</a:t>
            </a:r>
          </a:p>
        </p:txBody>
      </p:sp>
      <p:sp>
        <p:nvSpPr>
          <p:cNvPr id="8" name="Content Placeholder 2">
            <a:extLst>
              <a:ext uri="{FF2B5EF4-FFF2-40B4-BE49-F238E27FC236}">
                <a16:creationId xmlns:a16="http://schemas.microsoft.com/office/drawing/2014/main" xmlns="" id="{E82A2A6A-37DC-8081-2443-C12F8C06D035}"/>
              </a:ext>
            </a:extLst>
          </p:cNvPr>
          <p:cNvSpPr>
            <a:spLocks noGrp="1"/>
          </p:cNvSpPr>
          <p:nvPr>
            <p:ph sz="half" idx="2"/>
          </p:nvPr>
        </p:nvSpPr>
        <p:spPr>
          <a:xfrm>
            <a:off x="6094412" y="1524000"/>
            <a:ext cx="5181599" cy="4800600"/>
          </a:xfrm>
        </p:spPr>
        <p:txBody>
          <a:bodyPr>
            <a:normAutofit fontScale="85000" lnSpcReduction="10000"/>
          </a:bodyPr>
          <a:lstStyle/>
          <a:p>
            <a:r>
              <a:rPr lang="en-US" sz="2000" dirty="0">
                <a:latin typeface="Times New Roman" panose="02020603050405020304" pitchFamily="18" charset="0"/>
                <a:cs typeface="Times New Roman" panose="02020603050405020304" pitchFamily="18" charset="0"/>
              </a:rPr>
              <a:t>From 1961 to 2019, annual poultry production improved from 9 to 132 million tons. </a:t>
            </a:r>
          </a:p>
          <a:p>
            <a:r>
              <a:rPr lang="en-US" sz="2000" dirty="0">
                <a:latin typeface="Times New Roman" panose="02020603050405020304" pitchFamily="18" charset="0"/>
                <a:cs typeface="Times New Roman" panose="02020603050405020304" pitchFamily="18" charset="0"/>
              </a:rPr>
              <a:t>Poultry industry is estimated to grow of 2–3% annually between 2015 and 2030, which is the highest growth rate in the livestock sector.</a:t>
            </a:r>
          </a:p>
          <a:p>
            <a:r>
              <a:rPr lang="en-US" sz="2000" dirty="0">
                <a:latin typeface="Times New Roman" panose="02020603050405020304" pitchFamily="18" charset="0"/>
                <a:cs typeface="Times New Roman" panose="02020603050405020304" pitchFamily="18" charset="0"/>
              </a:rPr>
              <a:t>Many antibiotics have been used as growth promoters to improve growth, reduce morbidity and mortality occurring because of clinical and subclinical diseases.</a:t>
            </a:r>
          </a:p>
          <a:p>
            <a:r>
              <a:rPr lang="en-US" sz="2000" b="1" dirty="0">
                <a:latin typeface="Times New Roman" panose="02020603050405020304" pitchFamily="18" charset="0"/>
                <a:cs typeface="Times New Roman" panose="02020603050405020304" pitchFamily="18" charset="0"/>
              </a:rPr>
              <a:t>Veterinary Feed Directive; </a:t>
            </a:r>
            <a:r>
              <a:rPr lang="en-US" sz="2000" dirty="0">
                <a:latin typeface="Times New Roman" panose="02020603050405020304" pitchFamily="18" charset="0"/>
                <a:cs typeface="Times New Roman" panose="02020603050405020304" pitchFamily="18" charset="0"/>
              </a:rPr>
              <a:t>Implemented January 1, 2017, </a:t>
            </a:r>
            <a:r>
              <a:rPr kumimoji="0" lang="en-US" sz="20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Medicines deemed “important for human medicine” and used by both humans and animals will require a written VFD from a veterinarian in order to be used on livestock for </a:t>
            </a:r>
            <a:r>
              <a:rPr kumimoji="0" lang="en-US" sz="20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treatment, control, or prevention of illness only.</a:t>
            </a:r>
          </a:p>
          <a:p>
            <a:r>
              <a:rPr lang="en-US" sz="2000" dirty="0">
                <a:latin typeface="Times New Roman" panose="02020603050405020304" pitchFamily="18" charset="0"/>
                <a:cs typeface="Times New Roman" panose="02020603050405020304" pitchFamily="18" charset="0"/>
              </a:rPr>
              <a:t>In the countries that stopped using antibiotic growth promoters in </a:t>
            </a:r>
            <a:r>
              <a:rPr lang="en-US" sz="2000" dirty="0" smtClean="0">
                <a:latin typeface="Times New Roman" panose="02020603050405020304" pitchFamily="18" charset="0"/>
                <a:cs typeface="Times New Roman" panose="02020603050405020304" pitchFamily="18" charset="0"/>
              </a:rPr>
              <a:t>poultry </a:t>
            </a:r>
            <a:r>
              <a:rPr lang="en-US" sz="2000" dirty="0">
                <a:latin typeface="Times New Roman" panose="02020603050405020304" pitchFamily="18" charset="0"/>
                <a:cs typeface="Times New Roman" panose="02020603050405020304" pitchFamily="18" charset="0"/>
              </a:rPr>
              <a:t>industry, the rate of necrotic enteritis associated with </a:t>
            </a:r>
            <a:r>
              <a:rPr lang="en-US" sz="2000" i="1" dirty="0">
                <a:latin typeface="Times New Roman" panose="02020603050405020304" pitchFamily="18" charset="0"/>
                <a:cs typeface="Times New Roman" panose="02020603050405020304" pitchFamily="18" charset="0"/>
              </a:rPr>
              <a:t>Clostridium perfringens</a:t>
            </a:r>
            <a:r>
              <a:rPr lang="en-US" sz="2000" dirty="0">
                <a:latin typeface="Times New Roman" panose="02020603050405020304" pitchFamily="18" charset="0"/>
                <a:cs typeface="Times New Roman" panose="02020603050405020304" pitchFamily="18" charset="0"/>
              </a:rPr>
              <a:t> has been increased.</a:t>
            </a:r>
            <a:endParaRPr kumimoji="0" lang="en-US" sz="20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a:buNone/>
            </a:pPr>
            <a:endParaRPr kumimoji="0" lang="en-US" sz="20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3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47" y="415572"/>
            <a:ext cx="9751060" cy="651228"/>
          </a:xfrm>
        </p:spPr>
        <p:txBody>
          <a:bodyPr>
            <a:normAutofit/>
          </a:bodyPr>
          <a:lstStyle/>
          <a:p>
            <a:r>
              <a:rPr lang="en-US" sz="2800" dirty="0">
                <a:latin typeface="Times New Roman" panose="02020603050405020304" pitchFamily="18" charset="0"/>
                <a:cs typeface="Times New Roman" panose="02020603050405020304" pitchFamily="18" charset="0"/>
              </a:rPr>
              <a:t>Basal Diet Composition (Starter)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2759077"/>
              </p:ext>
            </p:extLst>
          </p:nvPr>
        </p:nvGraphicFramePr>
        <p:xfrm>
          <a:off x="654547" y="1295400"/>
          <a:ext cx="5592265" cy="4754880"/>
        </p:xfrm>
        <a:graphic>
          <a:graphicData uri="http://schemas.openxmlformats.org/drawingml/2006/table">
            <a:tbl>
              <a:tblPr firstRow="1" firstCol="1" bandRow="1">
                <a:tableStyleId>{5C22544A-7EE6-4342-B048-85BDC9FD1C3A}</a:tableStyleId>
              </a:tblPr>
              <a:tblGrid>
                <a:gridCol w="2796785">
                  <a:extLst>
                    <a:ext uri="{9D8B030D-6E8A-4147-A177-3AD203B41FA5}">
                      <a16:colId xmlns:a16="http://schemas.microsoft.com/office/drawing/2014/main" xmlns="" val="20000"/>
                    </a:ext>
                  </a:extLst>
                </a:gridCol>
                <a:gridCol w="2795480">
                  <a:extLst>
                    <a:ext uri="{9D8B030D-6E8A-4147-A177-3AD203B41FA5}">
                      <a16:colId xmlns:a16="http://schemas.microsoft.com/office/drawing/2014/main" xmlns="" val="20001"/>
                    </a:ext>
                  </a:extLst>
                </a:gridCol>
              </a:tblGrid>
              <a:tr h="34843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Ingredient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Corn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50.10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Soybean Meal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26.82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DDGs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5.00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DL-Methionine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0.31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Lysine HCL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0.33</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L-Threonine 98%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0.10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Fat Blended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0.84</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Limestone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1.35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BIOFOS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1.57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Salts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r h="364664">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Vitamins Premix</a:t>
                      </a:r>
                      <a:r>
                        <a:rPr lang="en-US" sz="1200" baseline="30000">
                          <a:effectLst/>
                          <a:latin typeface="Times New Roman" panose="02020603050405020304" pitchFamily="18" charset="0"/>
                          <a:cs typeface="Times New Roman" panose="02020603050405020304" pitchFamily="18" charset="0"/>
                        </a:rPr>
                        <a:t>1</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1"/>
                  </a:ext>
                </a:extLst>
              </a:tr>
              <a:tr h="36466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Trace minerals Premix</a:t>
                      </a:r>
                      <a:r>
                        <a:rPr lang="en-US" sz="1200" baseline="30000" dirty="0">
                          <a:effectLst/>
                          <a:latin typeface="Times New Roman" panose="02020603050405020304" pitchFamily="18" charset="0"/>
                          <a:cs typeface="Times New Roman" panose="02020603050405020304" pitchFamily="18" charset="0"/>
                        </a:rPr>
                        <a:t>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0.05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14803383"/>
              </p:ext>
            </p:extLst>
          </p:nvPr>
        </p:nvGraphicFramePr>
        <p:xfrm>
          <a:off x="6399212" y="1292501"/>
          <a:ext cx="5333999" cy="4938888"/>
        </p:xfrm>
        <a:graphic>
          <a:graphicData uri="http://schemas.openxmlformats.org/drawingml/2006/table">
            <a:tbl>
              <a:tblPr firstRow="1" firstCol="1" bandRow="1">
                <a:tableStyleId>{5C22544A-7EE6-4342-B048-85BDC9FD1C3A}</a:tableStyleId>
              </a:tblPr>
              <a:tblGrid>
                <a:gridCol w="3036276">
                  <a:extLst>
                    <a:ext uri="{9D8B030D-6E8A-4147-A177-3AD203B41FA5}">
                      <a16:colId xmlns:a16="http://schemas.microsoft.com/office/drawing/2014/main" xmlns="" val="20000"/>
                    </a:ext>
                  </a:extLst>
                </a:gridCol>
                <a:gridCol w="2297723">
                  <a:extLst>
                    <a:ext uri="{9D8B030D-6E8A-4147-A177-3AD203B41FA5}">
                      <a16:colId xmlns:a16="http://schemas.microsoft.com/office/drawing/2014/main" xmlns="" val="20001"/>
                    </a:ext>
                  </a:extLst>
                </a:gridCol>
              </a:tblGrid>
              <a:tr h="54023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22.00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2970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3.73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Fiber</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2.69</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0.45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0.61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1068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a:t>
                      </a:r>
                      <a:r>
                        <a:rPr lang="en-US" sz="1200" dirty="0" err="1">
                          <a:effectLst/>
                          <a:latin typeface="Times New Roman" panose="02020603050405020304" pitchFamily="18" charset="0"/>
                          <a:cs typeface="Times New Roman" panose="02020603050405020304" pitchFamily="18" charset="0"/>
                        </a:rPr>
                        <a:t>Met+Cys</a:t>
                      </a:r>
                      <a:endParaRPr lang="en-US" sz="1200" dirty="0">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0.90</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1.20</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0.16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Potassium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43731">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Chloride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22126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825" y="304800"/>
            <a:ext cx="9751060" cy="762000"/>
          </a:xfrm>
        </p:spPr>
        <p:txBody>
          <a:bodyPr>
            <a:normAutofit/>
          </a:bodyPr>
          <a:lstStyle/>
          <a:p>
            <a:r>
              <a:rPr lang="en-US" sz="2800" dirty="0">
                <a:latin typeface="Times New Roman" panose="02020603050405020304" pitchFamily="18" charset="0"/>
                <a:cs typeface="Times New Roman" panose="02020603050405020304" pitchFamily="18" charset="0"/>
              </a:rPr>
              <a:t>Basal Diet Composition (Grower)</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596859"/>
              </p:ext>
            </p:extLst>
          </p:nvPr>
        </p:nvGraphicFramePr>
        <p:xfrm>
          <a:off x="629353" y="1066800"/>
          <a:ext cx="5257800" cy="4994631"/>
        </p:xfrm>
        <a:graphic>
          <a:graphicData uri="http://schemas.openxmlformats.org/drawingml/2006/table">
            <a:tbl>
              <a:tblPr firstRow="1" firstCol="1" bandRow="1">
                <a:tableStyleId>{5C22544A-7EE6-4342-B048-85BDC9FD1C3A}</a:tableStyleId>
              </a:tblPr>
              <a:tblGrid>
                <a:gridCol w="2449718">
                  <a:extLst>
                    <a:ext uri="{9D8B030D-6E8A-4147-A177-3AD203B41FA5}">
                      <a16:colId xmlns:a16="http://schemas.microsoft.com/office/drawing/2014/main" xmlns="" val="20000"/>
                    </a:ext>
                  </a:extLst>
                </a:gridCol>
                <a:gridCol w="2808082">
                  <a:extLst>
                    <a:ext uri="{9D8B030D-6E8A-4147-A177-3AD203B41FA5}">
                      <a16:colId xmlns:a16="http://schemas.microsoft.com/office/drawing/2014/main" xmlns="" val="20001"/>
                    </a:ext>
                  </a:extLst>
                </a:gridCol>
              </a:tblGrid>
              <a:tr h="500487">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Ingredient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Corn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60.34</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Soybean Meal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24.78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DDGs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8.00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DL-Methionine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0.45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Lysine HCL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0.49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74512">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L-Threonine 98%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0.68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74512">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Fat Blended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2.61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374512">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Limestone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1.46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74512">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BIOFOS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1.36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Salts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r h="37451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Vitamins Premix</a:t>
                      </a:r>
                      <a:r>
                        <a:rPr lang="en-US" sz="1200" baseline="30000" dirty="0">
                          <a:effectLst/>
                          <a:latin typeface="Times New Roman" panose="02020603050405020304" pitchFamily="18" charset="0"/>
                          <a:cs typeface="Times New Roman" panose="02020603050405020304" pitchFamily="18" charset="0"/>
                        </a:rPr>
                        <a:t>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1"/>
                  </a:ext>
                </a:extLst>
              </a:tr>
              <a:tr h="374512">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Trace minerals Premix</a:t>
                      </a:r>
                      <a:r>
                        <a:rPr lang="en-US" sz="1200" baseline="30000">
                          <a:effectLst/>
                          <a:latin typeface="Times New Roman" panose="02020603050405020304" pitchFamily="18" charset="0"/>
                          <a:cs typeface="Times New Roman" panose="02020603050405020304" pitchFamily="18" charset="0"/>
                        </a:rPr>
                        <a:t>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0.05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58730291"/>
              </p:ext>
            </p:extLst>
          </p:nvPr>
        </p:nvGraphicFramePr>
        <p:xfrm>
          <a:off x="6094412" y="1066800"/>
          <a:ext cx="5715000" cy="5060707"/>
        </p:xfrm>
        <a:graphic>
          <a:graphicData uri="http://schemas.openxmlformats.org/drawingml/2006/table">
            <a:tbl>
              <a:tblPr firstRow="1" firstCol="1" bandRow="1">
                <a:tableStyleId>{5C22544A-7EE6-4342-B048-85BDC9FD1C3A}</a:tableStyleId>
              </a:tblPr>
              <a:tblGrid>
                <a:gridCol w="2858167">
                  <a:extLst>
                    <a:ext uri="{9D8B030D-6E8A-4147-A177-3AD203B41FA5}">
                      <a16:colId xmlns:a16="http://schemas.microsoft.com/office/drawing/2014/main" xmlns="" val="20000"/>
                    </a:ext>
                  </a:extLst>
                </a:gridCol>
                <a:gridCol w="2856833">
                  <a:extLst>
                    <a:ext uri="{9D8B030D-6E8A-4147-A177-3AD203B41FA5}">
                      <a16:colId xmlns:a16="http://schemas.microsoft.com/office/drawing/2014/main" xmlns="" val="20001"/>
                    </a:ext>
                  </a:extLst>
                </a:gridCol>
              </a:tblGrid>
              <a:tr h="586387">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cs typeface="Times New Roman" panose="02020603050405020304" pitchFamily="18" charset="0"/>
                        </a:rPr>
                        <a:t>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20.50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cs typeface="Times New Roman" panose="02020603050405020304" pitchFamily="18" charset="0"/>
                        </a:rPr>
                        <a:t>3100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5.02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Fiber</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2.48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0.40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0.90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5841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0.53</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18248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a:t>
                      </a:r>
                      <a:r>
                        <a:rPr lang="en-US" sz="1200" dirty="0" err="1">
                          <a:effectLst/>
                          <a:latin typeface="Times New Roman" panose="02020603050405020304" pitchFamily="18" charset="0"/>
                          <a:cs typeface="Times New Roman" panose="02020603050405020304" pitchFamily="18" charset="0"/>
                        </a:rPr>
                        <a:t>Met+Cys</a:t>
                      </a:r>
                      <a:endParaRPr lang="en-US" sz="1200" dirty="0">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0.81</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1.07</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0.16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5841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Potassium</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0.84</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5841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Chloride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0.28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97991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1" y="405296"/>
            <a:ext cx="9674859" cy="661504"/>
          </a:xfrm>
        </p:spPr>
        <p:txBody>
          <a:bodyPr>
            <a:normAutofit/>
          </a:bodyPr>
          <a:lstStyle/>
          <a:p>
            <a:r>
              <a:rPr lang="en-US" sz="2800" dirty="0">
                <a:latin typeface="Times New Roman" panose="02020603050405020304" pitchFamily="18" charset="0"/>
                <a:cs typeface="Times New Roman" panose="02020603050405020304" pitchFamily="18" charset="0"/>
              </a:rPr>
              <a:t>Basal Diet Composition (Finisher)</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4975673"/>
              </p:ext>
            </p:extLst>
          </p:nvPr>
        </p:nvGraphicFramePr>
        <p:xfrm>
          <a:off x="608011" y="1147743"/>
          <a:ext cx="5408931" cy="5105399"/>
        </p:xfrm>
        <a:graphic>
          <a:graphicData uri="http://schemas.openxmlformats.org/drawingml/2006/table">
            <a:tbl>
              <a:tblPr firstRow="1" firstCol="1" bandRow="1">
                <a:tableStyleId>{5C22544A-7EE6-4342-B048-85BDC9FD1C3A}</a:tableStyleId>
              </a:tblPr>
              <a:tblGrid>
                <a:gridCol w="2705096">
                  <a:extLst>
                    <a:ext uri="{9D8B030D-6E8A-4147-A177-3AD203B41FA5}">
                      <a16:colId xmlns:a16="http://schemas.microsoft.com/office/drawing/2014/main" xmlns="" val="20000"/>
                    </a:ext>
                  </a:extLst>
                </a:gridCol>
                <a:gridCol w="2703835">
                  <a:extLst>
                    <a:ext uri="{9D8B030D-6E8A-4147-A177-3AD203B41FA5}">
                      <a16:colId xmlns:a16="http://schemas.microsoft.com/office/drawing/2014/main" xmlns="" val="20001"/>
                    </a:ext>
                  </a:extLst>
                </a:gridCol>
              </a:tblGrid>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Ingredient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Percentage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Corn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67.14</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Soybean Meal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16.94</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DDGs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10.00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DL-Methionine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4.38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Lysine HCL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Fat Blend</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2.33</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Limestone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1.37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392723">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BioFOS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1.17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92723">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Salts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0.10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92723">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 Bicarb</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r h="392723">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Vitamins Premix</a:t>
                      </a:r>
                      <a:r>
                        <a:rPr lang="en-US" sz="1200" baseline="30000">
                          <a:effectLst/>
                          <a:latin typeface="Times New Roman" panose="02020603050405020304" pitchFamily="18" charset="0"/>
                          <a:cs typeface="Times New Roman" panose="02020603050405020304" pitchFamily="18" charset="0"/>
                        </a:rPr>
                        <a:t>1</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1"/>
                  </a:ext>
                </a:extLst>
              </a:tr>
              <a:tr h="392723">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Trace minerals Premix</a:t>
                      </a:r>
                      <a:r>
                        <a:rPr lang="en-US" sz="1200" baseline="30000">
                          <a:effectLst/>
                          <a:latin typeface="Times New Roman" panose="02020603050405020304" pitchFamily="18" charset="0"/>
                          <a:cs typeface="Times New Roman" panose="02020603050405020304" pitchFamily="18" charset="0"/>
                        </a:rPr>
                        <a:t>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0.05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86135943"/>
              </p:ext>
            </p:extLst>
          </p:nvPr>
        </p:nvGraphicFramePr>
        <p:xfrm>
          <a:off x="6246812" y="1147743"/>
          <a:ext cx="5334000" cy="5105396"/>
        </p:xfrm>
        <a:graphic>
          <a:graphicData uri="http://schemas.openxmlformats.org/drawingml/2006/table">
            <a:tbl>
              <a:tblPr firstRow="1" firstCol="1" bandRow="1">
                <a:tableStyleId>{5C22544A-7EE6-4342-B048-85BDC9FD1C3A}</a:tableStyleId>
              </a:tblPr>
              <a:tblGrid>
                <a:gridCol w="2667623">
                  <a:extLst>
                    <a:ext uri="{9D8B030D-6E8A-4147-A177-3AD203B41FA5}">
                      <a16:colId xmlns:a16="http://schemas.microsoft.com/office/drawing/2014/main" xmlns="" val="20000"/>
                    </a:ext>
                  </a:extLst>
                </a:gridCol>
                <a:gridCol w="2666377">
                  <a:extLst>
                    <a:ext uri="{9D8B030D-6E8A-4147-A177-3AD203B41FA5}">
                      <a16:colId xmlns:a16="http://schemas.microsoft.com/office/drawing/2014/main" xmlns="" val="20001"/>
                    </a:ext>
                  </a:extLst>
                </a:gridCol>
              </a:tblGrid>
              <a:tr h="39701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17.50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3150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5.00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Fiber</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2.42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0.38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0.38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17709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a:t>
                      </a:r>
                      <a:r>
                        <a:rPr lang="en-US" sz="1200" dirty="0" err="1">
                          <a:effectLst/>
                          <a:latin typeface="Times New Roman" panose="02020603050405020304" pitchFamily="18" charset="0"/>
                          <a:cs typeface="Times New Roman" panose="02020603050405020304" pitchFamily="18" charset="0"/>
                        </a:rPr>
                        <a:t>Met+Cys</a:t>
                      </a:r>
                      <a:endParaRPr lang="en-US" sz="1200" dirty="0">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0.62</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0.90</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0.16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Potassium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0.70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92365">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Chloride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0.17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6143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Data Collection</a:t>
            </a:r>
          </a:p>
        </p:txBody>
      </p:sp>
      <p:sp>
        <p:nvSpPr>
          <p:cNvPr id="3" name="Content Placeholder 2"/>
          <p:cNvSpPr>
            <a:spLocks noGrp="1"/>
          </p:cNvSpPr>
          <p:nvPr>
            <p:ph idx="1"/>
          </p:nvPr>
        </p:nvSpPr>
        <p:spPr>
          <a:xfrm>
            <a:off x="1218883" y="1803400"/>
            <a:ext cx="9751060" cy="3454400"/>
          </a:xfrm>
        </p:spPr>
        <p:txBody>
          <a:bodyPr/>
          <a:lstStyle/>
          <a:p>
            <a:r>
              <a:rPr lang="en-US" dirty="0">
                <a:latin typeface="Times New Roman" panose="02020603050405020304" pitchFamily="18" charset="0"/>
                <a:cs typeface="Times New Roman" panose="02020603050405020304" pitchFamily="18" charset="0"/>
              </a:rPr>
              <a:t>Performance data;</a:t>
            </a:r>
          </a:p>
          <a:p>
            <a:pPr lvl="1"/>
            <a:r>
              <a:rPr lang="en-US" dirty="0">
                <a:latin typeface="Times New Roman" panose="02020603050405020304" pitchFamily="18" charset="0"/>
                <a:cs typeface="Times New Roman" panose="02020603050405020304" pitchFamily="18" charset="0"/>
              </a:rPr>
              <a:t>On the day 0. 21, 35, 42 weigh birds and feed, and count mortality.</a:t>
            </a:r>
          </a:p>
          <a:p>
            <a:r>
              <a:rPr lang="en-US" dirty="0">
                <a:latin typeface="Times New Roman" panose="02020603050405020304" pitchFamily="18" charset="0"/>
                <a:cs typeface="Times New Roman" panose="02020603050405020304" pitchFamily="18" charset="0"/>
              </a:rPr>
              <a:t>Fecal Dry Matter Calculation;</a:t>
            </a:r>
          </a:p>
          <a:p>
            <a:pPr lvl="1"/>
            <a:r>
              <a:rPr lang="en-US" dirty="0">
                <a:latin typeface="Times New Roman" panose="02020603050405020304" pitchFamily="18" charset="0"/>
                <a:cs typeface="Times New Roman" panose="02020603050405020304" pitchFamily="18" charset="0"/>
              </a:rPr>
              <a:t>10 feces samples per pen pooled for dry matter (not cecal droppings) at day 14, 28, 41.</a:t>
            </a:r>
          </a:p>
          <a:p>
            <a:r>
              <a:rPr lang="en-US" dirty="0">
                <a:latin typeface="Times New Roman" panose="02020603050405020304" pitchFamily="18" charset="0"/>
                <a:cs typeface="Times New Roman" panose="02020603050405020304" pitchFamily="18" charset="0"/>
              </a:rPr>
              <a:t>Histology Samples;</a:t>
            </a:r>
          </a:p>
          <a:p>
            <a:pPr lvl="1"/>
            <a:r>
              <a:rPr lang="en-US" dirty="0">
                <a:latin typeface="Times New Roman" panose="02020603050405020304" pitchFamily="18" charset="0"/>
                <a:cs typeface="Times New Roman" panose="02020603050405020304" pitchFamily="18" charset="0"/>
              </a:rPr>
              <a:t>Day-21 of the trial 2 birds per pen.</a:t>
            </a:r>
          </a:p>
          <a:p>
            <a:pPr marL="0" indent="0">
              <a:buNone/>
            </a:pPr>
            <a:endParaRPr lang="en-US" dirty="0"/>
          </a:p>
        </p:txBody>
      </p:sp>
    </p:spTree>
    <p:extLst>
      <p:ext uri="{BB962C8B-B14F-4D97-AF65-F5344CB8AC3E}">
        <p14:creationId xmlns:p14="http://schemas.microsoft.com/office/powerpoint/2010/main" val="3659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Statistical Analysis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One Way ANOVA test, using the GLM procedure in SPSS</a:t>
            </a:r>
            <a:r>
              <a:rPr lang="en-US" baseline="30000" dirty="0">
                <a:latin typeface="Times New Roman" panose="02020603050405020304" pitchFamily="18" charset="0"/>
                <a:cs typeface="Times New Roman" panose="02020603050405020304" pitchFamily="18" charset="0"/>
              </a:rPr>
              <a:t>TM</a:t>
            </a:r>
            <a:r>
              <a:rPr lang="en-US" dirty="0">
                <a:latin typeface="Times New Roman" panose="02020603050405020304" pitchFamily="18" charset="0"/>
                <a:cs typeface="Times New Roman" panose="02020603050405020304" pitchFamily="18" charset="0"/>
              </a:rPr>
              <a:t> (IBM, Armonk, NY, USA). </a:t>
            </a:r>
          </a:p>
          <a:p>
            <a:r>
              <a:rPr lang="en-US" dirty="0">
                <a:latin typeface="Times New Roman" panose="02020603050405020304" pitchFamily="18" charset="0"/>
                <a:cs typeface="Times New Roman" panose="02020603050405020304" pitchFamily="18" charset="0"/>
              </a:rPr>
              <a:t>Means were separated using Duncan’s multiple range tests.</a:t>
            </a:r>
            <a:endParaRPr lang="en-US" dirty="0"/>
          </a:p>
        </p:txBody>
      </p:sp>
    </p:spTree>
    <p:extLst>
      <p:ext uri="{BB962C8B-B14F-4D97-AF65-F5344CB8AC3E}">
        <p14:creationId xmlns:p14="http://schemas.microsoft.com/office/powerpoint/2010/main" val="239311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97" y="304800"/>
            <a:ext cx="10676015" cy="746295"/>
          </a:xfrm>
        </p:spPr>
        <p:txBody>
          <a:bodyPr>
            <a:normAutofit/>
          </a:bodyPr>
          <a:lstStyle/>
          <a:p>
            <a:r>
              <a:rPr lang="en-US" sz="3599" dirty="0" smtClean="0">
                <a:latin typeface="Times New Roman" panose="02020603050405020304" pitchFamily="18" charset="0"/>
                <a:cs typeface="Times New Roman" panose="02020603050405020304" pitchFamily="18" charset="0"/>
              </a:rPr>
              <a:t>Results: </a:t>
            </a:r>
            <a:r>
              <a:rPr lang="en-US" sz="2800" b="1" dirty="0" smtClean="0">
                <a:latin typeface="Times New Roman" panose="02020603050405020304" pitchFamily="18" charset="0"/>
                <a:cs typeface="Times New Roman" panose="02020603050405020304" pitchFamily="18" charset="0"/>
              </a:rPr>
              <a:t>Growth </a:t>
            </a:r>
            <a:r>
              <a:rPr lang="en-US" sz="2800" b="1" dirty="0">
                <a:latin typeface="Times New Roman" panose="02020603050405020304" pitchFamily="18" charset="0"/>
                <a:cs typeface="Times New Roman" panose="02020603050405020304" pitchFamily="18" charset="0"/>
              </a:rPr>
              <a:t>and Performance at day 21 of the experiment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0623967"/>
              </p:ext>
            </p:extLst>
          </p:nvPr>
        </p:nvGraphicFramePr>
        <p:xfrm>
          <a:off x="523797" y="1242843"/>
          <a:ext cx="11231880" cy="4432809"/>
        </p:xfrm>
        <a:graphic>
          <a:graphicData uri="http://schemas.openxmlformats.org/drawingml/2006/table">
            <a:tbl>
              <a:tblPr firstRow="1" firstCol="1" bandRow="1">
                <a:tableStyleId>{5C22544A-7EE6-4342-B048-85BDC9FD1C3A}</a:tableStyleId>
              </a:tblPr>
              <a:tblGrid>
                <a:gridCol w="2446415">
                  <a:extLst>
                    <a:ext uri="{9D8B030D-6E8A-4147-A177-3AD203B41FA5}">
                      <a16:colId xmlns:a16="http://schemas.microsoft.com/office/drawing/2014/main" xmlns="" val="20000"/>
                    </a:ext>
                  </a:extLst>
                </a:gridCol>
                <a:gridCol w="1447800"/>
                <a:gridCol w="1371600"/>
                <a:gridCol w="1600200"/>
                <a:gridCol w="1524000"/>
                <a:gridCol w="93980"/>
                <a:gridCol w="1353820"/>
                <a:gridCol w="1394065"/>
              </a:tblGrid>
              <a:tr h="753390">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Body Weight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Weight Gain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Feed to Body Weight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Feed to Gain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PI</a:t>
                      </a:r>
                      <a:r>
                        <a:rPr lang="en-US" sz="1400" kern="1200" baseline="30000" dirty="0">
                          <a:effectLst/>
                          <a:latin typeface="Times New Roman" panose="02020603050405020304" pitchFamily="18" charset="0"/>
                          <a:cs typeface="Times New Roman" panose="02020603050405020304" pitchFamily="18" charset="0"/>
                        </a:rPr>
                        <a:t> </a:t>
                      </a:r>
                      <a:r>
                        <a:rPr lang="en-US" sz="1400" baseline="300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a:t>
                      </a:r>
                      <a:r>
                        <a:rPr lang="en-US" sz="1400" dirty="0" smtClean="0">
                          <a:effectLst/>
                          <a:latin typeface="Times New Roman" panose="02020603050405020304" pitchFamily="18" charset="0"/>
                          <a:cs typeface="Times New Roman" panose="02020603050405020304" pitchFamily="18" charset="0"/>
                        </a:rPr>
                        <a:t>Mortality%</a:t>
                      </a:r>
                      <a:endParaRPr lang="en-US" sz="14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43611">
                <a:tc gridSpan="8">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Products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28660">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Actisaf® 250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792 ± 22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755 ± 22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1.38 ± 0.02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1.45 ± 0.03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252 ± 18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3.1 ± 5.3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28814">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Envera Goplus® 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792 ± 37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755 ± 37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1.41 ± 0.06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1.48 ± 0.07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253 ± 20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1.3 ± 2.6</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62071">
                <a:tc gridSpan="8">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and Prebiotic Mix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67188">
                <a:tc>
                  <a:txBody>
                    <a:bodyPr/>
                    <a:lstStyle/>
                    <a:p>
                      <a:pPr marL="0" marR="0">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Envera</a:t>
                      </a:r>
                      <a:r>
                        <a:rPr lang="en-US" sz="1400" dirty="0">
                          <a:effectLst/>
                          <a:latin typeface="Times New Roman" panose="02020603050405020304" pitchFamily="18" charset="0"/>
                          <a:cs typeface="Times New Roman" panose="02020603050405020304" pitchFamily="18" charset="0"/>
                        </a:rPr>
                        <a:t> Goplus® 500+ </a:t>
                      </a:r>
                      <a:r>
                        <a:rPr lang="en-US" sz="1400" dirty="0" err="1">
                          <a:effectLst/>
                          <a:latin typeface="Times New Roman" panose="02020603050405020304" pitchFamily="18" charset="0"/>
                          <a:cs typeface="Times New Roman" panose="02020603050405020304" pitchFamily="18" charset="0"/>
                        </a:rPr>
                        <a:t>Safmannan</a:t>
                      </a:r>
                      <a:r>
                        <a:rPr lang="en-US" sz="1400" dirty="0">
                          <a:effectLst/>
                          <a:latin typeface="Times New Roman" panose="02020603050405020304" pitchFamily="18" charset="0"/>
                          <a:cs typeface="Times New Roman" panose="02020603050405020304" pitchFamily="18" charset="0"/>
                        </a:rPr>
                        <a:t>® 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792 ± 51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755 ± 501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1.39 ± 0.13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1.46 ± 0.15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247 ± 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5.6 ± 8.0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43611">
                <a:tc gridSpan="8">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Prebiotic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42189">
                <a:tc>
                  <a:txBody>
                    <a:bodyPr/>
                    <a:lstStyle/>
                    <a:p>
                      <a:pPr marL="0" marR="0">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Safmannan</a:t>
                      </a:r>
                      <a:r>
                        <a:rPr lang="en-US" sz="1400" dirty="0">
                          <a:effectLst/>
                          <a:latin typeface="Times New Roman" panose="02020603050405020304" pitchFamily="18" charset="0"/>
                          <a:cs typeface="Times New Roman" panose="02020603050405020304" pitchFamily="18" charset="0"/>
                        </a:rPr>
                        <a:t>® 250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780 ± 39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742 ± 39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1.41 ± 0.02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1.48 ± 0.02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237 ± 21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5.6 ± 5.5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07491">
                <a:tc gridSpan="8">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Postbiotic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383932">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XPC® 1250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790 ± 45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753 ± 45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1.41 ± 0.06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1.49 ± 0.07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234 ± 41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8.8 ± 9.9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143319">
                <a:tc gridSpan="8">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 (No Antibiotic Alternative Additive)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243611">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a:t>
                      </a:r>
                      <a:r>
                        <a:rPr lang="en-US" sz="1400" dirty="0" smtClean="0">
                          <a:effectLst/>
                          <a:latin typeface="Times New Roman" panose="02020603050405020304" pitchFamily="18" charset="0"/>
                          <a:cs typeface="Times New Roman" panose="02020603050405020304" pitchFamily="18" charset="0"/>
                        </a:rPr>
                        <a:t>Group</a:t>
                      </a: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800 ± 35</a:t>
                      </a: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763 ± 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1.41 ± 0.03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1.49 ± 0.03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250 ± 17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2.5 ± 4.4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bl>
          </a:graphicData>
        </a:graphic>
      </p:graphicFrame>
      <p:sp>
        <p:nvSpPr>
          <p:cNvPr id="6" name="Rectangle 5"/>
          <p:cNvSpPr/>
          <p:nvPr/>
        </p:nvSpPr>
        <p:spPr>
          <a:xfrm>
            <a:off x="523797" y="5867400"/>
            <a:ext cx="11125200" cy="661015"/>
          </a:xfrm>
          <a:prstGeom prst="rect">
            <a:avLst/>
          </a:prstGeom>
        </p:spPr>
        <p:txBody>
          <a:bodyPr wrap="square">
            <a:spAutoFit/>
          </a:bodyPr>
          <a:lstStyle/>
          <a:p>
            <a:pPr>
              <a:lnSpc>
                <a:spcPct val="200000"/>
              </a:lnSpc>
            </a:pPr>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pPr>
              <a:lnSpc>
                <a:spcPct val="200000"/>
              </a:lnSpc>
            </a:pPr>
            <a:r>
              <a:rPr lang="en-US" sz="1000" baseline="30000" dirty="0">
                <a:latin typeface="Times New Roman" panose="02020603050405020304" pitchFamily="18" charset="0"/>
                <a:cs typeface="Times New Roman" panose="02020603050405020304" pitchFamily="18" charset="0"/>
              </a:rPr>
              <a:t>1</a:t>
            </a:r>
            <a:r>
              <a:rPr lang="en-US" sz="1000" dirty="0">
                <a:latin typeface="Times New Roman" panose="02020603050405020304" pitchFamily="18" charset="0"/>
                <a:cs typeface="Times New Roman" panose="02020603050405020304" pitchFamily="18" charset="0"/>
              </a:rPr>
              <a:t> PI = Productivity Index</a:t>
            </a:r>
          </a:p>
        </p:txBody>
      </p:sp>
    </p:spTree>
    <p:extLst>
      <p:ext uri="{BB962C8B-B14F-4D97-AF65-F5344CB8AC3E}">
        <p14:creationId xmlns:p14="http://schemas.microsoft.com/office/powerpoint/2010/main" val="7343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76" y="-319755"/>
            <a:ext cx="9751060" cy="1168400"/>
          </a:xfrm>
        </p:spPr>
        <p:txBody>
          <a:bodyPr>
            <a:normAutofit/>
          </a:bodyPr>
          <a:lstStyle/>
          <a:p>
            <a:r>
              <a:rPr lang="en-US" sz="2800" b="1" dirty="0">
                <a:latin typeface="Times New Roman" panose="02020603050405020304" pitchFamily="18" charset="0"/>
                <a:cs typeface="Times New Roman" panose="02020603050405020304" pitchFamily="18" charset="0"/>
              </a:rPr>
              <a:t>Growth and Performance at day 35 of the experiment</a:t>
            </a:r>
            <a:endParaRPr lang="en-US" sz="28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3965247"/>
              </p:ext>
            </p:extLst>
          </p:nvPr>
        </p:nvGraphicFramePr>
        <p:xfrm>
          <a:off x="646112" y="848645"/>
          <a:ext cx="10896600" cy="5039235"/>
        </p:xfrm>
        <a:graphic>
          <a:graphicData uri="http://schemas.openxmlformats.org/drawingml/2006/table">
            <a:tbl>
              <a:tblPr firstRow="1" firstCol="1" bandRow="1">
                <a:tableStyleId>{5C22544A-7EE6-4342-B048-85BDC9FD1C3A}</a:tableStyleId>
              </a:tblPr>
              <a:tblGrid>
                <a:gridCol w="2095500">
                  <a:extLst>
                    <a:ext uri="{9D8B030D-6E8A-4147-A177-3AD203B41FA5}">
                      <a16:colId xmlns:a16="http://schemas.microsoft.com/office/drawing/2014/main" xmlns="" val="20000"/>
                    </a:ext>
                  </a:extLst>
                </a:gridCol>
                <a:gridCol w="1066800"/>
                <a:gridCol w="990600"/>
                <a:gridCol w="1219200"/>
                <a:gridCol w="1143000"/>
                <a:gridCol w="1263646"/>
                <a:gridCol w="1011910">
                  <a:extLst>
                    <a:ext uri="{9D8B030D-6E8A-4147-A177-3AD203B41FA5}">
                      <a16:colId xmlns:a16="http://schemas.microsoft.com/office/drawing/2014/main" xmlns="" val="20006"/>
                    </a:ext>
                  </a:extLst>
                </a:gridCol>
                <a:gridCol w="1000562">
                  <a:extLst>
                    <a:ext uri="{9D8B030D-6E8A-4147-A177-3AD203B41FA5}">
                      <a16:colId xmlns:a16="http://schemas.microsoft.com/office/drawing/2014/main" xmlns="" val="20007"/>
                    </a:ext>
                  </a:extLst>
                </a:gridCol>
                <a:gridCol w="1105382">
                  <a:extLst>
                    <a:ext uri="{9D8B030D-6E8A-4147-A177-3AD203B41FA5}">
                      <a16:colId xmlns:a16="http://schemas.microsoft.com/office/drawing/2014/main" xmlns="" val="20008"/>
                    </a:ext>
                  </a:extLst>
                </a:gridCol>
              </a:tblGrid>
              <a:tr h="993792">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Body Weight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Weight Gain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Feed to Body Weight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Feed to Gain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Feed to Gain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PI</a:t>
                      </a:r>
                      <a:r>
                        <a:rPr lang="en-US" sz="1400" kern="1200" baseline="30000" dirty="0">
                          <a:effectLst/>
                          <a:latin typeface="Times New Roman" panose="02020603050405020304" pitchFamily="18" charset="0"/>
                          <a:cs typeface="Times New Roman" panose="02020603050405020304" pitchFamily="18" charset="0"/>
                        </a:rPr>
                        <a:t> </a:t>
                      </a:r>
                      <a:r>
                        <a:rPr lang="en-US" sz="1400" baseline="300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a:t>
                      </a:r>
                      <a:r>
                        <a:rPr lang="en-US" sz="1400" dirty="0" smtClean="0">
                          <a:effectLst/>
                          <a:latin typeface="Times New Roman" panose="02020603050405020304" pitchFamily="18" charset="0"/>
                          <a:cs typeface="Times New Roman" panose="02020603050405020304" pitchFamily="18" charset="0"/>
                        </a:rPr>
                        <a:t>Mortality%</a:t>
                      </a:r>
                      <a:endParaRPr lang="en-US" sz="14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a:t>
                      </a:r>
                      <a:r>
                        <a:rPr lang="en-US" sz="1400" dirty="0" smtClean="0">
                          <a:effectLst/>
                          <a:latin typeface="Times New Roman" panose="02020603050405020304" pitchFamily="18" charset="0"/>
                          <a:cs typeface="Times New Roman" panose="02020603050405020304" pitchFamily="18" charset="0"/>
                        </a:rPr>
                        <a:t>Mortality%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40110">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Products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240110">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Actisaf® </a:t>
                      </a:r>
                      <a:r>
                        <a:rPr lang="en-US" sz="1400" dirty="0" smtClean="0">
                          <a:effectLst/>
                          <a:latin typeface="Times New Roman" panose="02020603050405020304" pitchFamily="18" charset="0"/>
                          <a:cs typeface="Times New Roman" panose="02020603050405020304" pitchFamily="18" charset="0"/>
                        </a:rPr>
                        <a:t>250</a:t>
                      </a: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1938 ± 83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1146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 70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1.66 ± 0.03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1.87 ± 0.06</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1.69 ± 0.04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316 ± 32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0.6 ± 2.0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3.8 ± 5.3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91338">
                <a:tc>
                  <a:txBody>
                    <a:bodyPr/>
                    <a:lstStyle/>
                    <a:p>
                      <a:pPr marL="0" marR="0">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Envera</a:t>
                      </a:r>
                      <a:r>
                        <a:rPr lang="en-US" sz="1400" dirty="0">
                          <a:effectLst/>
                          <a:latin typeface="Times New Roman" panose="02020603050405020304" pitchFamily="18" charset="0"/>
                          <a:cs typeface="Times New Roman" panose="02020603050405020304" pitchFamily="18" charset="0"/>
                        </a:rPr>
                        <a:t> Goplus® 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1908 ± 117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1115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 102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1.68 ± 0.07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1.90 ± 0.10</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1.72 ± 0.07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312 ± 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0.6 ± 2.0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 ± 3.0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40110">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and Prebiotic Mix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27295">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Envera Goplus® 500+ Safmannan® 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1946 ± 79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1154 ± 55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1.66 ± 0.07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1.87 ± 0.06</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1.70 ± 0.07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309 ± 34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0.0 ± 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5.6 ± 8.0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40110">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Prebiotic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40424">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Safmannan® 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1887 ± 79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1106 ± 61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1.69 ± 0.04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1.93 ± 0.08</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1.73 ± 0.04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292 ± 29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0.7 ± 2.1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6.3 ± 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40110">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Postbiotic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240110">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XPC® </a:t>
                      </a:r>
                      <a:r>
                        <a:rPr lang="en-US" sz="1400" dirty="0" smtClean="0">
                          <a:effectLst/>
                          <a:latin typeface="Times New Roman" panose="02020603050405020304" pitchFamily="18" charset="0"/>
                          <a:cs typeface="Times New Roman" panose="02020603050405020304" pitchFamily="18" charset="0"/>
                        </a:rPr>
                        <a:t>1250</a:t>
                      </a: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1893 ± 87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1103 ± 46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1.69 ± 0.02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1.94 ± 0.04</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1.73 ± 0.03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266 ± 42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0.0 ± 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8.8 ± 9.9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240110">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 (No Antibiotic Alternative Additive)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440424">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1900 ± 107</a:t>
                      </a: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1101 ± 80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1.73 ± 0.04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1.98 ± 0.06</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1.76 ± 0.04 </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297 ± 27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1.3 ± 2.8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3.8 ± 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bl>
          </a:graphicData>
        </a:graphic>
      </p:graphicFrame>
      <p:sp>
        <p:nvSpPr>
          <p:cNvPr id="6" name="Rectangle 5"/>
          <p:cNvSpPr/>
          <p:nvPr/>
        </p:nvSpPr>
        <p:spPr>
          <a:xfrm>
            <a:off x="646113" y="5840805"/>
            <a:ext cx="10896599" cy="738664"/>
          </a:xfrm>
          <a:prstGeom prst="rect">
            <a:avLst/>
          </a:prstGeom>
        </p:spPr>
        <p:txBody>
          <a:bodyPr wrap="square">
            <a:spAutoFit/>
          </a:bodyPr>
          <a:lstStyle/>
          <a:p>
            <a:r>
              <a:rPr lang="en-US" sz="1400" spc="-15" baseline="30000" dirty="0">
                <a:latin typeface="Times New Roman" panose="02020603050405020304" pitchFamily="18" charset="0"/>
                <a:ea typeface="Times New Roman" panose="02020603050405020304" pitchFamily="18" charset="0"/>
                <a:cs typeface="Times New Roman" panose="02020603050405020304" pitchFamily="18" charset="0"/>
              </a:rPr>
              <a:t>a,b </a:t>
            </a:r>
            <a:r>
              <a:rPr lang="en-US" sz="1400" spc="-15" dirty="0">
                <a:latin typeface="Times New Roman" panose="02020603050405020304" pitchFamily="18" charset="0"/>
                <a:ea typeface="Times New Roman" panose="02020603050405020304" pitchFamily="18" charset="0"/>
                <a:cs typeface="Times New Roman" panose="02020603050405020304" pitchFamily="18" charset="0"/>
              </a:rPr>
              <a:t>Means within a row with no common superscript differ significantly (P&lt;0.05)</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r>
              <a:rPr lang="en-US" sz="1400" b="1" baseline="30000" dirty="0">
                <a:latin typeface="Times New Roman" panose="02020603050405020304" pitchFamily="18" charset="0"/>
                <a:cs typeface="Times New Roman" panose="02020603050405020304" pitchFamily="18" charset="0"/>
              </a:rPr>
              <a:t>1</a:t>
            </a:r>
            <a:r>
              <a:rPr lang="en-US" sz="1400" spc="-15" dirty="0">
                <a:latin typeface="Times New Roman" panose="02020603050405020304" pitchFamily="18" charset="0"/>
                <a:ea typeface="Times New Roman" panose="02020603050405020304" pitchFamily="18" charset="0"/>
                <a:cs typeface="Times New Roman" panose="02020603050405020304" pitchFamily="18" charset="0"/>
              </a:rPr>
              <a:t>PI= Productivity Index</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17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0" y="-152398"/>
            <a:ext cx="9751060" cy="1168400"/>
          </a:xfrm>
        </p:spPr>
        <p:txBody>
          <a:bodyPr>
            <a:normAutofit/>
          </a:bodyPr>
          <a:lstStyle/>
          <a:p>
            <a:r>
              <a:rPr lang="en-US" sz="2800" b="1" dirty="0">
                <a:latin typeface="Times New Roman" panose="02020603050405020304" pitchFamily="18" charset="0"/>
                <a:cs typeface="Times New Roman" panose="02020603050405020304" pitchFamily="18" charset="0"/>
              </a:rPr>
              <a:t>Growth and Performance at day 42 of the experiment</a:t>
            </a:r>
            <a:endParaRPr lang="en-US" sz="28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7123160"/>
              </p:ext>
            </p:extLst>
          </p:nvPr>
        </p:nvGraphicFramePr>
        <p:xfrm>
          <a:off x="443923" y="1190397"/>
          <a:ext cx="11366501" cy="4768506"/>
        </p:xfrm>
        <a:graphic>
          <a:graphicData uri="http://schemas.openxmlformats.org/drawingml/2006/table">
            <a:tbl>
              <a:tblPr firstRow="1" firstCol="1" bandRow="1">
                <a:tableStyleId>{5C22544A-7EE6-4342-B048-85BDC9FD1C3A}</a:tableStyleId>
              </a:tblPr>
              <a:tblGrid>
                <a:gridCol w="2057402">
                  <a:extLst>
                    <a:ext uri="{9D8B030D-6E8A-4147-A177-3AD203B41FA5}">
                      <a16:colId xmlns:a16="http://schemas.microsoft.com/office/drawing/2014/main" xmlns="" val="20000"/>
                    </a:ext>
                  </a:extLst>
                </a:gridCol>
                <a:gridCol w="1160780"/>
                <a:gridCol w="1295400"/>
                <a:gridCol w="1236980"/>
                <a:gridCol w="1201420"/>
                <a:gridCol w="1092435"/>
                <a:gridCol w="1049079">
                  <a:extLst>
                    <a:ext uri="{9D8B030D-6E8A-4147-A177-3AD203B41FA5}">
                      <a16:colId xmlns:a16="http://schemas.microsoft.com/office/drawing/2014/main" xmlns="" val="20006"/>
                    </a:ext>
                  </a:extLst>
                </a:gridCol>
                <a:gridCol w="1049079">
                  <a:extLst>
                    <a:ext uri="{9D8B030D-6E8A-4147-A177-3AD203B41FA5}">
                      <a16:colId xmlns:a16="http://schemas.microsoft.com/office/drawing/2014/main" xmlns="" val="20007"/>
                    </a:ext>
                  </a:extLst>
                </a:gridCol>
                <a:gridCol w="1223926">
                  <a:extLst>
                    <a:ext uri="{9D8B030D-6E8A-4147-A177-3AD203B41FA5}">
                      <a16:colId xmlns:a16="http://schemas.microsoft.com/office/drawing/2014/main" xmlns="" val="20008"/>
                    </a:ext>
                  </a:extLst>
                </a:gridCol>
              </a:tblGrid>
              <a:tr h="919292">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Body Weight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Weight Gain (g)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Feed to Body Weight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Feed to Gain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Feed to Gain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PI</a:t>
                      </a:r>
                      <a:r>
                        <a:rPr lang="en-US" sz="1400" kern="1200" baseline="30000">
                          <a:effectLst/>
                          <a:latin typeface="Times New Roman" panose="02020603050405020304" pitchFamily="18" charset="0"/>
                          <a:cs typeface="Times New Roman" panose="02020603050405020304" pitchFamily="18" charset="0"/>
                        </a:rPr>
                        <a:t> </a:t>
                      </a:r>
                      <a:r>
                        <a:rPr lang="en-US" sz="1400" baseline="300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Phase </a:t>
                      </a:r>
                      <a:r>
                        <a:rPr lang="en-US" sz="1400" dirty="0" smtClean="0">
                          <a:effectLst/>
                          <a:latin typeface="Times New Roman" panose="02020603050405020304" pitchFamily="18" charset="0"/>
                          <a:cs typeface="Times New Roman" panose="02020603050405020304" pitchFamily="18" charset="0"/>
                        </a:rPr>
                        <a:t>Mortality%</a:t>
                      </a:r>
                      <a:endParaRPr lang="en-US" sz="14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Cumulative </a:t>
                      </a:r>
                      <a:r>
                        <a:rPr lang="en-US" sz="1400" dirty="0" smtClean="0">
                          <a:effectLst/>
                          <a:latin typeface="Times New Roman" panose="02020603050405020304" pitchFamily="18" charset="0"/>
                          <a:cs typeface="Times New Roman" panose="02020603050405020304" pitchFamily="18" charset="0"/>
                        </a:rPr>
                        <a:t>Mortality%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15973">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Products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215973">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Actisaf® </a:t>
                      </a:r>
                      <a:r>
                        <a:rPr lang="en-US" sz="1400" dirty="0" smtClean="0">
                          <a:effectLst/>
                          <a:latin typeface="Times New Roman" panose="02020603050405020304" pitchFamily="18" charset="0"/>
                          <a:cs typeface="Times New Roman" panose="02020603050405020304" pitchFamily="18" charset="0"/>
                        </a:rPr>
                        <a:t>250</a:t>
                      </a: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2584 ± 127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646 ± 96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1.76 ± 0.03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2.12 ± 0.15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1.79 ± 0.04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330 ± 38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0.8 ± 2.6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4.4 ± 6.6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1946">
                <a:tc>
                  <a:txBody>
                    <a:bodyPr/>
                    <a:lstStyle/>
                    <a:p>
                      <a:pPr marL="0" marR="0">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Envera</a:t>
                      </a:r>
                      <a:r>
                        <a:rPr lang="en-US" sz="1400" dirty="0">
                          <a:effectLst/>
                          <a:latin typeface="Times New Roman" panose="02020603050405020304" pitchFamily="18" charset="0"/>
                          <a:cs typeface="Times New Roman" panose="02020603050405020304" pitchFamily="18" charset="0"/>
                        </a:rPr>
                        <a:t> Goplus® 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2501 ± 144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594 ± 68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1.78 ± 0.06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2.17 ± 0.15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1.81 ± 0.06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321 ± 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0.7 ± 2.3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2.5 ± 3.2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15973">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and Prebiotic Mix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68831">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Envera Goplus® 500+ Safmannan® 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2575±130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629 ± 64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1.78± 0.04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2.18 ± 0.09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1.81 ±0.04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319 ± 36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0.8 ± 2.6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6.3 ± 8.8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15973">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Prebiotic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41946">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Safmannan® 250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2491 ± 150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605 ± 102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1.80 ± 0.04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2.22 ± 0.28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1.84 ± 0.05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304 ± 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0.0 ± 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6.3 ± 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15973">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Postbiotic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215973">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XPC® </a:t>
                      </a:r>
                      <a:r>
                        <a:rPr lang="en-US" sz="1400" dirty="0" smtClean="0">
                          <a:effectLst/>
                          <a:latin typeface="Times New Roman" panose="02020603050405020304" pitchFamily="18" charset="0"/>
                          <a:cs typeface="Times New Roman" panose="02020603050405020304" pitchFamily="18" charset="0"/>
                        </a:rPr>
                        <a:t>1250</a:t>
                      </a:r>
                    </a:p>
                    <a:p>
                      <a:pPr marL="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2522 ± 152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629 ± 107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1.80 ±0.05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2.22 ± 0.26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1.84 ± 0.05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299 ± 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0.0 ± 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8.8 ± 9.9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215973">
                <a:tc gridSpan="9">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 (No Antibiotic Alternative Additive)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441946">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Control Group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2559 ±</a:t>
                      </a:r>
                      <a:r>
                        <a:rPr lang="en-US" sz="140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220</a:t>
                      </a: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659 ± 156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1.81 ± 0.06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200" dirty="0">
                          <a:solidFill>
                            <a:schemeClr val="dk1"/>
                          </a:solidFill>
                          <a:effectLst/>
                          <a:latin typeface="Times New Roman" panose="02020603050405020304" pitchFamily="18" charset="0"/>
                          <a:ea typeface="+mn-ea"/>
                          <a:cs typeface="Times New Roman" panose="02020603050405020304" pitchFamily="18" charset="0"/>
                        </a:rPr>
                        <a:t>2.13 ± 0.25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1.84 ± 0.06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318 ± 31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0.0 ± 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3.8 ± 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bl>
          </a:graphicData>
        </a:graphic>
      </p:graphicFrame>
      <p:sp>
        <p:nvSpPr>
          <p:cNvPr id="5" name="Rectangle 4"/>
          <p:cNvSpPr/>
          <p:nvPr/>
        </p:nvSpPr>
        <p:spPr>
          <a:xfrm>
            <a:off x="455610" y="5943600"/>
            <a:ext cx="6092825" cy="661015"/>
          </a:xfrm>
          <a:prstGeom prst="rect">
            <a:avLst/>
          </a:prstGeom>
        </p:spPr>
        <p:txBody>
          <a:bodyPr>
            <a:spAutoFit/>
          </a:bodyPr>
          <a:lstStyle/>
          <a:p>
            <a:pPr>
              <a:lnSpc>
                <a:spcPct val="200000"/>
              </a:lnSpc>
            </a:pPr>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p>
          <a:p>
            <a:pPr>
              <a:lnSpc>
                <a:spcPct val="200000"/>
              </a:lnSpc>
            </a:pPr>
            <a:r>
              <a:rPr lang="en-US" sz="1000" baseline="30000" dirty="0">
                <a:latin typeface="Times New Roman" panose="02020603050405020304" pitchFamily="18" charset="0"/>
                <a:cs typeface="Times New Roman" panose="02020603050405020304" pitchFamily="18" charset="0"/>
              </a:rPr>
              <a:t>1</a:t>
            </a:r>
            <a:r>
              <a:rPr lang="en-US" sz="1000" dirty="0">
                <a:latin typeface="Times New Roman" panose="02020603050405020304" pitchFamily="18" charset="0"/>
                <a:cs typeface="Times New Roman" panose="02020603050405020304" pitchFamily="18" charset="0"/>
              </a:rPr>
              <a:t> PI = Productivity Index</a:t>
            </a:r>
          </a:p>
        </p:txBody>
      </p:sp>
    </p:spTree>
    <p:extLst>
      <p:ext uri="{BB962C8B-B14F-4D97-AF65-F5344CB8AC3E}">
        <p14:creationId xmlns:p14="http://schemas.microsoft.com/office/powerpoint/2010/main" val="13735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4" y="0"/>
            <a:ext cx="9751060" cy="1168400"/>
          </a:xfrm>
        </p:spPr>
        <p:txBody>
          <a:bodyPr>
            <a:normAutofit/>
          </a:bodyPr>
          <a:lstStyle/>
          <a:p>
            <a:r>
              <a:rPr lang="en-US" sz="2800" b="1" dirty="0">
                <a:latin typeface="Times New Roman" panose="02020603050405020304" pitchFamily="18" charset="0"/>
                <a:cs typeface="Times New Roman" panose="02020603050405020304" pitchFamily="18" charset="0"/>
              </a:rPr>
              <a:t>Fecal Dry Matter Percentage</a:t>
            </a:r>
            <a:endParaRPr lang="en-US" sz="28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9051518"/>
              </p:ext>
            </p:extLst>
          </p:nvPr>
        </p:nvGraphicFramePr>
        <p:xfrm>
          <a:off x="1194105" y="1295400"/>
          <a:ext cx="10133328" cy="4900034"/>
        </p:xfrm>
        <a:graphic>
          <a:graphicData uri="http://schemas.openxmlformats.org/drawingml/2006/table">
            <a:tbl>
              <a:tblPr firstRow="1" firstCol="1" bandRow="1">
                <a:tableStyleId>{5C22544A-7EE6-4342-B048-85BDC9FD1C3A}</a:tableStyleId>
              </a:tblPr>
              <a:tblGrid>
                <a:gridCol w="2778495">
                  <a:extLst>
                    <a:ext uri="{9D8B030D-6E8A-4147-A177-3AD203B41FA5}">
                      <a16:colId xmlns:a16="http://schemas.microsoft.com/office/drawing/2014/main" xmlns="" val="20000"/>
                    </a:ext>
                  </a:extLst>
                </a:gridCol>
                <a:gridCol w="2451611">
                  <a:extLst>
                    <a:ext uri="{9D8B030D-6E8A-4147-A177-3AD203B41FA5}">
                      <a16:colId xmlns:a16="http://schemas.microsoft.com/office/drawing/2014/main" xmlns="" val="20001"/>
                    </a:ext>
                  </a:extLst>
                </a:gridCol>
                <a:gridCol w="2451611">
                  <a:extLst>
                    <a:ext uri="{9D8B030D-6E8A-4147-A177-3AD203B41FA5}">
                      <a16:colId xmlns:a16="http://schemas.microsoft.com/office/drawing/2014/main" xmlns="" val="20002"/>
                    </a:ext>
                  </a:extLst>
                </a:gridCol>
                <a:gridCol w="2451611">
                  <a:extLst>
                    <a:ext uri="{9D8B030D-6E8A-4147-A177-3AD203B41FA5}">
                      <a16:colId xmlns:a16="http://schemas.microsoft.com/office/drawing/2014/main" xmlns="" val="20003"/>
                    </a:ext>
                  </a:extLst>
                </a:gridCol>
              </a:tblGrid>
              <a:tr h="457201">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Treatment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Day 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Day 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Day 41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84990">
                <a:tc gridSpan="4">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Probiotic Products Group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15309">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Actisaf® 250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23.63 ± 5.47</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19.54 ± 1.35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18.61 ± 2.20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59621">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Envera Goplus® 500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21.85 ± 1.49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18.77 ± 1.91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18.64 ± 1.59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24611">
                <a:tc gridSpan="4">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Probiotic and Prebiotic Mix Group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71001">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Envera Goplus® 500+ Safmannan® 125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21.97 ± 2.09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18.44 ± 1.90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19.56 ± 1.39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24611">
                <a:tc gridSpan="4">
                  <a:txBody>
                    <a:bodyPr/>
                    <a:lstStyle/>
                    <a:p>
                      <a:pPr marL="0" marR="0" algn="ctr">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Prebiotic Group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59621">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Safmannan® 250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22.25 ± 2.44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19.35 ± 1.16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18.73 ± 0.78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24611">
                <a:tc gridSpan="4">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Postbiotic Group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488393">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XPC® 1250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24.83 ± 5.75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19.48 ± 1.28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18.57 ± 1.85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321511">
                <a:tc gridSpan="4">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Control Group (No Antibiotic Alternative Additive)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459621">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Control Group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23.31 ± 2.37</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20.78 ± 5.48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17.84 ± 2.26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bl>
          </a:graphicData>
        </a:graphic>
      </p:graphicFrame>
      <p:sp>
        <p:nvSpPr>
          <p:cNvPr id="5" name="Rectangle 4"/>
          <p:cNvSpPr/>
          <p:nvPr/>
        </p:nvSpPr>
        <p:spPr>
          <a:xfrm>
            <a:off x="1192517" y="6142664"/>
            <a:ext cx="3397901" cy="353238"/>
          </a:xfrm>
          <a:prstGeom prst="rect">
            <a:avLst/>
          </a:prstGeom>
        </p:spPr>
        <p:txBody>
          <a:bodyPr wrap="square">
            <a:spAutoFit/>
          </a:bodyPr>
          <a:lstStyle/>
          <a:p>
            <a:pPr>
              <a:lnSpc>
                <a:spcPct val="200000"/>
              </a:lnSpc>
            </a:pPr>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771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408610"/>
            <a:ext cx="9751060" cy="1168400"/>
          </a:xfrm>
        </p:spPr>
        <p:txBody>
          <a:bodyPr>
            <a:normAutofit/>
          </a:bodyPr>
          <a:lstStyle/>
          <a:p>
            <a:r>
              <a:rPr lang="en-US" sz="2800" b="1" dirty="0"/>
              <a:t>Histology at day 21 of the experiment</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4303241"/>
              </p:ext>
            </p:extLst>
          </p:nvPr>
        </p:nvGraphicFramePr>
        <p:xfrm>
          <a:off x="989012" y="1600201"/>
          <a:ext cx="9980932" cy="4456859"/>
        </p:xfrm>
        <a:graphic>
          <a:graphicData uri="http://schemas.openxmlformats.org/drawingml/2006/table">
            <a:tbl>
              <a:tblPr firstRow="1" firstCol="1" bandRow="1">
                <a:tableStyleId>{5C22544A-7EE6-4342-B048-85BDC9FD1C3A}</a:tableStyleId>
              </a:tblPr>
              <a:tblGrid>
                <a:gridCol w="3071055">
                  <a:extLst>
                    <a:ext uri="{9D8B030D-6E8A-4147-A177-3AD203B41FA5}">
                      <a16:colId xmlns:a16="http://schemas.microsoft.com/office/drawing/2014/main" xmlns="" val="20000"/>
                    </a:ext>
                  </a:extLst>
                </a:gridCol>
                <a:gridCol w="2175331">
                  <a:extLst>
                    <a:ext uri="{9D8B030D-6E8A-4147-A177-3AD203B41FA5}">
                      <a16:colId xmlns:a16="http://schemas.microsoft.com/office/drawing/2014/main" xmlns="" val="20001"/>
                    </a:ext>
                  </a:extLst>
                </a:gridCol>
                <a:gridCol w="2431253">
                  <a:extLst>
                    <a:ext uri="{9D8B030D-6E8A-4147-A177-3AD203B41FA5}">
                      <a16:colId xmlns:a16="http://schemas.microsoft.com/office/drawing/2014/main" xmlns="" val="20002"/>
                    </a:ext>
                  </a:extLst>
                </a:gridCol>
                <a:gridCol w="2303293">
                  <a:extLst>
                    <a:ext uri="{9D8B030D-6E8A-4147-A177-3AD203B41FA5}">
                      <a16:colId xmlns:a16="http://schemas.microsoft.com/office/drawing/2014/main" xmlns="" val="20003"/>
                    </a:ext>
                  </a:extLst>
                </a:gridCol>
              </a:tblGrid>
              <a:tr h="557279">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Villi Height</a:t>
                      </a:r>
                      <a:r>
                        <a:rPr lang="en-US" sz="1400" spc="0" baseline="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(µm)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Crypt Depth </a:t>
                      </a:r>
                      <a:r>
                        <a:rPr lang="en-US" sz="1400" dirty="0">
                          <a:effectLst/>
                          <a:latin typeface="Times New Roman" panose="02020603050405020304" pitchFamily="18" charset="0"/>
                          <a:cs typeface="Times New Roman" panose="02020603050405020304" pitchFamily="18" charset="0"/>
                        </a:rPr>
                        <a:t>(µm)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V: 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72336">
                <a:tc gridSpan="4">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Probiotic Products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62328">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Actisaf® 250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1263 ± 195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190 ± 109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7.49 ± 2.15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04306">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Envera Goplus® 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1203 ± 135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174 ± 27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7.07 ± 1.22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72336">
                <a:tc gridSpan="4">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Probiotic and Prebiotic Mix Group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393614">
                <a:tc>
                  <a:txBody>
                    <a:bodyPr/>
                    <a:lstStyle/>
                    <a:p>
                      <a:pPr marL="0" marR="0">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Envera</a:t>
                      </a:r>
                      <a:r>
                        <a:rPr lang="en-US" sz="1400" dirty="0">
                          <a:effectLst/>
                          <a:latin typeface="Times New Roman" panose="02020603050405020304" pitchFamily="18" charset="0"/>
                          <a:cs typeface="Times New Roman" panose="02020603050405020304" pitchFamily="18" charset="0"/>
                        </a:rPr>
                        <a:t> Goplus® 500+ </a:t>
                      </a:r>
                      <a:r>
                        <a:rPr lang="en-US" sz="1400" dirty="0" err="1">
                          <a:effectLst/>
                          <a:latin typeface="Times New Roman" panose="02020603050405020304" pitchFamily="18" charset="0"/>
                          <a:cs typeface="Times New Roman" panose="02020603050405020304" pitchFamily="18" charset="0"/>
                        </a:rPr>
                        <a:t>Safmannan</a:t>
                      </a:r>
                      <a:r>
                        <a:rPr lang="en-US" sz="1400" dirty="0">
                          <a:effectLst/>
                          <a:latin typeface="Times New Roman" panose="02020603050405020304" pitchFamily="18" charset="0"/>
                          <a:cs typeface="Times New Roman" panose="02020603050405020304" pitchFamily="18" charset="0"/>
                        </a:rPr>
                        <a:t>® 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1176 ± 196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178 ± 32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6.79 ± 1.56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72336">
                <a:tc gridSpan="4">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Prebiotic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11633">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Safmannan® 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1238 ± 115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182 ± 34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7.02 ± 1.37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72336">
                <a:tc gridSpan="4">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Postbiotic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346503">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XPC® 1250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1256 ± 207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166 ± 21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7.73 ± 1.90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272336">
                <a:tc gridSpan="4">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 (No Antibiotic Alternative Additive)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272336">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Control Group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1215 ± 168</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179 ± 33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kern="1200" dirty="0">
                          <a:solidFill>
                            <a:schemeClr val="dk1"/>
                          </a:solidFill>
                          <a:effectLst/>
                          <a:latin typeface="Times New Roman" panose="02020603050405020304" pitchFamily="18" charset="0"/>
                          <a:ea typeface="+mn-ea"/>
                          <a:cs typeface="Times New Roman" panose="02020603050405020304" pitchFamily="18" charset="0"/>
                        </a:rPr>
                        <a:t>7.01 ± 1.67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bl>
          </a:graphicData>
        </a:graphic>
      </p:graphicFrame>
      <p:sp>
        <p:nvSpPr>
          <p:cNvPr id="6" name="Rectangle 5"/>
          <p:cNvSpPr/>
          <p:nvPr/>
        </p:nvSpPr>
        <p:spPr>
          <a:xfrm>
            <a:off x="989012" y="6100129"/>
            <a:ext cx="3550301" cy="353238"/>
          </a:xfrm>
          <a:prstGeom prst="rect">
            <a:avLst/>
          </a:prstGeom>
        </p:spPr>
        <p:txBody>
          <a:bodyPr wrap="square">
            <a:spAutoFit/>
          </a:bodyPr>
          <a:lstStyle/>
          <a:p>
            <a:pPr>
              <a:lnSpc>
                <a:spcPct val="200000"/>
              </a:lnSpc>
            </a:pPr>
            <a:r>
              <a:rPr lang="en-US" sz="1000" u="sng" spc="-15" dirty="0">
                <a:latin typeface="Times New Roman" panose="02020603050405020304" pitchFamily="18" charset="0"/>
                <a:ea typeface="Times New Roman" panose="02020603050405020304" pitchFamily="18" charset="0"/>
                <a:cs typeface="Times New Roman" panose="02020603050405020304" pitchFamily="18" charset="0"/>
              </a:rPr>
              <a:t>+</a:t>
            </a:r>
            <a:r>
              <a:rPr lang="en-US" sz="1000" spc="-15" dirty="0">
                <a:latin typeface="Times New Roman" panose="02020603050405020304" pitchFamily="18" charset="0"/>
                <a:ea typeface="Times New Roman" panose="02020603050405020304" pitchFamily="18" charset="0"/>
                <a:cs typeface="Times New Roman" panose="02020603050405020304" pitchFamily="18" charset="0"/>
              </a:rPr>
              <a:t> Standard deviation</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03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03516C2F-D8B6-ECD2-24E2-E3CDA62B5B4B}"/>
              </a:ext>
            </a:extLst>
          </p:cNvPr>
          <p:cNvSpPr>
            <a:spLocks noGrp="1"/>
          </p:cNvSpPr>
          <p:nvPr>
            <p:ph idx="1"/>
          </p:nvPr>
        </p:nvSpPr>
        <p:spPr>
          <a:xfrm>
            <a:off x="912812" y="2438401"/>
            <a:ext cx="10404556" cy="1120048"/>
          </a:xfrm>
        </p:spPr>
        <p:txBody>
          <a:bodyPr>
            <a:normAutofit lnSpcReduction="10000"/>
          </a:bodyPr>
          <a:lstStyle/>
          <a:p>
            <a:pPr marL="0" indent="0">
              <a:buNone/>
            </a:pPr>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Probiotics</a:t>
            </a:r>
            <a:r>
              <a:rPr lang="en-US" sz="2000" dirty="0">
                <a:latin typeface="Times New Roman" panose="02020603050405020304" pitchFamily="18" charset="0"/>
                <a:cs typeface="Times New Roman" panose="02020603050405020304" pitchFamily="18" charset="0"/>
              </a:rPr>
              <a:t>, prebiotics, their mixtures (</a:t>
            </a:r>
            <a:r>
              <a:rPr lang="en-US" sz="2000" dirty="0" err="1">
                <a:latin typeface="Times New Roman" panose="02020603050405020304" pitchFamily="18" charset="0"/>
                <a:cs typeface="Times New Roman" panose="02020603050405020304" pitchFamily="18" charset="0"/>
              </a:rPr>
              <a:t>synbiotics</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and </a:t>
            </a:r>
            <a:r>
              <a:rPr lang="en-US" sz="2000" dirty="0" err="1" smtClean="0">
                <a:latin typeface="Times New Roman" panose="02020603050405020304" pitchFamily="18" charset="0"/>
                <a:cs typeface="Times New Roman" panose="02020603050405020304" pitchFamily="18" charset="0"/>
              </a:rPr>
              <a:t>postbiotics</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are some of the several types of antibiotic alternatives which have been recommended in poultry production</a:t>
            </a:r>
            <a:r>
              <a:rPr lang="en-US" sz="2000" dirty="0"/>
              <a:t>. </a:t>
            </a:r>
            <a:endParaRPr lang="en-US" sz="2000" dirty="0" smtClean="0"/>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6AC9457-C67A-E025-47C6-579EAD29AA66}"/>
              </a:ext>
            </a:extLst>
          </p:cNvPr>
          <p:cNvPicPr>
            <a:picLocks noChangeAspect="1"/>
          </p:cNvPicPr>
          <p:nvPr/>
        </p:nvPicPr>
        <p:blipFill>
          <a:blip r:embed="rId3"/>
          <a:stretch>
            <a:fillRect/>
          </a:stretch>
        </p:blipFill>
        <p:spPr>
          <a:xfrm>
            <a:off x="1218883" y="3581400"/>
            <a:ext cx="4840686" cy="2600084"/>
          </a:xfrm>
          <a:prstGeom prst="rect">
            <a:avLst/>
          </a:prstGeom>
        </p:spPr>
      </p:pic>
      <p:sp>
        <p:nvSpPr>
          <p:cNvPr id="8" name="Rectangle 7">
            <a:extLst>
              <a:ext uri="{FF2B5EF4-FFF2-40B4-BE49-F238E27FC236}">
                <a16:creationId xmlns:a16="http://schemas.microsoft.com/office/drawing/2014/main" xmlns="" id="{8965EDF3-3701-10D7-0F1B-9CECE7B2BDBD}"/>
              </a:ext>
            </a:extLst>
          </p:cNvPr>
          <p:cNvSpPr/>
          <p:nvPr/>
        </p:nvSpPr>
        <p:spPr>
          <a:xfrm>
            <a:off x="6178783" y="4611155"/>
            <a:ext cx="5248835" cy="540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https://www.mdpi.com/topics/Probiotics_Prebiotics_Postbiotics_Health</a:t>
            </a:r>
          </a:p>
        </p:txBody>
      </p:sp>
      <p:sp>
        <p:nvSpPr>
          <p:cNvPr id="7" name="Title 6">
            <a:extLst>
              <a:ext uri="{FF2B5EF4-FFF2-40B4-BE49-F238E27FC236}">
                <a16:creationId xmlns:a16="http://schemas.microsoft.com/office/drawing/2014/main" xmlns="" id="{33D554FD-B43F-B2D8-676B-1EC970C93F2A}"/>
              </a:ext>
            </a:extLst>
          </p:cNvPr>
          <p:cNvSpPr>
            <a:spLocks noGrp="1"/>
          </p:cNvSpPr>
          <p:nvPr>
            <p:ph type="title"/>
          </p:nvPr>
        </p:nvSpPr>
        <p:spPr/>
        <p:txBody>
          <a:bodyPr/>
          <a:lstStyle/>
          <a:p>
            <a:r>
              <a:rPr lang="en-US" b="1" dirty="0"/>
              <a:t>Antibiotic Alternatives</a:t>
            </a:r>
          </a:p>
        </p:txBody>
      </p:sp>
      <p:sp>
        <p:nvSpPr>
          <p:cNvPr id="12" name="Title 1">
            <a:extLst>
              <a:ext uri="{FF2B5EF4-FFF2-40B4-BE49-F238E27FC236}">
                <a16:creationId xmlns:a16="http://schemas.microsoft.com/office/drawing/2014/main" xmlns="" id="{417698BB-9DB2-F07B-9C19-73561FFE5304}"/>
              </a:ext>
            </a:extLst>
          </p:cNvPr>
          <p:cNvSpPr txBox="1">
            <a:spLocks/>
          </p:cNvSpPr>
          <p:nvPr/>
        </p:nvSpPr>
        <p:spPr>
          <a:xfrm>
            <a:off x="715551" y="1632332"/>
            <a:ext cx="10666412"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Therefore, the quest for antibiotic alternative products to improve poultry productivity and maintain chickens’ health by preventing or controlling diseases has increased.</a:t>
            </a:r>
            <a:br>
              <a:rPr lang="en-US" sz="2000" dirty="0">
                <a:latin typeface="Times New Roman" panose="02020603050405020304" pitchFamily="18" charset="0"/>
                <a:cs typeface="Times New Roman" panose="02020603050405020304" pitchFamily="18" charset="0"/>
              </a:rPr>
            </a:br>
            <a:endParaRPr lang="en-US" sz="2000" b="1" dirty="0"/>
          </a:p>
        </p:txBody>
      </p:sp>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All additive groups showed </a:t>
            </a:r>
            <a:r>
              <a:rPr lang="en-US" dirty="0" smtClean="0">
                <a:latin typeface="Times New Roman" panose="02020603050405020304" pitchFamily="18" charset="0"/>
                <a:cs typeface="Times New Roman" panose="02020603050405020304" pitchFamily="18" charset="0"/>
              </a:rPr>
              <a:t>improved </a:t>
            </a:r>
            <a:r>
              <a:rPr lang="en-US" dirty="0">
                <a:latin typeface="Times New Roman" panose="02020603050405020304" pitchFamily="18" charset="0"/>
                <a:cs typeface="Times New Roman" panose="02020603050405020304" pitchFamily="18" charset="0"/>
              </a:rPr>
              <a:t>cumulative feed to body weight ratio compared to the control </a:t>
            </a:r>
            <a:r>
              <a:rPr lang="en-US" dirty="0" smtClean="0">
                <a:latin typeface="Times New Roman" panose="02020603050405020304" pitchFamily="18" charset="0"/>
                <a:cs typeface="Times New Roman" panose="02020603050405020304" pitchFamily="18" charset="0"/>
              </a:rPr>
              <a:t>group at day </a:t>
            </a:r>
            <a:r>
              <a:rPr lang="en-US" b="1" dirty="0" smtClean="0">
                <a:latin typeface="Times New Roman" panose="02020603050405020304" pitchFamily="18" charset="0"/>
                <a:cs typeface="Times New Roman" panose="02020603050405020304" pitchFamily="18" charset="0"/>
              </a:rPr>
              <a:t>42</a:t>
            </a:r>
            <a:r>
              <a:rPr lang="en-US" dirty="0" smtClean="0">
                <a:latin typeface="Times New Roman" panose="02020603050405020304" pitchFamily="18" charset="0"/>
                <a:cs typeface="Times New Roman" panose="02020603050405020304" pitchFamily="18" charset="0"/>
              </a:rPr>
              <a:t> of the experiment.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Groups contains live microorganisms like </a:t>
            </a:r>
            <a:r>
              <a:rPr lang="en-US" b="1" dirty="0">
                <a:latin typeface="Times New Roman" panose="02020603050405020304" pitchFamily="18" charset="0"/>
                <a:cs typeface="Times New Roman" panose="02020603050405020304" pitchFamily="18" charset="0"/>
              </a:rPr>
              <a:t>Actisaf®, Envera®, and the combination of Envera®+Safmannan®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showed significant enhancement in phase feed to gain compared to control group at day </a:t>
            </a:r>
            <a:r>
              <a:rPr lang="en-US" b="1" dirty="0" smtClean="0">
                <a:latin typeface="Times New Roman" panose="02020603050405020304" pitchFamily="18" charset="0"/>
                <a:cs typeface="Times New Roman" panose="02020603050405020304" pitchFamily="18" charset="0"/>
              </a:rPr>
              <a:t>35</a:t>
            </a:r>
            <a:r>
              <a:rPr lang="en-US" dirty="0" smtClean="0">
                <a:latin typeface="Times New Roman" panose="02020603050405020304" pitchFamily="18" charset="0"/>
                <a:cs typeface="Times New Roman" panose="02020603050405020304" pitchFamily="18" charset="0"/>
              </a:rPr>
              <a:t>, and the same groups showed  </a:t>
            </a:r>
            <a:r>
              <a:rPr lang="en-US" dirty="0">
                <a:latin typeface="Times New Roman" panose="02020603050405020304" pitchFamily="18" charset="0"/>
                <a:cs typeface="Times New Roman" panose="02020603050405020304" pitchFamily="18" charset="0"/>
              </a:rPr>
              <a:t>increased  PI compared to control </a:t>
            </a:r>
            <a:r>
              <a:rPr lang="en-US" dirty="0" smtClean="0">
                <a:latin typeface="Times New Roman" panose="02020603050405020304" pitchFamily="18" charset="0"/>
                <a:cs typeface="Times New Roman" panose="02020603050405020304" pitchFamily="18" charset="0"/>
              </a:rPr>
              <a:t>group at day </a:t>
            </a:r>
            <a:r>
              <a:rPr lang="en-US" b="1" dirty="0" smtClean="0">
                <a:latin typeface="Times New Roman" panose="02020603050405020304" pitchFamily="18" charset="0"/>
                <a:cs typeface="Times New Roman" panose="02020603050405020304" pitchFamily="18" charset="0"/>
              </a:rPr>
              <a:t>42</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558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599" dirty="0">
                <a:latin typeface="Times New Roman" panose="02020603050405020304" pitchFamily="18" charset="0"/>
                <a:cs typeface="Times New Roman" panose="02020603050405020304" pitchFamily="18" charset="0"/>
              </a:rPr>
              <a:t>Experiment 5</a:t>
            </a:r>
            <a:br>
              <a:rPr lang="en-US" sz="3599" dirty="0">
                <a:latin typeface="Times New Roman" panose="02020603050405020304" pitchFamily="18" charset="0"/>
                <a:cs typeface="Times New Roman" panose="02020603050405020304" pitchFamily="18" charset="0"/>
              </a:rPr>
            </a:br>
            <a:r>
              <a:rPr lang="en-US" sz="3599" dirty="0">
                <a:latin typeface="Times New Roman" panose="02020603050405020304" pitchFamily="18" charset="0"/>
                <a:cs typeface="Times New Roman" panose="02020603050405020304" pitchFamily="18" charset="0"/>
              </a:rPr>
              <a:t>Materials and Methods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All methods were approved by the TAMU institution animal care and use committee and the Animal Care and Use Committee at the Southern Plains Agriculture Research Center</a:t>
            </a:r>
            <a:r>
              <a:rPr lang="en-US" b="1" dirty="0">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21-day trial with </a:t>
            </a:r>
            <a:r>
              <a:rPr lang="en-US" dirty="0"/>
              <a:t>288  Cobb-500 </a:t>
            </a:r>
            <a:r>
              <a:rPr lang="en-US" dirty="0">
                <a:latin typeface="Times New Roman" panose="02020603050405020304" pitchFamily="18" charset="0"/>
                <a:cs typeface="Times New Roman" panose="02020603050405020304" pitchFamily="18" charset="0"/>
              </a:rPr>
              <a:t>newly hatched broiler chicks.</a:t>
            </a:r>
          </a:p>
          <a:p>
            <a:pPr lvl="1"/>
            <a:r>
              <a:rPr lang="en-US" dirty="0">
                <a:latin typeface="Times New Roman" panose="02020603050405020304" pitchFamily="18" charset="0"/>
                <a:cs typeface="Times New Roman" panose="02020603050405020304" pitchFamily="18" charset="0"/>
              </a:rPr>
              <a:t>Origin: Sanderson Farms </a:t>
            </a:r>
          </a:p>
          <a:p>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stainless steel Battery Brooder Units (48 pens; 6 birds per pen) at United States Department of Agriculture (USDA ARS) in College Station, Texas.</a:t>
            </a:r>
          </a:p>
          <a:p>
            <a:endParaRPr lang="en-US" dirty="0"/>
          </a:p>
        </p:txBody>
      </p:sp>
    </p:spTree>
    <p:extLst>
      <p:ext uri="{BB962C8B-B14F-4D97-AF65-F5344CB8AC3E}">
        <p14:creationId xmlns:p14="http://schemas.microsoft.com/office/powerpoint/2010/main" val="15902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841" y="-3313"/>
            <a:ext cx="9751060" cy="1168400"/>
          </a:xfrm>
        </p:spPr>
        <p:txBody>
          <a:bodyPr>
            <a:normAutofit/>
          </a:bodyPr>
          <a:lstStyle/>
          <a:p>
            <a:r>
              <a:rPr lang="en-US" sz="3599" dirty="0">
                <a:latin typeface="Times New Roman" panose="02020603050405020304" pitchFamily="18" charset="0"/>
                <a:cs typeface="Times New Roman" panose="02020603050405020304" pitchFamily="18" charset="0"/>
              </a:rPr>
              <a:t>Experimental Design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4301912"/>
              </p:ext>
            </p:extLst>
          </p:nvPr>
        </p:nvGraphicFramePr>
        <p:xfrm>
          <a:off x="644841" y="1165087"/>
          <a:ext cx="10744201" cy="3881120"/>
        </p:xfrm>
        <a:graphic>
          <a:graphicData uri="http://schemas.openxmlformats.org/drawingml/2006/table">
            <a:tbl>
              <a:tblPr firstRow="1" bandRow="1">
                <a:tableStyleId>{5C22544A-7EE6-4342-B048-85BDC9FD1C3A}</a:tableStyleId>
              </a:tblPr>
              <a:tblGrid>
                <a:gridCol w="2666999">
                  <a:extLst>
                    <a:ext uri="{9D8B030D-6E8A-4147-A177-3AD203B41FA5}">
                      <a16:colId xmlns:a16="http://schemas.microsoft.com/office/drawing/2014/main" xmlns="" val="20000"/>
                    </a:ext>
                  </a:extLst>
                </a:gridCol>
                <a:gridCol w="2705100">
                  <a:extLst>
                    <a:ext uri="{9D8B030D-6E8A-4147-A177-3AD203B41FA5}">
                      <a16:colId xmlns:a16="http://schemas.microsoft.com/office/drawing/2014/main" xmlns="" val="20001"/>
                    </a:ext>
                  </a:extLst>
                </a:gridCol>
                <a:gridCol w="2590800">
                  <a:extLst>
                    <a:ext uri="{9D8B030D-6E8A-4147-A177-3AD203B41FA5}">
                      <a16:colId xmlns:a16="http://schemas.microsoft.com/office/drawing/2014/main" xmlns="" val="20002"/>
                    </a:ext>
                  </a:extLst>
                </a:gridCol>
                <a:gridCol w="2781302">
                  <a:extLst>
                    <a:ext uri="{9D8B030D-6E8A-4147-A177-3AD203B41FA5}">
                      <a16:colId xmlns:a16="http://schemas.microsoft.com/office/drawing/2014/main" xmlns="" val="20003"/>
                    </a:ext>
                  </a:extLst>
                </a:gridCol>
              </a:tblGrid>
              <a:tr h="127000">
                <a:tc>
                  <a:txBody>
                    <a:bodyPr/>
                    <a:lstStyle/>
                    <a:p>
                      <a:r>
                        <a:rPr lang="en-US" dirty="0">
                          <a:latin typeface="Times New Roman" panose="02020603050405020304" pitchFamily="18" charset="0"/>
                          <a:cs typeface="Times New Roman" panose="02020603050405020304" pitchFamily="18" charset="0"/>
                        </a:rPr>
                        <a:t>Treatment</a:t>
                      </a:r>
                      <a:r>
                        <a:rPr lang="en-US" baseline="0" dirty="0">
                          <a:latin typeface="Times New Roman" panose="02020603050405020304" pitchFamily="18" charset="0"/>
                          <a:cs typeface="Times New Roman" panose="02020603050405020304" pitchFamily="18" charset="0"/>
                        </a:rPr>
                        <a:t> Products</a:t>
                      </a:r>
                      <a:r>
                        <a:rPr lang="en-US" sz="1800" b="1" kern="1200" baseline="30000" dirty="0">
                          <a:solidFill>
                            <a:schemeClr val="lt1"/>
                          </a:solidFill>
                          <a:effectLst/>
                          <a:latin typeface="Times New Roman" panose="02020603050405020304" pitchFamily="18" charset="0"/>
                          <a:ea typeface="+mn-ea"/>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Safmannan® Concentration (ppm)</a:t>
                      </a:r>
                    </a:p>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FB (</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10</a:t>
                      </a:r>
                      <a:r>
                        <a:rPr lang="en-US" sz="1800" b="1" kern="1200" baseline="30000" dirty="0">
                          <a:solidFill>
                            <a:schemeClr val="lt1"/>
                          </a:solidFill>
                          <a:effectLst/>
                          <a:latin typeface="Times New Roman" panose="02020603050405020304" pitchFamily="18" charset="0"/>
                          <a:ea typeface="+mn-ea"/>
                          <a:cs typeface="Times New Roman" panose="02020603050405020304" pitchFamily="18" charset="0"/>
                        </a:rPr>
                        <a:t>x</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i="1" dirty="0">
                          <a:latin typeface="Times New Roman" panose="02020603050405020304" pitchFamily="18" charset="0"/>
                          <a:cs typeface="Times New Roman" panose="02020603050405020304" pitchFamily="18" charset="0"/>
                        </a:rPr>
                        <a:t>Clostridium</a:t>
                      </a:r>
                      <a:r>
                        <a:rPr lang="en-US" i="1" baseline="0" dirty="0">
                          <a:latin typeface="Times New Roman" panose="02020603050405020304" pitchFamily="18" charset="0"/>
                          <a:cs typeface="Times New Roman" panose="02020603050405020304" pitchFamily="18" charset="0"/>
                        </a:rPr>
                        <a:t> Perfringe</a:t>
                      </a:r>
                      <a:r>
                        <a:rPr lang="en-US" baseline="0" dirty="0">
                          <a:latin typeface="Times New Roman" panose="02020603050405020304" pitchFamily="18" charset="0"/>
                          <a:cs typeface="Times New Roman" panose="02020603050405020304" pitchFamily="18" charset="0"/>
                        </a:rPr>
                        <a:t>ns Challenge</a:t>
                      </a:r>
                      <a:r>
                        <a:rPr lang="en-US" sz="1800" b="1" kern="1200" baseline="30000" dirty="0">
                          <a:solidFill>
                            <a:schemeClr val="lt1"/>
                          </a:solidFill>
                          <a:effectLst/>
                          <a:latin typeface="Times New Roman" panose="02020603050405020304" pitchFamily="18" charset="0"/>
                          <a:ea typeface="+mn-ea"/>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FB4</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Safmannan® 125</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125</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4</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1"/>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FB4</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Safmannan® 250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250</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4</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2"/>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FB5</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Safmannan® 125</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125</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5</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3"/>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FB5</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Safmannan® 250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250</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5</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4"/>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FB6</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Safmannan® 125</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125</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6</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5"/>
                  </a:ext>
                </a:extLst>
              </a:tr>
              <a:tr h="370840">
                <a:tc>
                  <a:txBody>
                    <a:bodyPr/>
                    <a:lstStyle/>
                    <a:p>
                      <a:r>
                        <a:rPr lang="en-US" sz="1800" b="1" kern="1200" dirty="0">
                          <a:solidFill>
                            <a:schemeClr val="dk1"/>
                          </a:solidFill>
                          <a:effectLst/>
                          <a:latin typeface="Times New Roman" panose="02020603050405020304" pitchFamily="18" charset="0"/>
                          <a:ea typeface="+mn-ea"/>
                          <a:cs typeface="Times New Roman" panose="02020603050405020304" pitchFamily="18" charset="0"/>
                        </a:rPr>
                        <a:t>FB6</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 Safmannan®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250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250</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10</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6</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6"/>
                  </a:ext>
                </a:extLst>
              </a:tr>
              <a:tr h="370840">
                <a:tc>
                  <a:txBody>
                    <a:bodyPr/>
                    <a:lstStyle/>
                    <a:p>
                      <a:r>
                        <a:rPr lang="en-US" dirty="0">
                          <a:latin typeface="Times New Roman" panose="02020603050405020304" pitchFamily="18" charset="0"/>
                          <a:cs typeface="Times New Roman" panose="02020603050405020304" pitchFamily="18" charset="0"/>
                        </a:rPr>
                        <a:t>Challenged</a:t>
                      </a:r>
                      <a:r>
                        <a:rPr lang="en-US" baseline="0" dirty="0">
                          <a:latin typeface="Times New Roman" panose="02020603050405020304" pitchFamily="18" charset="0"/>
                          <a:cs typeface="Times New Roman" panose="02020603050405020304" pitchFamily="18" charset="0"/>
                        </a:rPr>
                        <a:t> Control</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0</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7"/>
                  </a:ext>
                </a:extLst>
              </a:tr>
              <a:tr h="370840">
                <a:tc>
                  <a:txBody>
                    <a:bodyPr/>
                    <a:lstStyle/>
                    <a:p>
                      <a:r>
                        <a:rPr lang="en-US" dirty="0" smtClean="0">
                          <a:latin typeface="Times New Roman" panose="02020603050405020304" pitchFamily="18" charset="0"/>
                          <a:cs typeface="Times New Roman" panose="02020603050405020304" pitchFamily="18" charset="0"/>
                        </a:rPr>
                        <a:t>None-Challenged </a:t>
                      </a:r>
                      <a:r>
                        <a:rPr lang="en-US" dirty="0">
                          <a:latin typeface="Times New Roman" panose="02020603050405020304" pitchFamily="18" charset="0"/>
                          <a:cs typeface="Times New Roman" panose="02020603050405020304" pitchFamily="18" charset="0"/>
                        </a:rPr>
                        <a:t>control</a:t>
                      </a:r>
                    </a:p>
                  </a:txBody>
                  <a:tcPr/>
                </a:tc>
                <a:tc>
                  <a:txBody>
                    <a:bodyPr/>
                    <a:lstStyle/>
                    <a:p>
                      <a:pPr algn="ctr"/>
                      <a:r>
                        <a:rPr lang="en-US" dirty="0">
                          <a:latin typeface="Times New Roman" panose="02020603050405020304" pitchFamily="18" charset="0"/>
                          <a:cs typeface="Times New Roman" panose="02020603050405020304" pitchFamily="18" charset="0"/>
                        </a:rPr>
                        <a:t>0</a:t>
                      </a:r>
                    </a:p>
                  </a:txBody>
                  <a:tcPr/>
                </a:tc>
                <a:tc>
                  <a:txBody>
                    <a:bodyPr/>
                    <a:lstStyle/>
                    <a:p>
                      <a:pPr algn="ctr"/>
                      <a:r>
                        <a:rPr lang="en-US" sz="1800" b="0" kern="1200" dirty="0">
                          <a:solidFill>
                            <a:schemeClr val="dk1"/>
                          </a:solidFill>
                          <a:effectLst/>
                          <a:latin typeface="Times New Roman" panose="02020603050405020304" pitchFamily="18" charset="0"/>
                          <a:ea typeface="+mn-ea"/>
                          <a:cs typeface="Times New Roman" panose="02020603050405020304" pitchFamily="18" charset="0"/>
                        </a:rPr>
                        <a:t>0</a:t>
                      </a:r>
                      <a:endParaRPr lang="en-US" b="0"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8"/>
                  </a:ext>
                </a:extLst>
              </a:tr>
            </a:tbl>
          </a:graphicData>
        </a:graphic>
      </p:graphicFrame>
      <p:sp>
        <p:nvSpPr>
          <p:cNvPr id="5" name="Rectangle 4"/>
          <p:cNvSpPr/>
          <p:nvPr/>
        </p:nvSpPr>
        <p:spPr>
          <a:xfrm>
            <a:off x="644842" y="5105400"/>
            <a:ext cx="10744200" cy="1200329"/>
          </a:xfrm>
          <a:prstGeom prst="rect">
            <a:avLst/>
          </a:prstGeom>
        </p:spPr>
        <p:txBody>
          <a:bodyPr wrap="square">
            <a:spAutoFit/>
          </a:bodyPr>
          <a:lstStyle/>
          <a:p>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Safmannan® is obtained from primary culture and the purification of selected Saccharomyces cerevisiae proprietary strain sold by Phileo®. FB is A </a:t>
            </a:r>
            <a:r>
              <a:rPr lang="en-US" i="1" dirty="0">
                <a:latin typeface="Times New Roman" panose="02020603050405020304" pitchFamily="18" charset="0"/>
                <a:cs typeface="Times New Roman" panose="02020603050405020304" pitchFamily="18" charset="0"/>
              </a:rPr>
              <a:t>Bacillus</a:t>
            </a:r>
            <a:r>
              <a:rPr lang="en-US" dirty="0">
                <a:latin typeface="Times New Roman" panose="02020603050405020304" pitchFamily="18" charset="0"/>
                <a:cs typeface="Times New Roman" panose="02020603050405020304" pitchFamily="18" charset="0"/>
              </a:rPr>
              <a:t> probiotic from Phileo®. </a:t>
            </a:r>
          </a:p>
          <a:p>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Challenge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occurred on day 16 and 17 of the experiment.  3 ml oral gavage 10</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207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Experimental Time 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872452"/>
              </p:ext>
            </p:extLst>
          </p:nvPr>
        </p:nvGraphicFramePr>
        <p:xfrm>
          <a:off x="1219200" y="1803400"/>
          <a:ext cx="9750426" cy="3942080"/>
        </p:xfrm>
        <a:graphic>
          <a:graphicData uri="http://schemas.openxmlformats.org/drawingml/2006/table">
            <a:tbl>
              <a:tblPr firstRow="1" bandRow="1">
                <a:tableStyleId>{5C22544A-7EE6-4342-B048-85BDC9FD1C3A}</a:tableStyleId>
              </a:tblPr>
              <a:tblGrid>
                <a:gridCol w="2970212">
                  <a:extLst>
                    <a:ext uri="{9D8B030D-6E8A-4147-A177-3AD203B41FA5}">
                      <a16:colId xmlns:a16="http://schemas.microsoft.com/office/drawing/2014/main" xmlns="" val="20000"/>
                    </a:ext>
                  </a:extLst>
                </a:gridCol>
                <a:gridCol w="6780214">
                  <a:extLst>
                    <a:ext uri="{9D8B030D-6E8A-4147-A177-3AD203B41FA5}">
                      <a16:colId xmlns:a16="http://schemas.microsoft.com/office/drawing/2014/main" xmlns="" val="20001"/>
                    </a:ext>
                  </a:extLst>
                </a:gridCol>
              </a:tblGrid>
              <a:tr h="370840">
                <a:tc>
                  <a:txBody>
                    <a:bodyPr/>
                    <a:lstStyle/>
                    <a:p>
                      <a:r>
                        <a:rPr lang="en-US" dirty="0">
                          <a:latin typeface="Times New Roman" panose="02020603050405020304" pitchFamily="18" charset="0"/>
                          <a:cs typeface="Times New Roman" panose="02020603050405020304" pitchFamily="18" charset="0"/>
                        </a:rPr>
                        <a:t>Date</a:t>
                      </a:r>
                    </a:p>
                  </a:txBody>
                  <a:tcPr/>
                </a:tc>
                <a:tc>
                  <a:txBody>
                    <a:bodyPr/>
                    <a:lstStyle/>
                    <a:p>
                      <a:r>
                        <a:rPr lang="en-US" dirty="0">
                          <a:latin typeface="Times New Roman" panose="02020603050405020304" pitchFamily="18" charset="0"/>
                          <a:cs typeface="Times New Roman" panose="02020603050405020304" pitchFamily="18" charset="0"/>
                        </a:rPr>
                        <a:t>Phase</a:t>
                      </a:r>
                    </a:p>
                  </a:txBody>
                  <a:tcPr/>
                </a:tc>
                <a:extLst>
                  <a:ext uri="{0D108BD9-81ED-4DB2-BD59-A6C34878D82A}">
                    <a16:rowId xmlns:a16="http://schemas.microsoft.com/office/drawing/2014/main" xmlns="" val="10000"/>
                  </a:ext>
                </a:extLst>
              </a:tr>
              <a:tr h="370840">
                <a:tc>
                  <a:txBody>
                    <a:bodyPr/>
                    <a:lstStyle/>
                    <a:p>
                      <a:r>
                        <a:rPr lang="en-US" dirty="0">
                          <a:latin typeface="Times New Roman" panose="02020603050405020304" pitchFamily="18" charset="0"/>
                          <a:cs typeface="Times New Roman" panose="02020603050405020304" pitchFamily="18" charset="0"/>
                        </a:rPr>
                        <a:t>0</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Birds Placements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Birds</a:t>
                      </a:r>
                      <a:r>
                        <a:rPr lang="en-US" baseline="0" dirty="0">
                          <a:latin typeface="Times New Roman" panose="02020603050405020304" pitchFamily="18" charset="0"/>
                          <a:cs typeface="Times New Roman" panose="02020603050405020304" pitchFamily="18" charset="0"/>
                        </a:rPr>
                        <a:t>  and Feed Weight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n-US" dirty="0">
                          <a:latin typeface="Times New Roman" panose="02020603050405020304" pitchFamily="18" charset="0"/>
                          <a:cs typeface="Times New Roman" panose="02020603050405020304" pitchFamily="18" charset="0"/>
                        </a:rPr>
                        <a:t>10</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IBD Vaccination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Birds and</a:t>
                      </a:r>
                      <a:r>
                        <a:rPr lang="en-US" baseline="0" dirty="0">
                          <a:latin typeface="Times New Roman" panose="02020603050405020304" pitchFamily="18" charset="0"/>
                          <a:cs typeface="Times New Roman" panose="02020603050405020304" pitchFamily="18" charset="0"/>
                        </a:rPr>
                        <a:t> Feed Weight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n-US">
                          <a:latin typeface="Times New Roman" panose="02020603050405020304" pitchFamily="18" charset="0"/>
                          <a:cs typeface="Times New Roman" panose="02020603050405020304" pitchFamily="18" charset="0"/>
                        </a:rPr>
                        <a:t>14</a:t>
                      </a:r>
                      <a:endParaRPr lang="en-US"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Diet Change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Birds and Feed Weight</a:t>
                      </a:r>
                    </a:p>
                  </a:txBody>
                  <a:tcPr/>
                </a:tc>
                <a:extLst>
                  <a:ext uri="{0D108BD9-81ED-4DB2-BD59-A6C34878D82A}">
                    <a16:rowId xmlns:a16="http://schemas.microsoft.com/office/drawing/2014/main" xmlns="" val="10003"/>
                  </a:ext>
                </a:extLst>
              </a:tr>
              <a:tr h="370840">
                <a:tc>
                  <a:txBody>
                    <a:bodyPr/>
                    <a:lstStyle/>
                    <a:p>
                      <a:r>
                        <a:rPr lang="en-US">
                          <a:latin typeface="Times New Roman" panose="02020603050405020304" pitchFamily="18" charset="0"/>
                          <a:cs typeface="Times New Roman" panose="02020603050405020304" pitchFamily="18" charset="0"/>
                        </a:rPr>
                        <a:t>16</a:t>
                      </a:r>
                      <a:endParaRPr lang="en-US"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Clostridium</a:t>
                      </a:r>
                      <a:r>
                        <a:rPr lang="en-US" i="1" baseline="0" dirty="0">
                          <a:latin typeface="Times New Roman" panose="02020603050405020304" pitchFamily="18" charset="0"/>
                          <a:cs typeface="Times New Roman" panose="02020603050405020304" pitchFamily="18" charset="0"/>
                        </a:rPr>
                        <a:t> perfringens </a:t>
                      </a:r>
                      <a:r>
                        <a:rPr lang="en-US" baseline="0" dirty="0">
                          <a:latin typeface="Times New Roman" panose="02020603050405020304" pitchFamily="18" charset="0"/>
                          <a:cs typeface="Times New Roman" panose="02020603050405020304" pitchFamily="18" charset="0"/>
                        </a:rPr>
                        <a:t>Challenge</a:t>
                      </a:r>
                      <a:r>
                        <a:rPr lang="en-US" sz="1800" b="1" kern="1200" baseline="30000" dirty="0">
                          <a:solidFill>
                            <a:schemeClr val="bg2">
                              <a:lumMod val="25000"/>
                            </a:schemeClr>
                          </a:solidFill>
                          <a:effectLst/>
                          <a:latin typeface="Times New Roman" panose="02020603050405020304" pitchFamily="18" charset="0"/>
                          <a:ea typeface="+mn-ea"/>
                          <a:cs typeface="Times New Roman" panose="02020603050405020304" pitchFamily="18" charset="0"/>
                        </a:rPr>
                        <a:t>1</a:t>
                      </a:r>
                      <a:endParaRPr lang="en-US" baseline="0" dirty="0">
                        <a:solidFill>
                          <a:schemeClr val="bg2">
                            <a:lumMod val="2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Birds and Feed Weight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370840">
                <a:tc>
                  <a:txBody>
                    <a:bodyPr/>
                    <a:lstStyle/>
                    <a:p>
                      <a:r>
                        <a:rPr lang="en-US">
                          <a:latin typeface="Times New Roman" panose="02020603050405020304" pitchFamily="18" charset="0"/>
                          <a:cs typeface="Times New Roman" panose="02020603050405020304" pitchFamily="18" charset="0"/>
                        </a:rPr>
                        <a:t>17</a:t>
                      </a:r>
                      <a:endParaRPr lang="en-US" dirty="0">
                        <a:latin typeface="Times New Roman" panose="02020603050405020304" pitchFamily="18"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Times New Roman" panose="02020603050405020304" pitchFamily="18" charset="0"/>
                          <a:cs typeface="Times New Roman" panose="02020603050405020304" pitchFamily="18" charset="0"/>
                        </a:rPr>
                        <a:t>Clostridium</a:t>
                      </a:r>
                      <a:r>
                        <a:rPr lang="en-US" i="1" baseline="0" dirty="0">
                          <a:latin typeface="Times New Roman" panose="02020603050405020304" pitchFamily="18" charset="0"/>
                          <a:cs typeface="Times New Roman" panose="02020603050405020304" pitchFamily="18" charset="0"/>
                        </a:rPr>
                        <a:t> perfringens </a:t>
                      </a:r>
                      <a:r>
                        <a:rPr lang="en-US" baseline="0" dirty="0">
                          <a:latin typeface="Times New Roman" panose="02020603050405020304" pitchFamily="18" charset="0"/>
                          <a:cs typeface="Times New Roman" panose="02020603050405020304" pitchFamily="18" charset="0"/>
                        </a:rPr>
                        <a:t>Challenge</a:t>
                      </a:r>
                      <a:r>
                        <a:rPr lang="en-US" sz="1800" b="1" kern="1200" baseline="30000" dirty="0">
                          <a:solidFill>
                            <a:schemeClr val="bg2">
                              <a:lumMod val="25000"/>
                            </a:schemeClr>
                          </a:solidFill>
                          <a:effectLst/>
                          <a:latin typeface="Times New Roman" panose="02020603050405020304" pitchFamily="18" charset="0"/>
                          <a:ea typeface="+mn-ea"/>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370840">
                <a:tc>
                  <a:txBody>
                    <a:bodyPr/>
                    <a:lstStyle/>
                    <a:p>
                      <a:r>
                        <a:rPr lang="en-US" dirty="0">
                          <a:latin typeface="Times New Roman" panose="02020603050405020304" pitchFamily="18" charset="0"/>
                          <a:cs typeface="Times New Roman" panose="02020603050405020304" pitchFamily="18" charset="0"/>
                        </a:rPr>
                        <a:t>21</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Experiment Termination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Birds and Feed Weight</a:t>
                      </a:r>
                    </a:p>
                  </a:txBody>
                  <a:tcPr/>
                </a:tc>
                <a:extLst>
                  <a:ext uri="{0D108BD9-81ED-4DB2-BD59-A6C34878D82A}">
                    <a16:rowId xmlns:a16="http://schemas.microsoft.com/office/drawing/2014/main" xmlns="" val="10006"/>
                  </a:ext>
                </a:extLst>
              </a:tr>
            </a:tbl>
          </a:graphicData>
        </a:graphic>
      </p:graphicFrame>
      <p:sp>
        <p:nvSpPr>
          <p:cNvPr id="5" name="Rectangle 4"/>
          <p:cNvSpPr/>
          <p:nvPr/>
        </p:nvSpPr>
        <p:spPr>
          <a:xfrm>
            <a:off x="1223921" y="5745480"/>
            <a:ext cx="9675814" cy="646331"/>
          </a:xfrm>
          <a:prstGeom prst="rect">
            <a:avLst/>
          </a:prstGeom>
        </p:spPr>
        <p:txBody>
          <a:bodyPr wrap="square">
            <a:spAutoFit/>
          </a:bodyPr>
          <a:lstStyle/>
          <a:p>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Challenge with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occurred on day 16 and 17 of the experiment.  3 ml oral gavage 10</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CFU/ml per each challenged bird for all birds in challenged groups. </a:t>
            </a:r>
          </a:p>
        </p:txBody>
      </p:sp>
    </p:spTree>
    <p:extLst>
      <p:ext uri="{BB962C8B-B14F-4D97-AF65-F5344CB8AC3E}">
        <p14:creationId xmlns:p14="http://schemas.microsoft.com/office/powerpoint/2010/main" val="8877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Diet</a:t>
            </a:r>
          </a:p>
        </p:txBody>
      </p:sp>
      <p:sp>
        <p:nvSpPr>
          <p:cNvPr id="3" name="Content Placeholder 2"/>
          <p:cNvSpPr>
            <a:spLocks noGrp="1"/>
          </p:cNvSpPr>
          <p:nvPr>
            <p:ph idx="1"/>
          </p:nvPr>
        </p:nvSpPr>
        <p:spPr>
          <a:xfrm>
            <a:off x="1218883" y="1803400"/>
            <a:ext cx="9751060" cy="314960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Two Diets D1 &amp; D2</a:t>
            </a:r>
          </a:p>
          <a:p>
            <a:r>
              <a:rPr lang="en-US" dirty="0">
                <a:latin typeface="Times New Roman" panose="02020603050405020304" pitchFamily="18" charset="0"/>
                <a:cs typeface="Times New Roman" panose="02020603050405020304" pitchFamily="18" charset="0"/>
              </a:rPr>
              <a:t>D1, corn-soy based diet </a:t>
            </a:r>
          </a:p>
          <a:p>
            <a:pPr lvl="1"/>
            <a:r>
              <a:rPr lang="en-US" dirty="0">
                <a:latin typeface="Times New Roman" panose="02020603050405020304" pitchFamily="18" charset="0"/>
                <a:cs typeface="Times New Roman" panose="02020603050405020304" pitchFamily="18" charset="0"/>
              </a:rPr>
              <a:t>Day 0-13 of the Experiment</a:t>
            </a:r>
          </a:p>
          <a:p>
            <a:r>
              <a:rPr lang="en-US" dirty="0">
                <a:latin typeface="Times New Roman" panose="02020603050405020304" pitchFamily="18" charset="0"/>
                <a:cs typeface="Times New Roman" panose="02020603050405020304" pitchFamily="18" charset="0"/>
              </a:rPr>
              <a:t>D2, wheat middling and distiller’s dried grains (DDG’s) </a:t>
            </a:r>
          </a:p>
          <a:p>
            <a:pPr lvl="1"/>
            <a:r>
              <a:rPr lang="en-US" dirty="0">
                <a:latin typeface="Times New Roman" panose="02020603050405020304" pitchFamily="18" charset="0"/>
                <a:cs typeface="Times New Roman" panose="02020603050405020304" pitchFamily="18" charset="0"/>
              </a:rPr>
              <a:t>Day 14-21 of the experiment</a:t>
            </a:r>
          </a:p>
          <a:p>
            <a:r>
              <a:rPr lang="en-US" dirty="0">
                <a:latin typeface="Times New Roman" panose="02020603050405020304" pitchFamily="18" charset="0"/>
                <a:cs typeface="Times New Roman" panose="02020603050405020304" pitchFamily="18" charset="0"/>
              </a:rPr>
              <a:t>Both diet divided into 7 equally-sized portions</a:t>
            </a:r>
          </a:p>
          <a:p>
            <a:r>
              <a:rPr lang="en-US" dirty="0">
                <a:latin typeface="Times New Roman" panose="02020603050405020304" pitchFamily="18" charset="0"/>
                <a:cs typeface="Times New Roman" panose="02020603050405020304" pitchFamily="18" charset="0"/>
              </a:rPr>
              <a:t>Diets were fed as crumbles</a:t>
            </a:r>
            <a:endParaRPr lang="en-TT"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182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51" y="685800"/>
            <a:ext cx="9752331" cy="558800"/>
          </a:xfrm>
        </p:spPr>
        <p:txBody>
          <a:bodyPr>
            <a:normAutofit/>
          </a:bodyPr>
          <a:lstStyle/>
          <a:p>
            <a:r>
              <a:rPr lang="en-US" sz="2800" dirty="0">
                <a:latin typeface="Times New Roman" panose="02020603050405020304" pitchFamily="18" charset="0"/>
                <a:cs typeface="Times New Roman" panose="02020603050405020304" pitchFamily="18" charset="0"/>
              </a:rPr>
              <a:t>Basal Diet Composition, Diet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6967444"/>
              </p:ext>
            </p:extLst>
          </p:nvPr>
        </p:nvGraphicFramePr>
        <p:xfrm>
          <a:off x="574292" y="1371600"/>
          <a:ext cx="5486400" cy="4693920"/>
        </p:xfrm>
        <a:graphic>
          <a:graphicData uri="http://schemas.openxmlformats.org/drawingml/2006/table">
            <a:tbl>
              <a:tblPr firstRow="1" firstCol="1" bandRow="1">
                <a:tableStyleId>{5C22544A-7EE6-4342-B048-85BDC9FD1C3A}</a:tableStyleId>
              </a:tblPr>
              <a:tblGrid>
                <a:gridCol w="2743840">
                  <a:extLst>
                    <a:ext uri="{9D8B030D-6E8A-4147-A177-3AD203B41FA5}">
                      <a16:colId xmlns:a16="http://schemas.microsoft.com/office/drawing/2014/main" xmlns="" val="20000"/>
                    </a:ext>
                  </a:extLst>
                </a:gridCol>
                <a:gridCol w="2742560">
                  <a:extLst>
                    <a:ext uri="{9D8B030D-6E8A-4147-A177-3AD203B41FA5}">
                      <a16:colId xmlns:a16="http://schemas.microsoft.com/office/drawing/2014/main" xmlns="" val="20001"/>
                    </a:ext>
                  </a:extLst>
                </a:gridCol>
              </a:tblGrid>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Ingredient</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Percentage</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Corn</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58.43</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Soybean Meal</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34.49</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DL-Methionine</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0.23</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Lysine HCL</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0.18</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AV Blended</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2.76</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Limestone</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1.56</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BIOFOS</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1.54</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Salts</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0.51</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39485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Vitamins Premix</a:t>
                      </a:r>
                      <a:r>
                        <a:rPr lang="en-US" sz="1400" baseline="30000" dirty="0">
                          <a:effectLst/>
                          <a:latin typeface="Times New Roman" panose="02020603050405020304" pitchFamily="18" charset="0"/>
                          <a:cs typeface="Times New Roman" panose="02020603050405020304" pitchFamily="18" charset="0"/>
                        </a:rPr>
                        <a:t>1</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0.25</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394855">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Trace minerals Premix</a:t>
                      </a:r>
                      <a:r>
                        <a:rPr lang="en-US" sz="1400" baseline="30000">
                          <a:effectLst/>
                          <a:latin typeface="Times New Roman" panose="02020603050405020304" pitchFamily="18" charset="0"/>
                          <a:cs typeface="Times New Roman" panose="02020603050405020304" pitchFamily="18" charset="0"/>
                        </a:rPr>
                        <a:t>2</a:t>
                      </a:r>
                      <a:endPar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0.05</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11271090"/>
              </p:ext>
            </p:extLst>
          </p:nvPr>
        </p:nvGraphicFramePr>
        <p:xfrm>
          <a:off x="6399212" y="1371600"/>
          <a:ext cx="4958861" cy="4754880"/>
        </p:xfrm>
        <a:graphic>
          <a:graphicData uri="http://schemas.openxmlformats.org/drawingml/2006/table">
            <a:tbl>
              <a:tblPr firstRow="1" firstCol="1" bandRow="1">
                <a:tableStyleId>{5C22544A-7EE6-4342-B048-85BDC9FD1C3A}</a:tableStyleId>
              </a:tblPr>
              <a:tblGrid>
                <a:gridCol w="2480009">
                  <a:extLst>
                    <a:ext uri="{9D8B030D-6E8A-4147-A177-3AD203B41FA5}">
                      <a16:colId xmlns:a16="http://schemas.microsoft.com/office/drawing/2014/main" xmlns="" val="20000"/>
                    </a:ext>
                  </a:extLst>
                </a:gridCol>
                <a:gridCol w="2478852">
                  <a:extLst>
                    <a:ext uri="{9D8B030D-6E8A-4147-A177-3AD203B41FA5}">
                      <a16:colId xmlns:a16="http://schemas.microsoft.com/office/drawing/2014/main" xmlns="" val="20001"/>
                    </a:ext>
                  </a:extLst>
                </a:gridCol>
              </a:tblGrid>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22.00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3050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5.32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Crude Fiber</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2.63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0.45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0.95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34108">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AV Methionine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0.53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002324">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a:t>
                      </a:r>
                      <a:r>
                        <a:rPr lang="en-US" sz="1200" dirty="0" err="1">
                          <a:effectLst/>
                          <a:latin typeface="Times New Roman" panose="02020603050405020304" pitchFamily="18" charset="0"/>
                          <a:cs typeface="Times New Roman" panose="02020603050405020304" pitchFamily="18" charset="0"/>
                        </a:rPr>
                        <a:t>Met+Cys</a:t>
                      </a:r>
                      <a:endParaRPr lang="en-US" sz="1200" dirty="0">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0.83</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1.19</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0.22</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Potassium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34108">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Chloride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0.39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9299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533400"/>
            <a:ext cx="9676131" cy="558800"/>
          </a:xfrm>
        </p:spPr>
        <p:txBody>
          <a:bodyPr>
            <a:normAutofit/>
          </a:bodyPr>
          <a:lstStyle/>
          <a:p>
            <a:r>
              <a:rPr lang="en-US" sz="2800" dirty="0">
                <a:latin typeface="Times New Roman" panose="02020603050405020304" pitchFamily="18" charset="0"/>
                <a:cs typeface="Times New Roman" panose="02020603050405020304" pitchFamily="18" charset="0"/>
              </a:rPr>
              <a:t>Basal Diet Composition, Diet 2</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8642085"/>
              </p:ext>
            </p:extLst>
          </p:nvPr>
        </p:nvGraphicFramePr>
        <p:xfrm>
          <a:off x="836612" y="1092200"/>
          <a:ext cx="5486400" cy="5120640"/>
        </p:xfrm>
        <a:graphic>
          <a:graphicData uri="http://schemas.openxmlformats.org/drawingml/2006/table">
            <a:tbl>
              <a:tblPr firstRow="1" firstCol="1" bandRow="1">
                <a:tableStyleId>{5C22544A-7EE6-4342-B048-85BDC9FD1C3A}</a:tableStyleId>
              </a:tblPr>
              <a:tblGrid>
                <a:gridCol w="2743840">
                  <a:extLst>
                    <a:ext uri="{9D8B030D-6E8A-4147-A177-3AD203B41FA5}">
                      <a16:colId xmlns:a16="http://schemas.microsoft.com/office/drawing/2014/main" xmlns="" val="20000"/>
                    </a:ext>
                  </a:extLst>
                </a:gridCol>
                <a:gridCol w="2742560">
                  <a:extLst>
                    <a:ext uri="{9D8B030D-6E8A-4147-A177-3AD203B41FA5}">
                      <a16:colId xmlns:a16="http://schemas.microsoft.com/office/drawing/2014/main" xmlns="" val="20001"/>
                    </a:ext>
                  </a:extLst>
                </a:gridCol>
              </a:tblGrid>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Ingredient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Percentage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0"/>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Corn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28.53</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1"/>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DDGs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6.41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2"/>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Wheat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35.00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3"/>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Soybean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22.97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4"/>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DL-Methionine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5"/>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Lysine HCL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0.31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6"/>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L-Threonine 98%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0.07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7"/>
                  </a:ext>
                </a:extLst>
              </a:tr>
              <a:tr h="353786">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Soybean Oil</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3.20</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8"/>
                  </a:ext>
                </a:extLst>
              </a:tr>
              <a:tr h="353786">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Limestone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09"/>
                  </a:ext>
                </a:extLst>
              </a:tr>
              <a:tr h="353786">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BIOFOS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1.38</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10"/>
                  </a:ext>
                </a:extLst>
              </a:tr>
              <a:tr h="353786">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Salts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11"/>
                  </a:ext>
                </a:extLst>
              </a:tr>
              <a:tr h="353786">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Vitamins Premix</a:t>
                      </a:r>
                      <a:r>
                        <a:rPr lang="en-US" sz="1200" baseline="30000">
                          <a:effectLst/>
                          <a:latin typeface="Times New Roman" panose="02020603050405020304" pitchFamily="18" charset="0"/>
                          <a:cs typeface="Times New Roman" panose="02020603050405020304" pitchFamily="18" charset="0"/>
                        </a:rPr>
                        <a:t>1</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12"/>
                  </a:ext>
                </a:extLst>
              </a:tr>
              <a:tr h="353786">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Trace minerals Premix</a:t>
                      </a:r>
                      <a:r>
                        <a:rPr lang="en-US" sz="1200" baseline="30000">
                          <a:effectLst/>
                          <a:latin typeface="Times New Roman" panose="02020603050405020304" pitchFamily="18" charset="0"/>
                          <a:cs typeface="Times New Roman" panose="02020603050405020304" pitchFamily="18" charset="0"/>
                        </a:rPr>
                        <a:t>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0.05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tc>
                <a:extLst>
                  <a:ext uri="{0D108BD9-81ED-4DB2-BD59-A6C34878D82A}">
                    <a16:rowId xmlns:a16="http://schemas.microsoft.com/office/drawing/2014/main" xmlns="" val="1001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09552513"/>
              </p:ext>
            </p:extLst>
          </p:nvPr>
        </p:nvGraphicFramePr>
        <p:xfrm>
          <a:off x="6475412" y="1092202"/>
          <a:ext cx="5099595" cy="4953002"/>
        </p:xfrm>
        <a:graphic>
          <a:graphicData uri="http://schemas.openxmlformats.org/drawingml/2006/table">
            <a:tbl>
              <a:tblPr firstRow="1" firstCol="1" bandRow="1">
                <a:tableStyleId>{5C22544A-7EE6-4342-B048-85BDC9FD1C3A}</a:tableStyleId>
              </a:tblPr>
              <a:tblGrid>
                <a:gridCol w="2550392">
                  <a:extLst>
                    <a:ext uri="{9D8B030D-6E8A-4147-A177-3AD203B41FA5}">
                      <a16:colId xmlns:a16="http://schemas.microsoft.com/office/drawing/2014/main" xmlns="" val="20000"/>
                    </a:ext>
                  </a:extLst>
                </a:gridCol>
                <a:gridCol w="2549203">
                  <a:extLst>
                    <a:ext uri="{9D8B030D-6E8A-4147-A177-3AD203B41FA5}">
                      <a16:colId xmlns:a16="http://schemas.microsoft.com/office/drawing/2014/main" xmlns="" val="20001"/>
                    </a:ext>
                  </a:extLst>
                </a:gridCol>
              </a:tblGrid>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Calculated Nutrient Content (%)</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0"/>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19.00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1"/>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ME (Kcal/Kg)</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3086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2"/>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Fat</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 5.36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3"/>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Crude Fiber</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 2.88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4"/>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phosphate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 0.42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5"/>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Calcium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0.84</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6"/>
                  </a:ext>
                </a:extLst>
              </a:tr>
              <a:tr h="381000">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Methionine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0.47</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7"/>
                  </a:ext>
                </a:extLst>
              </a:tr>
              <a:tr h="1143002">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a:t>
                      </a:r>
                      <a:r>
                        <a:rPr lang="en-US" sz="1200" dirty="0" err="1">
                          <a:effectLst/>
                          <a:latin typeface="Times New Roman" panose="02020603050405020304" pitchFamily="18" charset="0"/>
                          <a:cs typeface="Times New Roman" panose="02020603050405020304" pitchFamily="18" charset="0"/>
                        </a:rPr>
                        <a:t>Met+Cys</a:t>
                      </a:r>
                      <a:endParaRPr lang="en-US" sz="1200" dirty="0">
                        <a:effectLst/>
                        <a:latin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AV Lysine</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Sodium</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0.68</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0.99</a:t>
                      </a:r>
                    </a:p>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0.16</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8"/>
                  </a:ext>
                </a:extLst>
              </a:tr>
              <a:tr h="381000">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Potassium</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0.84</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09"/>
                  </a:ext>
                </a:extLst>
              </a:tr>
              <a:tr h="381000">
                <a:tc>
                  <a:txBody>
                    <a:bodyPr/>
                    <a:lstStyle/>
                    <a:p>
                      <a:pPr marL="0" marR="0">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Chloride</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tc>
                  <a:txBody>
                    <a:bodyPr/>
                    <a:lstStyle/>
                    <a:p>
                      <a:pPr marL="0" marR="0">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0.29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46" marR="61546"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67822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Data Collection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Performance Data</a:t>
            </a:r>
          </a:p>
          <a:p>
            <a:r>
              <a:rPr lang="en-US" dirty="0">
                <a:latin typeface="Times New Roman" panose="02020603050405020304" pitchFamily="18" charset="0"/>
                <a:cs typeface="Times New Roman" panose="02020603050405020304" pitchFamily="18" charset="0"/>
              </a:rPr>
              <a:t>Birds weight and feed weight and mortality at day 10, 14, 16, 21.</a:t>
            </a:r>
          </a:p>
        </p:txBody>
      </p:sp>
    </p:spTree>
    <p:extLst>
      <p:ext uri="{BB962C8B-B14F-4D97-AF65-F5344CB8AC3E}">
        <p14:creationId xmlns:p14="http://schemas.microsoft.com/office/powerpoint/2010/main" val="52706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Statistical Analysis</a:t>
            </a:r>
          </a:p>
        </p:txBody>
      </p:sp>
      <p:sp>
        <p:nvSpPr>
          <p:cNvPr id="3" name="Content Placeholder 2"/>
          <p:cNvSpPr>
            <a:spLocks noGrp="1"/>
          </p:cNvSpPr>
          <p:nvPr>
            <p:ph idx="1"/>
          </p:nvPr>
        </p:nvSpPr>
        <p:spPr>
          <a:xfrm>
            <a:off x="1218883" y="1803400"/>
            <a:ext cx="5713729" cy="4267200"/>
          </a:xfrm>
        </p:spPr>
        <p:txBody>
          <a:bodyPr/>
          <a:lstStyle/>
          <a:p>
            <a:r>
              <a:rPr lang="en-US" dirty="0">
                <a:latin typeface="Times New Roman" panose="02020603050405020304" pitchFamily="18" charset="0"/>
                <a:cs typeface="Times New Roman" panose="02020603050405020304" pitchFamily="18" charset="0"/>
              </a:rPr>
              <a:t>One Way ANOVA test, using the GLM procedure in SPSS</a:t>
            </a:r>
            <a:r>
              <a:rPr lang="en-US" baseline="30000" dirty="0">
                <a:latin typeface="Times New Roman" panose="02020603050405020304" pitchFamily="18" charset="0"/>
                <a:cs typeface="Times New Roman" panose="02020603050405020304" pitchFamily="18" charset="0"/>
              </a:rPr>
              <a:t>TM</a:t>
            </a:r>
            <a:r>
              <a:rPr lang="en-US" dirty="0">
                <a:latin typeface="Times New Roman" panose="02020603050405020304" pitchFamily="18" charset="0"/>
                <a:cs typeface="Times New Roman" panose="02020603050405020304" pitchFamily="18" charset="0"/>
              </a:rPr>
              <a:t> (IBM, Armonk, NY, USA). </a:t>
            </a:r>
          </a:p>
          <a:p>
            <a:r>
              <a:rPr lang="en-US" dirty="0">
                <a:latin typeface="Times New Roman" panose="02020603050405020304" pitchFamily="18" charset="0"/>
                <a:cs typeface="Times New Roman" panose="02020603050405020304" pitchFamily="18" charset="0"/>
              </a:rPr>
              <a:t>Means were separated using Duncan’s multiple range tests.</a:t>
            </a: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322" y="2362200"/>
            <a:ext cx="4849144" cy="3508730"/>
          </a:xfrm>
          <a:prstGeom prst="rect">
            <a:avLst/>
          </a:prstGeom>
        </p:spPr>
      </p:pic>
      <p:sp>
        <p:nvSpPr>
          <p:cNvPr id="5" name="Rectangle 4"/>
          <p:cNvSpPr/>
          <p:nvPr/>
        </p:nvSpPr>
        <p:spPr>
          <a:xfrm>
            <a:off x="7299235" y="5870930"/>
            <a:ext cx="3869317" cy="246221"/>
          </a:xfrm>
          <a:prstGeom prst="rect">
            <a:avLst/>
          </a:prstGeom>
        </p:spPr>
        <p:txBody>
          <a:bodyPr wrap="square">
            <a:spAutoFit/>
          </a:bodyPr>
          <a:lstStyle/>
          <a:p>
            <a:r>
              <a:rPr lang="en-US" sz="1000" dirty="0"/>
              <a:t>https://online.york.ac.uk/the-use-of-statistics-in-data-science/</a:t>
            </a:r>
          </a:p>
        </p:txBody>
      </p:sp>
    </p:spTree>
    <p:extLst>
      <p:ext uri="{BB962C8B-B14F-4D97-AF65-F5344CB8AC3E}">
        <p14:creationId xmlns:p14="http://schemas.microsoft.com/office/powerpoint/2010/main" val="260309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36" y="431803"/>
            <a:ext cx="9751060" cy="1168400"/>
          </a:xfrm>
        </p:spPr>
        <p:txBody>
          <a:bodyPr>
            <a:normAutofit/>
          </a:bodyPr>
          <a:lstStyle/>
          <a:p>
            <a:r>
              <a:rPr lang="en-US" b="1" dirty="0">
                <a:latin typeface="Times New Roman" panose="02020603050405020304" pitchFamily="18" charset="0"/>
                <a:cs typeface="Times New Roman" panose="02020603050405020304" pitchFamily="18" charset="0"/>
              </a:rPr>
              <a:t>Results</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dirty="0"/>
              <a:t>DAY 10, 14, 16, and 21 Body Weight Results (g)</a:t>
            </a:r>
            <a:endParaRPr lang="en-US" sz="28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9829780"/>
              </p:ext>
            </p:extLst>
          </p:nvPr>
        </p:nvGraphicFramePr>
        <p:xfrm>
          <a:off x="684208" y="1600203"/>
          <a:ext cx="10820403" cy="4276442"/>
        </p:xfrm>
        <a:graphic>
          <a:graphicData uri="http://schemas.openxmlformats.org/drawingml/2006/table">
            <a:tbl>
              <a:tblPr firstRow="1" firstCol="1" bandRow="1">
                <a:tableStyleId>{5C22544A-7EE6-4342-B048-85BDC9FD1C3A}</a:tableStyleId>
              </a:tblPr>
              <a:tblGrid>
                <a:gridCol w="3153451">
                  <a:extLst>
                    <a:ext uri="{9D8B030D-6E8A-4147-A177-3AD203B41FA5}">
                      <a16:colId xmlns:a16="http://schemas.microsoft.com/office/drawing/2014/main" xmlns="" val="20000"/>
                    </a:ext>
                  </a:extLst>
                </a:gridCol>
                <a:gridCol w="1916738">
                  <a:extLst>
                    <a:ext uri="{9D8B030D-6E8A-4147-A177-3AD203B41FA5}">
                      <a16:colId xmlns:a16="http://schemas.microsoft.com/office/drawing/2014/main" xmlns="" val="20001"/>
                    </a:ext>
                  </a:extLst>
                </a:gridCol>
                <a:gridCol w="1916738">
                  <a:extLst>
                    <a:ext uri="{9D8B030D-6E8A-4147-A177-3AD203B41FA5}">
                      <a16:colId xmlns:a16="http://schemas.microsoft.com/office/drawing/2014/main" xmlns="" val="20002"/>
                    </a:ext>
                  </a:extLst>
                </a:gridCol>
                <a:gridCol w="1916738">
                  <a:extLst>
                    <a:ext uri="{9D8B030D-6E8A-4147-A177-3AD203B41FA5}">
                      <a16:colId xmlns:a16="http://schemas.microsoft.com/office/drawing/2014/main" xmlns="" val="20003"/>
                    </a:ext>
                  </a:extLst>
                </a:gridCol>
                <a:gridCol w="1916738">
                  <a:extLst>
                    <a:ext uri="{9D8B030D-6E8A-4147-A177-3AD203B41FA5}">
                      <a16:colId xmlns:a16="http://schemas.microsoft.com/office/drawing/2014/main" xmlns="" val="20004"/>
                    </a:ext>
                  </a:extLst>
                </a:gridCol>
              </a:tblGrid>
              <a:tr h="38797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31575">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264 ± 9</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468 ± 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584 ± 23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910 ± 38</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31575">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256 ± 11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460 ± 16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581 ± 21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879 ± 62</a:t>
                      </a:r>
                      <a:r>
                        <a:rPr lang="en-US" sz="1400" kern="1200" spc="0" baseline="30000" dirty="0">
                          <a:solidFill>
                            <a:schemeClr val="dk1"/>
                          </a:solidFill>
                          <a:effectLst/>
                          <a:latin typeface="Times New Roman" panose="02020603050405020304" pitchFamily="18" charset="0"/>
                          <a:ea typeface="+mn-ea"/>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31575">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257 ± 17</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465 ± 24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591 ± 27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909 ± 53</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31575">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269 ± 13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469 ± 22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595 ± 32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931 ± 96</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31575">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       265 ± 30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480 ± 35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603 ± 30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946 ± 48</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31575">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261 ± 12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466 ± 18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590 ± 23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943 ± 48</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31575">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263 ± 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466 ± 21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590 ± 23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906 ± 59</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828697">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273 ± 21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485 ± 23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614 ± 27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961 ± 32</a:t>
                      </a:r>
                      <a:r>
                        <a:rPr lang="en-US" sz="1400" kern="1200" baseline="30000" dirty="0">
                          <a:solidFill>
                            <a:schemeClr val="dk1"/>
                          </a:solidFill>
                          <a:effectLst/>
                          <a:latin typeface="Times New Roman" panose="02020603050405020304" pitchFamily="18" charset="0"/>
                          <a:ea typeface="+mn-ea"/>
                          <a:cs typeface="Times New Roman" panose="02020603050405020304" pitchFamily="18" charset="0"/>
                        </a:rPr>
                        <a:t>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6" name="Rectangle 5"/>
          <p:cNvSpPr/>
          <p:nvPr/>
        </p:nvSpPr>
        <p:spPr>
          <a:xfrm>
            <a:off x="682620" y="6055995"/>
            <a:ext cx="10744199" cy="516103"/>
          </a:xfrm>
          <a:prstGeom prst="rect">
            <a:avLst/>
          </a:prstGeom>
        </p:spPr>
        <p:txBody>
          <a:bodyPr wrap="square">
            <a:spAutoFit/>
          </a:bodyPr>
          <a:lstStyle/>
          <a:p>
            <a:pPr>
              <a:lnSpc>
                <a:spcPct val="107000"/>
              </a:lnSpc>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796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3FC9646-062B-ACE9-8D70-5BC8BDDF4EF9}"/>
              </a:ext>
            </a:extLst>
          </p:cNvPr>
          <p:cNvPicPr>
            <a:picLocks noChangeAspect="1"/>
          </p:cNvPicPr>
          <p:nvPr/>
        </p:nvPicPr>
        <p:blipFill>
          <a:blip r:embed="rId2"/>
          <a:stretch>
            <a:fillRect/>
          </a:stretch>
        </p:blipFill>
        <p:spPr>
          <a:xfrm>
            <a:off x="1721208" y="3415099"/>
            <a:ext cx="7984407" cy="2843698"/>
          </a:xfrm>
          <a:prstGeom prst="rect">
            <a:avLst/>
          </a:prstGeom>
        </p:spPr>
      </p:pic>
      <p:sp>
        <p:nvSpPr>
          <p:cNvPr id="2" name="Title 1">
            <a:extLst>
              <a:ext uri="{FF2B5EF4-FFF2-40B4-BE49-F238E27FC236}">
                <a16:creationId xmlns:a16="http://schemas.microsoft.com/office/drawing/2014/main" xmlns="" id="{8D2A0572-A49B-8DD0-65E7-5FDA8928DD7C}"/>
              </a:ext>
            </a:extLst>
          </p:cNvPr>
          <p:cNvSpPr>
            <a:spLocks noGrp="1"/>
          </p:cNvSpPr>
          <p:nvPr>
            <p:ph type="title"/>
          </p:nvPr>
        </p:nvSpPr>
        <p:spPr>
          <a:xfrm>
            <a:off x="837881" y="485140"/>
            <a:ext cx="9751060" cy="762000"/>
          </a:xfrm>
        </p:spPr>
        <p:txBody>
          <a:bodyPr/>
          <a:lstStyle/>
          <a:p>
            <a:r>
              <a:rPr lang="en-US" sz="3200" b="1" dirty="0">
                <a:latin typeface="Times New Roman" panose="02020603050405020304" pitchFamily="18" charset="0"/>
                <a:cs typeface="Times New Roman" panose="02020603050405020304" pitchFamily="18" charset="0"/>
              </a:rPr>
              <a:t>Probiotics</a:t>
            </a:r>
            <a:endParaRPr lang="en-US" dirty="0"/>
          </a:p>
        </p:txBody>
      </p:sp>
      <p:sp>
        <p:nvSpPr>
          <p:cNvPr id="4" name="Content Placeholder 2">
            <a:extLst>
              <a:ext uri="{FF2B5EF4-FFF2-40B4-BE49-F238E27FC236}">
                <a16:creationId xmlns:a16="http://schemas.microsoft.com/office/drawing/2014/main" xmlns="" id="{4E43CDA6-704C-DA43-620B-D4FC56ED016B}"/>
              </a:ext>
            </a:extLst>
          </p:cNvPr>
          <p:cNvSpPr txBox="1">
            <a:spLocks/>
          </p:cNvSpPr>
          <p:nvPr/>
        </p:nvSpPr>
        <p:spPr>
          <a:xfrm>
            <a:off x="684212" y="1623848"/>
            <a:ext cx="10515600" cy="1805152"/>
          </a:xfrm>
          <a:prstGeom prst="rect">
            <a:avLst/>
          </a:prstGeom>
        </p:spPr>
        <p:txBody>
          <a:bodyPr vert="horz" lIns="91440" tIns="45720" rIns="91440" bIns="45720" rtlCol="0">
            <a:normAutofit fontScale="25000" lnSpcReduction="20000"/>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r>
              <a:rPr lang="en-US" sz="8000" dirty="0">
                <a:latin typeface="Times New Roman" panose="02020603050405020304" pitchFamily="18" charset="0"/>
                <a:cs typeface="Times New Roman" panose="02020603050405020304" pitchFamily="18" charset="0"/>
              </a:rPr>
              <a:t>Probiotics are defined as mono or mixed cultures of live organisms </a:t>
            </a:r>
            <a:br>
              <a:rPr lang="en-US" sz="8000" dirty="0">
                <a:latin typeface="Times New Roman" panose="02020603050405020304" pitchFamily="18" charset="0"/>
                <a:cs typeface="Times New Roman" panose="02020603050405020304" pitchFamily="18" charset="0"/>
              </a:rPr>
            </a:br>
            <a:r>
              <a:rPr lang="en-US" sz="8000" dirty="0">
                <a:latin typeface="Times New Roman" panose="02020603050405020304" pitchFamily="18" charset="0"/>
                <a:cs typeface="Times New Roman" panose="02020603050405020304" pitchFamily="18" charset="0"/>
              </a:rPr>
              <a:t>which should be administered in sufficient amounts to lead to hosts health beneﬁt. </a:t>
            </a:r>
          </a:p>
          <a:p>
            <a:r>
              <a:rPr lang="en-US" sz="8000" i="1" dirty="0">
                <a:latin typeface="Times New Roman" panose="02020603050405020304" pitchFamily="18" charset="0"/>
                <a:cs typeface="Times New Roman" panose="02020603050405020304" pitchFamily="18" charset="0"/>
              </a:rPr>
              <a:t>Saccharomyces cerevisiae.</a:t>
            </a:r>
          </a:p>
          <a:p>
            <a:r>
              <a:rPr lang="en-US" sz="8000" i="1" dirty="0">
                <a:latin typeface="Times New Roman" panose="02020603050405020304" pitchFamily="18" charset="0"/>
                <a:cs typeface="Times New Roman" panose="02020603050405020304" pitchFamily="18" charset="0"/>
              </a:rPr>
              <a:t>Bacillus ; Bacillus </a:t>
            </a:r>
            <a:r>
              <a:rPr lang="en-US" sz="8000" i="1" dirty="0" err="1">
                <a:latin typeface="Times New Roman" panose="02020603050405020304" pitchFamily="18" charset="0"/>
                <a:cs typeface="Times New Roman" panose="02020603050405020304" pitchFamily="18" charset="0"/>
              </a:rPr>
              <a:t>amyloliquefaciens</a:t>
            </a:r>
            <a:r>
              <a:rPr lang="en-US" sz="8000" dirty="0">
                <a:latin typeface="Times New Roman" panose="02020603050405020304" pitchFamily="18" charset="0"/>
                <a:cs typeface="Times New Roman" panose="02020603050405020304" pitchFamily="18" charset="0"/>
              </a:rPr>
              <a:t>, </a:t>
            </a:r>
            <a:r>
              <a:rPr lang="en-US" sz="8000" i="1" dirty="0">
                <a:latin typeface="Times New Roman" panose="02020603050405020304" pitchFamily="18" charset="0"/>
                <a:cs typeface="Times New Roman" panose="02020603050405020304" pitchFamily="18" charset="0"/>
              </a:rPr>
              <a:t>Bacillus </a:t>
            </a:r>
            <a:r>
              <a:rPr lang="en-US" sz="8000" i="1" dirty="0" err="1">
                <a:latin typeface="Times New Roman" panose="02020603050405020304" pitchFamily="18" charset="0"/>
                <a:cs typeface="Times New Roman" panose="02020603050405020304" pitchFamily="18" charset="0"/>
              </a:rPr>
              <a:t>pumilus</a:t>
            </a:r>
            <a:r>
              <a:rPr lang="en-US" sz="8000" i="1" dirty="0">
                <a:latin typeface="Times New Roman" panose="02020603050405020304" pitchFamily="18" charset="0"/>
                <a:cs typeface="Times New Roman" panose="02020603050405020304" pitchFamily="18" charset="0"/>
              </a:rPr>
              <a:t>, </a:t>
            </a:r>
            <a:r>
              <a:rPr lang="en-US" sz="8000" dirty="0">
                <a:latin typeface="Times New Roman" panose="02020603050405020304" pitchFamily="18" charset="0"/>
                <a:cs typeface="Times New Roman" panose="02020603050405020304" pitchFamily="18" charset="0"/>
              </a:rPr>
              <a:t>and </a:t>
            </a:r>
            <a:r>
              <a:rPr lang="en-US" sz="8000" i="1" dirty="0">
                <a:latin typeface="Times New Roman" panose="02020603050405020304" pitchFamily="18" charset="0"/>
                <a:cs typeface="Times New Roman" panose="02020603050405020304" pitchFamily="18" charset="0"/>
              </a:rPr>
              <a:t>Bacillus licheniformis</a:t>
            </a:r>
            <a:r>
              <a:rPr lang="en-US" sz="8000" dirty="0">
                <a:latin typeface="Times New Roman" panose="02020603050405020304" pitchFamily="18" charset="0"/>
                <a:cs typeface="Times New Roman" panose="02020603050405020304" pitchFamily="18" charset="0"/>
              </a:rPr>
              <a:t>.</a:t>
            </a:r>
          </a:p>
          <a:p>
            <a:r>
              <a:rPr lang="en-US" sz="8000" i="1" dirty="0">
                <a:latin typeface="Times New Roman" panose="02020603050405020304" pitchFamily="18" charset="0"/>
                <a:cs typeface="Times New Roman" panose="02020603050405020304" pitchFamily="18" charset="0"/>
              </a:rPr>
              <a:t>Lactobacillus</a:t>
            </a:r>
            <a:r>
              <a:rPr lang="en-US" sz="8000" dirty="0">
                <a:latin typeface="Times New Roman" panose="02020603050405020304" pitchFamily="18" charset="0"/>
                <a:cs typeface="Times New Roman" panose="02020603050405020304" pitchFamily="18" charset="0"/>
              </a:rPr>
              <a:t>.</a:t>
            </a:r>
          </a:p>
          <a:p>
            <a:endParaRPr lang="en-US" sz="8000" dirty="0">
              <a:latin typeface="Times New Roman" panose="02020603050405020304" pitchFamily="18" charset="0"/>
              <a:cs typeface="Times New Roman" panose="02020603050405020304" pitchFamily="18" charset="0"/>
            </a:endParaRPr>
          </a:p>
          <a:p>
            <a:endParaRPr lang="en-US" sz="8000" dirty="0">
              <a:latin typeface="Times New Roman" panose="02020603050405020304" pitchFamily="18" charset="0"/>
              <a:cs typeface="Times New Roman" panose="02020603050405020304" pitchFamily="18" charset="0"/>
            </a:endParaRPr>
          </a:p>
          <a:p>
            <a:pPr marL="0" indent="0">
              <a:buFont typeface="Arial" pitchFamily="34" charset="0"/>
              <a:buNone/>
            </a:pPr>
            <a:r>
              <a:rPr lang="en-US" sz="8000" i="1" dirty="0">
                <a:latin typeface="Times New Roman" panose="02020603050405020304" pitchFamily="18" charset="0"/>
                <a:cs typeface="Times New Roman" panose="02020603050405020304" pitchFamily="18" charset="0"/>
              </a:rPr>
              <a:t> </a:t>
            </a:r>
          </a:p>
          <a:p>
            <a:endParaRPr lang="en-US" sz="2000" i="1" dirty="0">
              <a:latin typeface="Times New Roman" panose="02020603050405020304" pitchFamily="18" charset="0"/>
              <a:cs typeface="Times New Roman" panose="02020603050405020304" pitchFamily="18" charset="0"/>
            </a:endParaRPr>
          </a:p>
          <a:p>
            <a:endParaRPr lang="en-US" sz="2000"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EC55FE18-6000-2B63-090C-77F0F28F7169}"/>
              </a:ext>
            </a:extLst>
          </p:cNvPr>
          <p:cNvSpPr txBox="1"/>
          <p:nvPr/>
        </p:nvSpPr>
        <p:spPr>
          <a:xfrm>
            <a:off x="2665412" y="6120298"/>
            <a:ext cx="6096000" cy="276999"/>
          </a:xfrm>
          <a:prstGeom prst="rect">
            <a:avLst/>
          </a:prstGeom>
          <a:noFill/>
        </p:spPr>
        <p:txBody>
          <a:bodyPr wrap="square">
            <a:spAutoFit/>
          </a:bodyPr>
          <a:lstStyle/>
          <a:p>
            <a:pPr algn="ctr"/>
            <a:r>
              <a:rPr lang="en-US" sz="1200" i="1" dirty="0">
                <a:latin typeface="Times New Roman" panose="02020603050405020304" pitchFamily="18" charset="0"/>
                <a:cs typeface="Times New Roman" panose="02020603050405020304" pitchFamily="18" charset="0"/>
              </a:rPr>
              <a:t>https://www.researchgate.net/figure/Mechanism-of-action-of-probiotics_fig1_335774500</a:t>
            </a:r>
          </a:p>
        </p:txBody>
      </p:sp>
    </p:spTree>
    <p:extLst>
      <p:ext uri="{BB962C8B-B14F-4D97-AF65-F5344CB8AC3E}">
        <p14:creationId xmlns:p14="http://schemas.microsoft.com/office/powerpoint/2010/main" val="41613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45774"/>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Phase Weight Gain Results (g)</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5793141"/>
              </p:ext>
            </p:extLst>
          </p:nvPr>
        </p:nvGraphicFramePr>
        <p:xfrm>
          <a:off x="684213" y="1320800"/>
          <a:ext cx="10820398" cy="4546600"/>
        </p:xfrm>
        <a:graphic>
          <a:graphicData uri="http://schemas.openxmlformats.org/drawingml/2006/table">
            <a:tbl>
              <a:tblPr firstRow="1" firstCol="1" bandRow="1">
                <a:tableStyleId>{5C22544A-7EE6-4342-B048-85BDC9FD1C3A}</a:tableStyleId>
              </a:tblPr>
              <a:tblGrid>
                <a:gridCol w="3080610">
                  <a:extLst>
                    <a:ext uri="{9D8B030D-6E8A-4147-A177-3AD203B41FA5}">
                      <a16:colId xmlns:a16="http://schemas.microsoft.com/office/drawing/2014/main" xmlns="" val="20000"/>
                    </a:ext>
                  </a:extLst>
                </a:gridCol>
                <a:gridCol w="1934947">
                  <a:extLst>
                    <a:ext uri="{9D8B030D-6E8A-4147-A177-3AD203B41FA5}">
                      <a16:colId xmlns:a16="http://schemas.microsoft.com/office/drawing/2014/main" xmlns="" val="20001"/>
                    </a:ext>
                  </a:extLst>
                </a:gridCol>
                <a:gridCol w="1934947">
                  <a:extLst>
                    <a:ext uri="{9D8B030D-6E8A-4147-A177-3AD203B41FA5}">
                      <a16:colId xmlns:a16="http://schemas.microsoft.com/office/drawing/2014/main" xmlns="" val="20002"/>
                    </a:ext>
                  </a:extLst>
                </a:gridCol>
                <a:gridCol w="1934947">
                  <a:extLst>
                    <a:ext uri="{9D8B030D-6E8A-4147-A177-3AD203B41FA5}">
                      <a16:colId xmlns:a16="http://schemas.microsoft.com/office/drawing/2014/main" xmlns="" val="20003"/>
                    </a:ext>
                  </a:extLst>
                </a:gridCol>
                <a:gridCol w="1934947">
                  <a:extLst>
                    <a:ext uri="{9D8B030D-6E8A-4147-A177-3AD203B41FA5}">
                      <a16:colId xmlns:a16="http://schemas.microsoft.com/office/drawing/2014/main" xmlns="" val="20004"/>
                    </a:ext>
                  </a:extLst>
                </a:gridCol>
              </a:tblGrid>
              <a:tr h="447226">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47226">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219 ± 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198 ± 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116 ± 9</a:t>
                      </a:r>
                      <a:r>
                        <a:rPr lang="en-US" sz="1400" spc="-15" baseline="30000">
                          <a:effectLst/>
                          <a:latin typeface="Times New Roman" panose="02020603050405020304" pitchFamily="18" charset="0"/>
                          <a:cs typeface="Times New Roman" panose="02020603050405020304" pitchFamily="18" charset="0"/>
                        </a:rPr>
                        <a:t> 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314 ±17</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47226">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211 ± 12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196 ± 9</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121 ± 7</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284 ± 54</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7226">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212 ± 17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199 ± 11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126 ± 7</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302 ± 51</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47226">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224 ± 13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198 ± 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125 ± 11</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326 ± 67</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47226">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220 ± 30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207 ± 6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123 ± 5</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331 ± 36</a:t>
                      </a:r>
                      <a:r>
                        <a:rPr lang="en-US" sz="1400" spc="-15" baseline="30000" dirty="0">
                          <a:effectLst/>
                          <a:latin typeface="Times New Roman" panose="02020603050405020304" pitchFamily="18" charset="0"/>
                          <a:cs typeface="Times New Roman" panose="02020603050405020304" pitchFamily="18" charset="0"/>
                        </a:rPr>
                        <a:t> 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47226">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216 ± 13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198 ± 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124 ± 6</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345 ± 29</a:t>
                      </a:r>
                      <a:r>
                        <a:rPr lang="en-US" sz="1400" spc="-15" baseline="30000">
                          <a:effectLst/>
                          <a:latin typeface="Times New Roman" panose="02020603050405020304" pitchFamily="18" charset="0"/>
                          <a:cs typeface="Times New Roman" panose="02020603050405020304" pitchFamily="18" charset="0"/>
                        </a:rPr>
                        <a:t> 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47226">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218 ± 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201 ± 10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 124 ± 5</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312 ± 49</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968792">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228 ± 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208 ± 10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129 ± 6</a:t>
                      </a:r>
                      <a:r>
                        <a:rPr lang="en-US" sz="1400" spc="-15" baseline="30000" dirty="0">
                          <a:effectLst/>
                          <a:latin typeface="Times New Roman" panose="02020603050405020304" pitchFamily="18" charset="0"/>
                          <a:cs typeface="Times New Roman" panose="02020603050405020304" pitchFamily="18" charset="0"/>
                        </a:rPr>
                        <a:t> 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341 ± 24</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684213" y="5867400"/>
            <a:ext cx="8380413" cy="513474"/>
          </a:xfrm>
          <a:prstGeom prst="rect">
            <a:avLst/>
          </a:prstGeom>
        </p:spPr>
        <p:txBody>
          <a:bodyPr wrap="square">
            <a:spAutoFit/>
          </a:bodyPr>
          <a:lstStyle/>
          <a:p>
            <a:pPr>
              <a:lnSpc>
                <a:spcPct val="107000"/>
              </a:lnSpc>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1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1" y="213139"/>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Phase Feed to Weight Ratio Results</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2638746"/>
              </p:ext>
            </p:extLst>
          </p:nvPr>
        </p:nvGraphicFramePr>
        <p:xfrm>
          <a:off x="608013" y="1457186"/>
          <a:ext cx="10972800" cy="4333842"/>
        </p:xfrm>
        <a:graphic>
          <a:graphicData uri="http://schemas.openxmlformats.org/drawingml/2006/table">
            <a:tbl>
              <a:tblPr firstRow="1" firstCol="1" bandRow="1">
                <a:tableStyleId>{5C22544A-7EE6-4342-B048-85BDC9FD1C3A}</a:tableStyleId>
              </a:tblPr>
              <a:tblGrid>
                <a:gridCol w="3194424">
                  <a:extLst>
                    <a:ext uri="{9D8B030D-6E8A-4147-A177-3AD203B41FA5}">
                      <a16:colId xmlns:a16="http://schemas.microsoft.com/office/drawing/2014/main" xmlns="" val="20000"/>
                    </a:ext>
                  </a:extLst>
                </a:gridCol>
                <a:gridCol w="1942586">
                  <a:extLst>
                    <a:ext uri="{9D8B030D-6E8A-4147-A177-3AD203B41FA5}">
                      <a16:colId xmlns:a16="http://schemas.microsoft.com/office/drawing/2014/main" xmlns="" val="20001"/>
                    </a:ext>
                  </a:extLst>
                </a:gridCol>
                <a:gridCol w="1942586">
                  <a:extLst>
                    <a:ext uri="{9D8B030D-6E8A-4147-A177-3AD203B41FA5}">
                      <a16:colId xmlns:a16="http://schemas.microsoft.com/office/drawing/2014/main" xmlns="" val="20002"/>
                    </a:ext>
                  </a:extLst>
                </a:gridCol>
                <a:gridCol w="1942586">
                  <a:extLst>
                    <a:ext uri="{9D8B030D-6E8A-4147-A177-3AD203B41FA5}">
                      <a16:colId xmlns:a16="http://schemas.microsoft.com/office/drawing/2014/main" xmlns="" val="20003"/>
                    </a:ext>
                  </a:extLst>
                </a:gridCol>
                <a:gridCol w="1950618">
                  <a:extLst>
                    <a:ext uri="{9D8B030D-6E8A-4147-A177-3AD203B41FA5}">
                      <a16:colId xmlns:a16="http://schemas.microsoft.com/office/drawing/2014/main" xmlns="" val="20004"/>
                    </a:ext>
                  </a:extLst>
                </a:gridCol>
              </a:tblGrid>
              <a:tr h="42474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2474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FB4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1.18 ± 0.2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1.20 ± 0.04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1.43 ± 0.06</a:t>
                      </a:r>
                      <a:r>
                        <a:rPr lang="en-US" sz="1400" spc="-15" baseline="30000">
                          <a:effectLst/>
                          <a:latin typeface="Times New Roman" panose="02020603050405020304" pitchFamily="18" charset="0"/>
                          <a:cs typeface="Times New Roman" panose="02020603050405020304" pitchFamily="18" charset="0"/>
                        </a:rPr>
                        <a:t> 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1.73. ±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2474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FB4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1.21 ± 0.03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1.39 ± 0.04</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1.82 ± 0.26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2474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a:t>
                      </a:r>
                      <a:r>
                        <a:rPr lang="en-US" sz="1400" dirty="0" err="1">
                          <a:effectLst/>
                          <a:latin typeface="Times New Roman" panose="02020603050405020304" pitchFamily="18" charset="0"/>
                          <a:cs typeface="Times New Roman" panose="02020603050405020304" pitchFamily="18" charset="0"/>
                        </a:rPr>
                        <a:t>Safmannan</a:t>
                      </a:r>
                      <a:r>
                        <a:rPr lang="en-US" sz="1400" dirty="0">
                          <a:effectLst/>
                          <a:latin typeface="Times New Roman" panose="02020603050405020304" pitchFamily="18" charset="0"/>
                          <a:cs typeface="Times New Roman" panose="02020603050405020304" pitchFamily="18" charset="0"/>
                        </a:rPr>
                        <a:t>®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1.21 ± 0.03</a:t>
                      </a:r>
                      <a:r>
                        <a:rPr lang="en-US" sz="1400" spc="-15" baseline="30000">
                          <a:effectLst/>
                          <a:latin typeface="Times New Roman" panose="02020603050405020304" pitchFamily="18" charset="0"/>
                          <a:cs typeface="Times New Roman" panose="02020603050405020304" pitchFamily="18" charset="0"/>
                        </a:rPr>
                        <a:t> 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1.37 ± 0.08</a:t>
                      </a:r>
                      <a:r>
                        <a:rPr lang="en-US" sz="1400" spc="-15" baseline="30000">
                          <a:effectLst/>
                          <a:latin typeface="Times New Roman" panose="02020603050405020304" pitchFamily="18" charset="0"/>
                          <a:cs typeface="Times New Roman" panose="02020603050405020304" pitchFamily="18" charset="0"/>
                        </a:rPr>
                        <a:t> 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1.74 ± 0.27</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2474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260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1.17 ± 0.01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1.21 ± 0.03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1.38 ± 0.05</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1.78 ± 0.25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2474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0.04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1.39 ± 0.03</a:t>
                      </a:r>
                      <a:r>
                        <a:rPr lang="en-US" sz="1400" spc="-15" baseline="30000">
                          <a:effectLst/>
                          <a:latin typeface="Times New Roman" panose="02020603050405020304" pitchFamily="18" charset="0"/>
                          <a:cs typeface="Times New Roman" panose="02020603050405020304" pitchFamily="18" charset="0"/>
                        </a:rPr>
                        <a:t> 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1.71 ± 0.18</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2474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1.20 ± 0.04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1.35 ± 0.04</a:t>
                      </a:r>
                      <a:r>
                        <a:rPr lang="en-US" sz="1400" spc="-15" baseline="30000" dirty="0">
                          <a:effectLst/>
                          <a:latin typeface="Times New Roman" panose="02020603050405020304" pitchFamily="18" charset="0"/>
                          <a:cs typeface="Times New Roman" panose="02020603050405020304" pitchFamily="18" charset="0"/>
                        </a:rPr>
                        <a:t> 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1.63 ± 0.11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2474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1.15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1.16 ± 0.03</a:t>
                      </a:r>
                      <a:r>
                        <a:rPr lang="en-US" sz="1400" spc="-15" baseline="30000" dirty="0">
                          <a:effectLst/>
                          <a:latin typeface="Times New Roman" panose="02020603050405020304" pitchFamily="18" charset="0"/>
                          <a:cs typeface="Times New Roman" panose="02020603050405020304" pitchFamily="18" charset="0"/>
                        </a:rPr>
                        <a:t> 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1.37 ± 0.04</a:t>
                      </a:r>
                      <a:r>
                        <a:rPr lang="en-US" sz="1400" spc="-15" baseline="30000" dirty="0">
                          <a:effectLst/>
                          <a:latin typeface="Times New Roman" panose="02020603050405020304" pitchFamily="18" charset="0"/>
                          <a:cs typeface="Times New Roman" panose="02020603050405020304" pitchFamily="18" charset="0"/>
                        </a:rPr>
                        <a:t> 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1.77 ± 0.21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920082">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1.17 ± 0.03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1.18 ± 0.03</a:t>
                      </a:r>
                      <a:r>
                        <a:rPr lang="en-US" sz="1400" spc="-15" baseline="30000" dirty="0">
                          <a:effectLst/>
                          <a:latin typeface="Times New Roman" panose="02020603050405020304" pitchFamily="18" charset="0"/>
                          <a:cs typeface="Times New Roman" panose="02020603050405020304" pitchFamily="18" charset="0"/>
                        </a:rPr>
                        <a:t> 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1.36 ± 0.05</a:t>
                      </a:r>
                      <a:r>
                        <a:rPr lang="en-US" sz="1400" spc="-15" baseline="30000" dirty="0">
                          <a:effectLst/>
                          <a:latin typeface="Times New Roman" panose="02020603050405020304" pitchFamily="18" charset="0"/>
                          <a:cs typeface="Times New Roman" panose="02020603050405020304" pitchFamily="18" charset="0"/>
                        </a:rPr>
                        <a:t> 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1.63 ± 0.12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608011" y="5867400"/>
            <a:ext cx="7388226" cy="513474"/>
          </a:xfrm>
          <a:prstGeom prst="rect">
            <a:avLst/>
          </a:prstGeom>
        </p:spPr>
        <p:txBody>
          <a:bodyPr wrap="square">
            <a:spAutoFit/>
          </a:bodyPr>
          <a:lstStyle/>
          <a:p>
            <a:pPr>
              <a:lnSpc>
                <a:spcPct val="107000"/>
              </a:lnSpc>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1" y="115465"/>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Cumulative Feed Gain Ratio Results</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760411" y="5867400"/>
            <a:ext cx="10896599" cy="502702"/>
          </a:xfrm>
          <a:prstGeom prst="rect">
            <a:avLst/>
          </a:prstGeom>
        </p:spPr>
        <p:txBody>
          <a:bodyPr wrap="square">
            <a:spAutoFit/>
          </a:bodyPr>
          <a:lstStyle/>
          <a:p>
            <a:pPr>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42936666"/>
              </p:ext>
            </p:extLst>
          </p:nvPr>
        </p:nvGraphicFramePr>
        <p:xfrm>
          <a:off x="760411" y="1535216"/>
          <a:ext cx="10668001" cy="4290545"/>
        </p:xfrm>
        <a:graphic>
          <a:graphicData uri="http://schemas.openxmlformats.org/drawingml/2006/table">
            <a:tbl>
              <a:tblPr firstRow="1" firstCol="1" bandRow="1">
                <a:tableStyleId>{5C22544A-7EE6-4342-B048-85BDC9FD1C3A}</a:tableStyleId>
              </a:tblPr>
              <a:tblGrid>
                <a:gridCol w="3109037">
                  <a:extLst>
                    <a:ext uri="{9D8B030D-6E8A-4147-A177-3AD203B41FA5}">
                      <a16:colId xmlns:a16="http://schemas.microsoft.com/office/drawing/2014/main" xmlns="" val="20000"/>
                    </a:ext>
                  </a:extLst>
                </a:gridCol>
                <a:gridCol w="1889741">
                  <a:extLst>
                    <a:ext uri="{9D8B030D-6E8A-4147-A177-3AD203B41FA5}">
                      <a16:colId xmlns:a16="http://schemas.microsoft.com/office/drawing/2014/main" xmlns="" val="20001"/>
                    </a:ext>
                  </a:extLst>
                </a:gridCol>
                <a:gridCol w="1889741">
                  <a:extLst>
                    <a:ext uri="{9D8B030D-6E8A-4147-A177-3AD203B41FA5}">
                      <a16:colId xmlns:a16="http://schemas.microsoft.com/office/drawing/2014/main" xmlns="" val="20002"/>
                    </a:ext>
                  </a:extLst>
                </a:gridCol>
                <a:gridCol w="1889741">
                  <a:extLst>
                    <a:ext uri="{9D8B030D-6E8A-4147-A177-3AD203B41FA5}">
                      <a16:colId xmlns:a16="http://schemas.microsoft.com/office/drawing/2014/main" xmlns="" val="20003"/>
                    </a:ext>
                  </a:extLst>
                </a:gridCol>
                <a:gridCol w="1889741">
                  <a:extLst>
                    <a:ext uri="{9D8B030D-6E8A-4147-A177-3AD203B41FA5}">
                      <a16:colId xmlns:a16="http://schemas.microsoft.com/office/drawing/2014/main" xmlns="" val="20004"/>
                    </a:ext>
                  </a:extLst>
                </a:gridCol>
              </a:tblGrid>
              <a:tr h="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Day 0-10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04752">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118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1.19 ± 0.01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1.24 ± 0.01 </a:t>
                      </a:r>
                      <a:r>
                        <a:rPr lang="en-US" sz="1400" spc="-15" baseline="30000">
                          <a:effectLst/>
                          <a:latin typeface="Times New Roman" panose="02020603050405020304" pitchFamily="18" charset="0"/>
                          <a:cs typeface="Times New Roman" panose="02020603050405020304" pitchFamily="18" charset="0"/>
                        </a:rPr>
                        <a:t>c</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 1.38 ± 0.02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04752">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1.20 ± 0.01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1.24 ± 0.02 </a:t>
                      </a:r>
                      <a:r>
                        <a:rPr lang="en-US" sz="1400" spc="-15" baseline="30000">
                          <a:effectLst/>
                          <a:latin typeface="Times New Roman" panose="02020603050405020304" pitchFamily="18" charset="0"/>
                          <a:cs typeface="Times New Roman" panose="02020603050405020304" pitchFamily="18" charset="0"/>
                        </a:rPr>
                        <a:t>c</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1.40 ± 0.06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04752">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1.19 ± 0.03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1.20 ± 0.03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1.23 ± 0.04 </a:t>
                      </a:r>
                      <a:r>
                        <a:rPr lang="en-US" sz="1400" spc="-15" baseline="30000" dirty="0" err="1">
                          <a:effectLst/>
                          <a:latin typeface="Times New Roman" panose="02020603050405020304" pitchFamily="18" charset="0"/>
                          <a:cs typeface="Times New Roman" panose="02020603050405020304" pitchFamily="18" charset="0"/>
                        </a:rPr>
                        <a:t>bc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1.38 ± 0.07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04752">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1.17 ± 0.01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0.01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1.23 ± 0.01 </a:t>
                      </a:r>
                      <a:r>
                        <a:rPr lang="en-US" sz="1400" spc="-15" baseline="30000" dirty="0" err="1">
                          <a:effectLst/>
                          <a:latin typeface="Times New Roman" panose="02020603050405020304" pitchFamily="18" charset="0"/>
                          <a:cs typeface="Times New Roman" panose="02020603050405020304" pitchFamily="18" charset="0"/>
                        </a:rPr>
                        <a:t>bc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1.37 ± 0.02</a:t>
                      </a:r>
                      <a:r>
                        <a:rPr lang="en-US" sz="1400" spc="-15" baseline="30000">
                          <a:effectLst/>
                          <a:latin typeface="Times New Roman" panose="02020603050405020304" pitchFamily="18" charset="0"/>
                          <a:cs typeface="Times New Roman" panose="02020603050405020304" pitchFamily="18" charset="0"/>
                        </a:rPr>
                        <a:t> ab</a:t>
                      </a:r>
                      <a:r>
                        <a:rPr lang="en-US" sz="1400" spc="-15">
                          <a:effectLst/>
                          <a:latin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04752">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1.19 ± 0.06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0.2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1.23 ± 0.02 </a:t>
                      </a:r>
                      <a:r>
                        <a:rPr lang="en-US" sz="1400" spc="-15" baseline="30000" dirty="0" err="1">
                          <a:effectLst/>
                          <a:latin typeface="Times New Roman" panose="02020603050405020304" pitchFamily="18" charset="0"/>
                          <a:cs typeface="Times New Roman" panose="02020603050405020304" pitchFamily="18" charset="0"/>
                        </a:rPr>
                        <a:t>bc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1.37 ± 0.04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04752">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1.19 ± 0.3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1.20 ± 0.02</a:t>
                      </a:r>
                      <a:r>
                        <a:rPr lang="en-US" sz="1400" spc="-15" baseline="30000" dirty="0">
                          <a:effectLst/>
                          <a:latin typeface="Times New Roman" panose="02020603050405020304" pitchFamily="18" charset="0"/>
                          <a:cs typeface="Times New Roman" panose="02020603050405020304" pitchFamily="18" charset="0"/>
                        </a:rPr>
                        <a:t> b</a:t>
                      </a:r>
                      <a:r>
                        <a:rPr lang="en-US" sz="1400" spc="-15" dirty="0">
                          <a:effectLst/>
                          <a:latin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1.23 ± 0.02 </a:t>
                      </a:r>
                      <a:r>
                        <a:rPr lang="en-US" sz="1400" spc="-15" baseline="30000" dirty="0" err="1">
                          <a:effectLst/>
                          <a:latin typeface="Times New Roman" panose="02020603050405020304" pitchFamily="18" charset="0"/>
                          <a:cs typeface="Times New Roman" panose="02020603050405020304" pitchFamily="18" charset="0"/>
                        </a:rPr>
                        <a:t>bc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1.35 ± 0.03</a:t>
                      </a:r>
                      <a:r>
                        <a:rPr lang="en-US" sz="1400" spc="-15" baseline="30000">
                          <a:effectLst/>
                          <a:latin typeface="Times New Roman" panose="02020603050405020304" pitchFamily="18" charset="0"/>
                          <a:cs typeface="Times New Roman" panose="02020603050405020304" pitchFamily="18" charset="0"/>
                        </a:rPr>
                        <a:t> ab</a:t>
                      </a:r>
                      <a:r>
                        <a:rPr lang="en-US" sz="1400" spc="-15">
                          <a:effectLst/>
                          <a:latin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04752">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1.15 ± 0.02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 1.15 ± 0.01 </a:t>
                      </a:r>
                      <a:r>
                        <a:rPr lang="en-US" sz="1400" spc="-15" baseline="30000" dirty="0">
                          <a:effectLst/>
                          <a:latin typeface="Times New Roman" panose="02020603050405020304" pitchFamily="18" charset="0"/>
                          <a:cs typeface="Times New Roman" panose="02020603050405020304" pitchFamily="18" charset="0"/>
                        </a:rPr>
                        <a:t>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1.20 ± 0.02 </a:t>
                      </a:r>
                      <a:r>
                        <a:rPr lang="en-US" sz="1400" spc="-15" baseline="30000" dirty="0">
                          <a:effectLst/>
                          <a:latin typeface="Times New Roman" panose="02020603050405020304" pitchFamily="18" charset="0"/>
                          <a:cs typeface="Times New Roman" panose="02020603050405020304" pitchFamily="18" charset="0"/>
                        </a:rPr>
                        <a:t>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1.36 ± 0.03 </a:t>
                      </a:r>
                      <a:r>
                        <a:rPr lang="en-US" sz="1400" spc="-15" baseline="30000" dirty="0" smtClean="0">
                          <a:effectLst/>
                          <a:latin typeface="Times New Roman" panose="02020603050405020304" pitchFamily="18" charset="0"/>
                          <a:cs typeface="Times New Roman" panose="02020603050405020304" pitchFamily="18" charset="0"/>
                        </a:rPr>
                        <a:t>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876785">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117 ± 0.03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1.17 ± 0.01 </a:t>
                      </a:r>
                      <a:r>
                        <a:rPr lang="en-US" sz="1400" spc="-15" baseline="30000">
                          <a:effectLst/>
                          <a:latin typeface="Times New Roman" panose="02020603050405020304" pitchFamily="18" charset="0"/>
                          <a:cs typeface="Times New Roman" panose="02020603050405020304" pitchFamily="18" charset="0"/>
                        </a:rPr>
                        <a:t>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1.21 ± 0.02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1.34 ± 0.04 </a:t>
                      </a:r>
                      <a:r>
                        <a:rPr lang="en-US" sz="1400" spc="-15" baseline="30000" dirty="0">
                          <a:effectLst/>
                          <a:latin typeface="Times New Roman" panose="02020603050405020304" pitchFamily="18" charset="0"/>
                          <a:cs typeface="Times New Roman" panose="02020603050405020304" pitchFamily="18" charset="0"/>
                        </a:rPr>
                        <a:t>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8021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76200"/>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Cumulative Feed to Body Weight Ratio Results</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5571694"/>
              </p:ext>
            </p:extLst>
          </p:nvPr>
        </p:nvGraphicFramePr>
        <p:xfrm>
          <a:off x="608012" y="1460500"/>
          <a:ext cx="11048999" cy="4419603"/>
        </p:xfrm>
        <a:graphic>
          <a:graphicData uri="http://schemas.openxmlformats.org/drawingml/2006/table">
            <a:tbl>
              <a:tblPr firstRow="1" firstCol="1" bandRow="1">
                <a:tableStyleId>{5C22544A-7EE6-4342-B048-85BDC9FD1C3A}</a:tableStyleId>
              </a:tblPr>
              <a:tblGrid>
                <a:gridCol w="3213141">
                  <a:extLst>
                    <a:ext uri="{9D8B030D-6E8A-4147-A177-3AD203B41FA5}">
                      <a16:colId xmlns:a16="http://schemas.microsoft.com/office/drawing/2014/main" xmlns="" val="20000"/>
                    </a:ext>
                  </a:extLst>
                </a:gridCol>
                <a:gridCol w="1967631">
                  <a:extLst>
                    <a:ext uri="{9D8B030D-6E8A-4147-A177-3AD203B41FA5}">
                      <a16:colId xmlns:a16="http://schemas.microsoft.com/office/drawing/2014/main" xmlns="" val="20001"/>
                    </a:ext>
                  </a:extLst>
                </a:gridCol>
                <a:gridCol w="1949143">
                  <a:extLst>
                    <a:ext uri="{9D8B030D-6E8A-4147-A177-3AD203B41FA5}">
                      <a16:colId xmlns:a16="http://schemas.microsoft.com/office/drawing/2014/main" xmlns="" val="20002"/>
                    </a:ext>
                  </a:extLst>
                </a:gridCol>
                <a:gridCol w="1969941">
                  <a:extLst>
                    <a:ext uri="{9D8B030D-6E8A-4147-A177-3AD203B41FA5}">
                      <a16:colId xmlns:a16="http://schemas.microsoft.com/office/drawing/2014/main" xmlns="" val="20003"/>
                    </a:ext>
                  </a:extLst>
                </a:gridCol>
                <a:gridCol w="1949143">
                  <a:extLst>
                    <a:ext uri="{9D8B030D-6E8A-4147-A177-3AD203B41FA5}">
                      <a16:colId xmlns:a16="http://schemas.microsoft.com/office/drawing/2014/main" xmlns="" val="20004"/>
                    </a:ext>
                  </a:extLst>
                </a:gridCol>
              </a:tblGrid>
              <a:tr h="4347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347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0.978 ± 0.01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1.17 ± 0.02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1.22 ± 0.02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1.57 ± 0.04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347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0.982 ± 0.03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1.16 ± 0.04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1.20 ± 0.04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1.57 ± 0.07</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347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0.980 ± 0.03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 1.17 ± 0.03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1.21 ± 0.04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1.55 ± 0.09</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347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0.975 ± 0.01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 1.18 ± 0.03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1.22 ± 0.03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1.58 ± 0.03</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347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0.982 ± 0.03 </a:t>
                      </a:r>
                      <a:r>
                        <a:rPr lang="en-US" sz="1400" spc="-15" baseline="30000" dirty="0">
                          <a:effectLst/>
                          <a:latin typeface="Times New Roman" panose="02020603050405020304" pitchFamily="18" charset="0"/>
                          <a:cs typeface="Times New Roman" panose="02020603050405020304" pitchFamily="18" charset="0"/>
                        </a:rPr>
                        <a:t>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1.17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1.21 ±0.01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1.56 ± 0.04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347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0.987 ± 0.02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1.17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1.21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1.54 ± 0.04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347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0.950 ± 0.02 </a:t>
                      </a:r>
                      <a:r>
                        <a:rPr lang="en-US" sz="1400" spc="-15" baseline="30000">
                          <a:effectLst/>
                          <a:latin typeface="Times New Roman" panose="02020603050405020304" pitchFamily="18" charset="0"/>
                          <a:cs typeface="Times New Roman" panose="02020603050405020304" pitchFamily="18" charset="0"/>
                        </a:rPr>
                        <a:t>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1.15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1.19 ± 0.01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1.57 ± 0.05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941731">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0.972 ± 0.02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1.16 ± 0.02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1.20 ± 0.02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1.53 ± 0.05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608012" y="5880103"/>
            <a:ext cx="6092825" cy="516103"/>
          </a:xfrm>
          <a:prstGeom prst="rect">
            <a:avLst/>
          </a:prstGeom>
        </p:spPr>
        <p:txBody>
          <a:bodyPr>
            <a:spAutoFit/>
          </a:bodyPr>
          <a:lstStyle/>
          <a:p>
            <a:pPr>
              <a:lnSpc>
                <a:spcPct val="107000"/>
              </a:lnSpc>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47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79" y="-26504"/>
            <a:ext cx="9772663" cy="864704"/>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PI</a:t>
            </a:r>
            <a:r>
              <a:rPr lang="en-US" sz="2400" spc="-15" baseline="30000" dirty="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Results</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0686978"/>
              </p:ext>
            </p:extLst>
          </p:nvPr>
        </p:nvGraphicFramePr>
        <p:xfrm>
          <a:off x="724242" y="838201"/>
          <a:ext cx="10399372" cy="4724399"/>
        </p:xfrm>
        <a:graphic>
          <a:graphicData uri="http://schemas.openxmlformats.org/drawingml/2006/table">
            <a:tbl>
              <a:tblPr firstRow="1" firstCol="1" bandRow="1">
                <a:tableStyleId>{5C22544A-7EE6-4342-B048-85BDC9FD1C3A}</a:tableStyleId>
              </a:tblPr>
              <a:tblGrid>
                <a:gridCol w="3030748">
                  <a:extLst>
                    <a:ext uri="{9D8B030D-6E8A-4147-A177-3AD203B41FA5}">
                      <a16:colId xmlns:a16="http://schemas.microsoft.com/office/drawing/2014/main" xmlns="" val="20000"/>
                    </a:ext>
                  </a:extLst>
                </a:gridCol>
                <a:gridCol w="1842156">
                  <a:extLst>
                    <a:ext uri="{9D8B030D-6E8A-4147-A177-3AD203B41FA5}">
                      <a16:colId xmlns:a16="http://schemas.microsoft.com/office/drawing/2014/main" xmlns="" val="20001"/>
                    </a:ext>
                  </a:extLst>
                </a:gridCol>
                <a:gridCol w="1842156">
                  <a:extLst>
                    <a:ext uri="{9D8B030D-6E8A-4147-A177-3AD203B41FA5}">
                      <a16:colId xmlns:a16="http://schemas.microsoft.com/office/drawing/2014/main" xmlns="" val="20002"/>
                    </a:ext>
                  </a:extLst>
                </a:gridCol>
                <a:gridCol w="1842156">
                  <a:extLst>
                    <a:ext uri="{9D8B030D-6E8A-4147-A177-3AD203B41FA5}">
                      <a16:colId xmlns:a16="http://schemas.microsoft.com/office/drawing/2014/main" xmlns="" val="20003"/>
                    </a:ext>
                  </a:extLst>
                </a:gridCol>
                <a:gridCol w="1842156">
                  <a:extLst>
                    <a:ext uri="{9D8B030D-6E8A-4147-A177-3AD203B41FA5}">
                      <a16:colId xmlns:a16="http://schemas.microsoft.com/office/drawing/2014/main" xmlns="" val="20004"/>
                    </a:ext>
                  </a:extLst>
                </a:gridCol>
              </a:tblGrid>
              <a:tr h="494704">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Treatment</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Day 0-10</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Day 10-14</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Day 14-16</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Day 16-21</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24032">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FB4 + Safmannan® </a:t>
                      </a:r>
                      <a:r>
                        <a:rPr lang="en-US" sz="1200" dirty="0" smtClean="0">
                          <a:effectLst/>
                          <a:latin typeface="Times New Roman" panose="02020603050405020304" pitchFamily="18" charset="0"/>
                          <a:cs typeface="Times New Roman" panose="02020603050405020304" pitchFamily="18" charset="0"/>
                        </a:rPr>
                        <a:t>125</a:t>
                      </a: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223 ± 11</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281 ± 10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295 ± 13 </a:t>
                      </a:r>
                      <a:r>
                        <a:rPr lang="en-US" sz="1200" spc="-15" baseline="30000">
                          <a:effectLst/>
                          <a:latin typeface="Times New Roman" panose="02020603050405020304" pitchFamily="18" charset="0"/>
                          <a:cs typeface="Times New Roman" panose="02020603050405020304" pitchFamily="18" charset="0"/>
                        </a:rPr>
                        <a:t>bc</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305 ± 26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24032">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FB4 + </a:t>
                      </a:r>
                      <a:r>
                        <a:rPr lang="en-US" sz="1200" dirty="0" err="1">
                          <a:effectLst/>
                          <a:latin typeface="Times New Roman" panose="02020603050405020304" pitchFamily="18" charset="0"/>
                          <a:cs typeface="Times New Roman" panose="02020603050405020304" pitchFamily="18" charset="0"/>
                        </a:rPr>
                        <a:t>Safmannan</a:t>
                      </a:r>
                      <a:r>
                        <a:rPr lang="en-US" sz="1200" dirty="0">
                          <a:effectLst/>
                          <a:latin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cs typeface="Times New Roman" panose="02020603050405020304" pitchFamily="18" charset="0"/>
                        </a:rPr>
                        <a:t>250</a:t>
                      </a: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209 ± 24</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266 ± 23 </a:t>
                      </a:r>
                      <a:r>
                        <a:rPr lang="en-US" sz="1200" spc="-15" baseline="30000">
                          <a:effectLst/>
                          <a:latin typeface="Times New Roman" panose="02020603050405020304" pitchFamily="18" charset="0"/>
                          <a:cs typeface="Times New Roman" panose="02020603050405020304" pitchFamily="18" charset="0"/>
                        </a:rPr>
                        <a:t>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284 ± 22 </a:t>
                      </a:r>
                      <a:r>
                        <a:rPr lang="en-US" sz="1200" spc="-15" baseline="30000">
                          <a:effectLst/>
                          <a:latin typeface="Times New Roman" panose="02020603050405020304" pitchFamily="18" charset="0"/>
                          <a:cs typeface="Times New Roman" panose="02020603050405020304" pitchFamily="18" charset="0"/>
                        </a:rPr>
                        <a:t>c</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 292 ± 43 </a:t>
                      </a:r>
                      <a:r>
                        <a:rPr lang="en-US" sz="1200" spc="-15" baseline="30000">
                          <a:effectLst/>
                          <a:latin typeface="Times New Roman" panose="02020603050405020304" pitchFamily="18" charset="0"/>
                          <a:cs typeface="Times New Roman" panose="02020603050405020304" pitchFamily="18" charset="0"/>
                        </a:rPr>
                        <a:t>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94705">
                <a:tc>
                  <a:txBody>
                    <a:bodyPr/>
                    <a:lstStyle/>
                    <a:p>
                      <a:pPr marL="0" marR="0" algn="ctr">
                        <a:lnSpc>
                          <a:spcPct val="200000"/>
                        </a:lnSpc>
                        <a:spcBef>
                          <a:spcPts val="0"/>
                        </a:spcBef>
                        <a:spcAft>
                          <a:spcPts val="0"/>
                        </a:spcAft>
                      </a:pPr>
                      <a:r>
                        <a:rPr lang="en-US" sz="1200">
                          <a:effectLst/>
                          <a:latin typeface="Times New Roman" panose="02020603050405020304" pitchFamily="18" charset="0"/>
                          <a:cs typeface="Times New Roman" panose="02020603050405020304" pitchFamily="18" charset="0"/>
                        </a:rPr>
                        <a:t>FB5 + Safmannan® 125</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217 ± 14</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278 ± 10 </a:t>
                      </a:r>
                      <a:r>
                        <a:rPr lang="en-US" sz="1200" spc="-15" baseline="30000" dirty="0">
                          <a:effectLst/>
                          <a:latin typeface="Times New Roman" panose="02020603050405020304" pitchFamily="18" charset="0"/>
                          <a:cs typeface="Times New Roman" panose="02020603050405020304" pitchFamily="18" charset="0"/>
                        </a:rPr>
                        <a:t>ab</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299 ± 10 </a:t>
                      </a:r>
                      <a:r>
                        <a:rPr lang="en-US" sz="1200" spc="-15" baseline="30000" dirty="0" err="1">
                          <a:effectLst/>
                          <a:latin typeface="Times New Roman" panose="02020603050405020304" pitchFamily="18" charset="0"/>
                          <a:cs typeface="Times New Roman" panose="02020603050405020304" pitchFamily="18" charset="0"/>
                        </a:rPr>
                        <a:t>abc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315 ± 28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94706">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FB5 + </a:t>
                      </a:r>
                      <a:r>
                        <a:rPr lang="en-US" sz="1200" dirty="0" err="1">
                          <a:effectLst/>
                          <a:latin typeface="Times New Roman" panose="02020603050405020304" pitchFamily="18" charset="0"/>
                          <a:cs typeface="Times New Roman" panose="02020603050405020304" pitchFamily="18" charset="0"/>
                        </a:rPr>
                        <a:t>Safmannan</a:t>
                      </a:r>
                      <a:r>
                        <a:rPr lang="en-US" sz="1200" dirty="0">
                          <a:effectLst/>
                          <a:latin typeface="Times New Roman" panose="02020603050405020304" pitchFamily="18" charset="0"/>
                          <a:cs typeface="Times New Roman" panose="02020603050405020304" pitchFamily="18" charset="0"/>
                        </a:rPr>
                        <a:t>® 250</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230 ± 13</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282 ± 14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303 ± 17 </a:t>
                      </a:r>
                      <a:r>
                        <a:rPr lang="en-US" sz="1200" spc="-15" baseline="30000" dirty="0" err="1">
                          <a:effectLst/>
                          <a:latin typeface="Times New Roman" panose="02020603050405020304" pitchFamily="18" charset="0"/>
                          <a:cs typeface="Times New Roman" panose="02020603050405020304" pitchFamily="18" charset="0"/>
                        </a:rPr>
                        <a:t>abc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297 ± 45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94705">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FB6 + </a:t>
                      </a:r>
                      <a:r>
                        <a:rPr lang="en-US" sz="1200" dirty="0" err="1">
                          <a:effectLst/>
                          <a:latin typeface="Times New Roman" panose="02020603050405020304" pitchFamily="18" charset="0"/>
                          <a:cs typeface="Times New Roman" panose="02020603050405020304" pitchFamily="18" charset="0"/>
                        </a:rPr>
                        <a:t>Safmannan</a:t>
                      </a:r>
                      <a:r>
                        <a:rPr lang="en-US" sz="1200" dirty="0">
                          <a:effectLst/>
                          <a:latin typeface="Times New Roman" panose="02020603050405020304" pitchFamily="18" charset="0"/>
                          <a:cs typeface="Times New Roman" panose="02020603050405020304" pitchFamily="18" charset="0"/>
                        </a:rPr>
                        <a:t>® 125</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255 ± 36</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289 ± 25 </a:t>
                      </a:r>
                      <a:r>
                        <a:rPr lang="en-US" sz="1200" spc="-15" baseline="30000" dirty="0">
                          <a:effectLst/>
                          <a:latin typeface="Times New Roman" panose="02020603050405020304" pitchFamily="18" charset="0"/>
                          <a:cs typeface="Times New Roman" panose="02020603050405020304" pitchFamily="18" charset="0"/>
                        </a:rPr>
                        <a:t>a</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307 ± 23 </a:t>
                      </a:r>
                      <a:r>
                        <a:rPr lang="en-US" sz="1200" spc="-15" baseline="30000" dirty="0" err="1">
                          <a:effectLst/>
                          <a:latin typeface="Times New Roman" panose="02020603050405020304" pitchFamily="18" charset="0"/>
                          <a:cs typeface="Times New Roman" panose="02020603050405020304" pitchFamily="18" charset="0"/>
                        </a:rPr>
                        <a:t>abc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318 ± 35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565377">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FB6 + Safmannan® 250</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 219 ± 14</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 279 ± 11 </a:t>
                      </a:r>
                      <a:r>
                        <a:rPr lang="en-US" sz="1200" spc="-15" baseline="30000" dirty="0">
                          <a:effectLst/>
                          <a:latin typeface="Times New Roman" panose="02020603050405020304" pitchFamily="18" charset="0"/>
                          <a:cs typeface="Times New Roman" panose="02020603050405020304" pitchFamily="18" charset="0"/>
                        </a:rPr>
                        <a:t>ab</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301 ± 13 </a:t>
                      </a:r>
                      <a:r>
                        <a:rPr lang="en-US" sz="1200" spc="-15" baseline="30000" dirty="0" err="1">
                          <a:effectLst/>
                          <a:latin typeface="Times New Roman" panose="02020603050405020304" pitchFamily="18" charset="0"/>
                          <a:cs typeface="Times New Roman" panose="02020603050405020304" pitchFamily="18" charset="0"/>
                        </a:rPr>
                        <a:t>abc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324 ± 37 </a:t>
                      </a:r>
                      <a:r>
                        <a:rPr lang="en-US" sz="1200" spc="-15" baseline="30000">
                          <a:effectLst/>
                          <a:latin typeface="Times New Roman" panose="02020603050405020304" pitchFamily="18" charset="0"/>
                          <a:cs typeface="Times New Roman" panose="02020603050405020304" pitchFamily="18" charset="0"/>
                        </a:rPr>
                        <a:t>ab</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565377">
                <a:tc>
                  <a:txBody>
                    <a:bodyPr/>
                    <a:lstStyle/>
                    <a:p>
                      <a:pPr marL="0" marR="0" algn="ctr">
                        <a:lnSpc>
                          <a:spcPct val="20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Challenged Control</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229 ± 8</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289 ± 13 </a:t>
                      </a:r>
                      <a:r>
                        <a:rPr lang="en-US" sz="1200" spc="-15" baseline="30000">
                          <a:effectLst/>
                          <a:latin typeface="Times New Roman" panose="02020603050405020304" pitchFamily="18" charset="0"/>
                          <a:cs typeface="Times New Roman" panose="02020603050405020304" pitchFamily="18" charset="0"/>
                        </a:rPr>
                        <a:t>a</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308 ± 12 </a:t>
                      </a:r>
                      <a:r>
                        <a:rPr lang="en-US" sz="1200" spc="-15" baseline="30000" dirty="0">
                          <a:effectLst/>
                          <a:latin typeface="Times New Roman" panose="02020603050405020304" pitchFamily="18" charset="0"/>
                          <a:cs typeface="Times New Roman" panose="02020603050405020304" pitchFamily="18" charset="0"/>
                        </a:rPr>
                        <a:t>ab</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309 ± 33 </a:t>
                      </a:r>
                      <a:r>
                        <a:rPr lang="en-US" sz="1200" spc="-15" baseline="30000" dirty="0">
                          <a:effectLst/>
                          <a:latin typeface="Times New Roman" panose="02020603050405020304" pitchFamily="18" charset="0"/>
                          <a:cs typeface="Times New Roman" panose="02020603050405020304" pitchFamily="18" charset="0"/>
                        </a:rPr>
                        <a:t>ab</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766761">
                <a:tc>
                  <a:txBody>
                    <a:bodyPr/>
                    <a:lstStyle/>
                    <a:p>
                      <a:pPr marL="0" marR="0" algn="ctr">
                        <a:lnSpc>
                          <a:spcPct val="200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None-Challenged </a:t>
                      </a:r>
                      <a:r>
                        <a:rPr lang="en-US" sz="1200" dirty="0">
                          <a:effectLst/>
                          <a:latin typeface="Times New Roman" panose="02020603050405020304" pitchFamily="18" charset="0"/>
                          <a:cs typeface="Times New Roman" panose="02020603050405020304" pitchFamily="18" charset="0"/>
                        </a:rPr>
                        <a:t>Control</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235 ± 23</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a:effectLst/>
                          <a:latin typeface="Times New Roman" panose="02020603050405020304" pitchFamily="18" charset="0"/>
                          <a:cs typeface="Times New Roman" panose="02020603050405020304" pitchFamily="18" charset="0"/>
                        </a:rPr>
                        <a:t>297 ± 14</a:t>
                      </a:r>
                      <a:r>
                        <a:rPr lang="en-US" sz="1200" spc="-15" baseline="30000">
                          <a:effectLst/>
                          <a:latin typeface="Times New Roman" panose="02020603050405020304" pitchFamily="18" charset="0"/>
                          <a:cs typeface="Times New Roman" panose="02020603050405020304" pitchFamily="18" charset="0"/>
                        </a:rPr>
                        <a:t> a</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318 ± 14 </a:t>
                      </a:r>
                      <a:r>
                        <a:rPr lang="en-US" sz="1200" spc="-15" baseline="30000" dirty="0">
                          <a:effectLst/>
                          <a:latin typeface="Times New Roman" panose="02020603050405020304" pitchFamily="18" charset="0"/>
                          <a:cs typeface="Times New Roman" panose="02020603050405020304" pitchFamily="18" charset="0"/>
                        </a:rPr>
                        <a:t>a</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spc="-15" dirty="0">
                          <a:effectLst/>
                          <a:latin typeface="Times New Roman" panose="02020603050405020304" pitchFamily="18" charset="0"/>
                          <a:cs typeface="Times New Roman" panose="02020603050405020304" pitchFamily="18" charset="0"/>
                        </a:rPr>
                        <a:t>342 ± 16 </a:t>
                      </a:r>
                      <a:r>
                        <a:rPr lang="en-US" sz="1200" spc="-15" baseline="30000" dirty="0">
                          <a:effectLst/>
                          <a:latin typeface="Times New Roman" panose="02020603050405020304" pitchFamily="18" charset="0"/>
                          <a:cs typeface="Times New Roman" panose="02020603050405020304" pitchFamily="18" charset="0"/>
                        </a:rPr>
                        <a:t>a</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724242" y="5775847"/>
            <a:ext cx="6092825" cy="821250"/>
          </a:xfrm>
          <a:prstGeom prst="rect">
            <a:avLst/>
          </a:prstGeom>
        </p:spPr>
        <p:txBody>
          <a:bodyPr>
            <a:spAutoFit/>
          </a:bodyPr>
          <a:lstStyle/>
          <a:p>
            <a:pPr>
              <a:spcAft>
                <a:spcPts val="800"/>
              </a:spcAft>
            </a:pPr>
            <a:r>
              <a:rPr lang="en-US" sz="1000" spc="-15" baseline="30000" dirty="0" err="1">
                <a:latin typeface="Times New Roman" panose="02020603050405020304" pitchFamily="18" charset="0"/>
                <a:ea typeface="Calibri" panose="020F0502020204030204" pitchFamily="34" charset="0"/>
                <a:cs typeface="Times New Roman" panose="02020603050405020304" pitchFamily="18" charset="0"/>
              </a:rPr>
              <a:t>a,b,c</a:t>
            </a: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p>
          <a:p>
            <a:endParaRPr lang="en-US" sz="1000" spc="-15" dirty="0">
              <a:latin typeface="Times New Roman" panose="02020603050405020304" pitchFamily="18" charset="0"/>
              <a:ea typeface="Calibri" panose="020F0502020204030204" pitchFamily="34" charset="0"/>
              <a:cs typeface="Times New Roman" panose="02020603050405020304" pitchFamily="18" charset="0"/>
            </a:endParaRPr>
          </a:p>
          <a:p>
            <a:r>
              <a:rPr lang="en-US" sz="1000" spc="-15" baseline="30000" dirty="0">
                <a:latin typeface="Times New Roman" panose="02020603050405020304" pitchFamily="18" charset="0"/>
                <a:cs typeface="Times New Roman" panose="02020603050405020304" pitchFamily="18" charset="0"/>
              </a:rPr>
              <a:t>1</a:t>
            </a:r>
            <a:r>
              <a:rPr lang="en-US" sz="1000" b="1" dirty="0">
                <a:latin typeface="Times New Roman" panose="02020603050405020304" pitchFamily="18" charset="0"/>
                <a:cs typeface="Times New Roman" panose="02020603050405020304" pitchFamily="18" charset="0"/>
              </a:rPr>
              <a:t> PI= </a:t>
            </a:r>
            <a:r>
              <a:rPr lang="en-US" sz="1000" b="1" dirty="0" err="1">
                <a:latin typeface="Times New Roman" panose="02020603050405020304" pitchFamily="18" charset="0"/>
                <a:cs typeface="Times New Roman" panose="02020603050405020304" pitchFamily="18" charset="0"/>
              </a:rPr>
              <a:t>Productivitu</a:t>
            </a:r>
            <a:r>
              <a:rPr lang="en-US" sz="1000" b="1" dirty="0">
                <a:latin typeface="Times New Roman" panose="02020603050405020304" pitchFamily="18" charset="0"/>
                <a:cs typeface="Times New Roman" panose="02020603050405020304" pitchFamily="18" charset="0"/>
              </a:rPr>
              <a:t> Index</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5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28600"/>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Phase Mortality Percentage Results</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8831454"/>
              </p:ext>
            </p:extLst>
          </p:nvPr>
        </p:nvGraphicFramePr>
        <p:xfrm>
          <a:off x="836612" y="1549061"/>
          <a:ext cx="10286999" cy="4394536"/>
        </p:xfrm>
        <a:graphic>
          <a:graphicData uri="http://schemas.openxmlformats.org/drawingml/2006/table">
            <a:tbl>
              <a:tblPr firstRow="1" firstCol="1" bandRow="1">
                <a:tableStyleId>{5C22544A-7EE6-4342-B048-85BDC9FD1C3A}</a:tableStyleId>
              </a:tblPr>
              <a:tblGrid>
                <a:gridCol w="2985090">
                  <a:extLst>
                    <a:ext uri="{9D8B030D-6E8A-4147-A177-3AD203B41FA5}">
                      <a16:colId xmlns:a16="http://schemas.microsoft.com/office/drawing/2014/main" xmlns="" val="20000"/>
                    </a:ext>
                  </a:extLst>
                </a:gridCol>
                <a:gridCol w="1837310">
                  <a:extLst>
                    <a:ext uri="{9D8B030D-6E8A-4147-A177-3AD203B41FA5}">
                      <a16:colId xmlns:a16="http://schemas.microsoft.com/office/drawing/2014/main" xmlns="" val="20001"/>
                    </a:ext>
                  </a:extLst>
                </a:gridCol>
                <a:gridCol w="1796433">
                  <a:extLst>
                    <a:ext uri="{9D8B030D-6E8A-4147-A177-3AD203B41FA5}">
                      <a16:colId xmlns:a16="http://schemas.microsoft.com/office/drawing/2014/main" xmlns="" val="20002"/>
                    </a:ext>
                  </a:extLst>
                </a:gridCol>
                <a:gridCol w="1871733">
                  <a:extLst>
                    <a:ext uri="{9D8B030D-6E8A-4147-A177-3AD203B41FA5}">
                      <a16:colId xmlns:a16="http://schemas.microsoft.com/office/drawing/2014/main" xmlns="" val="20003"/>
                    </a:ext>
                  </a:extLst>
                </a:gridCol>
                <a:gridCol w="1796433">
                  <a:extLst>
                    <a:ext uri="{9D8B030D-6E8A-4147-A177-3AD203B41FA5}">
                      <a16:colId xmlns:a16="http://schemas.microsoft.com/office/drawing/2014/main" xmlns="" val="20004"/>
                    </a:ext>
                  </a:extLst>
                </a:gridCol>
              </a:tblGrid>
              <a:tr h="43373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3373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4.2 ± 10.2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679213">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57200" marR="0" lvl="1" indent="0" algn="l" rtl="0">
                        <a:lnSpc>
                          <a:spcPct val="200000"/>
                        </a:lnSpc>
                        <a:spcBef>
                          <a:spcPts val="0"/>
                        </a:spcBef>
                        <a:spcAft>
                          <a:spcPts val="0"/>
                        </a:spcAft>
                        <a:buFont typeface="+mj-lt"/>
                        <a:buNone/>
                      </a:pPr>
                      <a:r>
                        <a:rPr lang="en-US" sz="1400" spc="-15" dirty="0" smtClean="0">
                          <a:effectLst/>
                          <a:latin typeface="Times New Roman" panose="02020603050405020304" pitchFamily="18" charset="0"/>
                          <a:cs typeface="Times New Roman" panose="02020603050405020304" pitchFamily="18" charset="0"/>
                        </a:rPr>
                        <a:t>  3.8 ± </a:t>
                      </a:r>
                      <a:r>
                        <a:rPr lang="en-US" sz="1400" spc="-15" dirty="0">
                          <a:effectLst/>
                          <a:latin typeface="Times New Roman" panose="02020603050405020304" pitchFamily="18" charset="0"/>
                          <a:cs typeface="Times New Roman" panose="02020603050405020304" pitchFamily="18" charset="0"/>
                        </a:rPr>
                        <a:t>6.8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57200" marR="0">
                        <a:lnSpc>
                          <a:spcPct val="200000"/>
                        </a:lnSpc>
                        <a:spcBef>
                          <a:spcPts val="0"/>
                        </a:spcBef>
                        <a:spcAft>
                          <a:spcPts val="0"/>
                        </a:spcAft>
                      </a:pPr>
                      <a:r>
                        <a:rPr lang="en-US" sz="1400" spc="-15" dirty="0" smtClean="0">
                          <a:effectLst/>
                          <a:latin typeface="Times New Roman" panose="02020603050405020304" pitchFamily="18" charset="0"/>
                          <a:cs typeface="Times New Roman" panose="02020603050405020304" pitchFamily="18" charset="0"/>
                        </a:rPr>
                        <a:t>     0 </a:t>
                      </a:r>
                      <a:r>
                        <a:rPr lang="en-US" sz="1400" spc="-15" dirty="0">
                          <a:effectLst/>
                          <a:latin typeface="Times New Roman" panose="02020603050405020304" pitchFamily="18" charset="0"/>
                          <a:cs typeface="Times New Roman" panose="02020603050405020304" pitchFamily="18" charset="0"/>
                        </a:rPr>
                        <a:t>±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r>
                        <a:rPr lang="en-US" sz="1400" spc="-15" baseline="30000">
                          <a:effectLst/>
                          <a:latin typeface="Times New Roman" panose="02020603050405020304" pitchFamily="18" charset="0"/>
                          <a:cs typeface="Times New Roman" panose="02020603050405020304" pitchFamily="18" charset="0"/>
                        </a:rPr>
                        <a:t>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3373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r>
                        <a:rPr lang="en-US" sz="1400" spc="-15" baseline="30000">
                          <a:effectLst/>
                          <a:latin typeface="Times New Roman" panose="02020603050405020304" pitchFamily="18" charset="0"/>
                          <a:cs typeface="Times New Roman" panose="02020603050405020304" pitchFamily="18" charset="0"/>
                        </a:rPr>
                        <a:t>  a</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3373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12.5 ± 13.7 </a:t>
                      </a:r>
                      <a:r>
                        <a:rPr lang="en-US" sz="1400" spc="-15" baseline="30000">
                          <a:effectLst/>
                          <a:latin typeface="Times New Roman" panose="02020603050405020304" pitchFamily="18" charset="0"/>
                          <a:cs typeface="Times New Roman" panose="02020603050405020304" pitchFamily="18" charset="0"/>
                        </a:rPr>
                        <a:t>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3373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5.0 ± 11.2 </a:t>
                      </a:r>
                      <a:r>
                        <a:rPr lang="en-US" sz="1400" spc="-15" baseline="30000">
                          <a:effectLst/>
                          <a:latin typeface="Times New Roman" panose="02020603050405020304" pitchFamily="18" charset="0"/>
                          <a:cs typeface="Times New Roman" panose="02020603050405020304" pitchFamily="18" charset="0"/>
                        </a:rPr>
                        <a:t>ab</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3373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4.2 ± 10.2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33730">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4.2 ± 10.2 </a:t>
                      </a:r>
                      <a:r>
                        <a:rPr lang="en-US" sz="1400" spc="-15" baseline="30000" dirty="0">
                          <a:effectLst/>
                          <a:latin typeface="Times New Roman" panose="02020603050405020304" pitchFamily="18" charset="0"/>
                          <a:cs typeface="Times New Roman" panose="02020603050405020304" pitchFamily="18" charset="0"/>
                        </a:rPr>
                        <a:t>ab</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679213">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 ± 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 ± 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 </a:t>
                      </a:r>
                      <a:r>
                        <a:rPr lang="en-US" sz="1400" spc="-15" baseline="30000" dirty="0">
                          <a:effectLst/>
                          <a:latin typeface="Times New Roman" panose="02020603050405020304" pitchFamily="18" charset="0"/>
                          <a:cs typeface="Times New Roman" panose="02020603050405020304" pitchFamily="18" charset="0"/>
                        </a:rPr>
                        <a:t>a</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841650" y="5943597"/>
            <a:ext cx="8075613" cy="513474"/>
          </a:xfrm>
          <a:prstGeom prst="rect">
            <a:avLst/>
          </a:prstGeom>
        </p:spPr>
        <p:txBody>
          <a:bodyPr wrap="square">
            <a:spAutoFit/>
          </a:bodyPr>
          <a:lstStyle/>
          <a:p>
            <a:pPr>
              <a:lnSpc>
                <a:spcPct val="107000"/>
              </a:lnSpc>
              <a:spcAft>
                <a:spcPts val="800"/>
              </a:spcAft>
            </a:pPr>
            <a:r>
              <a:rPr lang="en-US" sz="1000" spc="-15" baseline="30000" dirty="0">
                <a:latin typeface="Times New Roman" panose="02020603050405020304" pitchFamily="18" charset="0"/>
                <a:ea typeface="Calibri" panose="020F0502020204030204" pitchFamily="34" charset="0"/>
                <a:cs typeface="Times New Roman" panose="02020603050405020304" pitchFamily="18" charset="0"/>
              </a:rPr>
              <a:t>a,b </a:t>
            </a:r>
            <a:r>
              <a:rPr lang="en-US" sz="1000" spc="-15" dirty="0">
                <a:latin typeface="Times New Roman" panose="02020603050405020304" pitchFamily="18" charset="0"/>
                <a:ea typeface="Calibri" panose="020F0502020204030204" pitchFamily="34" charset="0"/>
                <a:cs typeface="Times New Roman" panose="02020603050405020304" pitchFamily="18" charset="0"/>
              </a:rPr>
              <a:t>Means within a row with no common superscript differ significantly (</a:t>
            </a:r>
            <a:r>
              <a:rPr lang="en-US" sz="1000" i="1" spc="-15" dirty="0">
                <a:latin typeface="Times New Roman" panose="02020603050405020304" pitchFamily="18" charset="0"/>
                <a:ea typeface="Calibri" panose="020F0502020204030204" pitchFamily="34" charset="0"/>
                <a:cs typeface="Times New Roman" panose="02020603050405020304" pitchFamily="18" charset="0"/>
              </a:rPr>
              <a:t>P</a:t>
            </a:r>
            <a:r>
              <a:rPr lang="en-US" sz="1000" spc="-15" dirty="0">
                <a:latin typeface="Times New Roman" panose="02020603050405020304" pitchFamily="18" charset="0"/>
                <a:ea typeface="Calibri" panose="020F0502020204030204" pitchFamily="34" charset="0"/>
                <a:cs typeface="Times New Roman" panose="02020603050405020304" pitchFamily="18" charset="0"/>
              </a:rPr>
              <a:t>≤0.05)</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26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0" y="152400"/>
            <a:ext cx="9751060" cy="1168400"/>
          </a:xfrm>
        </p:spPr>
        <p:txBody>
          <a:bodyPr>
            <a:normAutofit/>
          </a:bodyPr>
          <a:lstStyle/>
          <a:p>
            <a:r>
              <a:rPr lang="en-US" sz="2400" b="1" dirty="0">
                <a:latin typeface="Times New Roman" panose="02020603050405020304" pitchFamily="18" charset="0"/>
                <a:cs typeface="Times New Roman" panose="02020603050405020304" pitchFamily="18" charset="0"/>
              </a:rPr>
              <a:t>DAY 10, 14, 16, and 21 Cumulative Mortality Percentage Results</a:t>
            </a:r>
            <a:endParaRPr lang="en-US" sz="2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5041232"/>
              </p:ext>
            </p:extLst>
          </p:nvPr>
        </p:nvGraphicFramePr>
        <p:xfrm>
          <a:off x="749996" y="1463122"/>
          <a:ext cx="10744201" cy="4422992"/>
        </p:xfrm>
        <a:graphic>
          <a:graphicData uri="http://schemas.openxmlformats.org/drawingml/2006/table">
            <a:tbl>
              <a:tblPr firstRow="1" firstCol="1" bandRow="1">
                <a:tableStyleId>{5C22544A-7EE6-4342-B048-85BDC9FD1C3A}</a:tableStyleId>
              </a:tblPr>
              <a:tblGrid>
                <a:gridCol w="3131245">
                  <a:extLst>
                    <a:ext uri="{9D8B030D-6E8A-4147-A177-3AD203B41FA5}">
                      <a16:colId xmlns:a16="http://schemas.microsoft.com/office/drawing/2014/main" xmlns="" val="20000"/>
                    </a:ext>
                  </a:extLst>
                </a:gridCol>
                <a:gridCol w="1903239">
                  <a:extLst>
                    <a:ext uri="{9D8B030D-6E8A-4147-A177-3AD203B41FA5}">
                      <a16:colId xmlns:a16="http://schemas.microsoft.com/office/drawing/2014/main" xmlns="" val="20001"/>
                    </a:ext>
                  </a:extLst>
                </a:gridCol>
                <a:gridCol w="1903239">
                  <a:extLst>
                    <a:ext uri="{9D8B030D-6E8A-4147-A177-3AD203B41FA5}">
                      <a16:colId xmlns:a16="http://schemas.microsoft.com/office/drawing/2014/main" xmlns="" val="20002"/>
                    </a:ext>
                  </a:extLst>
                </a:gridCol>
                <a:gridCol w="1903239">
                  <a:extLst>
                    <a:ext uri="{9D8B030D-6E8A-4147-A177-3AD203B41FA5}">
                      <a16:colId xmlns:a16="http://schemas.microsoft.com/office/drawing/2014/main" xmlns="" val="20003"/>
                    </a:ext>
                  </a:extLst>
                </a:gridCol>
                <a:gridCol w="1903239">
                  <a:extLst>
                    <a:ext uri="{9D8B030D-6E8A-4147-A177-3AD203B41FA5}">
                      <a16:colId xmlns:a16="http://schemas.microsoft.com/office/drawing/2014/main" xmlns="" val="20004"/>
                    </a:ext>
                  </a:extLst>
                </a:gridCol>
              </a:tblGrid>
              <a:tr h="0">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Treatment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0-10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10-14</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14-16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Day 16-21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995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125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2.8 ± 6.8</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995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FB4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2.8 ± 6.8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2.8 ± 6.8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2.8 ± 6.8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2.8 ± 6.8</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995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FB5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99534">
                <a:tc>
                  <a:txBody>
                    <a:bodyPr/>
                    <a:lstStyle/>
                    <a:p>
                      <a:pPr marL="0" marR="0" algn="ctr">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FB5 + Safmannan® 250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8.3 ± 9.1</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995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125</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    </a:t>
                      </a:r>
                      <a:r>
                        <a:rPr lang="en-US" sz="1400" spc="-15" dirty="0" smtClean="0">
                          <a:effectLst/>
                          <a:latin typeface="Times New Roman" panose="02020603050405020304" pitchFamily="18" charset="0"/>
                          <a:cs typeface="Times New Roman" panose="02020603050405020304" pitchFamily="18" charset="0"/>
                        </a:rPr>
                        <a:t>         </a:t>
                      </a:r>
                      <a:r>
                        <a:rPr lang="en-US" sz="1400" spc="-15" dirty="0">
                          <a:effectLst/>
                          <a:latin typeface="Times New Roman" panose="02020603050405020304" pitchFamily="18" charset="0"/>
                          <a:cs typeface="Times New Roman" panose="02020603050405020304" pitchFamily="18" charset="0"/>
                        </a:rPr>
                        <a:t>0.0 ± 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3.3 ± 7.5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995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FB6 + Safmannan® 250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2.8 ± 6.8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99534">
                <a:tc>
                  <a:txBody>
                    <a:bodyPr/>
                    <a:lstStyle/>
                    <a:p>
                      <a:pPr marL="0" marR="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Challenged Control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2.8 ± 6.8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499534">
                <a:tc>
                  <a:txBody>
                    <a:bodyPr/>
                    <a:lstStyle/>
                    <a:p>
                      <a:pPr marL="0" marR="0" algn="ctr">
                        <a:lnSpc>
                          <a:spcPct val="200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None-Challenged </a:t>
                      </a:r>
                      <a:r>
                        <a:rPr lang="en-US" sz="1400" dirty="0">
                          <a:effectLst/>
                          <a:latin typeface="Times New Roman" panose="02020603050405020304" pitchFamily="18" charset="0"/>
                          <a:cs typeface="Times New Roman" panose="02020603050405020304" pitchFamily="18" charset="0"/>
                        </a:rPr>
                        <a:t>Control</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 </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a:effectLst/>
                          <a:latin typeface="Times New Roman" panose="02020603050405020304" pitchFamily="18" charset="0"/>
                          <a:cs typeface="Times New Roman" panose="02020603050405020304" pitchFamily="18" charset="0"/>
                        </a:rPr>
                        <a:t>0.0 ± 0.0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spc="-15" dirty="0">
                          <a:effectLst/>
                          <a:latin typeface="Times New Roman" panose="02020603050405020304" pitchFamily="18" charset="0"/>
                          <a:cs typeface="Times New Roman" panose="02020603050405020304" pitchFamily="18" charset="0"/>
                        </a:rPr>
                        <a:t>0.0 ± 0.0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5" name="Rectangle 4"/>
          <p:cNvSpPr/>
          <p:nvPr/>
        </p:nvSpPr>
        <p:spPr>
          <a:xfrm>
            <a:off x="836612" y="6019800"/>
            <a:ext cx="1217000" cy="248851"/>
          </a:xfrm>
          <a:prstGeom prst="rect">
            <a:avLst/>
          </a:prstGeom>
        </p:spPr>
        <p:txBody>
          <a:bodyPr wrap="none">
            <a:spAutoFit/>
          </a:bodyPr>
          <a:lstStyle/>
          <a:p>
            <a:pPr>
              <a:lnSpc>
                <a:spcPct val="107000"/>
              </a:lnSpc>
              <a:spcAft>
                <a:spcPts val="800"/>
              </a:spcAft>
            </a:pPr>
            <a:r>
              <a:rPr lang="en-US" sz="1000" u="sng" spc="-15" dirty="0">
                <a:latin typeface="Times New Roman" panose="02020603050405020304" pitchFamily="18" charset="0"/>
                <a:ea typeface="Calibri" panose="020F0502020204030204" pitchFamily="34" charset="0"/>
                <a:cs typeface="Times New Roman" panose="02020603050405020304" pitchFamily="18" charset="0"/>
              </a:rPr>
              <a:t>+</a:t>
            </a:r>
            <a:r>
              <a:rPr lang="en-US" sz="1000" spc="-15" dirty="0">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01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99"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a:solidFill>
            <a:schemeClr val="bg1"/>
          </a:solidFill>
        </p:spPr>
        <p:txBody>
          <a:bodyPr/>
          <a:lstStyle/>
          <a:p>
            <a:r>
              <a:rPr lang="en-US" dirty="0">
                <a:latin typeface="Times New Roman" panose="02020603050405020304" pitchFamily="18" charset="0"/>
                <a:cs typeface="Times New Roman" panose="02020603050405020304" pitchFamily="18" charset="0"/>
              </a:rPr>
              <a:t>All treatment groups showed enhancement in </a:t>
            </a:r>
            <a:r>
              <a:rPr lang="en-US" dirty="0" smtClean="0">
                <a:latin typeface="Times New Roman" panose="02020603050405020304" pitchFamily="18" charset="0"/>
                <a:cs typeface="Times New Roman" panose="02020603050405020304" pitchFamily="18" charset="0"/>
              </a:rPr>
              <a:t>performance except FB4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Safmannan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250</a:t>
            </a:r>
            <a:r>
              <a:rPr lang="en-US" b="1"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Increased final body weight in all treatment groups compared to Challenged control group.</a:t>
            </a:r>
          </a:p>
        </p:txBody>
      </p:sp>
    </p:spTree>
    <p:extLst>
      <p:ext uri="{BB962C8B-B14F-4D97-AF65-F5344CB8AC3E}">
        <p14:creationId xmlns:p14="http://schemas.microsoft.com/office/powerpoint/2010/main" val="349006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Overall Dissertation Conclusion</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latin typeface="Times New Roman" panose="02020603050405020304" pitchFamily="18" charset="0"/>
                <a:cs typeface="Times New Roman" panose="02020603050405020304" pitchFamily="18" charset="0"/>
              </a:rPr>
              <a:t>Adding antibiotic alternatives enhanced performance while challenging with </a:t>
            </a:r>
            <a:r>
              <a:rPr lang="en-US" i="1" dirty="0" smtClean="0">
                <a:latin typeface="Times New Roman" panose="02020603050405020304" pitchFamily="18" charset="0"/>
                <a:cs typeface="Times New Roman" panose="02020603050405020304" pitchFamily="18" charset="0"/>
              </a:rPr>
              <a:t>Clostridium perfringens </a:t>
            </a:r>
            <a:r>
              <a:rPr lang="en-US" dirty="0" smtClean="0">
                <a:latin typeface="Times New Roman" panose="02020603050405020304" pitchFamily="18" charset="0"/>
                <a:cs typeface="Times New Roman" panose="02020603050405020304" pitchFamily="18" charset="0"/>
              </a:rPr>
              <a:t>in starter chicks or without challenging with </a:t>
            </a:r>
            <a:r>
              <a:rPr lang="en-US" i="1" dirty="0" smtClean="0">
                <a:latin typeface="Times New Roman" panose="02020603050405020304" pitchFamily="18" charset="0"/>
                <a:cs typeface="Times New Roman" panose="02020603050405020304" pitchFamily="18" charset="0"/>
              </a:rPr>
              <a:t>Clostridium perfringens </a:t>
            </a:r>
            <a:r>
              <a:rPr lang="en-US" dirty="0" smtClean="0">
                <a:latin typeface="Times New Roman" panose="02020603050405020304" pitchFamily="18" charset="0"/>
                <a:cs typeface="Times New Roman" panose="02020603050405020304" pitchFamily="18" charset="0"/>
              </a:rPr>
              <a:t>in full term </a:t>
            </a:r>
            <a:r>
              <a:rPr lang="en-US" dirty="0" smtClean="0">
                <a:latin typeface="Times New Roman" panose="02020603050405020304" pitchFamily="18" charset="0"/>
                <a:cs typeface="Times New Roman" panose="02020603050405020304" pitchFamily="18" charset="0"/>
              </a:rPr>
              <a:t>chickens, but not significantly.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Antibiotic alternatives showed better effects on broiler performance in the later rearing phases of the chickens.</a:t>
            </a:r>
          </a:p>
        </p:txBody>
      </p:sp>
    </p:spTree>
    <p:extLst>
      <p:ext uri="{BB962C8B-B14F-4D97-AF65-F5344CB8AC3E}">
        <p14:creationId xmlns:p14="http://schemas.microsoft.com/office/powerpoint/2010/main" val="226088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99" b="1" dirty="0">
                <a:latin typeface="Times New Roman" panose="02020603050405020304" pitchFamily="18" charset="0"/>
                <a:cs typeface="Times New Roman" panose="02020603050405020304" pitchFamily="18" charset="0"/>
              </a:rPr>
              <a:t>REFRENCES</a:t>
            </a:r>
          </a:p>
        </p:txBody>
      </p:sp>
      <p:sp>
        <p:nvSpPr>
          <p:cNvPr id="3" name="Content Placeholder 2"/>
          <p:cNvSpPr>
            <a:spLocks noGrp="1"/>
          </p:cNvSpPr>
          <p:nvPr>
            <p:ph idx="1"/>
          </p:nvPr>
        </p:nvSpPr>
        <p:spPr/>
        <p:txBody>
          <a:bodyPr>
            <a:normAutofit fontScale="47500" lnSpcReduction="20000"/>
          </a:bodyPr>
          <a:lstStyle/>
          <a:p>
            <a:r>
              <a:rPr lang="en-US" dirty="0">
                <a:latin typeface="Times New Roman" panose="02020603050405020304" pitchFamily="18" charset="0"/>
                <a:cs typeface="Times New Roman" panose="02020603050405020304" pitchFamily="18" charset="0"/>
              </a:rPr>
              <a:t>Anderson, C.J. and Kendal M.M. (2017). </a:t>
            </a:r>
            <a:r>
              <a:rPr lang="en-US" i="1" dirty="0">
                <a:latin typeface="Times New Roman" panose="02020603050405020304" pitchFamily="18" charset="0"/>
                <a:cs typeface="Times New Roman" panose="02020603050405020304" pitchFamily="18" charset="0"/>
              </a:rPr>
              <a:t>Salmonella </a:t>
            </a:r>
            <a:r>
              <a:rPr lang="en-US" i="1" dirty="0" err="1">
                <a:latin typeface="Times New Roman" panose="02020603050405020304" pitchFamily="18" charset="0"/>
                <a:cs typeface="Times New Roman" panose="02020603050405020304" pitchFamily="18" charset="0"/>
              </a:rPr>
              <a:t>enterica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Serovar</a:t>
            </a:r>
            <a:r>
              <a:rPr lang="en-US" dirty="0">
                <a:latin typeface="Times New Roman" panose="02020603050405020304" pitchFamily="18" charset="0"/>
                <a:cs typeface="Times New Roman" panose="02020603050405020304" pitchFamily="18" charset="0"/>
              </a:rPr>
              <a:t> Typhimurium Strategies for Host Adaptation. </a:t>
            </a:r>
            <a:r>
              <a:rPr lang="en-US" i="1" dirty="0">
                <a:latin typeface="Times New Roman" panose="02020603050405020304" pitchFamily="18" charset="0"/>
                <a:cs typeface="Times New Roman" panose="02020603050405020304" pitchFamily="18" charset="0"/>
              </a:rPr>
              <a:t>Frontiers in Microbiology. </a:t>
            </a:r>
            <a:r>
              <a:rPr lang="en-US" dirty="0">
                <a:latin typeface="Times New Roman" panose="02020603050405020304" pitchFamily="18" charset="0"/>
                <a:cs typeface="Times New Roman" panose="02020603050405020304" pitchFamily="18" charset="0"/>
              </a:rPr>
              <a:t>12:1-16.</a:t>
            </a:r>
          </a:p>
          <a:p>
            <a:r>
              <a:rPr lang="en-US" dirty="0">
                <a:latin typeface="Times New Roman" panose="02020603050405020304" pitchFamily="18" charset="0"/>
                <a:cs typeface="Times New Roman" panose="02020603050405020304" pitchFamily="18" charset="0"/>
              </a:rPr>
              <a:t>Craven, S. E., N. J. Stern, E. Line, J. S. Bailey, N. A. Cox, and P. </a:t>
            </a:r>
            <a:r>
              <a:rPr lang="en-US" dirty="0" err="1">
                <a:latin typeface="Times New Roman" panose="02020603050405020304" pitchFamily="18" charset="0"/>
                <a:cs typeface="Times New Roman" panose="02020603050405020304" pitchFamily="18" charset="0"/>
              </a:rPr>
              <a:t>Fedorka</a:t>
            </a:r>
            <a:r>
              <a:rPr lang="en-US" dirty="0">
                <a:latin typeface="Times New Roman" panose="02020603050405020304" pitchFamily="18" charset="0"/>
                <a:cs typeface="Times New Roman" panose="02020603050405020304" pitchFamily="18" charset="0"/>
              </a:rPr>
              <a:t>-Cray. (2000). Determination of the incidence of salmonella spp., campylobacter </a:t>
            </a:r>
            <a:r>
              <a:rPr lang="en-US" dirty="0" err="1">
                <a:latin typeface="Times New Roman" panose="02020603050405020304" pitchFamily="18" charset="0"/>
                <a:cs typeface="Times New Roman" panose="02020603050405020304" pitchFamily="18" charset="0"/>
              </a:rPr>
              <a:t>jejuni</a:t>
            </a:r>
            <a:r>
              <a:rPr lang="en-US" dirty="0">
                <a:latin typeface="Times New Roman" panose="02020603050405020304" pitchFamily="18" charset="0"/>
                <a:cs typeface="Times New Roman" panose="02020603050405020304" pitchFamily="18" charset="0"/>
              </a:rPr>
              <a:t>, and clostridium perfringens in wild birds near broiler chicken houses by sampling intestinal droppings. </a:t>
            </a:r>
            <a:r>
              <a:rPr lang="en-US" i="1" dirty="0">
                <a:latin typeface="Times New Roman" panose="02020603050405020304" pitchFamily="18" charset="0"/>
                <a:cs typeface="Times New Roman" panose="02020603050405020304" pitchFamily="18" charset="0"/>
              </a:rPr>
              <a:t>Avian Dis</a:t>
            </a:r>
            <a:r>
              <a:rPr lang="en-US" dirty="0">
                <a:latin typeface="Times New Roman" panose="02020603050405020304" pitchFamily="18" charset="0"/>
                <a:cs typeface="Times New Roman" panose="02020603050405020304" pitchFamily="18" charset="0"/>
              </a:rPr>
              <a:t>. 44:715-720.</a:t>
            </a:r>
          </a:p>
          <a:p>
            <a:r>
              <a:rPr lang="en-US" dirty="0">
                <a:latin typeface="Times New Roman" panose="02020603050405020304" pitchFamily="18" charset="0"/>
                <a:cs typeface="Times New Roman" panose="02020603050405020304" pitchFamily="18" charset="0"/>
              </a:rPr>
              <a:t>Craven, S. E., N. J. Stern, J. S. Bailey, and N. A. Cox. (2001). Incidence of clostridium perfringens in broiler chickens and their environment during production and processing. </a:t>
            </a:r>
            <a:r>
              <a:rPr lang="en-US" i="1" dirty="0">
                <a:latin typeface="Times New Roman" panose="02020603050405020304" pitchFamily="18" charset="0"/>
                <a:cs typeface="Times New Roman" panose="02020603050405020304" pitchFamily="18" charset="0"/>
              </a:rPr>
              <a:t>Avian Dis.</a:t>
            </a:r>
            <a:r>
              <a:rPr lang="en-US" dirty="0">
                <a:latin typeface="Times New Roman" panose="02020603050405020304" pitchFamily="18" charset="0"/>
                <a:cs typeface="Times New Roman" panose="02020603050405020304" pitchFamily="18" charset="0"/>
              </a:rPr>
              <a:t> 45:887-896.</a:t>
            </a:r>
          </a:p>
          <a:p>
            <a:r>
              <a:rPr lang="en-US" dirty="0" err="1">
                <a:latin typeface="Times New Roman" panose="02020603050405020304" pitchFamily="18" charset="0"/>
                <a:cs typeface="Times New Roman" panose="02020603050405020304" pitchFamily="18" charset="0"/>
              </a:rPr>
              <a:t>Danladi</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Loh</a:t>
            </a:r>
            <a:r>
              <a:rPr lang="en-US" dirty="0">
                <a:latin typeface="Times New Roman" panose="02020603050405020304" pitchFamily="18" charset="0"/>
                <a:cs typeface="Times New Roman" panose="02020603050405020304" pitchFamily="18" charset="0"/>
              </a:rPr>
              <a:t>, T.C., Foo, H.L., Henny </a:t>
            </a:r>
            <a:r>
              <a:rPr lang="en-US" dirty="0" err="1">
                <a:latin typeface="Times New Roman" panose="02020603050405020304" pitchFamily="18" charset="0"/>
                <a:cs typeface="Times New Roman" panose="02020603050405020304" pitchFamily="18" charset="0"/>
              </a:rPr>
              <a:t>Akit</a:t>
            </a:r>
            <a:r>
              <a:rPr lang="en-US" dirty="0">
                <a:latin typeface="Times New Roman" panose="02020603050405020304" pitchFamily="18" charset="0"/>
                <a:cs typeface="Times New Roman" panose="02020603050405020304" pitchFamily="18" charset="0"/>
              </a:rPr>
              <a:t>, H.A., </a:t>
            </a:r>
            <a:r>
              <a:rPr lang="en-US" dirty="0" err="1">
                <a:latin typeface="Times New Roman" panose="02020603050405020304" pitchFamily="18" charset="0"/>
                <a:cs typeface="Times New Roman" panose="02020603050405020304" pitchFamily="18" charset="0"/>
              </a:rPr>
              <a:t>Tamrin</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Azizi</a:t>
            </a:r>
            <a:r>
              <a:rPr lang="en-US" dirty="0">
                <a:latin typeface="Times New Roman" panose="02020603050405020304" pitchFamily="18" charset="0"/>
                <a:cs typeface="Times New Roman" panose="02020603050405020304" pitchFamily="18" charset="0"/>
              </a:rPr>
              <a:t>, M.N. (2022). Effects of </a:t>
            </a:r>
            <a:r>
              <a:rPr lang="en-US" dirty="0" err="1">
                <a:latin typeface="Times New Roman" panose="02020603050405020304" pitchFamily="18" charset="0"/>
                <a:cs typeface="Times New Roman" panose="02020603050405020304" pitchFamily="18" charset="0"/>
              </a:rPr>
              <a:t>Postbiotics</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Paraprobiotics</a:t>
            </a:r>
            <a:r>
              <a:rPr lang="en-US" dirty="0">
                <a:latin typeface="Times New Roman" panose="02020603050405020304" pitchFamily="18" charset="0"/>
                <a:cs typeface="Times New Roman" panose="02020603050405020304" pitchFamily="18" charset="0"/>
              </a:rPr>
              <a:t> as Replacements for Antibiotics on Growth Performance, Carcass Characteristics, Small Intestine </a:t>
            </a:r>
            <a:r>
              <a:rPr lang="en-US" dirty="0" err="1">
                <a:latin typeface="Times New Roman" panose="02020603050405020304" pitchFamily="18" charset="0"/>
                <a:cs typeface="Times New Roman" panose="02020603050405020304" pitchFamily="18" charset="0"/>
              </a:rPr>
              <a:t>Histomorphology</a:t>
            </a:r>
            <a:r>
              <a:rPr lang="en-US" dirty="0">
                <a:latin typeface="Times New Roman" panose="02020603050405020304" pitchFamily="18" charset="0"/>
                <a:cs typeface="Times New Roman" panose="02020603050405020304" pitchFamily="18" charset="0"/>
              </a:rPr>
              <a:t>, Immune Status and Hepatic Growth Gene Expression in Broiler Chickens. </a:t>
            </a:r>
            <a:r>
              <a:rPr lang="en-US" i="1" dirty="0">
                <a:latin typeface="Times New Roman" panose="02020603050405020304" pitchFamily="18" charset="0"/>
                <a:cs typeface="Times New Roman" panose="02020603050405020304" pitchFamily="18" charset="0"/>
              </a:rPr>
              <a:t>Animals. </a:t>
            </a:r>
            <a:r>
              <a:rPr lang="en-US" dirty="0">
                <a:latin typeface="Times New Roman" panose="02020603050405020304" pitchFamily="18" charset="0"/>
                <a:cs typeface="Times New Roman" panose="02020603050405020304" pitchFamily="18" charset="0"/>
              </a:rPr>
              <a:t>12:917-935.</a:t>
            </a:r>
          </a:p>
          <a:p>
            <a:r>
              <a:rPr lang="en-US" dirty="0">
                <a:latin typeface="Times New Roman" panose="02020603050405020304" pitchFamily="18" charset="0"/>
                <a:cs typeface="Times New Roman" panose="02020603050405020304" pitchFamily="18" charset="0"/>
              </a:rPr>
              <a:t>Dar, M.A., Ahmad, S.M., Bhat, S.A., Ahmed, R., </a:t>
            </a:r>
            <a:r>
              <a:rPr lang="en-US" dirty="0" err="1">
                <a:latin typeface="Times New Roman" panose="02020603050405020304" pitchFamily="18" charset="0"/>
                <a:cs typeface="Times New Roman" panose="02020603050405020304" pitchFamily="18" charset="0"/>
              </a:rPr>
              <a:t>Urwat</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Mumtaz</a:t>
            </a:r>
            <a:r>
              <a:rPr lang="en-US" dirty="0">
                <a:latin typeface="Times New Roman" panose="02020603050405020304" pitchFamily="18" charset="0"/>
                <a:cs typeface="Times New Roman" panose="02020603050405020304" pitchFamily="18" charset="0"/>
              </a:rPr>
              <a:t>, P.T., Bhat, S.A., Dar, T.A., Shah, R.A., and </a:t>
            </a:r>
            <a:r>
              <a:rPr lang="en-US" dirty="0" err="1">
                <a:latin typeface="Times New Roman" panose="02020603050405020304" pitchFamily="18" charset="0"/>
                <a:cs typeface="Times New Roman" panose="02020603050405020304" pitchFamily="18" charset="0"/>
              </a:rPr>
              <a:t>Ganai</a:t>
            </a:r>
            <a:r>
              <a:rPr lang="en-US" dirty="0">
                <a:latin typeface="Times New Roman" panose="02020603050405020304" pitchFamily="18" charset="0"/>
                <a:cs typeface="Times New Roman" panose="02020603050405020304" pitchFamily="18" charset="0"/>
              </a:rPr>
              <a:t>, N.A. (2017). Salmonella typhimurium in poultry: a review</a:t>
            </a:r>
            <a:r>
              <a:rPr lang="en-US" i="1" dirty="0">
                <a:latin typeface="Times New Roman" panose="02020603050405020304" pitchFamily="18" charset="0"/>
                <a:cs typeface="Times New Roman" panose="02020603050405020304" pitchFamily="18" charset="0"/>
              </a:rPr>
              <a:t>. World's Poultry Science Journal. </a:t>
            </a:r>
            <a:r>
              <a:rPr lang="en-US" dirty="0">
                <a:latin typeface="Times New Roman" panose="02020603050405020304" pitchFamily="18" charset="0"/>
                <a:cs typeface="Times New Roman" panose="02020603050405020304" pitchFamily="18" charset="0"/>
              </a:rPr>
              <a:t>73(2):345-354.</a:t>
            </a:r>
          </a:p>
          <a:p>
            <a:r>
              <a:rPr lang="en-US" dirty="0">
                <a:latin typeface="Times New Roman" panose="02020603050405020304" pitchFamily="18" charset="0"/>
                <a:cs typeface="Times New Roman" panose="02020603050405020304" pitchFamily="18" charset="0"/>
              </a:rPr>
              <a:t>Freedman, J. C., J. </a:t>
            </a:r>
            <a:r>
              <a:rPr lang="en-US" dirty="0" err="1">
                <a:latin typeface="Times New Roman" panose="02020603050405020304" pitchFamily="18" charset="0"/>
                <a:cs typeface="Times New Roman" panose="02020603050405020304" pitchFamily="18" charset="0"/>
              </a:rPr>
              <a:t>R.Theoret</a:t>
            </a:r>
            <a:r>
              <a:rPr lang="en-US" dirty="0">
                <a:latin typeface="Times New Roman" panose="02020603050405020304" pitchFamily="18" charset="0"/>
                <a:cs typeface="Times New Roman" panose="02020603050405020304" pitchFamily="18" charset="0"/>
              </a:rPr>
              <a:t>, J. A. Wisniewski, F. A. </a:t>
            </a:r>
            <a:r>
              <a:rPr lang="en-US" dirty="0" err="1">
                <a:latin typeface="Times New Roman" panose="02020603050405020304" pitchFamily="18" charset="0"/>
                <a:cs typeface="Times New Roman" panose="02020603050405020304" pitchFamily="18" charset="0"/>
              </a:rPr>
              <a:t>Uzal</a:t>
            </a:r>
            <a:r>
              <a:rPr lang="en-US" dirty="0">
                <a:latin typeface="Times New Roman" panose="02020603050405020304" pitchFamily="18" charset="0"/>
                <a:cs typeface="Times New Roman" panose="02020603050405020304" pitchFamily="18" charset="0"/>
              </a:rPr>
              <a:t>, J. I. Rood, and B. A. </a:t>
            </a:r>
            <a:r>
              <a:rPr lang="en-US" dirty="0" err="1">
                <a:latin typeface="Times New Roman" panose="02020603050405020304" pitchFamily="18" charset="0"/>
                <a:cs typeface="Times New Roman" panose="02020603050405020304" pitchFamily="18" charset="0"/>
              </a:rPr>
              <a:t>Mcclane</a:t>
            </a:r>
            <a:r>
              <a:rPr lang="en-US" dirty="0">
                <a:latin typeface="Times New Roman" panose="02020603050405020304" pitchFamily="18" charset="0"/>
                <a:cs typeface="Times New Roman" panose="02020603050405020304" pitchFamily="18" charset="0"/>
              </a:rPr>
              <a:t>. (2015). Clostridium perfringens type a–e toxin plasmids. </a:t>
            </a:r>
            <a:r>
              <a:rPr lang="en-US" i="1" dirty="0">
                <a:latin typeface="Times New Roman" panose="02020603050405020304" pitchFamily="18" charset="0"/>
                <a:cs typeface="Times New Roman" panose="02020603050405020304" pitchFamily="18" charset="0"/>
              </a:rPr>
              <a:t>Res. </a:t>
            </a:r>
            <a:r>
              <a:rPr lang="en-US" i="1" dirty="0" err="1">
                <a:latin typeface="Times New Roman" panose="02020603050405020304" pitchFamily="18" charset="0"/>
                <a:cs typeface="Times New Roman" panose="02020603050405020304" pitchFamily="18" charset="0"/>
              </a:rPr>
              <a:t>Microbiol</a:t>
            </a:r>
            <a:r>
              <a:rPr lang="en-US" dirty="0">
                <a:latin typeface="Times New Roman" panose="02020603050405020304" pitchFamily="18" charset="0"/>
                <a:cs typeface="Times New Roman" panose="02020603050405020304" pitchFamily="18" charset="0"/>
              </a:rPr>
              <a:t>. 166:264-279.</a:t>
            </a:r>
          </a:p>
          <a:p>
            <a:r>
              <a:rPr lang="en-US" dirty="0">
                <a:latin typeface="Times New Roman" panose="02020603050405020304" pitchFamily="18" charset="0"/>
                <a:cs typeface="Times New Roman" panose="02020603050405020304" pitchFamily="18" charset="0"/>
                <a:hlinkClick r:id="rId2"/>
              </a:rPr>
              <a:t> </a:t>
            </a:r>
            <a:r>
              <a:rPr lang="en-US" dirty="0" err="1">
                <a:latin typeface="Times New Roman" panose="02020603050405020304" pitchFamily="18" charset="0"/>
                <a:cs typeface="Times New Roman" panose="02020603050405020304" pitchFamily="18" charset="0"/>
                <a:hlinkClick r:id="rId2"/>
              </a:rPr>
              <a:t>Romo</a:t>
            </a:r>
            <a:r>
              <a:rPr lang="en-US" dirty="0">
                <a:latin typeface="Times New Roman" panose="02020603050405020304" pitchFamily="18" charset="0"/>
                <a:cs typeface="Times New Roman" panose="02020603050405020304" pitchFamily="18" charset="0"/>
                <a:hlinkClick r:id="rId2"/>
              </a:rPr>
              <a:t>-Barrera</a:t>
            </a:r>
            <a:r>
              <a:rPr lang="en-US" dirty="0">
                <a:latin typeface="Times New Roman" panose="02020603050405020304" pitchFamily="18" charset="0"/>
                <a:cs typeface="Times New Roman" panose="02020603050405020304" pitchFamily="18" charset="0"/>
              </a:rPr>
              <a:t>, M.C.,</a:t>
            </a:r>
            <a:r>
              <a:rPr lang="en-US" baseline="300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hlinkClick r:id="rId3"/>
              </a:rPr>
              <a:t>Castrillón</a:t>
            </a:r>
            <a:r>
              <a:rPr lang="en-US" dirty="0">
                <a:latin typeface="Times New Roman" panose="02020603050405020304" pitchFamily="18" charset="0"/>
                <a:cs typeface="Times New Roman" panose="02020603050405020304" pitchFamily="18" charset="0"/>
                <a:hlinkClick r:id="rId3"/>
              </a:rPr>
              <a:t>-Rivera</a:t>
            </a:r>
            <a:r>
              <a:rPr lang="en-US" dirty="0">
                <a:latin typeface="Times New Roman" panose="02020603050405020304" pitchFamily="18" charset="0"/>
                <a:cs typeface="Times New Roman" panose="02020603050405020304" pitchFamily="18" charset="0"/>
              </a:rPr>
              <a:t>, L.E.,</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4"/>
              </a:rPr>
              <a:t> Palma-Ramos</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hlinkClick r:id="rId5"/>
              </a:rPr>
              <a:t>Castañeda</a:t>
            </a:r>
            <a:r>
              <a:rPr lang="en-US" dirty="0">
                <a:latin typeface="Times New Roman" panose="02020603050405020304" pitchFamily="18" charset="0"/>
                <a:cs typeface="Times New Roman" panose="02020603050405020304" pitchFamily="18" charset="0"/>
                <a:hlinkClick r:id="rId5"/>
              </a:rPr>
              <a:t>-Sánchez</a:t>
            </a:r>
            <a:r>
              <a:rPr lang="en-US" dirty="0">
                <a:latin typeface="Times New Roman" panose="02020603050405020304" pitchFamily="18" charset="0"/>
                <a:cs typeface="Times New Roman" panose="02020603050405020304" pitchFamily="18" charset="0"/>
              </a:rPr>
              <a:t>, J.I., and  </a:t>
            </a:r>
            <a:r>
              <a:rPr lang="en-US" dirty="0">
                <a:latin typeface="Times New Roman" panose="02020603050405020304" pitchFamily="18" charset="0"/>
                <a:cs typeface="Times New Roman" panose="02020603050405020304" pitchFamily="18" charset="0"/>
                <a:hlinkClick r:id="rId6"/>
              </a:rPr>
              <a:t>Luna-Herrera</a:t>
            </a:r>
            <a:r>
              <a:rPr lang="en-US" dirty="0">
                <a:latin typeface="Times New Roman" panose="02020603050405020304" pitchFamily="18" charset="0"/>
                <a:cs typeface="Times New Roman" panose="02020603050405020304" pitchFamily="18" charset="0"/>
              </a:rPr>
              <a:t>, J. (2021). </a:t>
            </a:r>
            <a:r>
              <a:rPr lang="en-US" i="1" dirty="0">
                <a:latin typeface="Times New Roman" panose="02020603050405020304" pitchFamily="18" charset="0"/>
                <a:cs typeface="Times New Roman" panose="02020603050405020304" pitchFamily="18" charset="0"/>
              </a:rPr>
              <a:t>Bacillus </a:t>
            </a:r>
            <a:r>
              <a:rPr lang="en-US" i="1" dirty="0" err="1">
                <a:latin typeface="Times New Roman" panose="02020603050405020304" pitchFamily="18" charset="0"/>
                <a:cs typeface="Times New Roman" panose="02020603050405020304" pitchFamily="18" charset="0"/>
              </a:rPr>
              <a:t>licheniformis</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Bacillus subtilis</a:t>
            </a:r>
            <a:r>
              <a:rPr lang="en-US" dirty="0">
                <a:latin typeface="Times New Roman" panose="02020603050405020304" pitchFamily="18" charset="0"/>
                <a:cs typeface="Times New Roman" panose="02020603050405020304" pitchFamily="18" charset="0"/>
              </a:rPr>
              <a:t>, Probiotics That Induce the Formation of Macrophage Extracellular Traps. Microorganisms 9:1-12.</a:t>
            </a:r>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FAO. (2015). Livestock production.</a:t>
            </a:r>
          </a:p>
          <a:p>
            <a:r>
              <a:rPr lang="en-US" dirty="0">
                <a:latin typeface="Times New Roman" panose="02020603050405020304" pitchFamily="18" charset="0"/>
                <a:cs typeface="Times New Roman" panose="02020603050405020304" pitchFamily="18" charset="0"/>
              </a:rPr>
              <a:t>FAO. (2021). Gateway to Poultry Production and Products. </a:t>
            </a:r>
          </a:p>
          <a:p>
            <a:r>
              <a:rPr lang="en-US" dirty="0">
                <a:latin typeface="Times New Roman" panose="02020603050405020304" pitchFamily="18" charset="0"/>
                <a:cs typeface="Times New Roman" panose="02020603050405020304" pitchFamily="18" charset="0"/>
              </a:rPr>
              <a:t>FAW/WHO. (2001). Report of a Joint FDA/WHO Expert Consultation on Evaluation of Health and Nutritional Properties of Probiotics in Food </a:t>
            </a:r>
            <a:r>
              <a:rPr lang="en-US" dirty="0" err="1">
                <a:latin typeface="Times New Roman" panose="02020603050405020304" pitchFamily="18" charset="0"/>
                <a:cs typeface="Times New Roman" panose="02020603050405020304" pitchFamily="18" charset="0"/>
              </a:rPr>
              <a:t>Encluding</a:t>
            </a:r>
            <a:r>
              <a:rPr lang="en-US" dirty="0">
                <a:latin typeface="Times New Roman" panose="02020603050405020304" pitchFamily="18" charset="0"/>
                <a:cs typeface="Times New Roman" panose="02020603050405020304" pitchFamily="18" charset="0"/>
              </a:rPr>
              <a:t> Powder Milk with Live Lactic Acid Bacteria.</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9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95AC74-F1E5-ACF6-BBB7-786BAAD7D4D2}"/>
              </a:ext>
            </a:extLst>
          </p:cNvPr>
          <p:cNvSpPr>
            <a:spLocks noGrp="1"/>
          </p:cNvSpPr>
          <p:nvPr>
            <p:ph type="title"/>
          </p:nvPr>
        </p:nvSpPr>
        <p:spPr>
          <a:xfrm>
            <a:off x="1117309" y="457200"/>
            <a:ext cx="9751060" cy="1168400"/>
          </a:xfrm>
        </p:spPr>
        <p:txBody>
          <a:bodyPr anchor="ctr" anchorCtr="0"/>
          <a:lstStyle/>
          <a:p>
            <a:r>
              <a:rPr lang="en-US" sz="3200" b="1" i="1" dirty="0">
                <a:latin typeface="Times New Roman" panose="02020603050405020304" pitchFamily="18" charset="0"/>
                <a:cs typeface="Times New Roman" panose="02020603050405020304" pitchFamily="18" charset="0"/>
              </a:rPr>
              <a:t>Bacillus</a:t>
            </a:r>
            <a:endParaRPr lang="en-US" b="1" dirty="0"/>
          </a:p>
        </p:txBody>
      </p:sp>
      <p:sp>
        <p:nvSpPr>
          <p:cNvPr id="3" name="Content Placeholder 2">
            <a:extLst>
              <a:ext uri="{FF2B5EF4-FFF2-40B4-BE49-F238E27FC236}">
                <a16:creationId xmlns:a16="http://schemas.microsoft.com/office/drawing/2014/main" xmlns="" id="{13063518-7AEB-C29B-54D0-D3C69BB9C386}"/>
              </a:ext>
            </a:extLst>
          </p:cNvPr>
          <p:cNvSpPr>
            <a:spLocks noGrp="1"/>
          </p:cNvSpPr>
          <p:nvPr>
            <p:ph sz="half" idx="1"/>
          </p:nvPr>
        </p:nvSpPr>
        <p:spPr>
          <a:xfrm>
            <a:off x="989012" y="1803400"/>
            <a:ext cx="5003827" cy="4267200"/>
          </a:xfrm>
        </p:spPr>
        <p:txBody>
          <a:bodyPr>
            <a:normAutofit fontScale="92500"/>
          </a:bodyPr>
          <a:lstStyle/>
          <a:p>
            <a:r>
              <a:rPr lang="en-US" sz="2400" i="1" dirty="0">
                <a:latin typeface="Times New Roman" panose="02020603050405020304" pitchFamily="18" charset="0"/>
                <a:cs typeface="Times New Roman" panose="02020603050405020304" pitchFamily="18" charset="0"/>
              </a:rPr>
              <a:t>Bacillus</a:t>
            </a:r>
            <a:r>
              <a:rPr lang="en-US" sz="2400" dirty="0">
                <a:latin typeface="Times New Roman" panose="02020603050405020304" pitchFamily="18" charset="0"/>
                <a:cs typeface="Times New Roman" panose="02020603050405020304" pitchFamily="18" charset="0"/>
              </a:rPr>
              <a:t> species are rod-shaped bacteria, aerobic or electively anaerobic. </a:t>
            </a:r>
          </a:p>
          <a:p>
            <a:pPr lvl="1"/>
            <a:r>
              <a:rPr lang="en-US" dirty="0">
                <a:latin typeface="Times New Roman" panose="02020603050405020304" pitchFamily="18" charset="0"/>
                <a:cs typeface="Times New Roman" panose="02020603050405020304" pitchFamily="18" charset="0"/>
              </a:rPr>
              <a:t>They are Gram-positive bacteria, but some species could turn to Gram-negative in aged culture. </a:t>
            </a:r>
          </a:p>
          <a:p>
            <a:r>
              <a:rPr lang="en-US" dirty="0">
                <a:latin typeface="Times New Roman" panose="02020603050405020304" pitchFamily="18" charset="0"/>
                <a:cs typeface="Times New Roman" panose="02020603050405020304" pitchFamily="18" charset="0"/>
              </a:rPr>
              <a:t>They are endospore forming. The spores are resistant to cold, heat, desiccation, disinfectants, and radiation. </a:t>
            </a:r>
          </a:p>
          <a:p>
            <a:r>
              <a:rPr lang="en-US" dirty="0">
                <a:latin typeface="Times New Roman" panose="02020603050405020304" pitchFamily="18" charset="0"/>
                <a:cs typeface="Times New Roman" panose="02020603050405020304" pitchFamily="18" charset="0"/>
              </a:rPr>
              <a:t>The numerous species of </a:t>
            </a:r>
            <a:r>
              <a:rPr lang="en-US" i="1" dirty="0">
                <a:latin typeface="Times New Roman" panose="02020603050405020304" pitchFamily="18" charset="0"/>
                <a:cs typeface="Times New Roman" panose="02020603050405020304" pitchFamily="18" charset="0"/>
              </a:rPr>
              <a:t>Bacillus</a:t>
            </a:r>
            <a:r>
              <a:rPr lang="en-US" dirty="0">
                <a:latin typeface="Times New Roman" panose="02020603050405020304" pitchFamily="18" charset="0"/>
                <a:cs typeface="Times New Roman" panose="02020603050405020304" pitchFamily="18" charset="0"/>
              </a:rPr>
              <a:t> demonstrate many physiologic capabilities which allow them to survive in a natural environment </a:t>
            </a:r>
          </a:p>
        </p:txBody>
      </p:sp>
      <p:pic>
        <p:nvPicPr>
          <p:cNvPr id="5" name="Picture 4">
            <a:extLst>
              <a:ext uri="{FF2B5EF4-FFF2-40B4-BE49-F238E27FC236}">
                <a16:creationId xmlns:a16="http://schemas.microsoft.com/office/drawing/2014/main" xmlns="" id="{DF076EBD-A119-3BE0-CAA0-84907F995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477" y="1625600"/>
            <a:ext cx="4506354" cy="4018321"/>
          </a:xfrm>
          <a:prstGeom prst="rect">
            <a:avLst/>
          </a:prstGeom>
        </p:spPr>
      </p:pic>
      <p:sp>
        <p:nvSpPr>
          <p:cNvPr id="7" name="TextBox 6">
            <a:extLst>
              <a:ext uri="{FF2B5EF4-FFF2-40B4-BE49-F238E27FC236}">
                <a16:creationId xmlns:a16="http://schemas.microsoft.com/office/drawing/2014/main" xmlns="" id="{3F445AB4-057E-54A7-655E-6E69D6E885B0}"/>
              </a:ext>
            </a:extLst>
          </p:cNvPr>
          <p:cNvSpPr txBox="1"/>
          <p:nvPr/>
        </p:nvSpPr>
        <p:spPr>
          <a:xfrm>
            <a:off x="2295698" y="5986790"/>
            <a:ext cx="7394282" cy="523220"/>
          </a:xfrm>
          <a:prstGeom prst="rect">
            <a:avLst/>
          </a:prstGeom>
          <a:noFill/>
        </p:spPr>
        <p:txBody>
          <a:bodyPr wrap="square">
            <a:spAutoFit/>
          </a:bodyPr>
          <a:lstStyle/>
          <a:p>
            <a:r>
              <a:rPr lang="en-US" sz="1400" i="1" dirty="0">
                <a:latin typeface="Times New Roman" panose="02020603050405020304" pitchFamily="18" charset="0"/>
                <a:cs typeface="Times New Roman" panose="02020603050405020304" pitchFamily="18" charset="0"/>
              </a:rPr>
              <a:t>https://www.nutraingredients-asia.com/Article/2022/05/04/probiotic-bacillus-clausii-insignificant-in-alleviating-childhood-diarrhoea-rct</a:t>
            </a:r>
          </a:p>
        </p:txBody>
      </p:sp>
    </p:spTree>
    <p:extLst>
      <p:ext uri="{BB962C8B-B14F-4D97-AF65-F5344CB8AC3E}">
        <p14:creationId xmlns:p14="http://schemas.microsoft.com/office/powerpoint/2010/main" val="342998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40000" lnSpcReduction="20000"/>
          </a:bodyPr>
          <a:lstStyle/>
          <a:p>
            <a:r>
              <a:rPr lang="en-US" dirty="0" err="1">
                <a:latin typeface="Times New Roman" panose="02020603050405020304" pitchFamily="18" charset="0"/>
                <a:cs typeface="Times New Roman" panose="02020603050405020304" pitchFamily="18" charset="0"/>
              </a:rPr>
              <a:t>Gadde</a:t>
            </a:r>
            <a:r>
              <a:rPr lang="en-US" dirty="0">
                <a:latin typeface="Times New Roman" panose="02020603050405020304" pitchFamily="18" charset="0"/>
                <a:cs typeface="Times New Roman" panose="02020603050405020304" pitchFamily="18" charset="0"/>
              </a:rPr>
              <a:t>, U., Kim, W. H., Oh, S. T., and </a:t>
            </a:r>
            <a:r>
              <a:rPr lang="en-US" dirty="0" err="1">
                <a:latin typeface="Times New Roman" panose="02020603050405020304" pitchFamily="18" charset="0"/>
                <a:cs typeface="Times New Roman" panose="02020603050405020304" pitchFamily="18" charset="0"/>
              </a:rPr>
              <a:t>Lillehoj</a:t>
            </a:r>
            <a:r>
              <a:rPr lang="en-US" dirty="0">
                <a:latin typeface="Times New Roman" panose="02020603050405020304" pitchFamily="18" charset="0"/>
                <a:cs typeface="Times New Roman" panose="02020603050405020304" pitchFamily="18" charset="0"/>
              </a:rPr>
              <a:t>, H. S. (2017). Alternatives to antibiotics for maximizing growth performance and feed efficiency in poultry: A review. Anim. </a:t>
            </a:r>
            <a:r>
              <a:rPr lang="en-US" i="1" dirty="0">
                <a:latin typeface="Times New Roman" panose="02020603050405020304" pitchFamily="18" charset="0"/>
                <a:cs typeface="Times New Roman" panose="02020603050405020304" pitchFamily="18" charset="0"/>
              </a:rPr>
              <a:t>Health Res.  Rev.</a:t>
            </a:r>
            <a:r>
              <a:rPr lang="en-US" dirty="0">
                <a:latin typeface="Times New Roman" panose="02020603050405020304" pitchFamily="18" charset="0"/>
                <a:cs typeface="Times New Roman" panose="02020603050405020304" pitchFamily="18" charset="0"/>
              </a:rPr>
              <a:t> 18:1-20.</a:t>
            </a:r>
          </a:p>
          <a:p>
            <a:r>
              <a:rPr lang="en-US" dirty="0">
                <a:latin typeface="Times New Roman" panose="02020603050405020304" pitchFamily="18" charset="0"/>
                <a:cs typeface="Times New Roman" panose="02020603050405020304" pitchFamily="18" charset="0"/>
              </a:rPr>
              <a:t>Hasan, F., Khan S., Shah A., and Abdul Hameed. (2009). Production of Antibacterial Compounds by Free and Immobilized </a:t>
            </a:r>
            <a:r>
              <a:rPr lang="en-US" i="1" dirty="0">
                <a:latin typeface="Times New Roman" panose="02020603050405020304" pitchFamily="18" charset="0"/>
                <a:cs typeface="Times New Roman" panose="02020603050405020304" pitchFamily="18" charset="0"/>
              </a:rPr>
              <a:t>Bacillus </a:t>
            </a:r>
            <a:r>
              <a:rPr lang="en-US" i="1" dirty="0" err="1">
                <a:latin typeface="Times New Roman" panose="02020603050405020304" pitchFamily="18" charset="0"/>
                <a:cs typeface="Times New Roman" panose="02020603050405020304" pitchFamily="18" charset="0"/>
              </a:rPr>
              <a:t>pumilus</a:t>
            </a:r>
            <a:r>
              <a:rPr lang="en-US" dirty="0">
                <a:latin typeface="Times New Roman" panose="02020603050405020304" pitchFamily="18" charset="0"/>
                <a:cs typeface="Times New Roman" panose="02020603050405020304" pitchFamily="18" charset="0"/>
              </a:rPr>
              <a:t> SAF1. </a:t>
            </a:r>
            <a:r>
              <a:rPr lang="en-US" i="1" dirty="0">
                <a:latin typeface="Times New Roman" panose="02020603050405020304" pitchFamily="18" charset="0"/>
                <a:cs typeface="Times New Roman" panose="02020603050405020304" pitchFamily="18" charset="0"/>
              </a:rPr>
              <a:t>Pakistan journal botany</a:t>
            </a:r>
            <a:r>
              <a:rPr lang="en-US" dirty="0">
                <a:latin typeface="Times New Roman" panose="02020603050405020304" pitchFamily="18" charset="0"/>
                <a:cs typeface="Times New Roman" panose="02020603050405020304" pitchFamily="18" charset="0"/>
              </a:rPr>
              <a:t>. 41(3): 1499-1510.</a:t>
            </a:r>
          </a:p>
          <a:p>
            <a:r>
              <a:rPr lang="en-US" dirty="0" err="1">
                <a:latin typeface="Times New Roman" panose="02020603050405020304" pitchFamily="18" charset="0"/>
                <a:cs typeface="Times New Roman" panose="02020603050405020304" pitchFamily="18" charset="0"/>
              </a:rPr>
              <a:t>Humam</a:t>
            </a:r>
            <a:r>
              <a:rPr lang="en-US" dirty="0">
                <a:latin typeface="Times New Roman" panose="02020603050405020304" pitchFamily="18" charset="0"/>
                <a:cs typeface="Times New Roman" panose="02020603050405020304" pitchFamily="18" charset="0"/>
              </a:rPr>
              <a:t>, A. M., </a:t>
            </a:r>
            <a:r>
              <a:rPr lang="en-US" dirty="0" err="1">
                <a:latin typeface="Times New Roman" panose="02020603050405020304" pitchFamily="18" charset="0"/>
                <a:cs typeface="Times New Roman" panose="02020603050405020304" pitchFamily="18" charset="0"/>
              </a:rPr>
              <a:t>Loh</a:t>
            </a:r>
            <a:r>
              <a:rPr lang="en-US" dirty="0">
                <a:latin typeface="Times New Roman" panose="02020603050405020304" pitchFamily="18" charset="0"/>
                <a:cs typeface="Times New Roman" panose="02020603050405020304" pitchFamily="18" charset="0"/>
              </a:rPr>
              <a:t>, T.C., Foo, H.L., </a:t>
            </a:r>
            <a:r>
              <a:rPr lang="en-US" dirty="0" err="1">
                <a:latin typeface="Times New Roman" panose="02020603050405020304" pitchFamily="18" charset="0"/>
                <a:cs typeface="Times New Roman" panose="02020603050405020304" pitchFamily="18" charset="0"/>
              </a:rPr>
              <a:t>Samsudin</a:t>
            </a:r>
            <a:r>
              <a:rPr lang="en-US" dirty="0">
                <a:latin typeface="Times New Roman" panose="02020603050405020304" pitchFamily="18" charset="0"/>
                <a:cs typeface="Times New Roman" panose="02020603050405020304" pitchFamily="18" charset="0"/>
              </a:rPr>
              <a:t>, A.A., Mustapha, N.M., </a:t>
            </a:r>
            <a:r>
              <a:rPr lang="en-US" dirty="0" err="1">
                <a:latin typeface="Times New Roman" panose="02020603050405020304" pitchFamily="18" charset="0"/>
                <a:cs typeface="Times New Roman" panose="02020603050405020304" pitchFamily="18" charset="0"/>
              </a:rPr>
              <a:t>Zulkifli</a:t>
            </a:r>
            <a:r>
              <a:rPr lang="en-US" dirty="0">
                <a:latin typeface="Times New Roman" panose="02020603050405020304" pitchFamily="18" charset="0"/>
                <a:cs typeface="Times New Roman" panose="02020603050405020304" pitchFamily="18" charset="0"/>
              </a:rPr>
              <a:t>, I., and </a:t>
            </a:r>
            <a:r>
              <a:rPr lang="en-US" dirty="0" err="1">
                <a:latin typeface="Times New Roman" panose="02020603050405020304" pitchFamily="18" charset="0"/>
                <a:cs typeface="Times New Roman" panose="02020603050405020304" pitchFamily="18" charset="0"/>
              </a:rPr>
              <a:t>Izuddin</a:t>
            </a:r>
            <a:r>
              <a:rPr lang="en-US" dirty="0">
                <a:latin typeface="Times New Roman" panose="02020603050405020304" pitchFamily="18" charset="0"/>
                <a:cs typeface="Times New Roman" panose="02020603050405020304" pitchFamily="18" charset="0"/>
              </a:rPr>
              <a:t>, W.I. (2019). Effects of Feeding Different </a:t>
            </a:r>
            <a:r>
              <a:rPr lang="en-US" dirty="0" err="1">
                <a:latin typeface="Times New Roman" panose="02020603050405020304" pitchFamily="18" charset="0"/>
                <a:cs typeface="Times New Roman" panose="02020603050405020304" pitchFamily="18" charset="0"/>
              </a:rPr>
              <a:t>Postbiotics</a:t>
            </a:r>
            <a:r>
              <a:rPr lang="en-US" dirty="0">
                <a:latin typeface="Times New Roman" panose="02020603050405020304" pitchFamily="18" charset="0"/>
                <a:cs typeface="Times New Roman" panose="02020603050405020304" pitchFamily="18" charset="0"/>
              </a:rPr>
              <a:t> Produced by Lactobacillus </a:t>
            </a:r>
            <a:r>
              <a:rPr lang="en-US" dirty="0" err="1">
                <a:latin typeface="Times New Roman" panose="02020603050405020304" pitchFamily="18" charset="0"/>
                <a:cs typeface="Times New Roman" panose="02020603050405020304" pitchFamily="18" charset="0"/>
              </a:rPr>
              <a:t>plantarum</a:t>
            </a:r>
            <a:r>
              <a:rPr lang="en-US" dirty="0">
                <a:latin typeface="Times New Roman" panose="02020603050405020304" pitchFamily="18" charset="0"/>
                <a:cs typeface="Times New Roman" panose="02020603050405020304" pitchFamily="18" charset="0"/>
              </a:rPr>
              <a:t> on Growth Performance, Carcass Yield, Intestinal Morphology, Gut Microbiota Composition, Immune Status, and Growth Gene Expression in Broilers under Heat Stress. </a:t>
            </a:r>
            <a:r>
              <a:rPr lang="en-US" i="1" dirty="0">
                <a:latin typeface="Times New Roman" panose="02020603050405020304" pitchFamily="18" charset="0"/>
                <a:cs typeface="Times New Roman" panose="02020603050405020304" pitchFamily="18" charset="0"/>
              </a:rPr>
              <a:t>Animals</a:t>
            </a:r>
            <a:r>
              <a:rPr lang="en-US" dirty="0">
                <a:latin typeface="Times New Roman" panose="02020603050405020304" pitchFamily="18" charset="0"/>
                <a:cs typeface="Times New Roman" panose="02020603050405020304" pitchFamily="18" charset="0"/>
              </a:rPr>
              <a:t>. 9:644-663. </a:t>
            </a:r>
          </a:p>
          <a:p>
            <a:r>
              <a:rPr lang="en-US" dirty="0" err="1">
                <a:latin typeface="Times New Roman" panose="02020603050405020304" pitchFamily="18" charset="0"/>
                <a:cs typeface="Times New Roman" panose="02020603050405020304" pitchFamily="18" charset="0"/>
              </a:rPr>
              <a:t>Khelfa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Abd</a:t>
            </a:r>
            <a:r>
              <a:rPr lang="en-US" dirty="0">
                <a:latin typeface="Times New Roman" panose="02020603050405020304" pitchFamily="18" charset="0"/>
                <a:cs typeface="Times New Roman" panose="02020603050405020304" pitchFamily="18" charset="0"/>
              </a:rPr>
              <a:t> El-Ghani, W.A., and Salem, H.M. (2012). Recent Status of </a:t>
            </a:r>
            <a:r>
              <a:rPr lang="en-US" dirty="0" err="1">
                <a:latin typeface="Times New Roman" panose="02020603050405020304" pitchFamily="18" charset="0"/>
                <a:cs typeface="Times New Roman" panose="02020603050405020304" pitchFamily="18" charset="0"/>
              </a:rPr>
              <a:t>Clostridial</a:t>
            </a:r>
            <a:r>
              <a:rPr lang="en-US" dirty="0">
                <a:latin typeface="Times New Roman" panose="02020603050405020304" pitchFamily="18" charset="0"/>
                <a:cs typeface="Times New Roman" panose="02020603050405020304" pitchFamily="18" charset="0"/>
              </a:rPr>
              <a:t> enteritis affecting early weaned rabbit in Egypt. </a:t>
            </a:r>
            <a:r>
              <a:rPr lang="en-US" i="1" dirty="0">
                <a:latin typeface="Times New Roman" panose="02020603050405020304" pitchFamily="18" charset="0"/>
                <a:cs typeface="Times New Roman" panose="02020603050405020304" pitchFamily="18" charset="0"/>
              </a:rPr>
              <a:t>Life Sci. J.</a:t>
            </a:r>
            <a:r>
              <a:rPr lang="en-US" dirty="0">
                <a:latin typeface="Times New Roman" panose="02020603050405020304" pitchFamily="18" charset="0"/>
                <a:cs typeface="Times New Roman" panose="02020603050405020304" pitchFamily="18" charset="0"/>
              </a:rPr>
              <a:t> 9:227-2279.</a:t>
            </a:r>
          </a:p>
          <a:p>
            <a:r>
              <a:rPr lang="en-US" dirty="0" err="1">
                <a:latin typeface="Times New Roman" panose="02020603050405020304" pitchFamily="18" charset="0"/>
                <a:cs typeface="Times New Roman" panose="02020603050405020304" pitchFamily="18" charset="0"/>
              </a:rPr>
              <a:t>Ngalimat</a:t>
            </a:r>
            <a:r>
              <a:rPr lang="en-US" dirty="0">
                <a:latin typeface="Times New Roman" panose="02020603050405020304" pitchFamily="18" charset="0"/>
                <a:cs typeface="Times New Roman" panose="02020603050405020304" pitchFamily="18" charset="0"/>
              </a:rPr>
              <a:t>, M.S., </a:t>
            </a:r>
            <a:r>
              <a:rPr lang="en-US" dirty="0" err="1">
                <a:latin typeface="Times New Roman" panose="02020603050405020304" pitchFamily="18" charset="0"/>
                <a:cs typeface="Times New Roman" panose="02020603050405020304" pitchFamily="18" charset="0"/>
              </a:rPr>
              <a:t>Yahaya,R.S.R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Baharudin</a:t>
            </a:r>
            <a:r>
              <a:rPr lang="en-US" dirty="0">
                <a:latin typeface="Times New Roman" panose="02020603050405020304" pitchFamily="18" charset="0"/>
                <a:cs typeface="Times New Roman" panose="02020603050405020304" pitchFamily="18" charset="0"/>
              </a:rPr>
              <a:t>, M.M.A., </a:t>
            </a:r>
            <a:r>
              <a:rPr lang="en-US" dirty="0" err="1">
                <a:latin typeface="Times New Roman" panose="02020603050405020304" pitchFamily="18" charset="0"/>
                <a:cs typeface="Times New Roman" panose="02020603050405020304" pitchFamily="18" charset="0"/>
              </a:rPr>
              <a:t>Yaminudin,S.M</a:t>
            </a:r>
            <a:r>
              <a:rPr lang="en-US" dirty="0">
                <a:latin typeface="Times New Roman" panose="02020603050405020304" pitchFamily="18" charset="0"/>
                <a:cs typeface="Times New Roman" panose="02020603050405020304" pitchFamily="18" charset="0"/>
              </a:rPr>
              <a:t>., Karim, M., Ahmad, S.A., and </a:t>
            </a:r>
            <a:r>
              <a:rPr lang="en-US" dirty="0" err="1">
                <a:latin typeface="Times New Roman" panose="02020603050405020304" pitchFamily="18" charset="0"/>
                <a:cs typeface="Times New Roman" panose="02020603050405020304" pitchFamily="18" charset="0"/>
              </a:rPr>
              <a:t>Sabri</a:t>
            </a:r>
            <a:r>
              <a:rPr lang="en-US" dirty="0">
                <a:latin typeface="Times New Roman" panose="02020603050405020304" pitchFamily="18" charset="0"/>
                <a:cs typeface="Times New Roman" panose="02020603050405020304" pitchFamily="18" charset="0"/>
              </a:rPr>
              <a:t>, S. (2021). A Review on the Biotechnological Applications of the Operational Group </a:t>
            </a:r>
            <a:r>
              <a:rPr lang="en-US" i="1" dirty="0">
                <a:latin typeface="Times New Roman" panose="02020603050405020304" pitchFamily="18" charset="0"/>
                <a:cs typeface="Times New Roman" panose="02020603050405020304" pitchFamily="18" charset="0"/>
              </a:rPr>
              <a:t>Bacillus </a:t>
            </a:r>
            <a:r>
              <a:rPr lang="en-US" i="1" dirty="0" err="1">
                <a:latin typeface="Times New Roman" panose="02020603050405020304" pitchFamily="18" charset="0"/>
                <a:cs typeface="Times New Roman" panose="02020603050405020304" pitchFamily="18" charset="0"/>
              </a:rPr>
              <a:t>amyloliquefaciens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Microorganism</a:t>
            </a:r>
            <a:r>
              <a:rPr lang="en-US" dirty="0">
                <a:latin typeface="Times New Roman" panose="02020603050405020304" pitchFamily="18" charset="0"/>
                <a:cs typeface="Times New Roman" panose="02020603050405020304" pitchFamily="18" charset="0"/>
              </a:rPr>
              <a:t>. 9:1-18.</a:t>
            </a:r>
          </a:p>
          <a:p>
            <a:r>
              <a:rPr lang="en-US" dirty="0">
                <a:latin typeface="Times New Roman" panose="02020603050405020304" pitchFamily="18" charset="0"/>
                <a:cs typeface="Times New Roman" panose="02020603050405020304" pitchFamily="18" charset="0"/>
              </a:rPr>
              <a:t>Petit, L., M. </a:t>
            </a:r>
            <a:r>
              <a:rPr lang="en-US" dirty="0" err="1">
                <a:latin typeface="Times New Roman" panose="02020603050405020304" pitchFamily="18" charset="0"/>
                <a:cs typeface="Times New Roman" panose="02020603050405020304" pitchFamily="18" charset="0"/>
              </a:rPr>
              <a:t>Gibert</a:t>
            </a:r>
            <a:r>
              <a:rPr lang="en-US" dirty="0">
                <a:latin typeface="Times New Roman" panose="02020603050405020304" pitchFamily="18" charset="0"/>
                <a:cs typeface="Times New Roman" panose="02020603050405020304" pitchFamily="18" charset="0"/>
              </a:rPr>
              <a:t>, and M. R. </a:t>
            </a:r>
            <a:r>
              <a:rPr lang="en-US" dirty="0" err="1">
                <a:latin typeface="Times New Roman" panose="02020603050405020304" pitchFamily="18" charset="0"/>
                <a:cs typeface="Times New Roman" panose="02020603050405020304" pitchFamily="18" charset="0"/>
              </a:rPr>
              <a:t>Popoff</a:t>
            </a:r>
            <a:r>
              <a:rPr lang="en-US" dirty="0">
                <a:latin typeface="Times New Roman" panose="02020603050405020304" pitchFamily="18" charset="0"/>
                <a:cs typeface="Times New Roman" panose="02020603050405020304" pitchFamily="18" charset="0"/>
              </a:rPr>
              <a:t>. (1999). </a:t>
            </a:r>
            <a:r>
              <a:rPr lang="en-US" i="1" dirty="0">
                <a:latin typeface="Times New Roman" panose="02020603050405020304" pitchFamily="18" charset="0"/>
                <a:cs typeface="Times New Roman" panose="02020603050405020304" pitchFamily="18" charset="0"/>
              </a:rPr>
              <a:t>Clostridium perfringens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Toxinotype</a:t>
            </a:r>
            <a:r>
              <a:rPr lang="en-US" dirty="0">
                <a:latin typeface="Times New Roman" panose="02020603050405020304" pitchFamily="18" charset="0"/>
                <a:cs typeface="Times New Roman" panose="02020603050405020304" pitchFamily="18" charset="0"/>
              </a:rPr>
              <a:t> and genotype. </a:t>
            </a:r>
            <a:r>
              <a:rPr lang="en-US" i="1" dirty="0">
                <a:latin typeface="Times New Roman" panose="02020603050405020304" pitchFamily="18" charset="0"/>
                <a:cs typeface="Times New Roman" panose="02020603050405020304" pitchFamily="18" charset="0"/>
              </a:rPr>
              <a:t>Trends </a:t>
            </a:r>
            <a:r>
              <a:rPr lang="en-US" i="1" dirty="0" err="1">
                <a:latin typeface="Times New Roman" panose="02020603050405020304" pitchFamily="18" charset="0"/>
                <a:cs typeface="Times New Roman" panose="02020603050405020304" pitchFamily="18" charset="0"/>
              </a:rPr>
              <a:t>Microbiol</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7: 104-110.</a:t>
            </a:r>
          </a:p>
          <a:p>
            <a:r>
              <a:rPr lang="en-US" dirty="0" err="1">
                <a:latin typeface="Times New Roman" panose="02020603050405020304" pitchFamily="18" charset="0"/>
                <a:cs typeface="Times New Roman" panose="02020603050405020304" pitchFamily="18" charset="0"/>
              </a:rPr>
              <a:t>Rebollada</a:t>
            </a:r>
            <a:r>
              <a:rPr lang="en-US" dirty="0">
                <a:latin typeface="Times New Roman" panose="02020603050405020304" pitchFamily="18" charset="0"/>
                <a:cs typeface="Times New Roman" panose="02020603050405020304" pitchFamily="18" charset="0"/>
              </a:rPr>
              <a:t>-Merino, A., </a:t>
            </a:r>
            <a:r>
              <a:rPr lang="en-US" dirty="0" err="1">
                <a:latin typeface="Times New Roman" panose="02020603050405020304" pitchFamily="18" charset="0"/>
                <a:cs typeface="Times New Roman" panose="02020603050405020304" pitchFamily="18" charset="0"/>
              </a:rPr>
              <a:t>Ugarte</a:t>
            </a:r>
            <a:r>
              <a:rPr lang="en-US" dirty="0">
                <a:latin typeface="Times New Roman" panose="02020603050405020304" pitchFamily="18" charset="0"/>
                <a:cs typeface="Times New Roman" panose="02020603050405020304" pitchFamily="18" charset="0"/>
              </a:rPr>
              <a:t>-Ruiz, M., Hernández, M., </a:t>
            </a:r>
            <a:r>
              <a:rPr lang="en-US" dirty="0" err="1">
                <a:latin typeface="Times New Roman" panose="02020603050405020304" pitchFamily="18" charset="0"/>
                <a:cs typeface="Times New Roman" panose="02020603050405020304" pitchFamily="18" charset="0"/>
              </a:rPr>
              <a:t>Miguela-Villoldo</a:t>
            </a:r>
            <a:r>
              <a:rPr lang="en-US" dirty="0">
                <a:latin typeface="Times New Roman" panose="02020603050405020304" pitchFamily="18" charset="0"/>
                <a:cs typeface="Times New Roman" panose="02020603050405020304" pitchFamily="18" charset="0"/>
              </a:rPr>
              <a:t>, P., Abad, D., Rodríguez-</a:t>
            </a:r>
            <a:r>
              <a:rPr lang="en-US" dirty="0" err="1">
                <a:latin typeface="Times New Roman" panose="02020603050405020304" pitchFamily="18" charset="0"/>
                <a:cs typeface="Times New Roman" panose="02020603050405020304" pitchFamily="18" charset="0"/>
              </a:rPr>
              <a:t>Lázaro</a:t>
            </a:r>
            <a:r>
              <a:rPr lang="en-US" dirty="0">
                <a:latin typeface="Times New Roman" panose="02020603050405020304" pitchFamily="18" charset="0"/>
                <a:cs typeface="Times New Roman" panose="02020603050405020304" pitchFamily="18" charset="0"/>
              </a:rPr>
              <a:t>, D., de Juan, L., </a:t>
            </a:r>
            <a:r>
              <a:rPr lang="en-US" dirty="0" err="1">
                <a:latin typeface="Times New Roman" panose="02020603050405020304" pitchFamily="18" charset="0"/>
                <a:cs typeface="Times New Roman" panose="02020603050405020304" pitchFamily="18" charset="0"/>
              </a:rPr>
              <a:t>Domínguez</a:t>
            </a:r>
            <a:r>
              <a:rPr lang="en-US" dirty="0">
                <a:latin typeface="Times New Roman" panose="02020603050405020304" pitchFamily="18" charset="0"/>
                <a:cs typeface="Times New Roman" panose="02020603050405020304" pitchFamily="18" charset="0"/>
              </a:rPr>
              <a:t>, L., and Rodríguez-</a:t>
            </a:r>
            <a:r>
              <a:rPr lang="en-US" dirty="0" err="1">
                <a:latin typeface="Times New Roman" panose="02020603050405020304" pitchFamily="18" charset="0"/>
                <a:cs typeface="Times New Roman" panose="02020603050405020304" pitchFamily="18" charset="0"/>
              </a:rPr>
              <a:t>Bertos</a:t>
            </a:r>
            <a:r>
              <a:rPr lang="en-US" dirty="0">
                <a:latin typeface="Times New Roman" panose="02020603050405020304" pitchFamily="18" charset="0"/>
                <a:cs typeface="Times New Roman" panose="02020603050405020304" pitchFamily="18" charset="0"/>
              </a:rPr>
              <a:t>, A. (2020). Reduction of Salmonella Typhimurium Cecal </a:t>
            </a:r>
            <a:r>
              <a:rPr lang="en-US" dirty="0" err="1">
                <a:latin typeface="Times New Roman" panose="02020603050405020304" pitchFamily="18" charset="0"/>
                <a:cs typeface="Times New Roman" panose="02020603050405020304" pitchFamily="18" charset="0"/>
              </a:rPr>
              <a:t>Colonisation</a:t>
            </a:r>
            <a:r>
              <a:rPr lang="en-US" dirty="0">
                <a:latin typeface="Times New Roman" panose="02020603050405020304" pitchFamily="18" charset="0"/>
                <a:cs typeface="Times New Roman" panose="02020603050405020304" pitchFamily="18" charset="0"/>
              </a:rPr>
              <a:t> and Improvement of Intestinal Health in Broilers Supplemented with Fermented Defatted ‘</a:t>
            </a:r>
            <a:r>
              <a:rPr lang="en-US" dirty="0" err="1">
                <a:latin typeface="Times New Roman" panose="02020603050405020304" pitchFamily="18" charset="0"/>
                <a:cs typeface="Times New Roman" panose="02020603050405020304" pitchFamily="18" charset="0"/>
              </a:rPr>
              <a:t>Alperujo</a:t>
            </a:r>
            <a:r>
              <a:rPr lang="en-US" dirty="0">
                <a:latin typeface="Times New Roman" panose="02020603050405020304" pitchFamily="18" charset="0"/>
                <a:cs typeface="Times New Roman" panose="02020603050405020304" pitchFamily="18" charset="0"/>
              </a:rPr>
              <a:t>’, an Olive Oil By-Product. </a:t>
            </a:r>
            <a:r>
              <a:rPr lang="en-US" i="1" dirty="0">
                <a:latin typeface="Times New Roman" panose="02020603050405020304" pitchFamily="18" charset="0"/>
                <a:cs typeface="Times New Roman" panose="02020603050405020304" pitchFamily="18" charset="0"/>
              </a:rPr>
              <a:t>Animals.</a:t>
            </a:r>
            <a:r>
              <a:rPr lang="en-US" dirty="0">
                <a:latin typeface="Times New Roman" panose="02020603050405020304" pitchFamily="18" charset="0"/>
                <a:cs typeface="Times New Roman" panose="02020603050405020304" pitchFamily="18" charset="0"/>
              </a:rPr>
              <a:t> 10:1-16.</a:t>
            </a:r>
          </a:p>
          <a:p>
            <a:r>
              <a:rPr lang="en-US" dirty="0" err="1">
                <a:latin typeface="Times New Roman" panose="02020603050405020304" pitchFamily="18" charset="0"/>
                <a:cs typeface="Times New Roman" panose="02020603050405020304" pitchFamily="18" charset="0"/>
              </a:rPr>
              <a:t>Risdian</a:t>
            </a:r>
            <a:r>
              <a:rPr lang="en-US" dirty="0">
                <a:latin typeface="Times New Roman" panose="02020603050405020304" pitchFamily="18" charset="0"/>
                <a:cs typeface="Times New Roman" panose="02020603050405020304" pitchFamily="18" charset="0"/>
              </a:rPr>
              <a:t>, C., </a:t>
            </a:r>
            <a:r>
              <a:rPr lang="en-US" dirty="0" err="1">
                <a:latin typeface="Times New Roman" panose="02020603050405020304" pitchFamily="18" charset="0"/>
                <a:cs typeface="Times New Roman" panose="02020603050405020304" pitchFamily="18" charset="0"/>
              </a:rPr>
              <a:t>Mozef</a:t>
            </a:r>
            <a:r>
              <a:rPr lang="en-US" dirty="0">
                <a:latin typeface="Times New Roman" panose="02020603050405020304" pitchFamily="18" charset="0"/>
                <a:cs typeface="Times New Roman" panose="02020603050405020304" pitchFamily="18" charset="0"/>
              </a:rPr>
              <a:t>, T., and Wink, J. (2019). Biosynthesis of Polyketides in Streptomyces. </a:t>
            </a:r>
            <a:r>
              <a:rPr lang="en-US" i="1" dirty="0">
                <a:latin typeface="Times New Roman" panose="02020603050405020304" pitchFamily="18" charset="0"/>
                <a:cs typeface="Times New Roman" panose="02020603050405020304" pitchFamily="18" charset="0"/>
              </a:rPr>
              <a:t>Microorganisms</a:t>
            </a:r>
            <a:r>
              <a:rPr lang="en-US" dirty="0">
                <a:latin typeface="Times New Roman" panose="02020603050405020304" pitchFamily="18" charset="0"/>
                <a:cs typeface="Times New Roman" panose="02020603050405020304" pitchFamily="18" charset="0"/>
              </a:rPr>
              <a:t>. 7:1-18.</a:t>
            </a:r>
          </a:p>
          <a:p>
            <a:r>
              <a:rPr lang="en-US" dirty="0" err="1">
                <a:latin typeface="Times New Roman" panose="02020603050405020304" pitchFamily="18" charset="0"/>
                <a:cs typeface="Times New Roman" panose="02020603050405020304" pitchFamily="18" charset="0"/>
              </a:rPr>
              <a:t>Trunbull</a:t>
            </a:r>
            <a:r>
              <a:rPr lang="en-US" dirty="0">
                <a:latin typeface="Times New Roman" panose="02020603050405020304" pitchFamily="18" charset="0"/>
                <a:cs typeface="Times New Roman" panose="02020603050405020304" pitchFamily="18" charset="0"/>
              </a:rPr>
              <a:t>, P.C.B. (1996). Bacillus. Medical microbiology. 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edition.</a:t>
            </a:r>
          </a:p>
          <a:p>
            <a:r>
              <a:rPr lang="en-US" dirty="0" err="1">
                <a:latin typeface="Times New Roman" panose="02020603050405020304" pitchFamily="18" charset="0"/>
                <a:cs typeface="Times New Roman" panose="02020603050405020304" pitchFamily="18" charset="0"/>
              </a:rPr>
              <a:t>Salminen</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Collado</a:t>
            </a:r>
            <a:r>
              <a:rPr lang="en-US" dirty="0">
                <a:latin typeface="Times New Roman" panose="02020603050405020304" pitchFamily="18" charset="0"/>
                <a:cs typeface="Times New Roman" panose="02020603050405020304" pitchFamily="18" charset="0"/>
              </a:rPr>
              <a:t>, M.C., Endo, A., Hill, C., </a:t>
            </a:r>
            <a:r>
              <a:rPr lang="en-US" dirty="0" err="1">
                <a:latin typeface="Times New Roman" panose="02020603050405020304" pitchFamily="18" charset="0"/>
                <a:cs typeface="Times New Roman" panose="02020603050405020304" pitchFamily="18" charset="0"/>
              </a:rPr>
              <a:t>Lebeer</a:t>
            </a:r>
            <a:r>
              <a:rPr lang="en-US" dirty="0">
                <a:latin typeface="Times New Roman" panose="02020603050405020304" pitchFamily="18" charset="0"/>
                <a:cs typeface="Times New Roman" panose="02020603050405020304" pitchFamily="18" charset="0"/>
              </a:rPr>
              <a:t>, S., Quigley, E.M.M., Sanders, M.E., Shamir, R., Swann, J.R., </a:t>
            </a:r>
            <a:r>
              <a:rPr lang="en-US" dirty="0" err="1">
                <a:latin typeface="Times New Roman" panose="02020603050405020304" pitchFamily="18" charset="0"/>
                <a:cs typeface="Times New Roman" panose="02020603050405020304" pitchFamily="18" charset="0"/>
              </a:rPr>
              <a:t>Szajewska</a:t>
            </a:r>
            <a:r>
              <a:rPr lang="en-US" dirty="0">
                <a:latin typeface="Times New Roman" panose="02020603050405020304" pitchFamily="18" charset="0"/>
                <a:cs typeface="Times New Roman" panose="02020603050405020304" pitchFamily="18" charset="0"/>
              </a:rPr>
              <a:t>, H. and </a:t>
            </a:r>
            <a:r>
              <a:rPr lang="en-US" dirty="0" err="1">
                <a:latin typeface="Times New Roman" panose="02020603050405020304" pitchFamily="18" charset="0"/>
                <a:cs typeface="Times New Roman" panose="02020603050405020304" pitchFamily="18" charset="0"/>
              </a:rPr>
              <a:t>Vinderola</a:t>
            </a:r>
            <a:r>
              <a:rPr lang="en-US" dirty="0">
                <a:latin typeface="Times New Roman" panose="02020603050405020304" pitchFamily="18" charset="0"/>
                <a:cs typeface="Times New Roman" panose="02020603050405020304" pitchFamily="18" charset="0"/>
              </a:rPr>
              <a:t>, G. (2021). The International Scientific Association of Probiotics and Prebiotics (ISAPP) consensus statement on the definition and scope of </a:t>
            </a:r>
            <a:r>
              <a:rPr lang="en-US" dirty="0" err="1">
                <a:latin typeface="Times New Roman" panose="02020603050405020304" pitchFamily="18" charset="0"/>
                <a:cs typeface="Times New Roman" panose="02020603050405020304" pitchFamily="18" charset="0"/>
              </a:rPr>
              <a:t>postbiotics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GASTROENTEROLOGY AND HEPATOLOGY</a:t>
            </a:r>
            <a:r>
              <a:rPr lang="en-US" dirty="0">
                <a:latin typeface="Times New Roman" panose="02020603050405020304" pitchFamily="18" charset="0"/>
                <a:cs typeface="Times New Roman" panose="02020603050405020304" pitchFamily="18" charset="0"/>
              </a:rPr>
              <a:t>. 18: 649-667. </a:t>
            </a:r>
          </a:p>
          <a:p>
            <a:endParaRPr lang="en-US" dirty="0"/>
          </a:p>
        </p:txBody>
      </p:sp>
    </p:spTree>
    <p:extLst>
      <p:ext uri="{BB962C8B-B14F-4D97-AF65-F5344CB8AC3E}">
        <p14:creationId xmlns:p14="http://schemas.microsoft.com/office/powerpoint/2010/main" val="11237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sz="1100" dirty="0" err="1">
                <a:latin typeface="Times New Roman" panose="02020603050405020304" pitchFamily="18" charset="0"/>
                <a:cs typeface="Times New Roman" panose="02020603050405020304" pitchFamily="18" charset="0"/>
              </a:rPr>
              <a:t>Songer</a:t>
            </a:r>
            <a:r>
              <a:rPr lang="en-US" sz="1100" dirty="0">
                <a:latin typeface="Times New Roman" panose="02020603050405020304" pitchFamily="18" charset="0"/>
                <a:cs typeface="Times New Roman" panose="02020603050405020304" pitchFamily="18" charset="0"/>
              </a:rPr>
              <a:t>, J. G. (1996). </a:t>
            </a:r>
            <a:r>
              <a:rPr lang="en-US" sz="1100" dirty="0" err="1">
                <a:latin typeface="Times New Roman" panose="02020603050405020304" pitchFamily="18" charset="0"/>
                <a:cs typeface="Times New Roman" panose="02020603050405020304" pitchFamily="18" charset="0"/>
              </a:rPr>
              <a:t>Clostridial</a:t>
            </a:r>
            <a:r>
              <a:rPr lang="en-US" sz="1100" dirty="0">
                <a:latin typeface="Times New Roman" panose="02020603050405020304" pitchFamily="18" charset="0"/>
                <a:cs typeface="Times New Roman" panose="02020603050405020304" pitchFamily="18" charset="0"/>
              </a:rPr>
              <a:t> enteric diseases of domestic animals. </a:t>
            </a:r>
            <a:r>
              <a:rPr lang="en-US" sz="1100" i="1" dirty="0" err="1">
                <a:latin typeface="Times New Roman" panose="02020603050405020304" pitchFamily="18" charset="0"/>
                <a:cs typeface="Times New Roman" panose="02020603050405020304" pitchFamily="18" charset="0"/>
              </a:rPr>
              <a:t>Clin</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Microbiol</a:t>
            </a:r>
            <a:r>
              <a:rPr lang="en-US" sz="1100" i="1" dirty="0">
                <a:latin typeface="Times New Roman" panose="02020603050405020304" pitchFamily="18" charset="0"/>
                <a:cs typeface="Times New Roman" panose="02020603050405020304" pitchFamily="18" charset="0"/>
              </a:rPr>
              <a:t>. Rev.</a:t>
            </a:r>
            <a:r>
              <a:rPr lang="en-US" sz="1100" dirty="0">
                <a:latin typeface="Times New Roman" panose="02020603050405020304" pitchFamily="18" charset="0"/>
                <a:cs typeface="Times New Roman" panose="02020603050405020304" pitchFamily="18" charset="0"/>
              </a:rPr>
              <a:t> 9:216-234.</a:t>
            </a:r>
          </a:p>
          <a:p>
            <a:r>
              <a:rPr lang="en-US" sz="1100" dirty="0">
                <a:latin typeface="Times New Roman" panose="02020603050405020304" pitchFamily="18" charset="0"/>
                <a:cs typeface="Times New Roman" panose="02020603050405020304" pitchFamily="18" charset="0"/>
              </a:rPr>
              <a:t>Underwood, W.J., </a:t>
            </a:r>
            <a:r>
              <a:rPr lang="en-US" sz="1100" dirty="0" err="1">
                <a:latin typeface="Times New Roman" panose="02020603050405020304" pitchFamily="18" charset="0"/>
                <a:cs typeface="Times New Roman" panose="02020603050405020304" pitchFamily="18" charset="0"/>
              </a:rPr>
              <a:t>Blauwiekel</a:t>
            </a:r>
            <a:r>
              <a:rPr lang="en-US" sz="1100" dirty="0">
                <a:latin typeface="Times New Roman" panose="02020603050405020304" pitchFamily="18" charset="0"/>
                <a:cs typeface="Times New Roman" panose="02020603050405020304" pitchFamily="18" charset="0"/>
              </a:rPr>
              <a:t>, R., Delano, M.L., Gillesby, R., </a:t>
            </a:r>
            <a:r>
              <a:rPr lang="en-US" sz="1100" dirty="0" err="1">
                <a:latin typeface="Times New Roman" panose="02020603050405020304" pitchFamily="18" charset="0"/>
                <a:cs typeface="Times New Roman" panose="02020603050405020304" pitchFamily="18" charset="0"/>
              </a:rPr>
              <a:t>Mischler</a:t>
            </a:r>
            <a:r>
              <a:rPr lang="en-US" sz="1100" dirty="0">
                <a:latin typeface="Times New Roman" panose="02020603050405020304" pitchFamily="18" charset="0"/>
                <a:cs typeface="Times New Roman" panose="02020603050405020304" pitchFamily="18" charset="0"/>
              </a:rPr>
              <a:t>, S.A., </a:t>
            </a:r>
            <a:r>
              <a:rPr lang="en-US" sz="1100" dirty="0" err="1">
                <a:latin typeface="Times New Roman" panose="02020603050405020304" pitchFamily="18" charset="0"/>
                <a:cs typeface="Times New Roman" panose="02020603050405020304" pitchFamily="18" charset="0"/>
              </a:rPr>
              <a:t>Schoell</a:t>
            </a:r>
            <a:r>
              <a:rPr lang="en-US" sz="1100" dirty="0">
                <a:latin typeface="Times New Roman" panose="02020603050405020304" pitchFamily="18" charset="0"/>
                <a:cs typeface="Times New Roman" panose="02020603050405020304" pitchFamily="18" charset="0"/>
              </a:rPr>
              <a:t>, A. (2015).  </a:t>
            </a:r>
            <a:r>
              <a:rPr lang="en-US" sz="1100" dirty="0">
                <a:latin typeface="Times New Roman" panose="02020603050405020304" pitchFamily="18" charset="0"/>
                <a:cs typeface="Times New Roman" panose="02020603050405020304" pitchFamily="18" charset="0"/>
                <a:hlinkClick r:id="rId2"/>
              </a:rPr>
              <a:t>Laboratory Animal Medicine (Third Edition)</a:t>
            </a:r>
            <a:r>
              <a:rPr lang="en-US" sz="1100" dirty="0">
                <a:latin typeface="Times New Roman" panose="02020603050405020304" pitchFamily="18" charset="0"/>
                <a:cs typeface="Times New Roman" panose="02020603050405020304" pitchFamily="18" charset="0"/>
              </a:rPr>
              <a:t>: Biology and Diseases of Ruminants (Sheep, Goats, and Cattle). 623-695.</a:t>
            </a:r>
          </a:p>
          <a:p>
            <a:r>
              <a:rPr lang="en-US" sz="1100" dirty="0">
                <a:latin typeface="Times New Roman" panose="02020603050405020304" pitchFamily="18" charset="0"/>
                <a:cs typeface="Times New Roman" panose="02020603050405020304" pitchFamily="18" charset="0"/>
              </a:rPr>
              <a:t>Van </a:t>
            </a:r>
            <a:r>
              <a:rPr lang="en-US" sz="1100" dirty="0" err="1">
                <a:latin typeface="Times New Roman" panose="02020603050405020304" pitchFamily="18" charset="0"/>
                <a:cs typeface="Times New Roman" panose="02020603050405020304" pitchFamily="18" charset="0"/>
              </a:rPr>
              <a:t>Immerseel</a:t>
            </a:r>
            <a:r>
              <a:rPr lang="en-US" sz="1100" dirty="0">
                <a:latin typeface="Times New Roman" panose="02020603050405020304" pitchFamily="18" charset="0"/>
                <a:cs typeface="Times New Roman" panose="02020603050405020304" pitchFamily="18" charset="0"/>
              </a:rPr>
              <a:t>, F., J. I. Rood, R. J.  Moore,  and R. W. </a:t>
            </a:r>
            <a:r>
              <a:rPr lang="en-US" sz="1100" dirty="0" err="1">
                <a:latin typeface="Times New Roman" panose="02020603050405020304" pitchFamily="18" charset="0"/>
                <a:cs typeface="Times New Roman" panose="02020603050405020304" pitchFamily="18" charset="0"/>
              </a:rPr>
              <a:t>Titball</a:t>
            </a:r>
            <a:r>
              <a:rPr lang="en-US" sz="1100" dirty="0">
                <a:latin typeface="Times New Roman" panose="02020603050405020304" pitchFamily="18" charset="0"/>
                <a:cs typeface="Times New Roman" panose="02020603050405020304" pitchFamily="18" charset="0"/>
              </a:rPr>
              <a:t>. (2009). Rethinking our understanding of the pathogenesis of necrotic enteritis in chickens. </a:t>
            </a:r>
            <a:r>
              <a:rPr lang="en-US" sz="1100" i="1" dirty="0">
                <a:latin typeface="Times New Roman" panose="02020603050405020304" pitchFamily="18" charset="0"/>
                <a:cs typeface="Times New Roman" panose="02020603050405020304" pitchFamily="18" charset="0"/>
              </a:rPr>
              <a:t>Trends </a:t>
            </a:r>
            <a:r>
              <a:rPr lang="en-US" sz="1100" i="1" dirty="0" err="1">
                <a:latin typeface="Times New Roman" panose="02020603050405020304" pitchFamily="18" charset="0"/>
                <a:cs typeface="Times New Roman" panose="02020603050405020304" pitchFamily="18" charset="0"/>
              </a:rPr>
              <a:t>Microbiol</a:t>
            </a:r>
            <a:r>
              <a:rPr lang="en-US" sz="1100" dirty="0">
                <a:latin typeface="Times New Roman" panose="02020603050405020304" pitchFamily="18" charset="0"/>
                <a:cs typeface="Times New Roman" panose="02020603050405020304" pitchFamily="18" charset="0"/>
              </a:rPr>
              <a:t>. 17:32-36.</a:t>
            </a:r>
          </a:p>
          <a:p>
            <a:r>
              <a:rPr lang="en-US" sz="1100" dirty="0">
                <a:latin typeface="Times New Roman" panose="02020603050405020304" pitchFamily="18" charset="0"/>
                <a:cs typeface="Times New Roman" panose="02020603050405020304" pitchFamily="18" charset="0"/>
                <a:hlinkClick r:id="rId3"/>
              </a:rPr>
              <a:t>https://</a:t>
            </a:r>
            <a:r>
              <a:rPr lang="en-US" sz="1100" dirty="0" smtClean="0">
                <a:latin typeface="Times New Roman" panose="02020603050405020304" pitchFamily="18" charset="0"/>
                <a:cs typeface="Times New Roman" panose="02020603050405020304" pitchFamily="18" charset="0"/>
                <a:hlinkClick r:id="rId3"/>
              </a:rPr>
              <a:t>www.123rf.com/photo_43136855_broiler-cartoon-illustration.html</a:t>
            </a:r>
            <a:endParaRPr lang="en-US" sz="1100" dirty="0" smtClean="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hlinkClick r:id="rId4"/>
              </a:rPr>
              <a:t>https://</a:t>
            </a:r>
            <a:r>
              <a:rPr lang="en-US" sz="1100" dirty="0" smtClean="0">
                <a:latin typeface="Times New Roman" panose="02020603050405020304" pitchFamily="18" charset="0"/>
                <a:cs typeface="Times New Roman" panose="02020603050405020304" pitchFamily="18" charset="0"/>
                <a:hlinkClick r:id="rId4"/>
              </a:rPr>
              <a:t>medcraveonline.com/MOJT/MOJT-05-00151.pdf</a:t>
            </a:r>
            <a:endParaRPr lang="en-US" sz="1100" dirty="0" smtClean="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11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449435" y="470359"/>
            <a:ext cx="5638800" cy="580680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12" y="440063"/>
            <a:ext cx="5410200" cy="5867400"/>
          </a:xfrm>
          <a:prstGeom prst="rect">
            <a:avLst/>
          </a:prstGeom>
        </p:spPr>
      </p:pic>
    </p:spTree>
    <p:extLst>
      <p:ext uri="{BB962C8B-B14F-4D97-AF65-F5344CB8AC3E}">
        <p14:creationId xmlns:p14="http://schemas.microsoft.com/office/powerpoint/2010/main" val="6039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212" y="304800"/>
            <a:ext cx="11582400" cy="6248400"/>
          </a:xfrm>
        </p:spPr>
      </p:pic>
      <p:sp>
        <p:nvSpPr>
          <p:cNvPr id="5" name="Rectangle 4"/>
          <p:cNvSpPr/>
          <p:nvPr/>
        </p:nvSpPr>
        <p:spPr>
          <a:xfrm>
            <a:off x="2741612" y="3200400"/>
            <a:ext cx="3166251" cy="937629"/>
          </a:xfrm>
          <a:prstGeom prst="rect">
            <a:avLst/>
          </a:prstGeom>
        </p:spPr>
        <p:txBody>
          <a:bodyPr wrap="none">
            <a:spAutoFit/>
          </a:bodyPr>
          <a:lstStyle/>
          <a:p>
            <a:pPr>
              <a:lnSpc>
                <a:spcPct val="107000"/>
              </a:lnSpc>
              <a:spcAft>
                <a:spcPts val="800"/>
              </a:spcAft>
            </a:pPr>
            <a:r>
              <a:rPr lang="en-US" sz="5400" dirty="0">
                <a:solidFill>
                  <a:schemeClr val="bg2"/>
                </a:solidFill>
                <a:latin typeface="Times New Roman" panose="02020603050405020304" pitchFamily="18" charset="0"/>
                <a:ea typeface="Calibri" panose="020F0502020204030204" pitchFamily="34" charset="0"/>
                <a:cs typeface="Arial" panose="020B0604020202020204" pitchFamily="34" charset="0"/>
              </a:rPr>
              <a:t>Thank you</a:t>
            </a:r>
            <a:endParaRPr lang="en-US" sz="54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25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2.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D80E12-3BE9-4746-820E-FFB249F467F2}">
  <ds:schemaRefs>
    <ds:schemaRef ds:uri="http://www.w3.org/XML/1998/namespace"/>
    <ds:schemaRef ds:uri="4873beb7-5857-4685-be1f-d57550cc96c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Classic book education presentation (widescreen)</Template>
  <TotalTime>10084</TotalTime>
  <Words>7568</Words>
  <Application>Microsoft Office PowerPoint</Application>
  <PresentationFormat>Custom</PresentationFormat>
  <Paragraphs>2080</Paragraphs>
  <Slides>93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Constantia</vt:lpstr>
      <vt:lpstr>Times New Roman</vt:lpstr>
      <vt:lpstr>Books Classic 16x9</vt:lpstr>
      <vt:lpstr>TEXAS A&amp;M UNIVERSITY</vt:lpstr>
      <vt:lpstr>TEXAS A&amp;M RING</vt:lpstr>
      <vt:lpstr>PowerPoint Presentation</vt:lpstr>
      <vt:lpstr>PowerPoint Presentation</vt:lpstr>
      <vt:lpstr>THE EVALUATION OF VARIOUS ANTIBIOTIC ALTERNATIVES FOR OPTIMUM POULTRY PERFORMANCE UNDER PATHOGEN CHALLENGE</vt:lpstr>
      <vt:lpstr>Introduction</vt:lpstr>
      <vt:lpstr>Antibiotic Alternatives</vt:lpstr>
      <vt:lpstr>Probiotics</vt:lpstr>
      <vt:lpstr>Bacillus</vt:lpstr>
      <vt:lpstr>Bacillus amyloliquefaciens </vt:lpstr>
      <vt:lpstr>Bacillus pumilus</vt:lpstr>
      <vt:lpstr>Lactobacilli</vt:lpstr>
      <vt:lpstr>Saccharomyces cerevisiae</vt:lpstr>
      <vt:lpstr>Prebiotics</vt:lpstr>
      <vt:lpstr>Functionality of Yeast Cell Wall as Prebiotic</vt:lpstr>
      <vt:lpstr>Yeast Cell Wall Purification</vt:lpstr>
      <vt:lpstr>PowerPoint Presentation</vt:lpstr>
      <vt:lpstr>Postbiotics</vt:lpstr>
      <vt:lpstr>Postbiotic use in Poultry Production</vt:lpstr>
      <vt:lpstr>Pathogen Challenge - Clostridium perfringens </vt:lpstr>
      <vt:lpstr>Pathogen Challenge - Salmonella Typhimurium</vt:lpstr>
      <vt:lpstr>OBJECTIVES</vt:lpstr>
      <vt:lpstr>Experiment 1 Materials and Methods</vt:lpstr>
      <vt:lpstr>Experimental Design </vt:lpstr>
      <vt:lpstr>Experiment Time-Line</vt:lpstr>
      <vt:lpstr>Experimental Diet</vt:lpstr>
      <vt:lpstr>Basal Diet Composition</vt:lpstr>
      <vt:lpstr>PowerPoint Presentation</vt:lpstr>
      <vt:lpstr>PowerPoint Presentation</vt:lpstr>
      <vt:lpstr>Results: Day 10 Production Performance </vt:lpstr>
      <vt:lpstr>PowerPoint Presentation</vt:lpstr>
      <vt:lpstr>PowerPoint Presentation</vt:lpstr>
      <vt:lpstr>Conclusion</vt:lpstr>
      <vt:lpstr>Experiment 2 Materials and Methods</vt:lpstr>
      <vt:lpstr>Experimental Design</vt:lpstr>
      <vt:lpstr>Experiment Time Line</vt:lpstr>
      <vt:lpstr>Diet</vt:lpstr>
      <vt:lpstr>Basal Diet Composition</vt:lpstr>
      <vt:lpstr>Data Collection</vt:lpstr>
      <vt:lpstr>Statistical Analysis</vt:lpstr>
      <vt:lpstr>Results Day 10 Production Performance</vt:lpstr>
      <vt:lpstr>Day 16 Production Performance</vt:lpstr>
      <vt:lpstr>Day 21 Productivity Performance</vt:lpstr>
      <vt:lpstr>Conclusion</vt:lpstr>
      <vt:lpstr>Experiment 3 Materials and Methods</vt:lpstr>
      <vt:lpstr>Experimental Design</vt:lpstr>
      <vt:lpstr>Experiment Time Line</vt:lpstr>
      <vt:lpstr>Diet</vt:lpstr>
      <vt:lpstr>Basal Diet Composition</vt:lpstr>
      <vt:lpstr>Data Collection</vt:lpstr>
      <vt:lpstr>Statistical Analysis</vt:lpstr>
      <vt:lpstr>Results Day 10 Performance</vt:lpstr>
      <vt:lpstr>Day 16 Performance</vt:lpstr>
      <vt:lpstr>Day 21 Performance</vt:lpstr>
      <vt:lpstr>Conclusion</vt:lpstr>
      <vt:lpstr>Experiment 4 Material and Methods</vt:lpstr>
      <vt:lpstr>Experimental Design</vt:lpstr>
      <vt:lpstr>Experimental Time Line</vt:lpstr>
      <vt:lpstr>Diet</vt:lpstr>
      <vt:lpstr>Basal Diet Composition (Starter)</vt:lpstr>
      <vt:lpstr>Basal Diet Composition (Grower)</vt:lpstr>
      <vt:lpstr>Basal Diet Composition (Finisher)</vt:lpstr>
      <vt:lpstr>Data Collection</vt:lpstr>
      <vt:lpstr>Statistical Analysis</vt:lpstr>
      <vt:lpstr>Results: Growth and Performance at day 21 of the experiment</vt:lpstr>
      <vt:lpstr>Growth and Performance at day 35 of the experiment</vt:lpstr>
      <vt:lpstr>Growth and Performance at day 42 of the experiment</vt:lpstr>
      <vt:lpstr>Fecal Dry Matter Percentage</vt:lpstr>
      <vt:lpstr>Histology at day 21 of the experiment</vt:lpstr>
      <vt:lpstr>Conclusion</vt:lpstr>
      <vt:lpstr>Experiment 5 Materials and Methods</vt:lpstr>
      <vt:lpstr>Experimental Design</vt:lpstr>
      <vt:lpstr>Experimental Time Line</vt:lpstr>
      <vt:lpstr>Diet</vt:lpstr>
      <vt:lpstr>Basal Diet Composition, Diet 1</vt:lpstr>
      <vt:lpstr>Basal Diet Composition, Diet 2</vt:lpstr>
      <vt:lpstr>Data Collection</vt:lpstr>
      <vt:lpstr>Statistical Analysis</vt:lpstr>
      <vt:lpstr>Results DAY 10, 14, 16, and 21 Body Weight Results (g)</vt:lpstr>
      <vt:lpstr>DAY 10, 14, 16, and 21 Phase Weight Gain Results (g)</vt:lpstr>
      <vt:lpstr>DAY 10, 14, 16, and 21 Phase Feed to Weight Ratio Results</vt:lpstr>
      <vt:lpstr>DAY 10, 14, 16, and 21 Cumulative Feed Gain Ratio Results</vt:lpstr>
      <vt:lpstr>DAY 10, 14, 16, and 21 Cumulative Feed to Body Weight Ratio Results</vt:lpstr>
      <vt:lpstr>DAY 10, 14, 16, and 21 PI1 Results</vt:lpstr>
      <vt:lpstr>DAY 10, 14, 16, and 21 Phase Mortality Percentage Results</vt:lpstr>
      <vt:lpstr>DAY 10, 14, 16, and 21 Cumulative Mortality Percentage Results</vt:lpstr>
      <vt:lpstr>Conclusion</vt:lpstr>
      <vt:lpstr>Overall Dissertation Conclusion</vt:lpstr>
      <vt:lpstr>REFRENCES</vt:lpstr>
      <vt:lpstr>References</vt:lpstr>
      <vt:lpstr>References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EVALUATION OF VARIOUS ANTIBIOTIC ALTERNATIVES FOR OPTIMUM POULTRY PERFORMANCE UNDER PATHOGEN CHALLENGE</dc:title>
  <dc:creator>Christopher A. Bailey</dc:creator>
  <cp:lastModifiedBy>Yansoon Al-Jumaa</cp:lastModifiedBy>
  <cp:revision>237</cp:revision>
  <dcterms:created xsi:type="dcterms:W3CDTF">2022-08-04T14:00:42Z</dcterms:created>
  <dcterms:modified xsi:type="dcterms:W3CDTF">2023-10-17T06:16:54Z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