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6" r:id="rId3"/>
    <p:sldId id="261" r:id="rId4"/>
    <p:sldId id="262" r:id="rId5"/>
    <p:sldId id="260" r:id="rId6"/>
    <p:sldId id="263" r:id="rId7"/>
    <p:sldId id="264" r:id="rId8"/>
    <p:sldId id="265" r:id="rId9"/>
    <p:sldId id="273" r:id="rId10"/>
    <p:sldId id="276" r:id="rId11"/>
    <p:sldId id="274" r:id="rId12"/>
    <p:sldId id="277" r:id="rId13"/>
    <p:sldId id="284" r:id="rId14"/>
    <p:sldId id="279" r:id="rId15"/>
    <p:sldId id="275" r:id="rId16"/>
    <p:sldId id="282" r:id="rId17"/>
    <p:sldId id="280" r:id="rId18"/>
    <p:sldId id="283" r:id="rId19"/>
    <p:sldId id="285" r:id="rId20"/>
    <p:sldId id="268" r:id="rId21"/>
    <p:sldId id="269" r:id="rId22"/>
    <p:sldId id="270" r:id="rId23"/>
    <p:sldId id="271" r:id="rId24"/>
    <p:sldId id="258" r:id="rId25"/>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94660"/>
  </p:normalViewPr>
  <p:slideViewPr>
    <p:cSldViewPr snapToGrid="0">
      <p:cViewPr varScale="1">
        <p:scale>
          <a:sx n="75" d="100"/>
          <a:sy n="75" d="100"/>
        </p:scale>
        <p:origin x="4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7F64691-AD0B-4911-A5F1-A7F62A21E885}" type="datetimeFigureOut">
              <a:rPr lang="en-US" smtClean="0"/>
              <a:t>3/30/2024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1099815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7F64691-AD0B-4911-A5F1-A7F62A21E885}" type="datetimeFigureOut">
              <a:rPr lang="en-US" smtClean="0"/>
              <a:t>3/30/2024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95799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7F64691-AD0B-4911-A5F1-A7F62A21E885}" type="datetimeFigureOut">
              <a:rPr lang="en-US" smtClean="0"/>
              <a:t>3/30/2024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141440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7F64691-AD0B-4911-A5F1-A7F62A21E885}" type="datetimeFigureOut">
              <a:rPr lang="en-US" smtClean="0"/>
              <a:t>3/30/2024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1295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57F64691-AD0B-4911-A5F1-A7F62A21E885}" type="datetimeFigureOut">
              <a:rPr lang="en-US" smtClean="0"/>
              <a:t>3/30/2024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263933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57F64691-AD0B-4911-A5F1-A7F62A21E885}" type="datetimeFigureOut">
              <a:rPr lang="en-US" smtClean="0"/>
              <a:t>3/30/2024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86565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57F64691-AD0B-4911-A5F1-A7F62A21E885}" type="datetimeFigureOut">
              <a:rPr lang="en-US" smtClean="0"/>
              <a:t>3/30/2024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342325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57F64691-AD0B-4911-A5F1-A7F62A21E885}" type="datetimeFigureOut">
              <a:rPr lang="en-US" smtClean="0"/>
              <a:t>3/30/2024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119405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7F64691-AD0B-4911-A5F1-A7F62A21E885}" type="datetimeFigureOut">
              <a:rPr lang="en-US" smtClean="0"/>
              <a:t>3/30/2024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382186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57F64691-AD0B-4911-A5F1-A7F62A21E885}" type="datetimeFigureOut">
              <a:rPr lang="en-US" smtClean="0"/>
              <a:t>3/30/2024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25197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57F64691-AD0B-4911-A5F1-A7F62A21E885}" type="datetimeFigureOut">
              <a:rPr lang="en-US" smtClean="0"/>
              <a:t>3/30/2024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0E1206E-BDD7-4467-8382-5EB1B782A198}" type="slidenum">
              <a:rPr lang="en-US" smtClean="0"/>
              <a:t>‹#›</a:t>
            </a:fld>
            <a:endParaRPr lang="en-US"/>
          </a:p>
        </p:txBody>
      </p:sp>
    </p:spTree>
    <p:extLst>
      <p:ext uri="{BB962C8B-B14F-4D97-AF65-F5344CB8AC3E}">
        <p14:creationId xmlns:p14="http://schemas.microsoft.com/office/powerpoint/2010/main" val="247901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7F64691-AD0B-4911-A5F1-A7F62A21E885}" type="datetimeFigureOut">
              <a:rPr lang="en-US" smtClean="0"/>
              <a:t>3/30/2024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0E1206E-BDD7-4467-8382-5EB1B782A198}" type="slidenum">
              <a:rPr lang="en-US" smtClean="0"/>
              <a:t>‹#›</a:t>
            </a:fld>
            <a:endParaRPr lang="en-US"/>
          </a:p>
        </p:txBody>
      </p:sp>
    </p:spTree>
    <p:extLst>
      <p:ext uri="{BB962C8B-B14F-4D97-AF65-F5344CB8AC3E}">
        <p14:creationId xmlns:p14="http://schemas.microsoft.com/office/powerpoint/2010/main" val="26909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133497" y="203352"/>
            <a:ext cx="9144000" cy="2387600"/>
          </a:xfrm>
        </p:spPr>
        <p:txBody>
          <a:bodyPr>
            <a:normAutofit/>
          </a:bodyPr>
          <a:lstStyle/>
          <a:p>
            <a:r>
              <a:rPr lang="ar-IQ" sz="2800" b="1" dirty="0"/>
              <a:t>برعاية السيد عميد كلية الهندسة الخوارزمي</a:t>
            </a:r>
            <a:br>
              <a:rPr lang="ar-IQ" sz="2800" b="1" dirty="0"/>
            </a:br>
            <a:r>
              <a:rPr lang="ar-IQ" sz="2800" b="1" dirty="0"/>
              <a:t>الأستاذ الدكتور ودود طاهر محمد المحترم</a:t>
            </a:r>
            <a:br>
              <a:rPr lang="ar-IQ" sz="2800" b="1" dirty="0"/>
            </a:br>
            <a:r>
              <a:rPr lang="ar-IQ" sz="2800" b="1" dirty="0"/>
              <a:t>يقيم قسم الهندسة الكيميائية الاحيائية</a:t>
            </a:r>
            <a:br>
              <a:rPr lang="ar-IQ" sz="2800" b="1" dirty="0"/>
            </a:br>
            <a:r>
              <a:rPr lang="ar-IQ" sz="2800" b="1" dirty="0"/>
              <a:t>ورشة العمل الموسومة</a:t>
            </a:r>
            <a:br>
              <a:rPr lang="ar-IQ" sz="2800" b="1" dirty="0"/>
            </a:br>
            <a:endParaRPr lang="en-US" sz="2800" b="1" dirty="0"/>
          </a:p>
        </p:txBody>
      </p:sp>
      <p:sp>
        <p:nvSpPr>
          <p:cNvPr id="3" name="عنوان فرعي 2"/>
          <p:cNvSpPr>
            <a:spLocks noGrp="1"/>
          </p:cNvSpPr>
          <p:nvPr>
            <p:ph type="subTitle" idx="1"/>
          </p:nvPr>
        </p:nvSpPr>
        <p:spPr>
          <a:xfrm>
            <a:off x="1298960" y="5164176"/>
            <a:ext cx="9144000" cy="949922"/>
          </a:xfrm>
        </p:spPr>
        <p:txBody>
          <a:bodyPr/>
          <a:lstStyle/>
          <a:p>
            <a:r>
              <a:rPr lang="ar-IQ" b="1" dirty="0"/>
              <a:t>المحاضرون</a:t>
            </a:r>
          </a:p>
          <a:p>
            <a:r>
              <a:rPr lang="ar-IQ" b="1" dirty="0" err="1"/>
              <a:t>أ.د</a:t>
            </a:r>
            <a:r>
              <a:rPr lang="ar-IQ" b="1" dirty="0"/>
              <a:t>. علاء كريم محمد   و     م.د. دعاء خالد مزعل</a:t>
            </a:r>
            <a:endParaRPr lang="en-US" dirty="0"/>
          </a:p>
        </p:txBody>
      </p:sp>
      <p:sp>
        <p:nvSpPr>
          <p:cNvPr id="7" name="عنوان 1"/>
          <p:cNvSpPr txBox="1">
            <a:spLocks/>
          </p:cNvSpPr>
          <p:nvPr/>
        </p:nvSpPr>
        <p:spPr>
          <a:xfrm>
            <a:off x="2247306" y="2207571"/>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IQ" sz="2800" b="1" dirty="0"/>
              <a:t/>
            </a:r>
            <a:br>
              <a:rPr lang="ar-IQ" sz="2800" b="1" dirty="0"/>
            </a:br>
            <a:endParaRPr lang="en-US" sz="2800" b="1" dirty="0"/>
          </a:p>
        </p:txBody>
      </p:sp>
      <p:sp>
        <p:nvSpPr>
          <p:cNvPr id="8" name="مستطيل 7"/>
          <p:cNvSpPr/>
          <p:nvPr/>
        </p:nvSpPr>
        <p:spPr>
          <a:xfrm>
            <a:off x="2932014" y="2514218"/>
            <a:ext cx="5546967" cy="1077218"/>
          </a:xfrm>
          <a:prstGeom prst="rect">
            <a:avLst/>
          </a:prstGeom>
        </p:spPr>
        <p:txBody>
          <a:bodyPr wrap="square">
            <a:spAutoFit/>
          </a:bodyPr>
          <a:lstStyle/>
          <a:p>
            <a:pPr algn="ctr"/>
            <a:r>
              <a:rPr lang="ar-IQ" sz="3200" b="1" dirty="0"/>
              <a:t>((طاقة نظيفة وبأسعار معقولة))</a:t>
            </a:r>
          </a:p>
          <a:p>
            <a:pPr algn="ctr"/>
            <a:r>
              <a:rPr lang="ar-IQ" sz="3200" b="1" dirty="0"/>
              <a:t> (الهدف 7 من التنمية المستدامة)</a:t>
            </a:r>
            <a:endParaRPr lang="en-US" sz="3200" b="1" dirty="0"/>
          </a:p>
        </p:txBody>
      </p:sp>
      <p:pic>
        <p:nvPicPr>
          <p:cNvPr id="9" name="صورة 8"/>
          <p:cNvPicPr>
            <a:picLocks noChangeAspect="1"/>
          </p:cNvPicPr>
          <p:nvPr/>
        </p:nvPicPr>
        <p:blipFill>
          <a:blip r:embed="rId2"/>
          <a:stretch>
            <a:fillRect/>
          </a:stretch>
        </p:blipFill>
        <p:spPr>
          <a:xfrm>
            <a:off x="385784" y="301300"/>
            <a:ext cx="1983343" cy="1768586"/>
          </a:xfrm>
          <a:prstGeom prst="rect">
            <a:avLst/>
          </a:prstGeom>
        </p:spPr>
      </p:pic>
      <p:pic>
        <p:nvPicPr>
          <p:cNvPr id="10" name="صورة 9"/>
          <p:cNvPicPr>
            <a:picLocks noChangeAspect="1"/>
          </p:cNvPicPr>
          <p:nvPr/>
        </p:nvPicPr>
        <p:blipFill>
          <a:blip r:embed="rId3"/>
          <a:stretch>
            <a:fillRect/>
          </a:stretch>
        </p:blipFill>
        <p:spPr>
          <a:xfrm>
            <a:off x="9637481" y="345873"/>
            <a:ext cx="1874033" cy="1665807"/>
          </a:xfrm>
          <a:prstGeom prst="rect">
            <a:avLst/>
          </a:prstGeom>
        </p:spPr>
      </p:pic>
      <p:sp>
        <p:nvSpPr>
          <p:cNvPr id="4" name="TextBox 3">
            <a:extLst>
              <a:ext uri="{FF2B5EF4-FFF2-40B4-BE49-F238E27FC236}">
                <a16:creationId xmlns:a16="http://schemas.microsoft.com/office/drawing/2014/main" xmlns="" id="{BCB4EA48-C4ED-43DC-B0D1-4262342F5001}"/>
              </a:ext>
            </a:extLst>
          </p:cNvPr>
          <p:cNvSpPr txBox="1"/>
          <p:nvPr/>
        </p:nvSpPr>
        <p:spPr>
          <a:xfrm>
            <a:off x="1661760" y="4074105"/>
            <a:ext cx="8615737" cy="830997"/>
          </a:xfrm>
          <a:prstGeom prst="rect">
            <a:avLst/>
          </a:prstGeom>
          <a:noFill/>
        </p:spPr>
        <p:txBody>
          <a:bodyPr wrap="square" rtlCol="0">
            <a:spAutoFit/>
          </a:bodyPr>
          <a:lstStyle/>
          <a:p>
            <a:pPr algn="ctr"/>
            <a:r>
              <a:rPr lang="ar-IQ" sz="2400" b="1" dirty="0">
                <a:latin typeface="+mj-lt"/>
                <a:ea typeface="+mj-ea"/>
                <a:cs typeface="+mj-cs"/>
              </a:rPr>
              <a:t>وذلك يوم الاثنين الموافق 26-02-2024 وعلى قاعة مناقشات الدراسات العليا في تمام الساعة التاسعة والنصف صباحا</a:t>
            </a:r>
            <a:endParaRPr lang="en-GB" sz="2400" b="1" dirty="0">
              <a:latin typeface="+mj-lt"/>
              <a:ea typeface="+mj-ea"/>
              <a:cs typeface="+mj-cs"/>
            </a:endParaRPr>
          </a:p>
        </p:txBody>
      </p:sp>
    </p:spTree>
    <p:extLst>
      <p:ext uri="{BB962C8B-B14F-4D97-AF65-F5344CB8AC3E}">
        <p14:creationId xmlns:p14="http://schemas.microsoft.com/office/powerpoint/2010/main" val="415353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9422" y="165779"/>
            <a:ext cx="11715751" cy="601663"/>
          </a:xfrm>
          <a:ln>
            <a:solidFill>
              <a:srgbClr val="FF0000"/>
            </a:solidFill>
          </a:ln>
        </p:spPr>
        <p:txBody>
          <a:bodyPr>
            <a:normAutofit/>
          </a:bodyPr>
          <a:lstStyle/>
          <a:p>
            <a:pPr algn="ctr"/>
            <a:r>
              <a:rPr lang="ar-IQ" sz="2600" b="1" dirty="0">
                <a:latin typeface="29LT Bukra Bold Italic" panose="000B0903020204020204" pitchFamily="34" charset="-78"/>
                <a:cs typeface="29LT Bukra Bold Italic" panose="000B0903020204020204" pitchFamily="34" charset="-78"/>
              </a:rPr>
              <a:t>التغلب على سلبيات استخدام الطاقة الشمسية في التنمية المستدامة</a:t>
            </a:r>
          </a:p>
        </p:txBody>
      </p:sp>
      <p:sp>
        <p:nvSpPr>
          <p:cNvPr id="3" name="عنصر نائب للمحتوى 2"/>
          <p:cNvSpPr>
            <a:spLocks noGrp="1"/>
          </p:cNvSpPr>
          <p:nvPr>
            <p:ph idx="1"/>
          </p:nvPr>
        </p:nvSpPr>
        <p:spPr>
          <a:xfrm>
            <a:off x="996043" y="919161"/>
            <a:ext cx="10989130" cy="5840868"/>
          </a:xfrm>
        </p:spPr>
        <p:txBody>
          <a:bodyPr>
            <a:normAutofit fontScale="92500" lnSpcReduction="10000"/>
          </a:bodyPr>
          <a:lstStyle/>
          <a:p>
            <a:pPr marL="0" indent="0">
              <a:buNone/>
            </a:pPr>
            <a:r>
              <a:rPr lang="ar-IQ" sz="2400" dirty="0"/>
              <a:t>1</a:t>
            </a:r>
            <a:r>
              <a:rPr lang="ar-IQ" sz="2400" b="1" dirty="0"/>
              <a:t>. خفض التكلفة:</a:t>
            </a:r>
          </a:p>
          <a:p>
            <a:pPr marL="0" indent="0">
              <a:buNone/>
            </a:pPr>
            <a:r>
              <a:rPr lang="ar-IQ" sz="2400" dirty="0"/>
              <a:t>دعم حكومي: تقديم دعم حكومي لتشجيع استخدام الطاقة الشمسية، مثل الإعفاءات الضريبية أو القروض بفائدة منخفضة.</a:t>
            </a:r>
          </a:p>
          <a:p>
            <a:pPr marL="0" indent="0">
              <a:buNone/>
            </a:pPr>
            <a:r>
              <a:rPr lang="ar-IQ" sz="2400" dirty="0"/>
              <a:t>التطوير التكنولوجي: الاستثمار في تطوير تقنيات جديدة لخفض تكلفة أنظمة الطاقة الشمسية.</a:t>
            </a:r>
          </a:p>
          <a:p>
            <a:pPr marL="0" indent="0">
              <a:buNone/>
            </a:pPr>
            <a:r>
              <a:rPr lang="ar-IQ" sz="2400" dirty="0"/>
              <a:t>الإنتاج الضخم: زيادة الإنتاج الضخم لأنظمة الطاقة الشمسية لخفض تكلفة الإنتاج.</a:t>
            </a:r>
          </a:p>
          <a:p>
            <a:pPr marL="0" indent="0">
              <a:buNone/>
            </a:pPr>
            <a:r>
              <a:rPr lang="ar-IQ" sz="2400" b="1" dirty="0"/>
              <a:t>2. تخزين الطاقة:</a:t>
            </a:r>
          </a:p>
          <a:p>
            <a:pPr marL="0" indent="0">
              <a:buNone/>
            </a:pPr>
            <a:r>
              <a:rPr lang="ar-IQ" sz="2400" dirty="0"/>
              <a:t>تطوير تقنيات تخزين الطاقة: الاستثمار في تطوير تقنيات جديدة لتخزين الطاقة الشمسية، مثل بطاريات الليثيوم.</a:t>
            </a:r>
          </a:p>
          <a:p>
            <a:pPr marL="0" indent="0">
              <a:buNone/>
            </a:pPr>
            <a:r>
              <a:rPr lang="ar-IQ" sz="2400" dirty="0"/>
              <a:t>شبكات ذكية: استخدام شبكات ذكية لدمج الطاقة الشمسية مع مصادر الطاقة الأخرى.</a:t>
            </a:r>
          </a:p>
          <a:p>
            <a:pPr marL="0" indent="0">
              <a:buNone/>
            </a:pPr>
            <a:r>
              <a:rPr lang="ar-IQ" sz="2400" dirty="0"/>
              <a:t>3. </a:t>
            </a:r>
            <a:r>
              <a:rPr lang="ar-IQ" sz="2400" b="1" dirty="0"/>
              <a:t>زيادة كفاءة الطاقة:</a:t>
            </a:r>
          </a:p>
          <a:p>
            <a:pPr marL="0" indent="0">
              <a:buNone/>
            </a:pPr>
            <a:r>
              <a:rPr lang="ar-IQ" sz="2400" dirty="0"/>
              <a:t>استخدام تقنيات أكثر كفاءة في أنظمة الطاقة الشمسية.</a:t>
            </a:r>
          </a:p>
          <a:p>
            <a:pPr marL="0" indent="0">
              <a:buNone/>
            </a:pPr>
            <a:r>
              <a:rPr lang="ar-IQ" sz="2400" dirty="0"/>
              <a:t>4. </a:t>
            </a:r>
            <a:r>
              <a:rPr lang="ar-IQ" sz="2400" b="1" dirty="0"/>
              <a:t>تقليل المساحة:</a:t>
            </a:r>
          </a:p>
          <a:p>
            <a:pPr marL="0" indent="0">
              <a:buNone/>
            </a:pPr>
            <a:r>
              <a:rPr lang="ar-IQ" sz="2400" dirty="0"/>
              <a:t>تركيب أنظمة الطاقة الشمسية على أسطح المباني  او الاعمدة لتوفير المساحة.</a:t>
            </a:r>
          </a:p>
          <a:p>
            <a:pPr marL="0" indent="0">
              <a:buNone/>
            </a:pPr>
            <a:r>
              <a:rPr lang="ar-IQ" sz="2400" dirty="0"/>
              <a:t>5. </a:t>
            </a:r>
            <a:r>
              <a:rPr lang="ar-IQ" sz="2400" b="1" dirty="0"/>
              <a:t>تقليل التأثير البيئي:</a:t>
            </a:r>
          </a:p>
          <a:p>
            <a:pPr marL="0" indent="0">
              <a:buNone/>
            </a:pPr>
            <a:r>
              <a:rPr lang="ar-IQ" sz="2400" dirty="0"/>
              <a:t>استخدام مواد صديقة للبيئة في أنظمة الطاقة الشمسية.</a:t>
            </a:r>
          </a:p>
          <a:p>
            <a:pPr marL="0" indent="0">
              <a:buNone/>
            </a:pPr>
            <a:r>
              <a:rPr lang="ar-IQ" sz="2400" dirty="0"/>
              <a:t>إعادة تدوير الموادالمستخدمة في أنظمة الطاقة الشمسية.</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ar-IQ" sz="2600" dirty="0"/>
          </a:p>
          <a:p>
            <a:endParaRPr lang="en-US" dirty="0"/>
          </a:p>
        </p:txBody>
      </p:sp>
      <p:pic>
        <p:nvPicPr>
          <p:cNvPr id="2054" name="Picture 6" descr="صورة دعم حكومي للطاقة الشمس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22" y="1045029"/>
            <a:ext cx="1918606" cy="15348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صورة التطوير التكنولوجي للطاقة الشمس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98" y="2398712"/>
            <a:ext cx="1918381" cy="15323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صورة تركيب أنظمة الطاقة الشمسية على أسطح المبان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16" y="4318908"/>
            <a:ext cx="1928812"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صورة تركيب أنظمة الطاقة الشمسية على أعمد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321" y="5272542"/>
            <a:ext cx="1820637" cy="145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1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8022" y="206601"/>
            <a:ext cx="11478986" cy="577171"/>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سلبيات استخدام طاقة الرياح في التنمية المستدامة</a:t>
            </a:r>
          </a:p>
        </p:txBody>
      </p:sp>
      <p:sp>
        <p:nvSpPr>
          <p:cNvPr id="3" name="عنصر نائب للمحتوى 2"/>
          <p:cNvSpPr>
            <a:spLocks noGrp="1"/>
          </p:cNvSpPr>
          <p:nvPr>
            <p:ph idx="1"/>
          </p:nvPr>
        </p:nvSpPr>
        <p:spPr>
          <a:xfrm>
            <a:off x="2468562" y="1109435"/>
            <a:ext cx="9584872" cy="5065259"/>
          </a:xfrm>
        </p:spPr>
        <p:txBody>
          <a:bodyPr>
            <a:normAutofit/>
          </a:bodyPr>
          <a:lstStyle/>
          <a:p>
            <a:pPr marL="0" indent="0">
              <a:lnSpc>
                <a:spcPct val="110000"/>
              </a:lnSpc>
              <a:buNone/>
            </a:pPr>
            <a:r>
              <a:rPr lang="ar-IQ" sz="2000" dirty="0"/>
              <a:t> </a:t>
            </a:r>
            <a:r>
              <a:rPr lang="ar-IQ" sz="2000" dirty="0">
                <a:cs typeface="+mj-cs"/>
              </a:rPr>
              <a:t>على عكس الطاقة الشمسية، لا تشغل </a:t>
            </a:r>
            <a:r>
              <a:rPr lang="ar-IQ" sz="2000" dirty="0" err="1">
                <a:cs typeface="+mj-cs"/>
              </a:rPr>
              <a:t>توربينات</a:t>
            </a:r>
            <a:r>
              <a:rPr lang="ar-IQ" sz="2000" dirty="0">
                <a:cs typeface="+mj-cs"/>
              </a:rPr>
              <a:t> الرياح مساحة على الأرض، مما يجعلها مناسبة للاستخدام في المناطق ذات المساحة المحدودة. ولكن هناك سلبيات منها:</a:t>
            </a:r>
          </a:p>
          <a:p>
            <a:pPr>
              <a:lnSpc>
                <a:spcPct val="110000"/>
              </a:lnSpc>
            </a:pPr>
            <a:r>
              <a:rPr lang="ar-IQ" sz="2000" b="1" dirty="0">
                <a:cs typeface="+mj-cs"/>
              </a:rPr>
              <a:t>التكلفة الأولية المرتفعة:</a:t>
            </a:r>
            <a:r>
              <a:rPr lang="ar-IQ" sz="2000" dirty="0">
                <a:cs typeface="+mj-cs"/>
              </a:rPr>
              <a:t> قد تكون تكلفة تركيب </a:t>
            </a:r>
            <a:r>
              <a:rPr lang="ar-IQ" sz="2000" dirty="0" err="1">
                <a:cs typeface="+mj-cs"/>
              </a:rPr>
              <a:t>توربينات</a:t>
            </a:r>
            <a:r>
              <a:rPr lang="ar-IQ" sz="2000" dirty="0">
                <a:cs typeface="+mj-cs"/>
              </a:rPr>
              <a:t> الرياح مرتفعة في البداية.</a:t>
            </a:r>
          </a:p>
          <a:p>
            <a:pPr>
              <a:lnSpc>
                <a:spcPct val="110000"/>
              </a:lnSpc>
            </a:pPr>
            <a:r>
              <a:rPr lang="ar-IQ" sz="2000" b="1" dirty="0">
                <a:cs typeface="+mj-cs"/>
              </a:rPr>
              <a:t>انخفاض كفاءة الطاقة في بعض الأحيان:</a:t>
            </a:r>
            <a:r>
              <a:rPr lang="ar-IQ" sz="2000" dirty="0">
                <a:cs typeface="+mj-cs"/>
              </a:rPr>
              <a:t> تعتمد كفاءة </a:t>
            </a:r>
            <a:r>
              <a:rPr lang="ar-IQ" sz="2000" dirty="0" err="1">
                <a:cs typeface="+mj-cs"/>
              </a:rPr>
              <a:t>توربينات</a:t>
            </a:r>
            <a:r>
              <a:rPr lang="ar-IQ" sz="2000" dirty="0">
                <a:cs typeface="+mj-cs"/>
              </a:rPr>
              <a:t> الرياح على سرعة الرياح، مما يعني أنها قد تكون أقل كفاءة في الأيام ذات الرياح الضعيفة.</a:t>
            </a:r>
          </a:p>
          <a:p>
            <a:pPr>
              <a:lnSpc>
                <a:spcPct val="110000"/>
              </a:lnSpc>
            </a:pPr>
            <a:r>
              <a:rPr lang="ar-IQ" sz="2000" b="1" dirty="0">
                <a:cs typeface="+mj-cs"/>
              </a:rPr>
              <a:t>التأثير على البيئة:</a:t>
            </a:r>
            <a:r>
              <a:rPr lang="ar-IQ" sz="2000" dirty="0">
                <a:cs typeface="+mj-cs"/>
              </a:rPr>
              <a:t> قد تُؤثّر </a:t>
            </a:r>
            <a:r>
              <a:rPr lang="ar-IQ" sz="2000" dirty="0" err="1">
                <a:cs typeface="+mj-cs"/>
              </a:rPr>
              <a:t>توربينات</a:t>
            </a:r>
            <a:r>
              <a:rPr lang="ar-IQ" sz="2000" dirty="0">
                <a:cs typeface="+mj-cs"/>
              </a:rPr>
              <a:t> الرياح على البيئة من خلال قتل بعض أنواع الطيور.</a:t>
            </a:r>
          </a:p>
          <a:p>
            <a:pPr>
              <a:lnSpc>
                <a:spcPct val="110000"/>
              </a:lnSpc>
            </a:pPr>
            <a:r>
              <a:rPr lang="ar-IQ" sz="2000" b="1" dirty="0">
                <a:cs typeface="+mj-cs"/>
              </a:rPr>
              <a:t>الضوضاء:</a:t>
            </a:r>
            <a:r>
              <a:rPr lang="ar-IQ" sz="2000" dirty="0">
                <a:cs typeface="+mj-cs"/>
              </a:rPr>
              <a:t> قد تُصدر </a:t>
            </a:r>
            <a:r>
              <a:rPr lang="ar-IQ" sz="2000" dirty="0" err="1">
                <a:cs typeface="+mj-cs"/>
              </a:rPr>
              <a:t>توربينات</a:t>
            </a:r>
            <a:r>
              <a:rPr lang="ar-IQ" sz="2000" dirty="0">
                <a:cs typeface="+mj-cs"/>
              </a:rPr>
              <a:t> الرياح ضوضاء مزعجة.</a:t>
            </a:r>
          </a:p>
          <a:p>
            <a:pPr>
              <a:lnSpc>
                <a:spcPct val="110000"/>
              </a:lnSpc>
            </a:pPr>
            <a:r>
              <a:rPr lang="ar-IQ" sz="2000" b="1" dirty="0">
                <a:cs typeface="+mj-cs"/>
              </a:rPr>
              <a:t>التأثير على المناظر الطبيعية:</a:t>
            </a:r>
            <a:r>
              <a:rPr lang="ar-IQ" sz="2000" dirty="0">
                <a:cs typeface="+mj-cs"/>
              </a:rPr>
              <a:t> قد تُؤثّر </a:t>
            </a:r>
            <a:r>
              <a:rPr lang="ar-IQ" sz="2000" dirty="0" err="1">
                <a:cs typeface="+mj-cs"/>
              </a:rPr>
              <a:t>توربينات</a:t>
            </a:r>
            <a:r>
              <a:rPr lang="ar-IQ" sz="2000" dirty="0">
                <a:cs typeface="+mj-cs"/>
              </a:rPr>
              <a:t> الرياح على المناظر الطبيعية، خاصة في المناطق ذات الجمال الطبيعي</a:t>
            </a:r>
            <a:r>
              <a:rPr lang="en-US" sz="2000" dirty="0">
                <a:cs typeface="+mj-cs"/>
              </a:rPr>
              <a:t>.</a:t>
            </a:r>
            <a:r>
              <a:rPr lang="ar-IQ" sz="2000" dirty="0"/>
              <a:t/>
            </a:r>
            <a:br>
              <a:rPr lang="ar-IQ" sz="2000" dirty="0"/>
            </a:br>
            <a:endParaRPr lang="ar-IQ" sz="2000" dirty="0"/>
          </a:p>
          <a:p>
            <a:endParaRPr lang="en-US" sz="2000" dirty="0"/>
          </a:p>
        </p:txBody>
      </p:sp>
      <p:pic>
        <p:nvPicPr>
          <p:cNvPr id="1026" name="Picture 2" descr="صورة توربينات الرياح تُؤثّر على المناظر الطبيع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4" y="1045706"/>
            <a:ext cx="2254538" cy="18036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صورة التأثيرات البيئية لطاقة الريا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 y="4957535"/>
            <a:ext cx="2222501" cy="1736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صورة ضوضاء طاقة الريا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4" y="3014435"/>
            <a:ext cx="2222501" cy="177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9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6186" y="124958"/>
            <a:ext cx="11478986" cy="699635"/>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التغلب على سلبيات استخدام طاقة الرياح في التنمية المستدامة</a:t>
            </a:r>
          </a:p>
        </p:txBody>
      </p:sp>
      <p:sp>
        <p:nvSpPr>
          <p:cNvPr id="3" name="عنصر نائب للمحتوى 2"/>
          <p:cNvSpPr>
            <a:spLocks noGrp="1"/>
          </p:cNvSpPr>
          <p:nvPr>
            <p:ph idx="1"/>
          </p:nvPr>
        </p:nvSpPr>
        <p:spPr>
          <a:xfrm>
            <a:off x="2468562" y="897164"/>
            <a:ext cx="9584872" cy="5748565"/>
          </a:xfrm>
        </p:spPr>
        <p:txBody>
          <a:bodyPr>
            <a:noAutofit/>
          </a:bodyPr>
          <a:lstStyle/>
          <a:p>
            <a:pPr marL="0" indent="0">
              <a:lnSpc>
                <a:spcPct val="100000"/>
              </a:lnSpc>
              <a:buNone/>
            </a:pPr>
            <a:r>
              <a:rPr lang="ar-IQ" sz="2000" b="1" dirty="0">
                <a:cs typeface="+mj-cs"/>
              </a:rPr>
              <a:t>1. خفض التكلفة:</a:t>
            </a:r>
            <a:endParaRPr lang="ar-IQ" sz="2000" dirty="0">
              <a:cs typeface="+mj-cs"/>
            </a:endParaRPr>
          </a:p>
          <a:p>
            <a:pPr>
              <a:lnSpc>
                <a:spcPct val="100000"/>
              </a:lnSpc>
            </a:pPr>
            <a:r>
              <a:rPr lang="ar-IQ" sz="2000" b="1" dirty="0">
                <a:solidFill>
                  <a:srgbClr val="0070C0"/>
                </a:solidFill>
                <a:cs typeface="+mj-cs"/>
              </a:rPr>
              <a:t>دعم حكومي</a:t>
            </a:r>
            <a:r>
              <a:rPr lang="ar-IQ" sz="2000" b="1" dirty="0">
                <a:cs typeface="+mj-cs"/>
              </a:rPr>
              <a:t>:</a:t>
            </a:r>
            <a:r>
              <a:rPr lang="ar-IQ" sz="2000" dirty="0">
                <a:cs typeface="+mj-cs"/>
              </a:rPr>
              <a:t> تقديم دعم حكومي لتشجيع استخدام طاقة الرياح، مثل الإعفاءات الضريبية أو القروض بفائدة منخفضة.</a:t>
            </a:r>
          </a:p>
          <a:p>
            <a:pPr>
              <a:lnSpc>
                <a:spcPct val="100000"/>
              </a:lnSpc>
            </a:pPr>
            <a:r>
              <a:rPr lang="ar-IQ" sz="2000" b="1" dirty="0">
                <a:solidFill>
                  <a:srgbClr val="0070C0"/>
                </a:solidFill>
                <a:cs typeface="+mj-cs"/>
              </a:rPr>
              <a:t>التطوير التكنولوجي</a:t>
            </a:r>
            <a:r>
              <a:rPr lang="ar-IQ" sz="2000" b="1" dirty="0">
                <a:cs typeface="+mj-cs"/>
              </a:rPr>
              <a:t>:</a:t>
            </a:r>
            <a:r>
              <a:rPr lang="ar-IQ" sz="2000" dirty="0">
                <a:cs typeface="+mj-cs"/>
              </a:rPr>
              <a:t> الاستثمار في تطوير تقنيات جديدة لخفض تكلفة </a:t>
            </a:r>
            <a:r>
              <a:rPr lang="ar-IQ" sz="2000" dirty="0" err="1">
                <a:cs typeface="+mj-cs"/>
              </a:rPr>
              <a:t>توربينات</a:t>
            </a:r>
            <a:r>
              <a:rPr lang="ar-IQ" sz="2000" dirty="0">
                <a:cs typeface="+mj-cs"/>
              </a:rPr>
              <a:t> الرياح.</a:t>
            </a:r>
          </a:p>
          <a:p>
            <a:pPr>
              <a:lnSpc>
                <a:spcPct val="100000"/>
              </a:lnSpc>
            </a:pPr>
            <a:r>
              <a:rPr lang="ar-IQ" sz="2000" b="1" dirty="0">
                <a:solidFill>
                  <a:srgbClr val="0070C0"/>
                </a:solidFill>
                <a:cs typeface="+mj-cs"/>
              </a:rPr>
              <a:t>الإنتاج الضخم</a:t>
            </a:r>
            <a:r>
              <a:rPr lang="ar-IQ" sz="2000" b="1" dirty="0">
                <a:cs typeface="+mj-cs"/>
              </a:rPr>
              <a:t>:</a:t>
            </a:r>
            <a:r>
              <a:rPr lang="ar-IQ" sz="2000" dirty="0">
                <a:cs typeface="+mj-cs"/>
              </a:rPr>
              <a:t> زيادة الإنتاج الضخم </a:t>
            </a:r>
            <a:r>
              <a:rPr lang="ar-IQ" sz="2000" dirty="0" err="1">
                <a:cs typeface="+mj-cs"/>
              </a:rPr>
              <a:t>لتوربينات</a:t>
            </a:r>
            <a:r>
              <a:rPr lang="ar-IQ" sz="2000" dirty="0">
                <a:cs typeface="+mj-cs"/>
              </a:rPr>
              <a:t> الرياح لخفض تكلفة الإنتاج.</a:t>
            </a:r>
          </a:p>
          <a:p>
            <a:pPr marL="0" indent="0">
              <a:lnSpc>
                <a:spcPct val="100000"/>
              </a:lnSpc>
              <a:buNone/>
            </a:pPr>
            <a:r>
              <a:rPr lang="ar-IQ" sz="2000" b="1" dirty="0">
                <a:cs typeface="+mj-cs"/>
              </a:rPr>
              <a:t>2. تقليل التأثير على البيئة:</a:t>
            </a:r>
            <a:endParaRPr lang="ar-IQ" sz="2000" dirty="0">
              <a:cs typeface="+mj-cs"/>
            </a:endParaRPr>
          </a:p>
          <a:p>
            <a:pPr>
              <a:lnSpc>
                <a:spcPct val="100000"/>
              </a:lnSpc>
            </a:pPr>
            <a:r>
              <a:rPr lang="ar-IQ" sz="2000" b="1" dirty="0">
                <a:solidFill>
                  <a:srgbClr val="0070C0"/>
                </a:solidFill>
                <a:cs typeface="+mj-cs"/>
              </a:rPr>
              <a:t>اختيار مواقع مناسبة </a:t>
            </a:r>
            <a:r>
              <a:rPr lang="ar-IQ" sz="2000" dirty="0">
                <a:cs typeface="+mj-cs"/>
              </a:rPr>
              <a:t>لتركيب توربينات الرياح، مع مراعاة التأثير البيئي.</a:t>
            </a:r>
          </a:p>
          <a:p>
            <a:pPr>
              <a:lnSpc>
                <a:spcPct val="100000"/>
              </a:lnSpc>
            </a:pPr>
            <a:r>
              <a:rPr lang="ar-IQ" sz="2000" b="1" dirty="0">
                <a:solidFill>
                  <a:srgbClr val="0070C0"/>
                </a:solidFill>
                <a:cs typeface="+mj-cs"/>
              </a:rPr>
              <a:t>استخدام تقنيات صديقة للبيئة</a:t>
            </a:r>
            <a:r>
              <a:rPr lang="ar-IQ" sz="2000" b="1" dirty="0">
                <a:cs typeface="+mj-cs"/>
              </a:rPr>
              <a:t>:</a:t>
            </a:r>
            <a:r>
              <a:rPr lang="ar-IQ" sz="2000" dirty="0">
                <a:cs typeface="+mj-cs"/>
              </a:rPr>
              <a:t> استخدام تقنيات صديقة للبيئة في </a:t>
            </a:r>
            <a:r>
              <a:rPr lang="ar-IQ" sz="2000" dirty="0" err="1">
                <a:cs typeface="+mj-cs"/>
              </a:rPr>
              <a:t>توربينات</a:t>
            </a:r>
            <a:r>
              <a:rPr lang="ar-IQ" sz="2000" dirty="0">
                <a:cs typeface="+mj-cs"/>
              </a:rPr>
              <a:t> الرياح.</a:t>
            </a:r>
          </a:p>
          <a:p>
            <a:pPr>
              <a:lnSpc>
                <a:spcPct val="100000"/>
              </a:lnSpc>
            </a:pPr>
            <a:r>
              <a:rPr lang="ar-IQ" sz="2000" b="1" dirty="0">
                <a:solidFill>
                  <a:srgbClr val="0070C0"/>
                </a:solidFill>
                <a:cs typeface="+mj-cs"/>
              </a:rPr>
              <a:t>التعاون مع المنظمات البيئية</a:t>
            </a:r>
            <a:r>
              <a:rPr lang="ar-IQ" sz="2000" b="1" dirty="0">
                <a:cs typeface="+mj-cs"/>
              </a:rPr>
              <a:t>:</a:t>
            </a:r>
            <a:r>
              <a:rPr lang="ar-IQ" sz="2000" dirty="0">
                <a:cs typeface="+mj-cs"/>
              </a:rPr>
              <a:t> التعاون مع المنظمات البيئية لتقليل التأثير البيئي </a:t>
            </a:r>
            <a:r>
              <a:rPr lang="ar-IQ" sz="2000" dirty="0" err="1">
                <a:cs typeface="+mj-cs"/>
              </a:rPr>
              <a:t>لتوربينات</a:t>
            </a:r>
            <a:r>
              <a:rPr lang="ar-IQ" sz="2000" dirty="0">
                <a:cs typeface="+mj-cs"/>
              </a:rPr>
              <a:t> الرياح.</a:t>
            </a:r>
          </a:p>
          <a:p>
            <a:pPr marL="0" indent="0">
              <a:lnSpc>
                <a:spcPct val="100000"/>
              </a:lnSpc>
              <a:buNone/>
            </a:pPr>
            <a:r>
              <a:rPr lang="ar-IQ" sz="2000" b="1" dirty="0">
                <a:cs typeface="+mj-cs"/>
              </a:rPr>
              <a:t>3. زيادة استقرار الإنتاج:</a:t>
            </a:r>
            <a:endParaRPr lang="ar-IQ" sz="2000" dirty="0">
              <a:cs typeface="+mj-cs"/>
            </a:endParaRPr>
          </a:p>
          <a:p>
            <a:pPr>
              <a:lnSpc>
                <a:spcPct val="100000"/>
              </a:lnSpc>
            </a:pPr>
            <a:r>
              <a:rPr lang="ar-IQ" sz="2000" b="1" dirty="0">
                <a:solidFill>
                  <a:srgbClr val="0070C0"/>
                </a:solidFill>
                <a:cs typeface="+mj-cs"/>
              </a:rPr>
              <a:t>تطوير تقنيات تخزين الطاقة:</a:t>
            </a:r>
            <a:r>
              <a:rPr lang="ar-IQ" sz="2000" dirty="0">
                <a:solidFill>
                  <a:srgbClr val="0070C0"/>
                </a:solidFill>
                <a:cs typeface="+mj-cs"/>
              </a:rPr>
              <a:t> </a:t>
            </a:r>
            <a:r>
              <a:rPr lang="ar-IQ" sz="2000" dirty="0">
                <a:cs typeface="+mj-cs"/>
              </a:rPr>
              <a:t>الاستثمار في تطوير تقنيات جديدة لتخزين الطاقة المنتجة من </a:t>
            </a:r>
            <a:r>
              <a:rPr lang="ar-IQ" sz="2000" dirty="0" err="1">
                <a:cs typeface="+mj-cs"/>
              </a:rPr>
              <a:t>توربينات</a:t>
            </a:r>
            <a:r>
              <a:rPr lang="ar-IQ" sz="2000" dirty="0">
                <a:cs typeface="+mj-cs"/>
              </a:rPr>
              <a:t> الرياح.</a:t>
            </a:r>
          </a:p>
          <a:p>
            <a:pPr>
              <a:lnSpc>
                <a:spcPct val="100000"/>
              </a:lnSpc>
            </a:pPr>
            <a:r>
              <a:rPr lang="ar-IQ" sz="2000" b="1" dirty="0">
                <a:solidFill>
                  <a:srgbClr val="0070C0"/>
                </a:solidFill>
                <a:cs typeface="+mj-cs"/>
              </a:rPr>
              <a:t>ربط شبكات الطاقة</a:t>
            </a:r>
            <a:r>
              <a:rPr lang="ar-IQ" sz="2000" b="1" dirty="0">
                <a:cs typeface="+mj-cs"/>
              </a:rPr>
              <a:t>:</a:t>
            </a:r>
            <a:r>
              <a:rPr lang="ar-IQ" sz="2000" dirty="0">
                <a:cs typeface="+mj-cs"/>
              </a:rPr>
              <a:t> ربط شبكات الطاقة ببعضها البعض لتوفير الطاقة من مناطق أخرى عند انخفاض سرعة الرياح.</a:t>
            </a:r>
          </a:p>
          <a:p>
            <a:pPr marL="0" indent="0">
              <a:lnSpc>
                <a:spcPct val="100000"/>
              </a:lnSpc>
              <a:buNone/>
            </a:pPr>
            <a:endParaRPr lang="ar-IQ" sz="2000" dirty="0">
              <a:cs typeface="+mj-cs"/>
            </a:endParaRPr>
          </a:p>
        </p:txBody>
      </p:sp>
      <p:pic>
        <p:nvPicPr>
          <p:cNvPr id="4098" name="Picture 2" descr="صورة دعم حكومي لطاقة الريا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34" y="1311501"/>
            <a:ext cx="198120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صورة الإنتاج الضخم لطاقة الريا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93" y="3240883"/>
            <a:ext cx="2017941" cy="16143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صورة تطوير تقنيات تخزين الطاقة لطاقة الريا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31" y="5057775"/>
            <a:ext cx="2107406"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8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6186" y="124958"/>
            <a:ext cx="11478986" cy="699635"/>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التغلب على سلبيات استخدام طاقة الرياح في التنمية المستدامة</a:t>
            </a:r>
          </a:p>
        </p:txBody>
      </p:sp>
      <p:sp>
        <p:nvSpPr>
          <p:cNvPr id="3" name="عنصر نائب للمحتوى 2"/>
          <p:cNvSpPr>
            <a:spLocks noGrp="1"/>
          </p:cNvSpPr>
          <p:nvPr>
            <p:ph idx="1"/>
          </p:nvPr>
        </p:nvSpPr>
        <p:spPr>
          <a:xfrm>
            <a:off x="2294390" y="1576432"/>
            <a:ext cx="9584872" cy="3178447"/>
          </a:xfrm>
        </p:spPr>
        <p:txBody>
          <a:bodyPr>
            <a:noAutofit/>
          </a:bodyPr>
          <a:lstStyle/>
          <a:p>
            <a:pPr marL="0" indent="0">
              <a:lnSpc>
                <a:spcPct val="100000"/>
              </a:lnSpc>
              <a:buNone/>
            </a:pPr>
            <a:r>
              <a:rPr lang="ar-IQ" sz="2000" b="1" dirty="0"/>
              <a:t>4. تقليل التأثير على صحة الإنسان:</a:t>
            </a:r>
            <a:endParaRPr lang="ar-IQ" sz="2000" dirty="0"/>
          </a:p>
          <a:p>
            <a:pPr marL="0" indent="0">
              <a:lnSpc>
                <a:spcPct val="100000"/>
              </a:lnSpc>
              <a:buNone/>
            </a:pPr>
            <a:r>
              <a:rPr lang="ar-IQ" sz="2000" b="1" dirty="0"/>
              <a:t>تصميم </a:t>
            </a:r>
            <a:r>
              <a:rPr lang="ar-IQ" sz="2000" b="1" dirty="0" err="1"/>
              <a:t>توربينات</a:t>
            </a:r>
            <a:r>
              <a:rPr lang="ar-IQ" sz="2000" b="1" dirty="0"/>
              <a:t> أكثر </a:t>
            </a:r>
            <a:r>
              <a:rPr lang="ar-IQ" sz="2000" b="1" dirty="0" err="1"/>
              <a:t>هدوءًا</a:t>
            </a:r>
            <a:r>
              <a:rPr lang="ar-IQ" sz="2000" b="1" dirty="0"/>
              <a:t>:</a:t>
            </a:r>
            <a:r>
              <a:rPr lang="ar-IQ" sz="2000" dirty="0"/>
              <a:t> تصميم </a:t>
            </a:r>
            <a:r>
              <a:rPr lang="ar-IQ" sz="2000" dirty="0" err="1"/>
              <a:t>توربينات</a:t>
            </a:r>
            <a:r>
              <a:rPr lang="ar-IQ" sz="2000" dirty="0"/>
              <a:t> رياح أكثر </a:t>
            </a:r>
            <a:r>
              <a:rPr lang="ar-IQ" sz="2000" dirty="0" err="1"/>
              <a:t>هدوءًا</a:t>
            </a:r>
            <a:r>
              <a:rPr lang="ar-IQ" sz="2000" dirty="0"/>
              <a:t> لتقليل الضوضاء.</a:t>
            </a:r>
          </a:p>
          <a:p>
            <a:pPr marL="0" indent="0">
              <a:lnSpc>
                <a:spcPct val="100000"/>
              </a:lnSpc>
              <a:buNone/>
            </a:pPr>
            <a:r>
              <a:rPr lang="ar-IQ" sz="2000" b="1" dirty="0"/>
              <a:t>وضع معايير للضوضاء:</a:t>
            </a:r>
            <a:r>
              <a:rPr lang="ar-IQ" sz="2000" dirty="0"/>
              <a:t> وضع معايير للضوضاء لضمان عدم تأثر صحة الإنسان.</a:t>
            </a:r>
          </a:p>
          <a:p>
            <a:pPr marL="0" indent="0">
              <a:lnSpc>
                <a:spcPct val="100000"/>
              </a:lnSpc>
              <a:buNone/>
            </a:pPr>
            <a:r>
              <a:rPr lang="ar-IQ" sz="2000" b="1" dirty="0"/>
              <a:t>بالإضافة إلى هذه الحلول، هناك حلول أخرى يمكن استخدامها للتغلب على سلبيات استخدام طاقة الرياح في التنمية المستدامة، مثل:</a:t>
            </a:r>
            <a:endParaRPr lang="ar-IQ" sz="2000" dirty="0"/>
          </a:p>
          <a:p>
            <a:pPr marL="0" indent="0">
              <a:lnSpc>
                <a:spcPct val="100000"/>
              </a:lnSpc>
              <a:buNone/>
            </a:pPr>
            <a:r>
              <a:rPr lang="ar-IQ" sz="2000" b="1" dirty="0"/>
              <a:t>نشر الوعي:</a:t>
            </a:r>
            <a:r>
              <a:rPr lang="ar-IQ" sz="2000" dirty="0"/>
              <a:t> نشر الوعي حول فوائد استخدام طاقة الرياح.</a:t>
            </a:r>
          </a:p>
          <a:p>
            <a:pPr marL="0" indent="0">
              <a:lnSpc>
                <a:spcPct val="100000"/>
              </a:lnSpc>
              <a:buNone/>
            </a:pPr>
            <a:r>
              <a:rPr lang="ar-IQ" sz="2000" b="1" dirty="0"/>
              <a:t>التعاون الدولي:</a:t>
            </a:r>
            <a:r>
              <a:rPr lang="ar-IQ" sz="2000" dirty="0"/>
              <a:t> التعاون الدولي لتطوير تقنيات جديدة وتبادل الخبرات.</a:t>
            </a:r>
          </a:p>
          <a:p>
            <a:pPr marL="0" indent="0">
              <a:lnSpc>
                <a:spcPct val="100000"/>
              </a:lnSpc>
              <a:buNone/>
            </a:pPr>
            <a:endParaRPr lang="ar-IQ" sz="2000" dirty="0">
              <a:cs typeface="+mj-cs"/>
            </a:endParaRPr>
          </a:p>
        </p:txBody>
      </p:sp>
      <p:pic>
        <p:nvPicPr>
          <p:cNvPr id="5122" name="Picture 2" descr="صورة توربينات رياح هاد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54" y="1347107"/>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4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350" y="222930"/>
            <a:ext cx="11478986" cy="675142"/>
          </a:xfrm>
          <a:ln>
            <a:solidFill>
              <a:srgbClr val="FF0000"/>
            </a:solidFill>
          </a:ln>
        </p:spPr>
        <p:txBody>
          <a:bodyPr>
            <a:noAutofit/>
          </a:bodyPr>
          <a:lstStyle/>
          <a:p>
            <a:pPr algn="ctr"/>
            <a:r>
              <a:rPr lang="ar-IQ" sz="2800" b="1" dirty="0">
                <a:latin typeface="29LT Bukra Bold Italic" panose="000B0903020204020204" pitchFamily="34" charset="-78"/>
                <a:cs typeface="29LT Bukra Bold Italic" panose="000B0903020204020204" pitchFamily="34" charset="-78"/>
              </a:rPr>
              <a:t>سلبيات استخدام الطاقة المائية في التنمية المستدامة </a:t>
            </a:r>
          </a:p>
        </p:txBody>
      </p:sp>
      <p:sp>
        <p:nvSpPr>
          <p:cNvPr id="3" name="عنصر نائب للمحتوى 2"/>
          <p:cNvSpPr>
            <a:spLocks noGrp="1"/>
          </p:cNvSpPr>
          <p:nvPr>
            <p:ph idx="1"/>
          </p:nvPr>
        </p:nvSpPr>
        <p:spPr>
          <a:xfrm>
            <a:off x="3126920" y="1109435"/>
            <a:ext cx="8926513" cy="5065259"/>
          </a:xfrm>
        </p:spPr>
        <p:txBody>
          <a:bodyPr>
            <a:normAutofit/>
          </a:bodyPr>
          <a:lstStyle/>
          <a:p>
            <a:pPr algn="just">
              <a:lnSpc>
                <a:spcPct val="100000"/>
              </a:lnSpc>
            </a:pPr>
            <a:r>
              <a:rPr lang="ar-IQ" sz="2000" b="1" dirty="0">
                <a:cs typeface="+mj-cs"/>
              </a:rPr>
              <a:t>التكلفة الأولية المرتفعة:</a:t>
            </a:r>
            <a:r>
              <a:rPr lang="ar-IQ" sz="2000" dirty="0">
                <a:cs typeface="+mj-cs"/>
              </a:rPr>
              <a:t> قد تكون تكلفة بناء السدود ومحطات الطاقة المائية مرتفعة في البداية.</a:t>
            </a:r>
          </a:p>
          <a:p>
            <a:pPr algn="just">
              <a:lnSpc>
                <a:spcPct val="100000"/>
              </a:lnSpc>
            </a:pPr>
            <a:r>
              <a:rPr lang="ar-IQ" sz="2000" b="1" dirty="0">
                <a:cs typeface="+mj-cs"/>
              </a:rPr>
              <a:t>التأثير على البيئة:</a:t>
            </a:r>
            <a:r>
              <a:rPr lang="ar-IQ" sz="2000" dirty="0">
                <a:cs typeface="+mj-cs"/>
              </a:rPr>
              <a:t> قد تُؤثّر السدود على البيئة من خلال تغيير مجرى الأنهار وإغراق الأراضي والموائل الطبيعية.</a:t>
            </a:r>
          </a:p>
          <a:p>
            <a:pPr algn="just">
              <a:lnSpc>
                <a:spcPct val="100000"/>
              </a:lnSpc>
            </a:pPr>
            <a:r>
              <a:rPr lang="ar-IQ" sz="2000" b="1" dirty="0">
                <a:cs typeface="+mj-cs"/>
              </a:rPr>
              <a:t>التأثير على المجتمعات المحلية:</a:t>
            </a:r>
            <a:r>
              <a:rPr lang="ar-IQ" sz="2000" dirty="0">
                <a:cs typeface="+mj-cs"/>
              </a:rPr>
              <a:t> قد تُؤثّر السدود على المجتمعات المحلية من خلال تهجير السكان وتغيير أنماط حياتهم.</a:t>
            </a:r>
          </a:p>
          <a:p>
            <a:pPr algn="just">
              <a:lnSpc>
                <a:spcPct val="100000"/>
              </a:lnSpc>
            </a:pPr>
            <a:r>
              <a:rPr lang="ar-IQ" sz="2000" b="1" dirty="0">
                <a:cs typeface="+mj-cs"/>
              </a:rPr>
              <a:t>انخفاض كفاءة الطاقة في بعض الأحيان:</a:t>
            </a:r>
            <a:r>
              <a:rPr lang="ar-IQ" sz="2000" dirty="0">
                <a:cs typeface="+mj-cs"/>
              </a:rPr>
              <a:t> قد تكون كفاءة أنظمة الطاقة المائية أقل في بعض الأحيان، مثل مواسم الجفاف.</a:t>
            </a:r>
          </a:p>
          <a:p>
            <a:pPr algn="just">
              <a:lnSpc>
                <a:spcPct val="100000"/>
              </a:lnSpc>
            </a:pPr>
            <a:r>
              <a:rPr lang="ar-IQ" sz="2000" b="1" dirty="0">
                <a:cs typeface="+mj-cs"/>
              </a:rPr>
              <a:t>تراكم الرواسب:</a:t>
            </a:r>
            <a:r>
              <a:rPr lang="ar-IQ" sz="2000" dirty="0">
                <a:cs typeface="+mj-cs"/>
              </a:rPr>
              <a:t> قد تتراكم الرواسب خلف السدود، مما يُقلّل من قدرتها على تخزين المياه وتوليد الطاقة.</a:t>
            </a:r>
          </a:p>
          <a:p>
            <a:pPr>
              <a:lnSpc>
                <a:spcPct val="100000"/>
              </a:lnSpc>
            </a:pPr>
            <a:endParaRPr lang="en-US" sz="2000" dirty="0">
              <a:cs typeface="+mj-cs"/>
            </a:endParaRPr>
          </a:p>
        </p:txBody>
      </p:sp>
      <p:pic>
        <p:nvPicPr>
          <p:cNvPr id="6146" name="Picture 2" descr="صورة تكلفة الطاقة المائ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9" y="1313541"/>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صورة تهجير السكان بسبب السدو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19" y="3634010"/>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53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807" y="182108"/>
            <a:ext cx="12025993" cy="658813"/>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التغلب على سلبيات استخدام الطاقة المائية في التنمية المستدامة </a:t>
            </a:r>
          </a:p>
        </p:txBody>
      </p:sp>
      <p:sp>
        <p:nvSpPr>
          <p:cNvPr id="3" name="عنصر نائب للمحتوى 2"/>
          <p:cNvSpPr>
            <a:spLocks noGrp="1"/>
          </p:cNvSpPr>
          <p:nvPr>
            <p:ph idx="1"/>
          </p:nvPr>
        </p:nvSpPr>
        <p:spPr>
          <a:xfrm>
            <a:off x="3148466" y="840921"/>
            <a:ext cx="8967334" cy="5927272"/>
          </a:xfrm>
        </p:spPr>
        <p:txBody>
          <a:bodyPr>
            <a:normAutofit fontScale="62500" lnSpcReduction="20000"/>
          </a:bodyPr>
          <a:lstStyle/>
          <a:p>
            <a:pPr marL="0" indent="0" algn="just">
              <a:lnSpc>
                <a:spcPct val="120000"/>
              </a:lnSpc>
              <a:buNone/>
            </a:pPr>
            <a:r>
              <a:rPr lang="ar-IQ" b="1" dirty="0">
                <a:cs typeface="+mj-cs"/>
              </a:rPr>
              <a:t>1. تقليل التأثير على البيئة:</a:t>
            </a:r>
            <a:endParaRPr lang="ar-IQ" dirty="0">
              <a:cs typeface="+mj-cs"/>
            </a:endParaRPr>
          </a:p>
          <a:p>
            <a:pPr marL="0" indent="0" algn="just">
              <a:lnSpc>
                <a:spcPct val="120000"/>
              </a:lnSpc>
              <a:buNone/>
            </a:pPr>
            <a:r>
              <a:rPr lang="ar-IQ" b="1" dirty="0">
                <a:cs typeface="+mj-cs"/>
              </a:rPr>
              <a:t>اختيار مواقع مناسبة لبناء محطات الطاقة المائية:</a:t>
            </a:r>
            <a:r>
              <a:rPr lang="ar-IQ" dirty="0">
                <a:cs typeface="+mj-cs"/>
              </a:rPr>
              <a:t> يجب اختيار مواقع مناسبة لبناء محطات الطاقة المائية، مع مراعاة التأثير البيئي والاجتماعي.</a:t>
            </a:r>
          </a:p>
          <a:p>
            <a:pPr marL="0" indent="0" algn="just">
              <a:lnSpc>
                <a:spcPct val="120000"/>
              </a:lnSpc>
              <a:buNone/>
            </a:pPr>
            <a:r>
              <a:rPr lang="ar-IQ" b="1" dirty="0">
                <a:cs typeface="+mj-cs"/>
              </a:rPr>
              <a:t>استخدام تقنيات حديثة:</a:t>
            </a:r>
            <a:r>
              <a:rPr lang="ar-IQ" dirty="0">
                <a:cs typeface="+mj-cs"/>
              </a:rPr>
              <a:t> يجب استخدام تقنيات حديثة لتقليل التأثير البيئي لمحطات الطاقة المائية.</a:t>
            </a:r>
          </a:p>
          <a:p>
            <a:pPr marL="0" indent="0" algn="just">
              <a:lnSpc>
                <a:spcPct val="120000"/>
              </a:lnSpc>
              <a:buNone/>
            </a:pPr>
            <a:r>
              <a:rPr lang="ar-IQ" b="1" dirty="0">
                <a:cs typeface="+mj-cs"/>
              </a:rPr>
              <a:t>التعويض عن الأضرار البيئية:</a:t>
            </a:r>
            <a:r>
              <a:rPr lang="ar-IQ" dirty="0">
                <a:cs typeface="+mj-cs"/>
              </a:rPr>
              <a:t> يجب تعويض الأضرار البيئية التي قد تُسببها محطات الطاقة المائية.</a:t>
            </a:r>
          </a:p>
          <a:p>
            <a:pPr marL="0" indent="0" algn="just">
              <a:lnSpc>
                <a:spcPct val="120000"/>
              </a:lnSpc>
              <a:buNone/>
            </a:pPr>
            <a:r>
              <a:rPr lang="ar-IQ" b="1" dirty="0">
                <a:cs typeface="+mj-cs"/>
              </a:rPr>
              <a:t>إشراك المجتمعات المحلية في عملية صنع القرار:</a:t>
            </a:r>
            <a:r>
              <a:rPr lang="ar-IQ" dirty="0">
                <a:cs typeface="+mj-cs"/>
              </a:rPr>
              <a:t> يجب إشراك المجتمعات المحلية في عملية صنع القرار المتعلقة ببناء محطات الطاقة المائية.</a:t>
            </a:r>
          </a:p>
          <a:p>
            <a:pPr marL="0" indent="0" algn="just">
              <a:lnSpc>
                <a:spcPct val="120000"/>
              </a:lnSpc>
              <a:buNone/>
            </a:pPr>
            <a:r>
              <a:rPr lang="ar-IQ" b="1" dirty="0">
                <a:cs typeface="+mj-cs"/>
              </a:rPr>
              <a:t>2. خفض التكلفة:</a:t>
            </a:r>
            <a:endParaRPr lang="ar-IQ" dirty="0">
              <a:cs typeface="+mj-cs"/>
            </a:endParaRPr>
          </a:p>
          <a:p>
            <a:pPr marL="0" indent="0" algn="just">
              <a:lnSpc>
                <a:spcPct val="120000"/>
              </a:lnSpc>
              <a:buNone/>
            </a:pPr>
            <a:r>
              <a:rPr lang="ar-IQ" b="1" dirty="0">
                <a:cs typeface="+mj-cs"/>
              </a:rPr>
              <a:t>دعم حكومي:</a:t>
            </a:r>
            <a:r>
              <a:rPr lang="ar-IQ" dirty="0">
                <a:cs typeface="+mj-cs"/>
              </a:rPr>
              <a:t> تقديم دعم حكومي لتشجيع استخدام الطاقة المائية، مثل الإعفاءات الضريبية أو القروض بفائدة منخفضة.</a:t>
            </a:r>
          </a:p>
          <a:p>
            <a:pPr marL="0" indent="0" algn="just">
              <a:lnSpc>
                <a:spcPct val="120000"/>
              </a:lnSpc>
              <a:buNone/>
            </a:pPr>
            <a:r>
              <a:rPr lang="ar-IQ" b="1" dirty="0">
                <a:cs typeface="+mj-cs"/>
              </a:rPr>
              <a:t>التطوير التكنولوجي:</a:t>
            </a:r>
            <a:r>
              <a:rPr lang="ar-IQ" dirty="0">
                <a:cs typeface="+mj-cs"/>
              </a:rPr>
              <a:t> الاستثمار في تطوير تقنيات جديدة لخفض تكلفة محطات الطاقة المائية.</a:t>
            </a:r>
          </a:p>
          <a:p>
            <a:pPr marL="0" indent="0" algn="just">
              <a:lnSpc>
                <a:spcPct val="120000"/>
              </a:lnSpc>
              <a:buNone/>
            </a:pPr>
            <a:r>
              <a:rPr lang="ar-IQ" b="1" dirty="0">
                <a:cs typeface="+mj-cs"/>
              </a:rPr>
              <a:t>زيادة كفاءة محطات الطاقة المائية:</a:t>
            </a:r>
            <a:r>
              <a:rPr lang="ar-IQ" dirty="0">
                <a:cs typeface="+mj-cs"/>
              </a:rPr>
              <a:t> زيادة كفاءة محطات الطاقة المائية لزيادة الإنتاج وخفض التكاليف.</a:t>
            </a:r>
          </a:p>
          <a:p>
            <a:pPr marL="0" indent="0" algn="just">
              <a:lnSpc>
                <a:spcPct val="120000"/>
              </a:lnSpc>
              <a:buNone/>
            </a:pPr>
            <a:r>
              <a:rPr lang="ar-IQ" b="1" dirty="0">
                <a:cs typeface="+mj-cs"/>
              </a:rPr>
              <a:t>3. تقليل التأثير على الزراعة والصيد والسياحة:</a:t>
            </a:r>
            <a:endParaRPr lang="ar-IQ" dirty="0">
              <a:cs typeface="+mj-cs"/>
            </a:endParaRPr>
          </a:p>
          <a:p>
            <a:pPr marL="0" indent="0" algn="just">
              <a:lnSpc>
                <a:spcPct val="120000"/>
              </a:lnSpc>
              <a:buNone/>
            </a:pPr>
            <a:r>
              <a:rPr lang="ar-IQ" b="1" dirty="0">
                <a:cs typeface="+mj-cs"/>
              </a:rPr>
              <a:t>تصميم محطات الطاقة المائية بشكل يراعي احتياجات الزراعة والصيد والسياحة:</a:t>
            </a:r>
            <a:r>
              <a:rPr lang="ar-IQ" dirty="0">
                <a:cs typeface="+mj-cs"/>
              </a:rPr>
              <a:t> يجب تصميم محطات الطاقة المائية بشكل يراعي احتياجات الزراعة والصيد والسياحة.</a:t>
            </a:r>
          </a:p>
          <a:p>
            <a:pPr marL="0" indent="0" algn="just">
              <a:lnSpc>
                <a:spcPct val="120000"/>
              </a:lnSpc>
              <a:buNone/>
            </a:pPr>
            <a:r>
              <a:rPr lang="ar-IQ" b="1" dirty="0">
                <a:cs typeface="+mj-cs"/>
              </a:rPr>
              <a:t>التعاون مع أصحاب المصلحة:</a:t>
            </a:r>
            <a:r>
              <a:rPr lang="ar-IQ" dirty="0">
                <a:cs typeface="+mj-cs"/>
              </a:rPr>
              <a:t> التعاون مع أصحاب المصلحة في قطاعات الزراعة والصيد والسياحة لضمان عدم تأثرها بمحطات الطاقة المائية.</a:t>
            </a:r>
          </a:p>
          <a:p>
            <a:pPr marL="0" indent="0" algn="just">
              <a:buNone/>
            </a:pPr>
            <a:endParaRPr lang="en-US" dirty="0">
              <a:cs typeface="+mj-cs"/>
            </a:endParaRPr>
          </a:p>
        </p:txBody>
      </p:sp>
    </p:spTree>
    <p:extLst>
      <p:ext uri="{BB962C8B-B14F-4D97-AF65-F5344CB8AC3E}">
        <p14:creationId xmlns:p14="http://schemas.microsoft.com/office/powerpoint/2010/main" val="326412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6186" y="345394"/>
            <a:ext cx="11478986" cy="577171"/>
          </a:xfrm>
          <a:ln>
            <a:solidFill>
              <a:srgbClr val="FF0000"/>
            </a:solidFill>
          </a:ln>
        </p:spPr>
        <p:txBody>
          <a:bodyPr>
            <a:normAutofit/>
          </a:bodyPr>
          <a:lstStyle/>
          <a:p>
            <a:r>
              <a:rPr lang="ar-IQ" sz="2800" b="1" dirty="0">
                <a:latin typeface="29LT Bukra Bold Italic" panose="000B0903020204020204" pitchFamily="34" charset="-78"/>
                <a:cs typeface="29LT Bukra Bold Italic" panose="000B0903020204020204" pitchFamily="34" charset="-78"/>
              </a:rPr>
              <a:t>سلبيات استخدام الطاقة الحرارية الارضية في التنمية المستدامة </a:t>
            </a:r>
          </a:p>
        </p:txBody>
      </p:sp>
      <p:sp>
        <p:nvSpPr>
          <p:cNvPr id="3" name="عنصر نائب للمحتوى 2"/>
          <p:cNvSpPr>
            <a:spLocks noGrp="1"/>
          </p:cNvSpPr>
          <p:nvPr>
            <p:ph idx="1"/>
          </p:nvPr>
        </p:nvSpPr>
        <p:spPr>
          <a:xfrm>
            <a:off x="4531179" y="1166585"/>
            <a:ext cx="7514090" cy="5065259"/>
          </a:xfrm>
        </p:spPr>
        <p:txBody>
          <a:bodyPr>
            <a:normAutofit/>
          </a:bodyPr>
          <a:lstStyle/>
          <a:p>
            <a:pPr marL="0" indent="0" algn="just">
              <a:lnSpc>
                <a:spcPct val="100000"/>
              </a:lnSpc>
              <a:buNone/>
            </a:pPr>
            <a:r>
              <a:rPr lang="ar-IQ" sz="2000" b="1" dirty="0">
                <a:cs typeface="+mj-cs"/>
              </a:rPr>
              <a:t>التوفر الجغرافي المحدود:</a:t>
            </a:r>
            <a:r>
              <a:rPr lang="ar-IQ" sz="2000" dirty="0">
                <a:cs typeface="+mj-cs"/>
              </a:rPr>
              <a:t> تتوفر الطاقة الحرارية الأرضية فقط في مناطق محددة، مثل المناطق البركانية.</a:t>
            </a:r>
          </a:p>
          <a:p>
            <a:pPr marL="0" indent="0" algn="just">
              <a:lnSpc>
                <a:spcPct val="100000"/>
              </a:lnSpc>
              <a:buNone/>
            </a:pPr>
            <a:r>
              <a:rPr lang="ar-IQ" sz="2000" b="1" dirty="0">
                <a:cs typeface="+mj-cs"/>
              </a:rPr>
              <a:t>التكلفة الأولية المرتفعة:</a:t>
            </a:r>
            <a:r>
              <a:rPr lang="ar-IQ" sz="2000" dirty="0">
                <a:cs typeface="+mj-cs"/>
              </a:rPr>
              <a:t> قد تكون تكلفة حفر الآبار وبناء محطات الطاقة الحرارية الأرضية مرتفعة في البداية.</a:t>
            </a:r>
          </a:p>
          <a:p>
            <a:pPr marL="0" indent="0" algn="just">
              <a:lnSpc>
                <a:spcPct val="100000"/>
              </a:lnSpc>
              <a:buNone/>
            </a:pPr>
            <a:r>
              <a:rPr lang="ar-IQ" sz="2000" b="1" dirty="0">
                <a:cs typeface="+mj-cs"/>
              </a:rPr>
              <a:t>انبعاثات الغازات:</a:t>
            </a:r>
            <a:r>
              <a:rPr lang="ar-IQ" sz="2000" dirty="0">
                <a:cs typeface="+mj-cs"/>
              </a:rPr>
              <a:t> قد تُؤدّي بعض مشاريع الطاقة الحرارية الأرضية إلى انبعاث غازات ضارة، مثل ثاني أكسيد الكربون و كبريتيد الهيدروجين.</a:t>
            </a:r>
          </a:p>
          <a:p>
            <a:pPr marL="0" indent="0" algn="just">
              <a:lnSpc>
                <a:spcPct val="100000"/>
              </a:lnSpc>
              <a:buNone/>
            </a:pPr>
            <a:r>
              <a:rPr lang="ar-IQ" sz="2000" b="1" dirty="0">
                <a:cs typeface="+mj-cs"/>
              </a:rPr>
              <a:t>التأثير على البيئة:</a:t>
            </a:r>
            <a:r>
              <a:rPr lang="ar-IQ" sz="2000" dirty="0">
                <a:cs typeface="+mj-cs"/>
              </a:rPr>
              <a:t> قد تُؤثّر الطاقة الحرارية الأرضية على البيئة من خلال سحب المياه الجوفية وتغيير التركيب الكيميائي للتربة.</a:t>
            </a:r>
          </a:p>
          <a:p>
            <a:pPr marL="0" indent="0" algn="just">
              <a:lnSpc>
                <a:spcPct val="100000"/>
              </a:lnSpc>
              <a:buNone/>
            </a:pPr>
            <a:r>
              <a:rPr lang="ar-IQ" sz="2000" b="1" dirty="0">
                <a:cs typeface="+mj-cs"/>
              </a:rPr>
              <a:t>الضوضاء:</a:t>
            </a:r>
            <a:r>
              <a:rPr lang="ar-IQ" sz="2000" dirty="0">
                <a:cs typeface="+mj-cs"/>
              </a:rPr>
              <a:t> قد تُؤدّي بعض مشاريع الطاقة الحرارية الأرضية إلى الضوضاء.</a:t>
            </a:r>
          </a:p>
        </p:txBody>
      </p:sp>
      <p:pic>
        <p:nvPicPr>
          <p:cNvPr id="7170" name="Picture 2" descr="صورة تكلفة الطاقة الحرارية الأرض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70" y="1794214"/>
            <a:ext cx="2812068" cy="22496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صورة ضوضاء الطاقة الحرارية الأرض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70" y="4148051"/>
            <a:ext cx="2812068" cy="224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1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1315" y="124959"/>
            <a:ext cx="11903953" cy="739566"/>
          </a:xfrm>
          <a:ln>
            <a:solidFill>
              <a:srgbClr val="FF0000"/>
            </a:solidFill>
          </a:ln>
        </p:spPr>
        <p:txBody>
          <a:bodyPr>
            <a:normAutofit/>
          </a:bodyPr>
          <a:lstStyle/>
          <a:p>
            <a:pPr algn="ctr"/>
            <a:r>
              <a:rPr lang="ar-IQ" sz="2600" b="1" dirty="0">
                <a:latin typeface="29LT Bukra Bold Italic" panose="000B0903020204020204" pitchFamily="34" charset="-78"/>
                <a:cs typeface="29LT Bukra Bold Italic" panose="000B0903020204020204" pitchFamily="34" charset="-78"/>
              </a:rPr>
              <a:t>التغلب على سلبيات استخدام الطاقة الحرارية الارضية</a:t>
            </a:r>
          </a:p>
        </p:txBody>
      </p:sp>
      <p:sp>
        <p:nvSpPr>
          <p:cNvPr id="3" name="عنصر نائب للمحتوى 2"/>
          <p:cNvSpPr>
            <a:spLocks noGrp="1"/>
          </p:cNvSpPr>
          <p:nvPr>
            <p:ph idx="1"/>
          </p:nvPr>
        </p:nvSpPr>
        <p:spPr>
          <a:xfrm>
            <a:off x="2144683" y="1166585"/>
            <a:ext cx="9900585" cy="5065259"/>
          </a:xfrm>
        </p:spPr>
        <p:txBody>
          <a:bodyPr>
            <a:normAutofit fontScale="62500" lnSpcReduction="20000"/>
          </a:bodyPr>
          <a:lstStyle/>
          <a:p>
            <a:pPr marL="0" indent="0" algn="just">
              <a:buNone/>
            </a:pPr>
            <a:r>
              <a:rPr lang="ar-IQ" b="1" dirty="0">
                <a:cs typeface="+mj-cs"/>
              </a:rPr>
              <a:t>1. تقليل التكلفة:</a:t>
            </a:r>
            <a:endParaRPr lang="ar-IQ" dirty="0">
              <a:cs typeface="+mj-cs"/>
            </a:endParaRPr>
          </a:p>
          <a:p>
            <a:pPr marL="0" indent="0" algn="just">
              <a:buNone/>
            </a:pPr>
            <a:r>
              <a:rPr lang="ar-IQ" b="1" dirty="0">
                <a:cs typeface="+mj-cs"/>
              </a:rPr>
              <a:t>دعم حكومي:</a:t>
            </a:r>
            <a:r>
              <a:rPr lang="ar-IQ" dirty="0">
                <a:cs typeface="+mj-cs"/>
              </a:rPr>
              <a:t> تقديم دعم حكومي لتشجيع استخدام الطاقة الحرارية الأرضية، مثل الإعفاءات الضريبية أو القروض بفائدة منخفضة.</a:t>
            </a:r>
          </a:p>
          <a:p>
            <a:pPr marL="0" indent="0" algn="just">
              <a:buNone/>
            </a:pPr>
            <a:r>
              <a:rPr lang="ar-IQ" b="1" dirty="0">
                <a:cs typeface="+mj-cs"/>
              </a:rPr>
              <a:t>التطوير التكنولوجي:</a:t>
            </a:r>
            <a:r>
              <a:rPr lang="ar-IQ" dirty="0">
                <a:cs typeface="+mj-cs"/>
              </a:rPr>
              <a:t> الاستثمار في تطوير تقنيات جديدة لخفض تكلفة حفر الآبار وبناء محطات الطاقة الحرارية الأرضية.</a:t>
            </a:r>
          </a:p>
          <a:p>
            <a:pPr marL="0" indent="0" algn="just">
              <a:buNone/>
            </a:pPr>
            <a:r>
              <a:rPr lang="ar-IQ" b="1" dirty="0">
                <a:cs typeface="+mj-cs"/>
              </a:rPr>
              <a:t>زيادة كفاءة محطات الطاقة الحرارية الأرضية:</a:t>
            </a:r>
            <a:r>
              <a:rPr lang="ar-IQ" dirty="0">
                <a:cs typeface="+mj-cs"/>
              </a:rPr>
              <a:t> زيادة كفاءة محطات الطاقة الحرارية الأرضية لزيادة الإنتاج وخفض التكاليف.</a:t>
            </a:r>
          </a:p>
          <a:p>
            <a:pPr marL="0" indent="0" algn="just">
              <a:buNone/>
            </a:pPr>
            <a:r>
              <a:rPr lang="ar-IQ" b="1" dirty="0">
                <a:cs typeface="+mj-cs"/>
              </a:rPr>
              <a:t>2. تقليل انبعاثات الغازات:</a:t>
            </a:r>
            <a:endParaRPr lang="ar-IQ" dirty="0">
              <a:cs typeface="+mj-cs"/>
            </a:endParaRPr>
          </a:p>
          <a:p>
            <a:pPr marL="0" indent="0" algn="just">
              <a:buNone/>
            </a:pPr>
            <a:r>
              <a:rPr lang="ar-IQ" b="1" dirty="0">
                <a:cs typeface="+mj-cs"/>
              </a:rPr>
              <a:t>استخدام تقنيات حديثة:</a:t>
            </a:r>
            <a:r>
              <a:rPr lang="ar-IQ" dirty="0">
                <a:cs typeface="+mj-cs"/>
              </a:rPr>
              <a:t> استخدام تقنيات حديثة للحد من انبعاثات الغازات الضارة من محطات الطاقة الحرارية الأرضية.</a:t>
            </a:r>
          </a:p>
          <a:p>
            <a:pPr marL="0" indent="0" algn="just">
              <a:buNone/>
            </a:pPr>
            <a:r>
              <a:rPr lang="ar-IQ" b="1" dirty="0">
                <a:cs typeface="+mj-cs"/>
              </a:rPr>
              <a:t>التعاون مع المنظمات البيئية:</a:t>
            </a:r>
            <a:r>
              <a:rPr lang="ar-IQ" dirty="0">
                <a:cs typeface="+mj-cs"/>
              </a:rPr>
              <a:t> التعاون مع المنظمات البيئية لضمان الحد من انبعاثات الغازات الضارة.</a:t>
            </a:r>
          </a:p>
          <a:p>
            <a:pPr marL="0" indent="0" algn="just">
              <a:buNone/>
            </a:pPr>
            <a:r>
              <a:rPr lang="ar-IQ" b="1" dirty="0">
                <a:cs typeface="+mj-cs"/>
              </a:rPr>
              <a:t>3. تقليل التأثير على البيئة:</a:t>
            </a:r>
            <a:endParaRPr lang="ar-IQ" dirty="0">
              <a:cs typeface="+mj-cs"/>
            </a:endParaRPr>
          </a:p>
          <a:p>
            <a:pPr marL="0" indent="0" algn="just">
              <a:buNone/>
            </a:pPr>
            <a:r>
              <a:rPr lang="ar-IQ" b="1" dirty="0">
                <a:cs typeface="+mj-cs"/>
              </a:rPr>
              <a:t>اختيار مواقع مناسبة:</a:t>
            </a:r>
            <a:r>
              <a:rPr lang="ar-IQ" dirty="0">
                <a:cs typeface="+mj-cs"/>
              </a:rPr>
              <a:t> اختيار مواقع مناسبة لمشاريع الطاقة الحرارية الأرضية، مع مراعاة التأثير البيئي.</a:t>
            </a:r>
          </a:p>
          <a:p>
            <a:pPr marL="0" indent="0" algn="just">
              <a:buNone/>
            </a:pPr>
            <a:r>
              <a:rPr lang="ar-IQ" b="1" dirty="0">
                <a:cs typeface="+mj-cs"/>
              </a:rPr>
              <a:t>استخدام تقنيات صديقة للبيئة:</a:t>
            </a:r>
            <a:r>
              <a:rPr lang="ar-IQ" dirty="0">
                <a:cs typeface="+mj-cs"/>
              </a:rPr>
              <a:t> استخدام تقنيات صديقة للبيئة في مشاريع الطاقة الحرارية الأرضية.</a:t>
            </a:r>
          </a:p>
          <a:p>
            <a:pPr marL="0" indent="0" algn="just">
              <a:buNone/>
            </a:pPr>
            <a:r>
              <a:rPr lang="ar-IQ" b="1" dirty="0">
                <a:cs typeface="+mj-cs"/>
              </a:rPr>
              <a:t>إعادة تأهيل المواقع:</a:t>
            </a:r>
            <a:r>
              <a:rPr lang="ar-IQ" dirty="0">
                <a:cs typeface="+mj-cs"/>
              </a:rPr>
              <a:t> إعادة تأهيل المواقع التي تمّ استخدامها في مشاريع الطاقة الحرارية الأرضية.</a:t>
            </a:r>
          </a:p>
          <a:p>
            <a:pPr marL="0" indent="0" algn="just">
              <a:buNone/>
            </a:pPr>
            <a:r>
              <a:rPr lang="ar-IQ" b="1" dirty="0">
                <a:cs typeface="+mj-cs"/>
              </a:rPr>
              <a:t>4. تقليل الضوضاء:</a:t>
            </a:r>
            <a:endParaRPr lang="ar-IQ" dirty="0">
              <a:cs typeface="+mj-cs"/>
            </a:endParaRPr>
          </a:p>
          <a:p>
            <a:pPr marL="0" indent="0" algn="just">
              <a:buNone/>
            </a:pPr>
            <a:r>
              <a:rPr lang="ar-IQ" b="1" dirty="0">
                <a:cs typeface="+mj-cs"/>
              </a:rPr>
              <a:t>استخدام تقنيات عزل الصوت:</a:t>
            </a:r>
            <a:r>
              <a:rPr lang="ar-IQ" dirty="0">
                <a:cs typeface="+mj-cs"/>
              </a:rPr>
              <a:t> استخدام تقنيات عزل الصوت في محطات الطاقة الحرارية الأرضية.</a:t>
            </a:r>
          </a:p>
          <a:p>
            <a:pPr marL="0" indent="0" algn="just">
              <a:buNone/>
            </a:pPr>
            <a:r>
              <a:rPr lang="ar-IQ" b="1" dirty="0">
                <a:cs typeface="+mj-cs"/>
              </a:rPr>
              <a:t>تصميم محطات الطاقة الحرارية الأرضية بشكل يقلل من الضوضاء:</a:t>
            </a:r>
            <a:r>
              <a:rPr lang="ar-IQ" dirty="0">
                <a:cs typeface="+mj-cs"/>
              </a:rPr>
              <a:t> تصميم محطات الطاقة الحرارية الأرضية بشكل يقلل من الضوضاء.</a:t>
            </a:r>
          </a:p>
          <a:p>
            <a:pPr marL="0" indent="0" algn="just">
              <a:buNone/>
            </a:pPr>
            <a:endParaRPr lang="ar-IQ" dirty="0">
              <a:cs typeface="+mj-cs"/>
            </a:endParaRPr>
          </a:p>
        </p:txBody>
      </p:sp>
    </p:spTree>
    <p:extLst>
      <p:ext uri="{BB962C8B-B14F-4D97-AF65-F5344CB8AC3E}">
        <p14:creationId xmlns:p14="http://schemas.microsoft.com/office/powerpoint/2010/main" val="322381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6186" y="124959"/>
            <a:ext cx="11478986" cy="683306"/>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سلبيات استخدام الحيوية في التنمية المستدامة </a:t>
            </a:r>
          </a:p>
        </p:txBody>
      </p:sp>
      <p:sp>
        <p:nvSpPr>
          <p:cNvPr id="3" name="عنصر نائب للمحتوى 2"/>
          <p:cNvSpPr>
            <a:spLocks noGrp="1"/>
          </p:cNvSpPr>
          <p:nvPr>
            <p:ph idx="1"/>
          </p:nvPr>
        </p:nvSpPr>
        <p:spPr>
          <a:xfrm>
            <a:off x="669471" y="1166585"/>
            <a:ext cx="11375798" cy="5065259"/>
          </a:xfrm>
        </p:spPr>
        <p:txBody>
          <a:bodyPr>
            <a:normAutofit/>
          </a:bodyPr>
          <a:lstStyle/>
          <a:p>
            <a:pPr algn="just">
              <a:lnSpc>
                <a:spcPct val="100000"/>
              </a:lnSpc>
            </a:pPr>
            <a:r>
              <a:rPr lang="ar-IQ" sz="2000" b="1" dirty="0">
                <a:cs typeface="+mj-cs"/>
              </a:rPr>
              <a:t>التنافس مع استخدامات أخرى للأراضي:</a:t>
            </a:r>
            <a:r>
              <a:rPr lang="ar-IQ" sz="2000" dirty="0">
                <a:cs typeface="+mj-cs"/>
              </a:rPr>
              <a:t> قد تتنافس زراعة الكتلة الحيوية مع استخدامات أخرى للأراضي، مثل زراعة الغذاء.</a:t>
            </a:r>
          </a:p>
          <a:p>
            <a:pPr algn="just">
              <a:lnSpc>
                <a:spcPct val="100000"/>
              </a:lnSpc>
            </a:pPr>
            <a:r>
              <a:rPr lang="ar-IQ" sz="2000" b="1" dirty="0">
                <a:cs typeface="+mj-cs"/>
              </a:rPr>
              <a:t>انبعاثات الغازات:</a:t>
            </a:r>
            <a:r>
              <a:rPr lang="ar-IQ" sz="2000" dirty="0">
                <a:cs typeface="+mj-cs"/>
              </a:rPr>
              <a:t> قد تُؤدّي بعض أنواع الطاقة الحيوية إلى انبعاث غازات ضارة، مثل ثاني أكسيد الكربون.</a:t>
            </a:r>
          </a:p>
          <a:p>
            <a:pPr algn="just">
              <a:lnSpc>
                <a:spcPct val="100000"/>
              </a:lnSpc>
            </a:pPr>
            <a:r>
              <a:rPr lang="ar-IQ" sz="2000" b="1" dirty="0">
                <a:cs typeface="+mj-cs"/>
              </a:rPr>
              <a:t>التأثير على البيئة:</a:t>
            </a:r>
            <a:r>
              <a:rPr lang="ar-IQ" sz="2000" dirty="0">
                <a:cs typeface="+mj-cs"/>
              </a:rPr>
              <a:t> قد تُؤثّر الطاقة الحيوية على البيئة من خلال استهلاك المياه واستخدام المبيدات الحشرية والأسمدة.</a:t>
            </a:r>
          </a:p>
          <a:p>
            <a:pPr algn="just">
              <a:lnSpc>
                <a:spcPct val="100000"/>
              </a:lnSpc>
            </a:pPr>
            <a:r>
              <a:rPr lang="ar-IQ" sz="2000" b="1" dirty="0">
                <a:cs typeface="+mj-cs"/>
              </a:rPr>
              <a:t>التكلفة الأولية المرتفعة:</a:t>
            </a:r>
            <a:r>
              <a:rPr lang="ar-IQ" sz="2000" dirty="0">
                <a:cs typeface="+mj-cs"/>
              </a:rPr>
              <a:t> قد تكون تكلفة بناء محطات الطاقة الحيوية مرتفعة في البداية.</a:t>
            </a:r>
          </a:p>
        </p:txBody>
      </p:sp>
      <p:pic>
        <p:nvPicPr>
          <p:cNvPr id="8194" name="Picture 2" descr="صورة انبعاثات ثاني أكسيد الكربون من الطاقة الحيو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60" y="3045278"/>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43497" y="274410"/>
            <a:ext cx="7663543" cy="713469"/>
          </a:xfrm>
          <a:ln>
            <a:solidFill>
              <a:srgbClr val="FF0000"/>
            </a:solidFill>
          </a:ln>
        </p:spPr>
        <p:txBody>
          <a:bodyPr>
            <a:normAutofit fontScale="90000"/>
          </a:bodyPr>
          <a:lstStyle/>
          <a:p>
            <a:pPr algn="ctr"/>
            <a:r>
              <a:rPr lang="ar-IQ" sz="2800" b="1" dirty="0">
                <a:latin typeface="29LT Bukra Bold Italic" panose="000B0903020204020204" pitchFamily="34" charset="-78"/>
                <a:cs typeface="29LT Bukra Bold Italic" panose="000B0903020204020204" pitchFamily="34" charset="-78"/>
              </a:rPr>
              <a:t>التغلب على سلبيات استخدام الحيوية في التنمية المستدامة </a:t>
            </a:r>
          </a:p>
        </p:txBody>
      </p:sp>
      <p:sp>
        <p:nvSpPr>
          <p:cNvPr id="3" name="عنصر نائب للمحتوى 2"/>
          <p:cNvSpPr>
            <a:spLocks noGrp="1"/>
          </p:cNvSpPr>
          <p:nvPr>
            <p:ph idx="1"/>
          </p:nvPr>
        </p:nvSpPr>
        <p:spPr>
          <a:xfrm>
            <a:off x="302396" y="1127941"/>
            <a:ext cx="11375798" cy="5065259"/>
          </a:xfrm>
        </p:spPr>
        <p:txBody>
          <a:bodyPr>
            <a:noAutofit/>
          </a:bodyPr>
          <a:lstStyle/>
          <a:p>
            <a:pPr marL="0" indent="0">
              <a:lnSpc>
                <a:spcPct val="150000"/>
              </a:lnSpc>
              <a:buNone/>
            </a:pPr>
            <a:r>
              <a:rPr lang="ar-IQ" sz="2000" b="1" dirty="0"/>
              <a:t>1. تقليل التنافس مع استخدامات أخرى للأراضي:</a:t>
            </a:r>
            <a:endParaRPr lang="ar-IQ" sz="2000" dirty="0"/>
          </a:p>
          <a:p>
            <a:pPr marL="0" indent="0">
              <a:lnSpc>
                <a:spcPct val="150000"/>
              </a:lnSpc>
              <a:buNone/>
            </a:pPr>
            <a:r>
              <a:rPr lang="ar-IQ" sz="2000" b="1" dirty="0"/>
              <a:t>استخدام الأراضي غير الصالحة للزراعة:</a:t>
            </a:r>
            <a:r>
              <a:rPr lang="ar-IQ" sz="2000" dirty="0"/>
              <a:t> استخدام الأراضي غير الصالحة للزراعة لزراعة الكتلة الحيوية.</a:t>
            </a:r>
          </a:p>
          <a:p>
            <a:pPr marL="0" indent="0">
              <a:lnSpc>
                <a:spcPct val="150000"/>
              </a:lnSpc>
              <a:buNone/>
            </a:pPr>
            <a:r>
              <a:rPr lang="ar-IQ" sz="2000" b="1" dirty="0"/>
              <a:t>زراعة الكتلة الحيوية مع محاصيل أخرى:</a:t>
            </a:r>
            <a:r>
              <a:rPr lang="ar-IQ" sz="2000" dirty="0"/>
              <a:t> زراعة الكتلة الحيوية مع محاصيل أخرى في نفس الوقت.</a:t>
            </a:r>
          </a:p>
          <a:p>
            <a:pPr marL="0" indent="0">
              <a:lnSpc>
                <a:spcPct val="150000"/>
              </a:lnSpc>
              <a:buNone/>
            </a:pPr>
            <a:r>
              <a:rPr lang="ar-IQ" sz="2000" b="1" dirty="0"/>
              <a:t>استخدام تقنيات زراعية مستدامة:</a:t>
            </a:r>
            <a:r>
              <a:rPr lang="ar-IQ" sz="2000" dirty="0"/>
              <a:t> استخدام تقنيات زراعية مستدامة لزيادة إنتاجية الكتلة الحيوية.</a:t>
            </a:r>
          </a:p>
          <a:p>
            <a:pPr marL="0" indent="0">
              <a:lnSpc>
                <a:spcPct val="150000"/>
              </a:lnSpc>
              <a:buNone/>
            </a:pPr>
            <a:r>
              <a:rPr lang="ar-IQ" sz="2000" b="1" dirty="0"/>
              <a:t>2. تقليل انبعاثات الغازات:</a:t>
            </a:r>
            <a:endParaRPr lang="ar-IQ" sz="2000" dirty="0"/>
          </a:p>
          <a:p>
            <a:pPr marL="0" indent="0">
              <a:lnSpc>
                <a:spcPct val="150000"/>
              </a:lnSpc>
              <a:buNone/>
            </a:pPr>
            <a:r>
              <a:rPr lang="ar-IQ" sz="2000" b="1" dirty="0"/>
              <a:t>استخدام تقنيات حديثة:</a:t>
            </a:r>
            <a:r>
              <a:rPr lang="ar-IQ" sz="2000" dirty="0"/>
              <a:t> استخدام تقنيات حديثة للحد من انبعاثات الغازات الضارة من محطات الطاقة الحيوية.</a:t>
            </a:r>
          </a:p>
          <a:p>
            <a:pPr marL="0" indent="0">
              <a:lnSpc>
                <a:spcPct val="150000"/>
              </a:lnSpc>
              <a:buNone/>
            </a:pPr>
            <a:r>
              <a:rPr lang="ar-IQ" sz="2000" b="1" dirty="0"/>
              <a:t>التعاون مع المنظمات البيئية:</a:t>
            </a:r>
            <a:r>
              <a:rPr lang="ar-IQ" sz="2000" dirty="0"/>
              <a:t> التعاون مع المنظمات البيئية لضمان الحد من انبعاثات الغازات الضارة.</a:t>
            </a:r>
          </a:p>
        </p:txBody>
      </p:sp>
    </p:spTree>
    <p:extLst>
      <p:ext uri="{BB962C8B-B14F-4D97-AF65-F5344CB8AC3E}">
        <p14:creationId xmlns:p14="http://schemas.microsoft.com/office/powerpoint/2010/main" val="221226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xmlns="" id="{E2EA59A7-8B83-45BC-939F-049951150B5B}"/>
              </a:ext>
            </a:extLst>
          </p:cNvPr>
          <p:cNvSpPr>
            <a:spLocks noGrp="1"/>
          </p:cNvSpPr>
          <p:nvPr>
            <p:ph type="title"/>
          </p:nvPr>
        </p:nvSpPr>
        <p:spPr>
          <a:xfrm>
            <a:off x="987879" y="551817"/>
            <a:ext cx="10736035" cy="679903"/>
          </a:xfrm>
          <a:ln>
            <a:solidFill>
              <a:srgbClr val="FF0000"/>
            </a:solidFill>
          </a:ln>
        </p:spPr>
        <p:txBody>
          <a:bodyPr>
            <a:noAutofit/>
          </a:bodyPr>
          <a:lstStyle/>
          <a:p>
            <a:pPr algn="ctr"/>
            <a:r>
              <a:rPr lang="ar-IQ" sz="2800" b="1" dirty="0">
                <a:solidFill>
                  <a:srgbClr val="FF0000"/>
                </a:solidFill>
                <a:latin typeface="29LT Bukra Bold Italic" panose="000B0903020204020204" pitchFamily="34" charset="-78"/>
                <a:cs typeface="29LT Bukra Bold Italic" panose="000B0903020204020204" pitchFamily="34" charset="-78"/>
              </a:rPr>
              <a:t>مفهوم التنمية المستدامة</a:t>
            </a:r>
            <a:endParaRPr lang="en-US" sz="2800" dirty="0">
              <a:solidFill>
                <a:srgbClr val="FF0000"/>
              </a:solidFill>
              <a:latin typeface="29LT Bukra Bold Italic" panose="000B0903020204020204" pitchFamily="34" charset="-78"/>
              <a:cs typeface="29LT Bukra Bold Italic" panose="000B0903020204020204" pitchFamily="34" charset="-78"/>
            </a:endParaRPr>
          </a:p>
        </p:txBody>
      </p:sp>
      <p:sp>
        <p:nvSpPr>
          <p:cNvPr id="9" name="TextBox 8">
            <a:extLst>
              <a:ext uri="{FF2B5EF4-FFF2-40B4-BE49-F238E27FC236}">
                <a16:creationId xmlns:a16="http://schemas.microsoft.com/office/drawing/2014/main" xmlns="" id="{EBAC3A4A-8143-4C5E-A994-B31A8B68DFF1}"/>
              </a:ext>
            </a:extLst>
          </p:cNvPr>
          <p:cNvSpPr txBox="1"/>
          <p:nvPr/>
        </p:nvSpPr>
        <p:spPr>
          <a:xfrm>
            <a:off x="557349" y="1404344"/>
            <a:ext cx="11077302" cy="3901196"/>
          </a:xfrm>
          <a:prstGeom prst="rect">
            <a:avLst/>
          </a:prstGeom>
          <a:noFill/>
        </p:spPr>
        <p:txBody>
          <a:bodyPr wrap="square">
            <a:spAutoFit/>
          </a:bodyPr>
          <a:lstStyle/>
          <a:p>
            <a:pPr marL="0" marR="0" algn="just" rtl="1">
              <a:lnSpc>
                <a:spcPct val="150000"/>
              </a:lnSpc>
              <a:spcBef>
                <a:spcPts val="0"/>
              </a:spcBef>
              <a:spcAft>
                <a:spcPts val="800"/>
              </a:spcAft>
            </a:pPr>
            <a:r>
              <a:rPr lang="ar-SA" sz="2800" dirty="0">
                <a:effectLst/>
                <a:latin typeface="Calibri" panose="020F0502020204030204" pitchFamily="34" charset="0"/>
                <a:ea typeface="Calibri" panose="020F0502020204030204" pitchFamily="34" charset="0"/>
                <a:cs typeface="Times New Roman" panose="02020603050405020304" pitchFamily="18" charset="0"/>
              </a:rPr>
              <a:t>التنمية المستدامة هو مصطلح اقتصادي اجتماعي أممي، رسمت به هيئة الأمم المتحدة خارطة للتنمية البيئية والاجتماعية والاقتصادية على مستوى العالم، هدفها الأول هو تحسين </a:t>
            </a:r>
            <a:r>
              <a:rPr lang="ar-IQ" sz="2800" dirty="0">
                <a:effectLst/>
                <a:latin typeface="Calibri" panose="020F0502020204030204" pitchFamily="34" charset="0"/>
                <a:ea typeface="Calibri" panose="020F0502020204030204" pitchFamily="34" charset="0"/>
                <a:cs typeface="Times New Roman" panose="02020603050405020304" pitchFamily="18" charset="0"/>
              </a:rPr>
              <a:t>ال</a:t>
            </a:r>
            <a:r>
              <a:rPr lang="ar-SA" sz="2800" dirty="0">
                <a:effectLst/>
                <a:latin typeface="Calibri" panose="020F0502020204030204" pitchFamily="34" charset="0"/>
                <a:ea typeface="Calibri" panose="020F0502020204030204" pitchFamily="34" charset="0"/>
                <a:cs typeface="Times New Roman" panose="02020603050405020304" pitchFamily="18" charset="0"/>
              </a:rPr>
              <a:t>ظروف المعيشية لكل فرد في المجتمع، وتطوير وسائل الإنتاج وأساليبه، وإدارتها بطرق لا تؤدي إلى استنزاف موارد كوكب الأرض الطبيعية، حتى لا نحمل الكوكب فوق طاقته، ولا نحرم الأجيال القادمة من هذه الموارد، (تلبية احتياجات الجيل الحالي دون إهدار حقوق الأجيال القادمة)، ودون الإفراط في استخدام الموارد الطبيعية المتبقية على كوكبنا.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356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6186" y="124958"/>
            <a:ext cx="11478986" cy="668747"/>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قصص نجاح من الدول العربية/ محطة نور أبو ظبي</a:t>
            </a:r>
          </a:p>
        </p:txBody>
      </p:sp>
      <p:sp>
        <p:nvSpPr>
          <p:cNvPr id="3" name="عنصر نائب للمحتوى 2"/>
          <p:cNvSpPr>
            <a:spLocks noGrp="1"/>
          </p:cNvSpPr>
          <p:nvPr>
            <p:ph idx="1"/>
          </p:nvPr>
        </p:nvSpPr>
        <p:spPr>
          <a:xfrm>
            <a:off x="2645229" y="1017133"/>
            <a:ext cx="9282793" cy="5957434"/>
          </a:xfrm>
        </p:spPr>
        <p:txBody>
          <a:bodyPr>
            <a:normAutofit/>
          </a:bodyPr>
          <a:lstStyle/>
          <a:p>
            <a:pPr marL="0" indent="0">
              <a:buNone/>
            </a:pPr>
            <a:r>
              <a:rPr lang="ar-IQ" sz="2000" b="1" dirty="0">
                <a:cs typeface="+mj-cs"/>
              </a:rPr>
              <a:t>نبذة عن المشروع:</a:t>
            </a:r>
          </a:p>
          <a:p>
            <a:pPr marL="0" indent="0">
              <a:buNone/>
            </a:pPr>
            <a:r>
              <a:rPr lang="ar-IQ" sz="2000" dirty="0">
                <a:cs typeface="+mj-cs"/>
              </a:rPr>
              <a:t>الموقع: أبو ظبي، الإمارات العربية المتحدة</a:t>
            </a:r>
          </a:p>
          <a:p>
            <a:pPr marL="0" indent="0">
              <a:buNone/>
            </a:pPr>
            <a:r>
              <a:rPr lang="ar-IQ" sz="2000" dirty="0">
                <a:cs typeface="+mj-cs"/>
              </a:rPr>
              <a:t>السعة: 1.17 كيكاواط</a:t>
            </a:r>
          </a:p>
          <a:p>
            <a:pPr marL="0" indent="0">
              <a:buNone/>
            </a:pPr>
            <a:r>
              <a:rPr lang="ar-IQ" sz="2000" dirty="0">
                <a:cs typeface="+mj-cs"/>
              </a:rPr>
              <a:t>تاريخ البدء: 2019</a:t>
            </a:r>
          </a:p>
          <a:p>
            <a:pPr marL="0" indent="0">
              <a:buNone/>
            </a:pPr>
            <a:r>
              <a:rPr lang="ar-IQ" sz="2000" dirty="0">
                <a:cs typeface="+mj-cs"/>
              </a:rPr>
              <a:t>التكلفة: 8.8 مليار دولار</a:t>
            </a:r>
          </a:p>
          <a:p>
            <a:pPr marL="0" indent="0">
              <a:buNone/>
            </a:pPr>
            <a:r>
              <a:rPr lang="ar-IQ" sz="2000" dirty="0">
                <a:cs typeface="+mj-cs"/>
              </a:rPr>
              <a:t>المطور: شركة أبو ظبي لطاقة المستقبل</a:t>
            </a:r>
          </a:p>
          <a:p>
            <a:pPr marL="0" indent="0">
              <a:buNone/>
            </a:pPr>
            <a:r>
              <a:rPr lang="ar-IQ" sz="2000" b="1" dirty="0">
                <a:cs typeface="+mj-cs"/>
              </a:rPr>
              <a:t>إنجازات المشروع:</a:t>
            </a:r>
          </a:p>
          <a:p>
            <a:pPr marL="0" indent="0">
              <a:buNone/>
            </a:pPr>
            <a:r>
              <a:rPr lang="ar-IQ" sz="2000" dirty="0">
                <a:cs typeface="+mj-cs"/>
              </a:rPr>
              <a:t>أكبر محطة طاقة شمسية متكاملة في العالم عند افتتاحها</a:t>
            </a:r>
          </a:p>
          <a:p>
            <a:pPr marL="0" indent="0">
              <a:buNone/>
            </a:pPr>
            <a:r>
              <a:rPr lang="ar-IQ" sz="2000" dirty="0">
                <a:cs typeface="+mj-cs"/>
              </a:rPr>
              <a:t>تُوفر الطاقة لأكثر من 200,000 منزل</a:t>
            </a:r>
          </a:p>
          <a:p>
            <a:pPr marL="0" indent="0">
              <a:buNone/>
            </a:pPr>
            <a:r>
              <a:rPr lang="ar-IQ" sz="2000" dirty="0">
                <a:cs typeface="+mj-cs"/>
              </a:rPr>
              <a:t>تُقلل من انبعاثات ثاني أكسيد الكربون بنحو مليون طن سنويًا</a:t>
            </a:r>
          </a:p>
          <a:p>
            <a:pPr marL="0" indent="0">
              <a:buNone/>
            </a:pPr>
            <a:r>
              <a:rPr lang="ar-IQ" sz="2000" dirty="0">
                <a:cs typeface="+mj-cs"/>
              </a:rPr>
              <a:t>جائزة أفضل مشروع طاقة شمسية متكاملة من مجلة "ميد" عام </a:t>
            </a:r>
            <a:r>
              <a:rPr lang="ar-IQ" sz="2000" b="1" dirty="0">
                <a:cs typeface="+mj-cs"/>
              </a:rPr>
              <a:t>2019</a:t>
            </a:r>
            <a:endParaRPr lang="ar-IQ" sz="2000" dirty="0">
              <a:cs typeface="+mj-cs"/>
            </a:endParaRPr>
          </a:p>
        </p:txBody>
      </p:sp>
      <p:pic>
        <p:nvPicPr>
          <p:cNvPr id="5" name="صورة 4"/>
          <p:cNvPicPr>
            <a:picLocks noChangeAspect="1"/>
          </p:cNvPicPr>
          <p:nvPr/>
        </p:nvPicPr>
        <p:blipFill>
          <a:blip r:embed="rId2"/>
          <a:stretch>
            <a:fillRect/>
          </a:stretch>
        </p:blipFill>
        <p:spPr>
          <a:xfrm>
            <a:off x="450397" y="973525"/>
            <a:ext cx="4389663" cy="2508379"/>
          </a:xfrm>
          <a:prstGeom prst="rect">
            <a:avLst/>
          </a:prstGeom>
        </p:spPr>
      </p:pic>
      <p:pic>
        <p:nvPicPr>
          <p:cNvPr id="6" name="صورة 5"/>
          <p:cNvPicPr>
            <a:picLocks noChangeAspect="1"/>
          </p:cNvPicPr>
          <p:nvPr/>
        </p:nvPicPr>
        <p:blipFill>
          <a:blip r:embed="rId3"/>
          <a:stretch>
            <a:fillRect/>
          </a:stretch>
        </p:blipFill>
        <p:spPr>
          <a:xfrm>
            <a:off x="425904" y="3648755"/>
            <a:ext cx="4324349" cy="3145992"/>
          </a:xfrm>
          <a:prstGeom prst="rect">
            <a:avLst/>
          </a:prstGeom>
        </p:spPr>
      </p:pic>
    </p:spTree>
    <p:extLst>
      <p:ext uri="{BB962C8B-B14F-4D97-AF65-F5344CB8AC3E}">
        <p14:creationId xmlns:p14="http://schemas.microsoft.com/office/powerpoint/2010/main" val="415737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643" y="124958"/>
            <a:ext cx="12066815" cy="664751"/>
          </a:xfrm>
          <a:ln>
            <a:solidFill>
              <a:srgbClr val="FF0000"/>
            </a:solidFill>
          </a:ln>
        </p:spPr>
        <p:txBody>
          <a:bodyPr>
            <a:noAutofit/>
          </a:bodyPr>
          <a:lstStyle/>
          <a:p>
            <a:r>
              <a:rPr lang="ar-IQ" sz="2400" b="1" dirty="0">
                <a:latin typeface="29LT Bukra Bold Italic" panose="000B0903020204020204" pitchFamily="34" charset="-78"/>
                <a:cs typeface="29LT Bukra Bold Italic" panose="000B0903020204020204" pitchFamily="34" charset="-78"/>
              </a:rPr>
              <a:t>قصص نجاح من الدول العربية/ محطة محمد بن راشد آل مكتوم للطاقة الشمسية</a:t>
            </a:r>
          </a:p>
        </p:txBody>
      </p:sp>
      <p:sp>
        <p:nvSpPr>
          <p:cNvPr id="3" name="عنصر نائب للمحتوى 2"/>
          <p:cNvSpPr>
            <a:spLocks noGrp="1"/>
          </p:cNvSpPr>
          <p:nvPr>
            <p:ph idx="1"/>
          </p:nvPr>
        </p:nvSpPr>
        <p:spPr>
          <a:xfrm>
            <a:off x="4750253" y="905328"/>
            <a:ext cx="7177769" cy="5957434"/>
          </a:xfrm>
        </p:spPr>
        <p:txBody>
          <a:bodyPr>
            <a:normAutofit/>
          </a:bodyPr>
          <a:lstStyle/>
          <a:p>
            <a:pPr marL="0" indent="0">
              <a:buNone/>
            </a:pPr>
            <a:r>
              <a:rPr lang="ar-IQ" sz="2000" b="1" dirty="0">
                <a:cs typeface="+mj-cs"/>
              </a:rPr>
              <a:t>نبذة عن المشروع:</a:t>
            </a:r>
          </a:p>
          <a:p>
            <a:pPr marL="0" indent="0">
              <a:buNone/>
            </a:pPr>
            <a:r>
              <a:rPr lang="ar-IQ" sz="2000" dirty="0">
                <a:cs typeface="+mj-cs"/>
              </a:rPr>
              <a:t>الموقع: دبي، الإمارات العربية المتحدة</a:t>
            </a:r>
          </a:p>
          <a:p>
            <a:pPr marL="0" indent="0">
              <a:buNone/>
            </a:pPr>
            <a:r>
              <a:rPr lang="ar-IQ" sz="2000" dirty="0">
                <a:cs typeface="+mj-cs"/>
              </a:rPr>
              <a:t>السعة: 1.32 كيكاواط</a:t>
            </a:r>
          </a:p>
          <a:p>
            <a:pPr marL="0" indent="0">
              <a:buNone/>
            </a:pPr>
            <a:r>
              <a:rPr lang="ar-IQ" sz="2000" dirty="0">
                <a:cs typeface="+mj-cs"/>
              </a:rPr>
              <a:t>تاريخ البدء: 2013</a:t>
            </a:r>
          </a:p>
          <a:p>
            <a:pPr marL="0" indent="0">
              <a:buNone/>
            </a:pPr>
            <a:r>
              <a:rPr lang="ar-IQ" sz="2000" dirty="0">
                <a:cs typeface="+mj-cs"/>
              </a:rPr>
              <a:t>التكلفة: 14.2 مليار دولار</a:t>
            </a:r>
          </a:p>
          <a:p>
            <a:pPr marL="0" indent="0">
              <a:buNone/>
            </a:pPr>
            <a:r>
              <a:rPr lang="ar-IQ" sz="2000" dirty="0">
                <a:cs typeface="+mj-cs"/>
              </a:rPr>
              <a:t>المطور: هيئة كهرباء ومياه دبي (</a:t>
            </a:r>
            <a:r>
              <a:rPr lang="ar-IQ" sz="2000" dirty="0" err="1">
                <a:cs typeface="+mj-cs"/>
              </a:rPr>
              <a:t>ديوا</a:t>
            </a:r>
            <a:r>
              <a:rPr lang="ar-IQ" sz="2000" dirty="0">
                <a:cs typeface="+mj-cs"/>
              </a:rPr>
              <a:t>)</a:t>
            </a:r>
          </a:p>
          <a:p>
            <a:pPr marL="0" indent="0">
              <a:buNone/>
            </a:pPr>
            <a:r>
              <a:rPr lang="ar-IQ" sz="2000" b="1" dirty="0">
                <a:cs typeface="+mj-cs"/>
              </a:rPr>
              <a:t>إنجازات المشروع:</a:t>
            </a:r>
          </a:p>
          <a:p>
            <a:pPr marL="0" indent="0">
              <a:buNone/>
            </a:pPr>
            <a:r>
              <a:rPr lang="ar-IQ" sz="2000" dirty="0">
                <a:cs typeface="+mj-cs"/>
              </a:rPr>
              <a:t>أكبر محطة طاقة شمسية في العالم بنظام التركيز الشمسي</a:t>
            </a:r>
          </a:p>
          <a:p>
            <a:pPr marL="0" indent="0">
              <a:buNone/>
            </a:pPr>
            <a:r>
              <a:rPr lang="ar-IQ" sz="2000" dirty="0">
                <a:cs typeface="+mj-cs"/>
              </a:rPr>
              <a:t>تُوفر الطاقة لأكثر من 300,000 منزل</a:t>
            </a:r>
          </a:p>
          <a:p>
            <a:pPr marL="0" indent="0">
              <a:buNone/>
            </a:pPr>
            <a:r>
              <a:rPr lang="ar-IQ" sz="2000" dirty="0">
                <a:cs typeface="+mj-cs"/>
              </a:rPr>
              <a:t>تُقلل من انبعاثات ثاني أكسيد الكربون بنحو 1.6 مليون طن سنويًا</a:t>
            </a:r>
          </a:p>
          <a:p>
            <a:pPr marL="0" indent="0">
              <a:buNone/>
            </a:pPr>
            <a:r>
              <a:rPr lang="ar-IQ" sz="2000" dirty="0">
                <a:cs typeface="+mj-cs"/>
              </a:rPr>
              <a:t>جائزة أفضل مشروع طاقة شمسية من مجلة "وورلد </a:t>
            </a:r>
            <a:r>
              <a:rPr lang="ar-IQ" sz="2000" dirty="0" err="1">
                <a:cs typeface="+mj-cs"/>
              </a:rPr>
              <a:t>انرجي</a:t>
            </a:r>
            <a:r>
              <a:rPr lang="ar-IQ" sz="2000" b="1" dirty="0">
                <a:cs typeface="+mj-cs"/>
              </a:rPr>
              <a:t>" </a:t>
            </a:r>
            <a:r>
              <a:rPr lang="ar-IQ" sz="2000" dirty="0">
                <a:cs typeface="+mj-cs"/>
              </a:rPr>
              <a:t>عام 2020</a:t>
            </a:r>
          </a:p>
          <a:p>
            <a:endParaRPr lang="ar-IQ" sz="2000" dirty="0">
              <a:cs typeface="+mj-cs"/>
            </a:endParaRPr>
          </a:p>
        </p:txBody>
      </p:sp>
      <p:pic>
        <p:nvPicPr>
          <p:cNvPr id="11266" name="Picture 2" descr="تعرف علي أكبر مجمع لتخزين الطاقة الشمسية في العالم في الامار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96" y="1683656"/>
            <a:ext cx="4118759" cy="312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4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315" y="255587"/>
            <a:ext cx="12066815" cy="649742"/>
          </a:xfrm>
          <a:ln>
            <a:solidFill>
              <a:srgbClr val="FF0000"/>
            </a:solidFill>
          </a:ln>
        </p:spPr>
        <p:txBody>
          <a:bodyPr>
            <a:noAutofit/>
          </a:bodyPr>
          <a:lstStyle/>
          <a:p>
            <a:pPr algn="ctr"/>
            <a:r>
              <a:rPr lang="ar-IQ" sz="2800" b="1" dirty="0">
                <a:latin typeface="29LT Bukra Bold Italic" panose="000B0903020204020204" pitchFamily="34" charset="-78"/>
                <a:cs typeface="29LT Bukra Bold Italic" panose="000B0903020204020204" pitchFamily="34" charset="-78"/>
              </a:rPr>
              <a:t>قصص نجاح من الدول العربية/  مشروع طاقة الرياح في الأردن</a:t>
            </a:r>
          </a:p>
        </p:txBody>
      </p:sp>
      <p:sp>
        <p:nvSpPr>
          <p:cNvPr id="3" name="عنصر نائب للمحتوى 2"/>
          <p:cNvSpPr>
            <a:spLocks noGrp="1"/>
          </p:cNvSpPr>
          <p:nvPr>
            <p:ph idx="1"/>
          </p:nvPr>
        </p:nvSpPr>
        <p:spPr>
          <a:xfrm>
            <a:off x="4098471" y="905328"/>
            <a:ext cx="7829551" cy="5957434"/>
          </a:xfrm>
        </p:spPr>
        <p:txBody>
          <a:bodyPr>
            <a:normAutofit/>
          </a:bodyPr>
          <a:lstStyle/>
          <a:p>
            <a:pPr marL="0" indent="0">
              <a:buNone/>
            </a:pPr>
            <a:r>
              <a:rPr lang="ar-IQ" sz="2000" b="1" dirty="0">
                <a:cs typeface="+mj-cs"/>
              </a:rPr>
              <a:t>نبذة عن المشروع</a:t>
            </a:r>
          </a:p>
          <a:p>
            <a:pPr marL="0" indent="0">
              <a:buNone/>
            </a:pPr>
            <a:r>
              <a:rPr lang="ar-IQ" sz="2000" dirty="0">
                <a:cs typeface="+mj-cs"/>
              </a:rPr>
              <a:t>الموقع: الطفيلة، الأردن</a:t>
            </a:r>
          </a:p>
          <a:p>
            <a:pPr marL="0" indent="0">
              <a:buNone/>
            </a:pPr>
            <a:r>
              <a:rPr lang="ar-IQ" sz="2000" dirty="0">
                <a:cs typeface="+mj-cs"/>
              </a:rPr>
              <a:t>السعة: 110 ميكاواط</a:t>
            </a:r>
          </a:p>
          <a:p>
            <a:pPr marL="0" indent="0">
              <a:buNone/>
            </a:pPr>
            <a:r>
              <a:rPr lang="ar-IQ" sz="2000" dirty="0">
                <a:cs typeface="+mj-cs"/>
              </a:rPr>
              <a:t>تاريخ البدء: 2015</a:t>
            </a:r>
          </a:p>
          <a:p>
            <a:pPr marL="0" indent="0">
              <a:buNone/>
            </a:pPr>
            <a:r>
              <a:rPr lang="ar-IQ" sz="2000" dirty="0">
                <a:cs typeface="+mj-cs"/>
              </a:rPr>
              <a:t>التكلفة: 250 مليون دولار</a:t>
            </a:r>
          </a:p>
          <a:p>
            <a:pPr marL="0" indent="0">
              <a:buNone/>
            </a:pPr>
            <a:r>
              <a:rPr lang="ar-IQ" sz="2000" dirty="0">
                <a:cs typeface="+mj-cs"/>
              </a:rPr>
              <a:t>المطور: شركة طاقة الرياح الأردنية</a:t>
            </a:r>
          </a:p>
          <a:p>
            <a:pPr marL="0" indent="0">
              <a:buNone/>
            </a:pPr>
            <a:r>
              <a:rPr lang="ar-IQ" sz="2000" b="1" dirty="0">
                <a:cs typeface="+mj-cs"/>
              </a:rPr>
              <a:t>إنجازات المشروع:</a:t>
            </a:r>
          </a:p>
          <a:p>
            <a:pPr marL="0" indent="0">
              <a:buNone/>
            </a:pPr>
            <a:r>
              <a:rPr lang="ar-IQ" sz="2000" dirty="0">
                <a:cs typeface="+mj-cs"/>
              </a:rPr>
              <a:t>من أكبر مشاريع طاقة الرياح في المنطقة العربية</a:t>
            </a:r>
          </a:p>
          <a:p>
            <a:pPr marL="0" indent="0">
              <a:buNone/>
            </a:pPr>
            <a:r>
              <a:rPr lang="ar-IQ" sz="2000" dirty="0">
                <a:cs typeface="+mj-cs"/>
              </a:rPr>
              <a:t>يُوفر الطاقة لأكثر من 100,000 منزل</a:t>
            </a:r>
          </a:p>
          <a:p>
            <a:pPr marL="0" indent="0">
              <a:buNone/>
            </a:pPr>
            <a:r>
              <a:rPr lang="ar-IQ" sz="2000" dirty="0">
                <a:cs typeface="+mj-cs"/>
              </a:rPr>
              <a:t>يُقلل من انبعاثات ثاني أكسيد الكربون بنحو 200,000 طن سنويًا</a:t>
            </a:r>
          </a:p>
          <a:p>
            <a:pPr marL="0" indent="0">
              <a:buNone/>
            </a:pPr>
            <a:r>
              <a:rPr lang="ar-IQ" sz="2000" dirty="0">
                <a:cs typeface="+mj-cs"/>
              </a:rPr>
              <a:t>جائزة أفضل مشروع طاقة رياح من مجلة "ميد" عام 2016</a:t>
            </a:r>
          </a:p>
          <a:p>
            <a:endParaRPr lang="ar-IQ" sz="2000" dirty="0">
              <a:cs typeface="+mj-cs"/>
            </a:endParaRPr>
          </a:p>
        </p:txBody>
      </p:sp>
      <p:pic>
        <p:nvPicPr>
          <p:cNvPr id="4" name="صورة 3"/>
          <p:cNvPicPr>
            <a:picLocks noChangeAspect="1"/>
          </p:cNvPicPr>
          <p:nvPr/>
        </p:nvPicPr>
        <p:blipFill>
          <a:blip r:embed="rId2"/>
          <a:stretch>
            <a:fillRect/>
          </a:stretch>
        </p:blipFill>
        <p:spPr>
          <a:xfrm>
            <a:off x="151719" y="1466166"/>
            <a:ext cx="4688341" cy="3482057"/>
          </a:xfrm>
          <a:prstGeom prst="rect">
            <a:avLst/>
          </a:prstGeom>
        </p:spPr>
      </p:pic>
    </p:spTree>
    <p:extLst>
      <p:ext uri="{BB962C8B-B14F-4D97-AF65-F5344CB8AC3E}">
        <p14:creationId xmlns:p14="http://schemas.microsoft.com/office/powerpoint/2010/main" val="373690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97773"/>
            <a:ext cx="12153219" cy="725316"/>
          </a:xfrm>
          <a:ln>
            <a:solidFill>
              <a:srgbClr val="FF0000"/>
            </a:solidFill>
          </a:ln>
        </p:spPr>
        <p:txBody>
          <a:bodyPr>
            <a:noAutofit/>
          </a:bodyPr>
          <a:lstStyle/>
          <a:p>
            <a:r>
              <a:rPr lang="ar-IQ" sz="2600" b="1" dirty="0">
                <a:latin typeface="29LT Bukra Bold Italic" panose="000B0903020204020204" pitchFamily="34" charset="-78"/>
                <a:cs typeface="29LT Bukra Bold Italic" panose="000B0903020204020204" pitchFamily="34" charset="-78"/>
              </a:rPr>
              <a:t>قصص نجاح من الدول العربية/  برنامج كفاءة استخدام الطاقة في السعودية</a:t>
            </a:r>
          </a:p>
        </p:txBody>
      </p:sp>
      <p:sp>
        <p:nvSpPr>
          <p:cNvPr id="3" name="عنصر نائب للمحتوى 2"/>
          <p:cNvSpPr>
            <a:spLocks noGrp="1"/>
          </p:cNvSpPr>
          <p:nvPr>
            <p:ph idx="1"/>
          </p:nvPr>
        </p:nvSpPr>
        <p:spPr>
          <a:xfrm>
            <a:off x="4098471" y="905328"/>
            <a:ext cx="7829551" cy="5957434"/>
          </a:xfrm>
        </p:spPr>
        <p:txBody>
          <a:bodyPr>
            <a:normAutofit/>
          </a:bodyPr>
          <a:lstStyle/>
          <a:p>
            <a:pPr marL="0" indent="0">
              <a:buNone/>
            </a:pPr>
            <a:r>
              <a:rPr lang="ar-IQ" sz="2000" b="1" dirty="0">
                <a:cs typeface="+mj-cs"/>
              </a:rPr>
              <a:t>نبذة عن البرنامج:</a:t>
            </a:r>
          </a:p>
          <a:p>
            <a:pPr marL="0" indent="0">
              <a:buNone/>
            </a:pPr>
            <a:r>
              <a:rPr lang="ar-IQ" sz="2000" dirty="0">
                <a:cs typeface="+mj-cs"/>
              </a:rPr>
              <a:t>الجهة المسؤولة: وزارة الطاقة السعودية</a:t>
            </a:r>
          </a:p>
          <a:p>
            <a:pPr marL="0" indent="0">
              <a:buNone/>
            </a:pPr>
            <a:r>
              <a:rPr lang="ar-IQ" sz="2000" dirty="0">
                <a:cs typeface="+mj-cs"/>
              </a:rPr>
              <a:t>تاريخ البدء: 2018</a:t>
            </a:r>
          </a:p>
          <a:p>
            <a:pPr marL="0" indent="0">
              <a:buNone/>
            </a:pPr>
            <a:r>
              <a:rPr lang="ar-IQ" sz="2000" b="1" dirty="0">
                <a:cs typeface="+mj-cs"/>
              </a:rPr>
              <a:t>الأهداف:</a:t>
            </a:r>
          </a:p>
          <a:p>
            <a:pPr marL="457200" lvl="1" indent="0">
              <a:buNone/>
            </a:pPr>
            <a:r>
              <a:rPr lang="ar-IQ" sz="2000" dirty="0">
                <a:cs typeface="+mj-cs"/>
              </a:rPr>
              <a:t>خفض استهلاك الطاقة بنسبة 10%</a:t>
            </a:r>
          </a:p>
          <a:p>
            <a:pPr marL="457200" lvl="1" indent="0">
              <a:buNone/>
            </a:pPr>
            <a:r>
              <a:rPr lang="ar-IQ" sz="2000" dirty="0">
                <a:cs typeface="+mj-cs"/>
              </a:rPr>
              <a:t>توفير 10 مليارات دولار سنويًا</a:t>
            </a:r>
          </a:p>
          <a:p>
            <a:pPr marL="457200" lvl="1" indent="0">
              <a:buNone/>
            </a:pPr>
            <a:r>
              <a:rPr lang="ar-IQ" sz="2000" dirty="0">
                <a:cs typeface="+mj-cs"/>
              </a:rPr>
              <a:t>تقليل انبعاثات ثاني أكسيد الكربون بنحو 30 مليون طن سنويًا</a:t>
            </a:r>
          </a:p>
          <a:p>
            <a:pPr marL="0" indent="0">
              <a:buNone/>
            </a:pPr>
            <a:r>
              <a:rPr lang="ar-IQ" sz="2000" b="1" dirty="0">
                <a:cs typeface="+mj-cs"/>
              </a:rPr>
              <a:t>إنجازات البرنامج:</a:t>
            </a:r>
          </a:p>
          <a:p>
            <a:pPr marL="0" indent="0">
              <a:buNone/>
            </a:pPr>
            <a:r>
              <a:rPr lang="ar-IQ" sz="2000" dirty="0">
                <a:cs typeface="+mj-cs"/>
              </a:rPr>
              <a:t>حقق وفورات في استهلاك الطاقة بنسبة 8%</a:t>
            </a:r>
          </a:p>
          <a:p>
            <a:pPr marL="0" indent="0">
              <a:buNone/>
            </a:pPr>
            <a:r>
              <a:rPr lang="ar-IQ" sz="2000" dirty="0">
                <a:cs typeface="+mj-cs"/>
              </a:rPr>
              <a:t>وفر 8 مليارات دولار سنويًا</a:t>
            </a:r>
          </a:p>
          <a:p>
            <a:pPr marL="0" indent="0">
              <a:buNone/>
            </a:pPr>
            <a:r>
              <a:rPr lang="ar-IQ" sz="2000" dirty="0">
                <a:cs typeface="+mj-cs"/>
              </a:rPr>
              <a:t>قلل من انبعاثات ثاني أكسيد الكربون بنحو 24 مليون طن سنويًا</a:t>
            </a:r>
          </a:p>
          <a:p>
            <a:pPr marL="0" indent="0">
              <a:buNone/>
            </a:pPr>
            <a:r>
              <a:rPr lang="ar-IQ" sz="2000" dirty="0">
                <a:cs typeface="+mj-cs"/>
              </a:rPr>
              <a:t>جائزة أفضل برنامج كفاءة استخدام الطاقة من مجلة "ميد" عام 2022</a:t>
            </a:r>
          </a:p>
        </p:txBody>
      </p:sp>
      <p:pic>
        <p:nvPicPr>
          <p:cNvPr id="4" name="صورة 3"/>
          <p:cNvPicPr>
            <a:picLocks noChangeAspect="1"/>
          </p:cNvPicPr>
          <p:nvPr/>
        </p:nvPicPr>
        <p:blipFill>
          <a:blip r:embed="rId2"/>
          <a:stretch>
            <a:fillRect/>
          </a:stretch>
        </p:blipFill>
        <p:spPr>
          <a:xfrm>
            <a:off x="151719" y="1466166"/>
            <a:ext cx="4688341" cy="3482057"/>
          </a:xfrm>
          <a:prstGeom prst="rect">
            <a:avLst/>
          </a:prstGeom>
        </p:spPr>
      </p:pic>
    </p:spTree>
    <p:extLst>
      <p:ext uri="{BB962C8B-B14F-4D97-AF65-F5344CB8AC3E}">
        <p14:creationId xmlns:p14="http://schemas.microsoft.com/office/powerpoint/2010/main" val="396853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hank You Enviro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710" y="1085848"/>
            <a:ext cx="5151211" cy="515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5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70797"/>
            <a:ext cx="10515600" cy="629303"/>
          </a:xfrm>
          <a:ln>
            <a:solidFill>
              <a:srgbClr val="FF0000"/>
            </a:solidFill>
          </a:ln>
        </p:spPr>
        <p:txBody>
          <a:bodyPr>
            <a:normAutofit/>
          </a:bodyPr>
          <a:lstStyle/>
          <a:p>
            <a:pPr algn="ctr"/>
            <a:r>
              <a:rPr lang="ar-IQ" sz="2800" dirty="0">
                <a:latin typeface="29LT Bukra Bold Italic" panose="000B0903020204020204" pitchFamily="34" charset="-78"/>
                <a:cs typeface="29LT Bukra Bold Italic" panose="000B0903020204020204" pitchFamily="34" charset="-78"/>
              </a:rPr>
              <a:t>الأبعاد الرئيسية للتنمية المستدامة</a:t>
            </a:r>
          </a:p>
        </p:txBody>
      </p:sp>
      <p:sp>
        <p:nvSpPr>
          <p:cNvPr id="3" name="عنصر نائب للمحتوى 2"/>
          <p:cNvSpPr>
            <a:spLocks noGrp="1"/>
          </p:cNvSpPr>
          <p:nvPr>
            <p:ph idx="1"/>
          </p:nvPr>
        </p:nvSpPr>
        <p:spPr>
          <a:xfrm>
            <a:off x="3137040" y="1047471"/>
            <a:ext cx="8709117" cy="5669189"/>
          </a:xfrm>
        </p:spPr>
        <p:txBody>
          <a:bodyPr>
            <a:normAutofit fontScale="32500" lnSpcReduction="20000"/>
          </a:bodyPr>
          <a:lstStyle/>
          <a:p>
            <a:pPr marL="0" indent="0">
              <a:lnSpc>
                <a:spcPct val="120000"/>
              </a:lnSpc>
              <a:buNone/>
            </a:pPr>
            <a:r>
              <a:rPr lang="ar-IQ" sz="6200" b="1" dirty="0">
                <a:cs typeface="+mj-cs"/>
              </a:rPr>
              <a:t>1- الجانب الاقتصادي</a:t>
            </a:r>
          </a:p>
          <a:p>
            <a:pPr marL="0" indent="0">
              <a:lnSpc>
                <a:spcPct val="120000"/>
              </a:lnSpc>
              <a:buNone/>
            </a:pPr>
            <a:endParaRPr lang="ar-IQ" sz="300" dirty="0">
              <a:cs typeface="+mj-cs"/>
            </a:endParaRPr>
          </a:p>
          <a:p>
            <a:pPr lvl="1" algn="just"/>
            <a:r>
              <a:rPr lang="ar-IQ" sz="6200" dirty="0">
                <a:cs typeface="+mj-cs"/>
              </a:rPr>
              <a:t>يهدف إلى تحقيق النمو الاقتصادي وتحسين مستوى المعيشة للجميع.</a:t>
            </a:r>
          </a:p>
          <a:p>
            <a:pPr marL="0" indent="0" algn="just">
              <a:lnSpc>
                <a:spcPct val="120000"/>
              </a:lnSpc>
              <a:buNone/>
            </a:pPr>
            <a:r>
              <a:rPr lang="ar-IQ" sz="6200" dirty="0">
                <a:cs typeface="+mj-cs"/>
              </a:rPr>
              <a:t>خلق فرص العمل ، الحد من الفقر ، تعزيز الابتكار ، تحسين البنية التحتية وضمان حصول الجميع على التعليم والصحة.</a:t>
            </a:r>
          </a:p>
          <a:p>
            <a:pPr lvl="1" algn="just"/>
            <a:endParaRPr lang="ar-IQ" sz="6200" dirty="0">
              <a:cs typeface="+mj-cs"/>
            </a:endParaRPr>
          </a:p>
          <a:p>
            <a:pPr marL="0" indent="0" algn="just">
              <a:lnSpc>
                <a:spcPct val="120000"/>
              </a:lnSpc>
              <a:buNone/>
            </a:pPr>
            <a:r>
              <a:rPr lang="ar-IQ" sz="6200" b="1" dirty="0">
                <a:cs typeface="+mj-cs"/>
              </a:rPr>
              <a:t>2- الجانب الاجتماعي</a:t>
            </a:r>
          </a:p>
          <a:p>
            <a:pPr marL="0" indent="0" algn="just">
              <a:lnSpc>
                <a:spcPct val="120000"/>
              </a:lnSpc>
              <a:buNone/>
            </a:pPr>
            <a:endParaRPr lang="ar-IQ" sz="300" dirty="0">
              <a:cs typeface="+mj-cs"/>
            </a:endParaRPr>
          </a:p>
          <a:p>
            <a:pPr lvl="1" algn="just"/>
            <a:r>
              <a:rPr lang="ar-IQ" sz="6200" dirty="0">
                <a:cs typeface="+mj-cs"/>
              </a:rPr>
              <a:t>يهدف إلى تحقيق العدالة الاجتماعية والقضاء على الفقر والتمييز.</a:t>
            </a:r>
          </a:p>
          <a:p>
            <a:pPr marL="0" indent="0" algn="just">
              <a:lnSpc>
                <a:spcPct val="120000"/>
              </a:lnSpc>
              <a:buNone/>
            </a:pPr>
            <a:r>
              <a:rPr lang="ar-IQ" sz="6200" dirty="0">
                <a:cs typeface="+mj-cs"/>
              </a:rPr>
              <a:t>تعزيز حقوق الإنسان ،  ضمان المساواة بين الجنسين ، حماية حقوق الأطفال ، رعاية كبار السن ومكافحة جميع أشكال التمييز.</a:t>
            </a:r>
          </a:p>
          <a:p>
            <a:pPr lvl="1" algn="just"/>
            <a:endParaRPr lang="ar-IQ" sz="6200" dirty="0">
              <a:cs typeface="+mj-cs"/>
            </a:endParaRPr>
          </a:p>
          <a:p>
            <a:pPr marL="0" indent="0" algn="just">
              <a:buNone/>
            </a:pPr>
            <a:r>
              <a:rPr lang="ar-IQ" sz="6200" b="1" dirty="0">
                <a:cs typeface="+mj-cs"/>
              </a:rPr>
              <a:t>3- الجانب البيئي</a:t>
            </a:r>
          </a:p>
          <a:p>
            <a:pPr marL="0" indent="0" algn="just">
              <a:buNone/>
            </a:pPr>
            <a:endParaRPr lang="ar-IQ" sz="300" dirty="0">
              <a:cs typeface="+mj-cs"/>
            </a:endParaRPr>
          </a:p>
          <a:p>
            <a:pPr lvl="1" algn="just"/>
            <a:r>
              <a:rPr lang="ar-IQ" sz="6200" dirty="0">
                <a:cs typeface="+mj-cs"/>
              </a:rPr>
              <a:t>يهدف إلى حماية البيئة والمحافظة على الموارد الطبيعية.</a:t>
            </a:r>
          </a:p>
          <a:p>
            <a:pPr marL="0" indent="0">
              <a:buNone/>
            </a:pPr>
            <a:endParaRPr lang="ar-IQ" sz="6200" b="1" dirty="0">
              <a:cs typeface="+mj-cs"/>
            </a:endParaRPr>
          </a:p>
          <a:p>
            <a:pPr marL="0" indent="0">
              <a:buNone/>
            </a:pPr>
            <a:r>
              <a:rPr lang="ar-IQ" sz="6200" b="1" dirty="0">
                <a:cs typeface="+mj-cs"/>
              </a:rPr>
              <a:t>تتطلب التنمية المستدامة توازناً بين هذه الأبعاد الثلاثة.</a:t>
            </a:r>
            <a:endParaRPr lang="ar-IQ" sz="6200" dirty="0">
              <a:cs typeface="+mj-cs"/>
            </a:endParaRPr>
          </a:p>
          <a:p>
            <a:pPr marL="0" indent="0">
              <a:buNone/>
            </a:pPr>
            <a:r>
              <a:rPr lang="ar-IQ" dirty="0">
                <a:cs typeface="+mj-cs"/>
              </a:rPr>
              <a:t/>
            </a:r>
            <a:br>
              <a:rPr lang="ar-IQ" dirty="0">
                <a:cs typeface="+mj-cs"/>
              </a:rPr>
            </a:br>
            <a:endParaRPr lang="en-US" dirty="0">
              <a:cs typeface="+mj-cs"/>
            </a:endParaRPr>
          </a:p>
        </p:txBody>
      </p:sp>
      <p:pic>
        <p:nvPicPr>
          <p:cNvPr id="3074" name="Picture 2" descr="صورة مصنع صديق للبي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48" y="1346323"/>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صورة مجموعة من الأطفال يلعبون معً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73035"/>
            <a:ext cx="2378303" cy="19083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صورة غابة خضراء مورق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2278"/>
            <a:ext cx="2438088" cy="195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4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77587"/>
            <a:ext cx="10515600" cy="579664"/>
          </a:xfrm>
          <a:ln>
            <a:solidFill>
              <a:srgbClr val="FF0000"/>
            </a:solidFill>
          </a:ln>
        </p:spPr>
        <p:txBody>
          <a:bodyPr>
            <a:noAutofit/>
          </a:bodyPr>
          <a:lstStyle/>
          <a:p>
            <a:pPr algn="ctr"/>
            <a:r>
              <a:rPr lang="ar-IQ" sz="2800" b="1" dirty="0">
                <a:latin typeface="29LT Bukra Bold Italic" panose="000B0903020204020204" pitchFamily="34" charset="-78"/>
                <a:cs typeface="29LT Bukra Bold Italic" panose="000B0903020204020204" pitchFamily="34" charset="-78"/>
              </a:rPr>
              <a:t>مبادئ التنمية المستدامة</a:t>
            </a:r>
            <a:endParaRPr lang="ar-IQ" sz="2800" dirty="0">
              <a:latin typeface="29LT Bukra Bold Italic" panose="000B0903020204020204" pitchFamily="34" charset="-78"/>
              <a:cs typeface="29LT Bukra Bold Italic" panose="000B0903020204020204" pitchFamily="34" charset="-78"/>
            </a:endParaRPr>
          </a:p>
        </p:txBody>
      </p:sp>
      <p:sp>
        <p:nvSpPr>
          <p:cNvPr id="3" name="عنصر نائب للمحتوى 2"/>
          <p:cNvSpPr>
            <a:spLocks noGrp="1"/>
          </p:cNvSpPr>
          <p:nvPr>
            <p:ph idx="1"/>
          </p:nvPr>
        </p:nvSpPr>
        <p:spPr>
          <a:xfrm>
            <a:off x="1074964" y="1390876"/>
            <a:ext cx="10515600" cy="4351338"/>
          </a:xfrm>
        </p:spPr>
        <p:txBody>
          <a:bodyPr/>
          <a:lstStyle/>
          <a:p>
            <a:r>
              <a:rPr lang="ar-IQ" sz="2000" b="1" dirty="0">
                <a:cs typeface="+mj-cs"/>
              </a:rPr>
              <a:t>المشاركة</a:t>
            </a:r>
            <a:endParaRPr lang="ar-IQ" sz="2000" dirty="0">
              <a:cs typeface="+mj-cs"/>
            </a:endParaRPr>
          </a:p>
          <a:p>
            <a:pPr lvl="1"/>
            <a:r>
              <a:rPr lang="ar-IQ" sz="2000" dirty="0">
                <a:cs typeface="+mj-cs"/>
              </a:rPr>
              <a:t>مشاركة جميع أصحاب المصلحة في عملية صنع القرار.</a:t>
            </a:r>
          </a:p>
          <a:p>
            <a:r>
              <a:rPr lang="ar-IQ" sz="2000" b="1" dirty="0">
                <a:cs typeface="+mj-cs"/>
              </a:rPr>
              <a:t>العدالة</a:t>
            </a:r>
            <a:endParaRPr lang="ar-IQ" sz="2000" dirty="0">
              <a:cs typeface="+mj-cs"/>
            </a:endParaRPr>
          </a:p>
          <a:p>
            <a:pPr lvl="1"/>
            <a:r>
              <a:rPr lang="ar-IQ" sz="2000" dirty="0">
                <a:cs typeface="+mj-cs"/>
              </a:rPr>
              <a:t>ضمان العدالة الاجتماعية والمساواة بين جميع أفراد المجتمع.</a:t>
            </a:r>
          </a:p>
          <a:p>
            <a:r>
              <a:rPr lang="ar-IQ" sz="2000" b="1" dirty="0">
                <a:cs typeface="+mj-cs"/>
              </a:rPr>
              <a:t>المسؤولية</a:t>
            </a:r>
            <a:endParaRPr lang="ar-IQ" sz="2000" dirty="0">
              <a:cs typeface="+mj-cs"/>
            </a:endParaRPr>
          </a:p>
          <a:p>
            <a:pPr lvl="1"/>
            <a:r>
              <a:rPr lang="ar-IQ" sz="2000" dirty="0">
                <a:cs typeface="+mj-cs"/>
              </a:rPr>
              <a:t>تحمل المسؤولية عن الأجيال القادمة وحماية البيئة.</a:t>
            </a:r>
          </a:p>
          <a:p>
            <a:r>
              <a:rPr lang="ar-IQ" sz="2000" b="1" dirty="0">
                <a:cs typeface="+mj-cs"/>
              </a:rPr>
              <a:t>الحذر</a:t>
            </a:r>
            <a:endParaRPr lang="ar-IQ" sz="2000" dirty="0">
              <a:cs typeface="+mj-cs"/>
            </a:endParaRPr>
          </a:p>
          <a:p>
            <a:pPr lvl="1"/>
            <a:r>
              <a:rPr lang="ar-IQ" sz="2000" dirty="0">
                <a:cs typeface="+mj-cs"/>
              </a:rPr>
              <a:t>اتخاذ قرارات حذرة تُراعي المخاطر والتحديات المستقبلية.</a:t>
            </a:r>
          </a:p>
          <a:p>
            <a:endParaRPr lang="en-US" dirty="0"/>
          </a:p>
        </p:txBody>
      </p:sp>
      <p:pic>
        <p:nvPicPr>
          <p:cNvPr id="1026" name="Picture 2" descr="صورة People from different cultures working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82" y="1755322"/>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صورة Children planting a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2" y="3878035"/>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3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7185" y="179613"/>
            <a:ext cx="10515600" cy="571501"/>
          </a:xfrm>
          <a:ln>
            <a:solidFill>
              <a:srgbClr val="FF0000"/>
            </a:solidFill>
          </a:ln>
        </p:spPr>
        <p:txBody>
          <a:bodyPr>
            <a:noAutofit/>
          </a:bodyPr>
          <a:lstStyle/>
          <a:p>
            <a:pPr algn="ctr"/>
            <a:r>
              <a:rPr lang="ar-IQ" sz="2800" b="1" dirty="0">
                <a:latin typeface="29LT Bukra Bold Italic" panose="000B0903020204020204" pitchFamily="34" charset="-78"/>
                <a:cs typeface="29LT Bukra Bold Italic" panose="000B0903020204020204" pitchFamily="34" charset="-78"/>
              </a:rPr>
              <a:t>أهداف التنمية المستدامة</a:t>
            </a:r>
            <a:endParaRPr lang="ar-IQ" sz="2800" dirty="0">
              <a:latin typeface="29LT Bukra Bold Italic" panose="000B0903020204020204" pitchFamily="34" charset="-78"/>
              <a:cs typeface="29LT Bukra Bold Italic" panose="000B0903020204020204" pitchFamily="34" charset="-78"/>
            </a:endParaRPr>
          </a:p>
        </p:txBody>
      </p:sp>
      <p:sp>
        <p:nvSpPr>
          <p:cNvPr id="3" name="عنصر نائب للمحتوى 2"/>
          <p:cNvSpPr>
            <a:spLocks noGrp="1"/>
          </p:cNvSpPr>
          <p:nvPr>
            <p:ph idx="1"/>
          </p:nvPr>
        </p:nvSpPr>
        <p:spPr>
          <a:xfrm>
            <a:off x="2563040" y="1077864"/>
            <a:ext cx="9086851" cy="1029278"/>
          </a:xfrm>
        </p:spPr>
        <p:txBody>
          <a:bodyPr>
            <a:normAutofit/>
          </a:bodyPr>
          <a:lstStyle/>
          <a:p>
            <a:pPr marL="0" indent="0" algn="just">
              <a:lnSpc>
                <a:spcPct val="150000"/>
              </a:lnSpc>
              <a:buNone/>
            </a:pPr>
            <a:r>
              <a:rPr lang="ar-IQ" sz="2000" dirty="0">
                <a:cs typeface="+mj-cs"/>
              </a:rPr>
              <a:t>هي مجموعة من 17 هدفًا و 169 هدفًا فرعيًا وضعتها الأمم المتحدة في عام 2015. وتهدف إلى القضاء على الفقر والجوع وتحسين الصحة والتعليم وحماية البيئة وتعزيز السلام والعدالة.</a:t>
            </a:r>
            <a:endParaRPr lang="en-US" sz="2000" dirty="0">
              <a:cs typeface="+mj-cs"/>
            </a:endParaRPr>
          </a:p>
        </p:txBody>
      </p:sp>
      <p:pic>
        <p:nvPicPr>
          <p:cNvPr id="4100" name="Picture 4" descr="https://vet.uokufa.edu.iq/wp-content/uploads/2022/10/sdgs_poster_936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8" y="3059383"/>
            <a:ext cx="5250724" cy="3382952"/>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لمحتوى 2">
            <a:extLst>
              <a:ext uri="{FF2B5EF4-FFF2-40B4-BE49-F238E27FC236}">
                <a16:creationId xmlns:a16="http://schemas.microsoft.com/office/drawing/2014/main" xmlns="" id="{2701789B-4D0B-471E-A8FC-171ACE80DBEF}"/>
              </a:ext>
            </a:extLst>
          </p:cNvPr>
          <p:cNvSpPr txBox="1">
            <a:spLocks/>
          </p:cNvSpPr>
          <p:nvPr/>
        </p:nvSpPr>
        <p:spPr>
          <a:xfrm>
            <a:off x="4737462" y="2410539"/>
            <a:ext cx="6818267" cy="2866855"/>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ar-IQ" sz="2000" dirty="0">
                <a:cs typeface="+mj-cs"/>
              </a:rPr>
              <a:t>تلبية احتياجات الحاضر دون المساس بقدرة الأجيال القادمة على تلبية احتياجاتها.</a:t>
            </a:r>
          </a:p>
          <a:p>
            <a:pPr algn="just">
              <a:lnSpc>
                <a:spcPct val="150000"/>
              </a:lnSpc>
              <a:buFont typeface="Wingdings" panose="05000000000000000000" pitchFamily="2" charset="2"/>
              <a:buChar char="ü"/>
            </a:pPr>
            <a:r>
              <a:rPr lang="ar-IQ" sz="2000" dirty="0">
                <a:cs typeface="+mj-cs"/>
              </a:rPr>
              <a:t> الحفاظ على الموارد الطبيعية والبيئة للأجيال القادمة.</a:t>
            </a:r>
          </a:p>
          <a:p>
            <a:pPr>
              <a:lnSpc>
                <a:spcPct val="150000"/>
              </a:lnSpc>
              <a:buFont typeface="Wingdings" panose="05000000000000000000" pitchFamily="2" charset="2"/>
              <a:buChar char="ü"/>
            </a:pPr>
            <a:r>
              <a:rPr lang="ar-IQ" sz="2000" dirty="0"/>
              <a:t>تحقيق التوازن بين الأبعاد الاقتصادية والاجتماعية والبيئية.</a:t>
            </a:r>
          </a:p>
          <a:p>
            <a:pPr>
              <a:lnSpc>
                <a:spcPct val="150000"/>
              </a:lnSpc>
              <a:buFont typeface="Wingdings" panose="05000000000000000000" pitchFamily="2" charset="2"/>
              <a:buChar char="ü"/>
            </a:pPr>
            <a:r>
              <a:rPr lang="ar-IQ" sz="2000" dirty="0"/>
              <a:t>الحفاظ على الموارد الطبيعية وتُعزيز العدالة الاجتماعية.</a:t>
            </a:r>
          </a:p>
          <a:p>
            <a:pPr>
              <a:lnSpc>
                <a:spcPct val="150000"/>
              </a:lnSpc>
              <a:buFont typeface="Wingdings" panose="05000000000000000000" pitchFamily="2" charset="2"/>
              <a:buChar char="ü"/>
            </a:pPr>
            <a:r>
              <a:rPr lang="ar-IQ" sz="2000" dirty="0"/>
              <a:t>مشاركة جميع  أصحاب المصلحة.</a:t>
            </a:r>
          </a:p>
          <a:p>
            <a:endParaRPr lang="en-US" dirty="0"/>
          </a:p>
        </p:txBody>
      </p:sp>
    </p:spTree>
    <p:extLst>
      <p:ext uri="{BB962C8B-B14F-4D97-AF65-F5344CB8AC3E}">
        <p14:creationId xmlns:p14="http://schemas.microsoft.com/office/powerpoint/2010/main" val="182286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36172" y="310244"/>
            <a:ext cx="10515600" cy="636814"/>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الهدف 7: الطاقة النظيفة وبأسعار معقولة</a:t>
            </a:r>
            <a:endParaRPr lang="ar-IQ" sz="2800" dirty="0">
              <a:latin typeface="29LT Bukra Bold Italic" panose="000B0903020204020204" pitchFamily="34" charset="-78"/>
              <a:cs typeface="29LT Bukra Bold Italic" panose="000B0903020204020204" pitchFamily="34" charset="-78"/>
            </a:endParaRPr>
          </a:p>
        </p:txBody>
      </p:sp>
      <p:sp>
        <p:nvSpPr>
          <p:cNvPr id="3" name="عنصر نائب للمحتوى 2"/>
          <p:cNvSpPr>
            <a:spLocks noGrp="1"/>
          </p:cNvSpPr>
          <p:nvPr>
            <p:ph idx="1"/>
          </p:nvPr>
        </p:nvSpPr>
        <p:spPr>
          <a:xfrm>
            <a:off x="2179864" y="1094015"/>
            <a:ext cx="9271908" cy="4351338"/>
          </a:xfrm>
        </p:spPr>
        <p:txBody>
          <a:bodyPr>
            <a:normAutofit fontScale="77500" lnSpcReduction="20000"/>
          </a:bodyPr>
          <a:lstStyle/>
          <a:p>
            <a:pPr>
              <a:lnSpc>
                <a:spcPct val="170000"/>
              </a:lnSpc>
              <a:buFont typeface="Wingdings" panose="05000000000000000000" pitchFamily="2" charset="2"/>
              <a:buChar char="q"/>
            </a:pPr>
            <a:r>
              <a:rPr lang="ar-IQ" sz="2600" dirty="0">
                <a:cs typeface="+mj-cs"/>
              </a:rPr>
              <a:t>الطاقة النظيفة وبأسعار معقولة هي الهدف السابع من أهداف التنمية المستدامة السبعة عشر للأمم المتحدة.</a:t>
            </a:r>
          </a:p>
          <a:p>
            <a:pPr>
              <a:lnSpc>
                <a:spcPct val="170000"/>
              </a:lnSpc>
              <a:buFont typeface="Wingdings" panose="05000000000000000000" pitchFamily="2" charset="2"/>
              <a:buChar char="q"/>
            </a:pPr>
            <a:r>
              <a:rPr lang="ar-IQ" sz="2600" dirty="0">
                <a:cs typeface="+mj-cs"/>
              </a:rPr>
              <a:t>الهدف هو ضمان حصول الجميع على خدمات الطاقة الحديثة والموثوقة وبأسعار معقولة بحلول عام 2030.</a:t>
            </a:r>
          </a:p>
          <a:p>
            <a:pPr>
              <a:lnSpc>
                <a:spcPct val="100000"/>
              </a:lnSpc>
              <a:buFont typeface="Wingdings" panose="05000000000000000000" pitchFamily="2" charset="2"/>
              <a:buChar char="q"/>
            </a:pPr>
            <a:endParaRPr lang="ar-IQ" sz="2600" dirty="0">
              <a:cs typeface="+mj-cs"/>
            </a:endParaRPr>
          </a:p>
          <a:p>
            <a:pPr>
              <a:lnSpc>
                <a:spcPct val="100000"/>
              </a:lnSpc>
              <a:buFont typeface="Wingdings" panose="05000000000000000000" pitchFamily="2" charset="2"/>
              <a:buChar char="q"/>
            </a:pPr>
            <a:r>
              <a:rPr lang="ar-IQ" sz="2600" dirty="0">
                <a:cs typeface="+mj-cs"/>
              </a:rPr>
              <a:t>الطاقة النظيفة هي الطاقة التي تأتي من مصادر لا تُنتج انبعاثات كربونية ، مثل:</a:t>
            </a:r>
          </a:p>
          <a:p>
            <a:pPr>
              <a:lnSpc>
                <a:spcPct val="100000"/>
              </a:lnSpc>
            </a:pPr>
            <a:r>
              <a:rPr lang="ar-IQ" sz="2600" dirty="0">
                <a:cs typeface="+mj-cs"/>
              </a:rPr>
              <a:t>الطاقة الشمسية</a:t>
            </a:r>
          </a:p>
          <a:p>
            <a:pPr>
              <a:lnSpc>
                <a:spcPct val="100000"/>
              </a:lnSpc>
            </a:pPr>
            <a:r>
              <a:rPr lang="ar-IQ" sz="2600" dirty="0">
                <a:cs typeface="+mj-cs"/>
              </a:rPr>
              <a:t>طاقة الرياح</a:t>
            </a:r>
          </a:p>
          <a:p>
            <a:pPr>
              <a:lnSpc>
                <a:spcPct val="100000"/>
              </a:lnSpc>
            </a:pPr>
            <a:r>
              <a:rPr lang="ar-IQ" sz="2600" dirty="0">
                <a:cs typeface="+mj-cs"/>
              </a:rPr>
              <a:t>الطاقة المائية</a:t>
            </a:r>
          </a:p>
          <a:p>
            <a:pPr>
              <a:lnSpc>
                <a:spcPct val="100000"/>
              </a:lnSpc>
            </a:pPr>
            <a:r>
              <a:rPr lang="ar-IQ" sz="2600" dirty="0">
                <a:cs typeface="+mj-cs"/>
              </a:rPr>
              <a:t>الطاقة الحرارية الأرضية</a:t>
            </a:r>
          </a:p>
          <a:p>
            <a:pPr>
              <a:lnSpc>
                <a:spcPct val="100000"/>
              </a:lnSpc>
            </a:pPr>
            <a:r>
              <a:rPr lang="ar-IQ" sz="2600" dirty="0">
                <a:cs typeface="+mj-cs"/>
              </a:rPr>
              <a:t>الطاقة الحيوية</a:t>
            </a:r>
          </a:p>
          <a:p>
            <a:endParaRPr lang="en-US" dirty="0"/>
          </a:p>
        </p:txBody>
      </p:sp>
      <p:pic>
        <p:nvPicPr>
          <p:cNvPr id="6146" name="Picture 2" descr="صورة طاقة الشم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33" y="4868634"/>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صورة طاقة الريا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15" y="4868634"/>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صورة طاقة حرارة الأر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405" y="4868634"/>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صورة طاقة حيوي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0522" y="4868634"/>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1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0614" y="112033"/>
            <a:ext cx="10515600" cy="682398"/>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الطاقة النظيفة ضرورية للتنمية المستدامة</a:t>
            </a:r>
            <a:endParaRPr lang="ar-IQ" sz="2800" dirty="0">
              <a:latin typeface="29LT Bukra Bold Italic" panose="000B0903020204020204" pitchFamily="34" charset="-78"/>
              <a:cs typeface="29LT Bukra Bold Italic" panose="000B0903020204020204" pitchFamily="34" charset="-78"/>
            </a:endParaRPr>
          </a:p>
        </p:txBody>
      </p:sp>
      <p:sp>
        <p:nvSpPr>
          <p:cNvPr id="3" name="عنصر نائب للمحتوى 2"/>
          <p:cNvSpPr>
            <a:spLocks noGrp="1"/>
          </p:cNvSpPr>
          <p:nvPr>
            <p:ph idx="1"/>
          </p:nvPr>
        </p:nvSpPr>
        <p:spPr>
          <a:xfrm>
            <a:off x="2645229" y="794430"/>
            <a:ext cx="9282793" cy="4351338"/>
          </a:xfrm>
        </p:spPr>
        <p:txBody>
          <a:bodyPr>
            <a:normAutofit/>
          </a:bodyPr>
          <a:lstStyle/>
          <a:p>
            <a:pPr marL="0" indent="0">
              <a:buNone/>
            </a:pPr>
            <a:endParaRPr lang="ar-IQ" sz="2000" dirty="0">
              <a:cs typeface="+mj-cs"/>
            </a:endParaRPr>
          </a:p>
          <a:p>
            <a:pPr marL="0" indent="0">
              <a:lnSpc>
                <a:spcPct val="100000"/>
              </a:lnSpc>
              <a:buNone/>
            </a:pPr>
            <a:r>
              <a:rPr lang="ar-IQ" sz="2000" dirty="0">
                <a:cs typeface="+mj-cs"/>
              </a:rPr>
              <a:t>تلعب دورًا رئيسيًا في:</a:t>
            </a:r>
          </a:p>
          <a:p>
            <a:pPr>
              <a:lnSpc>
                <a:spcPct val="100000"/>
              </a:lnSpc>
            </a:pPr>
            <a:r>
              <a:rPr lang="ar-IQ" sz="2000" dirty="0">
                <a:cs typeface="+mj-cs"/>
              </a:rPr>
              <a:t>الحد من الفقر  (خلق فرص عمل جديدة)</a:t>
            </a:r>
          </a:p>
          <a:p>
            <a:pPr>
              <a:lnSpc>
                <a:spcPct val="100000"/>
              </a:lnSpc>
            </a:pPr>
            <a:r>
              <a:rPr lang="ar-IQ" sz="2000" dirty="0">
                <a:cs typeface="+mj-cs"/>
              </a:rPr>
              <a:t>تحسين الصحة (تحسين جودة الهواء ، مما يُحسّن الصحة العامة) </a:t>
            </a:r>
          </a:p>
          <a:p>
            <a:pPr>
              <a:lnSpc>
                <a:spcPct val="100000"/>
              </a:lnSpc>
            </a:pPr>
            <a:r>
              <a:rPr lang="ar-IQ" sz="2000" dirty="0">
                <a:cs typeface="+mj-cs"/>
              </a:rPr>
              <a:t>تعزيز التعليم</a:t>
            </a:r>
          </a:p>
          <a:p>
            <a:pPr>
              <a:lnSpc>
                <a:spcPct val="100000"/>
              </a:lnSpc>
            </a:pPr>
            <a:r>
              <a:rPr lang="ar-IQ" sz="2000" dirty="0">
                <a:cs typeface="+mj-cs"/>
              </a:rPr>
              <a:t>حماية البيئة (تقليل انبعاثات الكربون ، مما يساعد في مكافحة تغير المناخ)</a:t>
            </a:r>
          </a:p>
          <a:p>
            <a:endParaRPr lang="ar-IQ" sz="2000" dirty="0">
              <a:cs typeface="+mj-cs"/>
            </a:endParaRPr>
          </a:p>
          <a:p>
            <a:pPr>
              <a:lnSpc>
                <a:spcPct val="100000"/>
              </a:lnSpc>
              <a:buFont typeface="Wingdings" panose="05000000000000000000" pitchFamily="2" charset="2"/>
              <a:buChar char="q"/>
            </a:pPr>
            <a:endParaRPr lang="ar-IQ" sz="2000" dirty="0">
              <a:cs typeface="+mj-cs"/>
            </a:endParaRPr>
          </a:p>
          <a:p>
            <a:endParaRPr lang="en-US" sz="2000" dirty="0">
              <a:cs typeface="+mj-cs"/>
            </a:endParaRPr>
          </a:p>
        </p:txBody>
      </p:sp>
      <p:pic>
        <p:nvPicPr>
          <p:cNvPr id="5122" name="Picture 2" descr="صورة الحد من الفق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 y="1626280"/>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صورة تحسين الصح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45" y="3240767"/>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صورة تعزيز التعلي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304" y="4150517"/>
            <a:ext cx="2491175" cy="19904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صورة حماية البيئ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434" y="5010150"/>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5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7443" y="364445"/>
            <a:ext cx="11160580" cy="656092"/>
          </a:xfrm>
          <a:ln>
            <a:solidFill>
              <a:srgbClr val="FF0000"/>
            </a:solidFill>
          </a:ln>
        </p:spPr>
        <p:txBody>
          <a:bodyPr>
            <a:noAutofit/>
          </a:bodyPr>
          <a:lstStyle/>
          <a:p>
            <a:pPr algn="ctr"/>
            <a:r>
              <a:rPr lang="ar-IQ" sz="2800" b="1" dirty="0">
                <a:latin typeface="29LT Bukra Bold Italic" panose="000B0903020204020204" pitchFamily="34" charset="-78"/>
                <a:cs typeface="29LT Bukra Bold Italic" panose="000B0903020204020204" pitchFamily="34" charset="-78"/>
              </a:rPr>
              <a:t>التحديات التي تواجه تحقيق الهدف</a:t>
            </a:r>
            <a:endParaRPr lang="ar-IQ" sz="2800" dirty="0">
              <a:latin typeface="29LT Bukra Bold Italic" panose="000B0903020204020204" pitchFamily="34" charset="-78"/>
              <a:cs typeface="29LT Bukra Bold Italic" panose="000B0903020204020204" pitchFamily="34" charset="-78"/>
            </a:endParaRPr>
          </a:p>
        </p:txBody>
      </p:sp>
      <p:sp>
        <p:nvSpPr>
          <p:cNvPr id="3" name="عنصر نائب للمحتوى 2"/>
          <p:cNvSpPr>
            <a:spLocks noGrp="1"/>
          </p:cNvSpPr>
          <p:nvPr>
            <p:ph idx="1"/>
          </p:nvPr>
        </p:nvSpPr>
        <p:spPr>
          <a:xfrm>
            <a:off x="2645230" y="1020537"/>
            <a:ext cx="9282793" cy="5290458"/>
          </a:xfrm>
        </p:spPr>
        <p:txBody>
          <a:bodyPr>
            <a:normAutofit fontScale="85000" lnSpcReduction="20000"/>
          </a:bodyPr>
          <a:lstStyle/>
          <a:p>
            <a:pPr marL="0" indent="0">
              <a:buNone/>
            </a:pPr>
            <a:endParaRPr lang="ar-IQ" sz="2400" dirty="0"/>
          </a:p>
          <a:p>
            <a:r>
              <a:rPr lang="ar-IQ" b="1" dirty="0">
                <a:effectLst/>
              </a:rPr>
              <a:t>نقص الاستثمار في الطاقة النظيفة</a:t>
            </a:r>
            <a:endParaRPr lang="ar-IQ" dirty="0">
              <a:effectLst/>
            </a:endParaRPr>
          </a:p>
          <a:p>
            <a:pPr marL="0" indent="0">
              <a:buNone/>
            </a:pPr>
            <a:r>
              <a:rPr lang="en-US" dirty="0"/>
              <a:t>   </a:t>
            </a:r>
            <a:r>
              <a:rPr lang="ar-IQ" dirty="0"/>
              <a:t>التكلفة المرتفعة للطاقة المتجددة</a:t>
            </a:r>
          </a:p>
          <a:p>
            <a:pPr marL="0" indent="0">
              <a:buNone/>
            </a:pPr>
            <a:r>
              <a:rPr lang="en-US" dirty="0"/>
              <a:t>   </a:t>
            </a:r>
            <a:r>
              <a:rPr lang="ar-IQ" dirty="0"/>
              <a:t>المخاطر المالية</a:t>
            </a:r>
          </a:p>
          <a:p>
            <a:pPr marL="0" indent="0">
              <a:buNone/>
            </a:pPr>
            <a:r>
              <a:rPr lang="en-US" dirty="0"/>
              <a:t>    </a:t>
            </a:r>
            <a:r>
              <a:rPr lang="ar-IQ" dirty="0"/>
              <a:t>نقص الوعي</a:t>
            </a:r>
          </a:p>
          <a:p>
            <a:r>
              <a:rPr lang="ar-IQ" b="1" dirty="0"/>
              <a:t>البنية التحتية غير الكافية</a:t>
            </a:r>
            <a:endParaRPr lang="ar-IQ" dirty="0"/>
          </a:p>
          <a:p>
            <a:pPr marL="0" indent="0">
              <a:buNone/>
            </a:pPr>
            <a:r>
              <a:rPr lang="en-US" dirty="0"/>
              <a:t>    </a:t>
            </a:r>
            <a:r>
              <a:rPr lang="ar-IQ" dirty="0"/>
              <a:t>شبكات الكهرباء غير الملائمة</a:t>
            </a:r>
          </a:p>
          <a:p>
            <a:pPr marL="0" indent="0">
              <a:buNone/>
            </a:pPr>
            <a:r>
              <a:rPr lang="en-US" dirty="0"/>
              <a:t>    </a:t>
            </a:r>
            <a:r>
              <a:rPr lang="ar-IQ" dirty="0"/>
              <a:t>نقص البنية التحتية لنقل الطاقة</a:t>
            </a:r>
          </a:p>
          <a:p>
            <a:pPr marL="0" indent="0">
              <a:buNone/>
            </a:pPr>
            <a:r>
              <a:rPr lang="en-US" dirty="0"/>
              <a:t>    </a:t>
            </a:r>
            <a:r>
              <a:rPr lang="ar-IQ" dirty="0"/>
              <a:t>نقص التخزين</a:t>
            </a:r>
          </a:p>
          <a:p>
            <a:r>
              <a:rPr lang="ar-IQ" b="1" dirty="0"/>
              <a:t>الدعم الحكومي للوقود الأحفوري</a:t>
            </a:r>
            <a:endParaRPr lang="ar-IQ" dirty="0"/>
          </a:p>
          <a:p>
            <a:pPr marL="0" indent="0">
              <a:buNone/>
            </a:pPr>
            <a:r>
              <a:rPr lang="en-US" dirty="0"/>
              <a:t>    </a:t>
            </a:r>
            <a:r>
              <a:rPr lang="ar-IQ" dirty="0"/>
              <a:t>تقديم الدعم المالي للوقود الأحفوري</a:t>
            </a:r>
          </a:p>
          <a:p>
            <a:pPr marL="0" indent="0">
              <a:buNone/>
            </a:pPr>
            <a:r>
              <a:rPr lang="en-US" dirty="0"/>
              <a:t>    </a:t>
            </a:r>
            <a:r>
              <a:rPr lang="ar-IQ" dirty="0"/>
              <a:t>السياسات غير المواتية للطاقة المتجددة</a:t>
            </a:r>
          </a:p>
          <a:p>
            <a:pPr marL="0" indent="0">
              <a:buNone/>
            </a:pPr>
            <a:r>
              <a:rPr lang="en-US" dirty="0"/>
              <a:t>    </a:t>
            </a:r>
            <a:r>
              <a:rPr lang="ar-IQ" dirty="0"/>
              <a:t>التأثير السياسي لشركات الوقود الأحفوري</a:t>
            </a:r>
          </a:p>
          <a:p>
            <a:endParaRPr lang="ar-IQ" dirty="0"/>
          </a:p>
          <a:p>
            <a:endParaRPr lang="ar-IQ" dirty="0"/>
          </a:p>
          <a:p>
            <a:pPr>
              <a:lnSpc>
                <a:spcPct val="100000"/>
              </a:lnSpc>
              <a:buFont typeface="Wingdings" panose="05000000000000000000" pitchFamily="2" charset="2"/>
              <a:buChar char="q"/>
            </a:pPr>
            <a:endParaRPr lang="ar-IQ" sz="2600" dirty="0"/>
          </a:p>
          <a:p>
            <a:endParaRPr lang="en-US" dirty="0"/>
          </a:p>
        </p:txBody>
      </p:sp>
      <p:pic>
        <p:nvPicPr>
          <p:cNvPr id="7170" name="Picture 2" descr="صورة التكلفة المرتفعة للطاقة المتجدد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26" y="1291771"/>
            <a:ext cx="2007338" cy="160587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صورة شبكات الكهربا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26" y="4179434"/>
            <a:ext cx="2007338" cy="1534886"/>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4"/>
          <a:stretch>
            <a:fillRect/>
          </a:stretch>
        </p:blipFill>
        <p:spPr>
          <a:xfrm>
            <a:off x="3567791" y="2636385"/>
            <a:ext cx="1861458" cy="1701902"/>
          </a:xfrm>
          <a:prstGeom prst="rect">
            <a:avLst/>
          </a:prstGeom>
        </p:spPr>
      </p:pic>
    </p:spTree>
    <p:extLst>
      <p:ext uri="{BB962C8B-B14F-4D97-AF65-F5344CB8AC3E}">
        <p14:creationId xmlns:p14="http://schemas.microsoft.com/office/powerpoint/2010/main" val="85354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6186" y="326570"/>
            <a:ext cx="11478986" cy="690562"/>
          </a:xfrm>
          <a:ln>
            <a:solidFill>
              <a:srgbClr val="FF0000"/>
            </a:solidFill>
          </a:ln>
        </p:spPr>
        <p:txBody>
          <a:bodyPr>
            <a:normAutofit/>
          </a:bodyPr>
          <a:lstStyle/>
          <a:p>
            <a:pPr algn="ctr"/>
            <a:r>
              <a:rPr lang="ar-IQ" sz="2800" b="1" dirty="0">
                <a:latin typeface="29LT Bukra Bold Italic" panose="000B0903020204020204" pitchFamily="34" charset="-78"/>
                <a:cs typeface="29LT Bukra Bold Italic" panose="000B0903020204020204" pitchFamily="34" charset="-78"/>
              </a:rPr>
              <a:t>سلبيات استخدام الطاقة الشمسية في التنمية المستدامة</a:t>
            </a:r>
          </a:p>
        </p:txBody>
      </p:sp>
      <p:sp>
        <p:nvSpPr>
          <p:cNvPr id="3" name="عنصر نائب للمحتوى 2"/>
          <p:cNvSpPr>
            <a:spLocks noGrp="1"/>
          </p:cNvSpPr>
          <p:nvPr>
            <p:ph idx="1"/>
          </p:nvPr>
        </p:nvSpPr>
        <p:spPr>
          <a:xfrm>
            <a:off x="4073979" y="788532"/>
            <a:ext cx="7911193" cy="5065259"/>
          </a:xfrm>
        </p:spPr>
        <p:txBody>
          <a:bodyPr>
            <a:normAutofit/>
          </a:bodyPr>
          <a:lstStyle/>
          <a:p>
            <a:pPr marL="0" indent="0" algn="just">
              <a:buNone/>
            </a:pPr>
            <a:endParaRPr lang="ar-IQ" sz="2000" dirty="0">
              <a:cs typeface="+mj-cs"/>
            </a:endParaRPr>
          </a:p>
          <a:p>
            <a:pPr algn="just">
              <a:lnSpc>
                <a:spcPct val="100000"/>
              </a:lnSpc>
              <a:buFont typeface="Wingdings" panose="05000000000000000000" pitchFamily="2" charset="2"/>
              <a:buChar char="§"/>
            </a:pPr>
            <a:r>
              <a:rPr lang="ar-IQ" sz="2000" b="1" dirty="0">
                <a:cs typeface="+mj-cs"/>
              </a:rPr>
              <a:t>التكلفة الأولية المرتفعة:</a:t>
            </a:r>
            <a:r>
              <a:rPr lang="ar-IQ" sz="2000" dirty="0">
                <a:cs typeface="+mj-cs"/>
              </a:rPr>
              <a:t> قد تكون تكلفة تركيب أنظمة الطاقة الشمسية مرتفعة في البداية.</a:t>
            </a:r>
          </a:p>
          <a:p>
            <a:pPr algn="just">
              <a:lnSpc>
                <a:spcPct val="100000"/>
              </a:lnSpc>
              <a:buFont typeface="Wingdings" panose="05000000000000000000" pitchFamily="2" charset="2"/>
              <a:buChar char="§"/>
            </a:pPr>
            <a:r>
              <a:rPr lang="ar-IQ" sz="2000" b="1" dirty="0">
                <a:cs typeface="+mj-cs"/>
              </a:rPr>
              <a:t>انخفاض كفاءة الطاقة في الليل:</a:t>
            </a:r>
            <a:r>
              <a:rPr lang="ar-IQ" sz="2000" dirty="0">
                <a:cs typeface="+mj-cs"/>
              </a:rPr>
              <a:t> لا تعمل أنظمة الطاقة الشمسية في الليل، مما يتطلب استخدام مصادر طاقة أخرى.</a:t>
            </a:r>
          </a:p>
          <a:p>
            <a:pPr algn="just">
              <a:lnSpc>
                <a:spcPct val="100000"/>
              </a:lnSpc>
              <a:buFont typeface="Wingdings" panose="05000000000000000000" pitchFamily="2" charset="2"/>
              <a:buChar char="§"/>
            </a:pPr>
            <a:r>
              <a:rPr lang="ar-IQ" sz="2000" b="1" dirty="0">
                <a:cs typeface="+mj-cs"/>
              </a:rPr>
              <a:t>تعتمد على الطقس:</a:t>
            </a:r>
            <a:r>
              <a:rPr lang="ar-IQ" sz="2000" dirty="0">
                <a:cs typeface="+mj-cs"/>
              </a:rPr>
              <a:t> تعتمد كفاءة أنظمة الطاقة الشمسية على كمية أشعة الشمس، مما يعني أنها قد تكون أقل كفاءة في الأيام الملبدة بالغيوم.</a:t>
            </a:r>
          </a:p>
          <a:p>
            <a:pPr algn="just">
              <a:lnSpc>
                <a:spcPct val="100000"/>
              </a:lnSpc>
              <a:buFont typeface="Wingdings" panose="05000000000000000000" pitchFamily="2" charset="2"/>
              <a:buChar char="§"/>
            </a:pPr>
            <a:r>
              <a:rPr lang="ar-IQ" sz="2000" b="1" dirty="0">
                <a:cs typeface="+mj-cs"/>
              </a:rPr>
              <a:t>تحتاج إلى مساحة كبيرة:</a:t>
            </a:r>
            <a:r>
              <a:rPr lang="ar-IQ" sz="2000" dirty="0">
                <a:cs typeface="+mj-cs"/>
              </a:rPr>
              <a:t> تحتاج أنظمة الطاقة الشمسية إلى مساحة كبيرة لتركيبها.</a:t>
            </a:r>
          </a:p>
          <a:p>
            <a:pPr algn="just">
              <a:lnSpc>
                <a:spcPct val="100000"/>
              </a:lnSpc>
              <a:buFont typeface="Wingdings" panose="05000000000000000000" pitchFamily="2" charset="2"/>
              <a:buChar char="§"/>
            </a:pPr>
            <a:r>
              <a:rPr lang="ar-IQ" sz="2000" b="1" dirty="0">
                <a:cs typeface="+mj-cs"/>
              </a:rPr>
              <a:t>التأثير على البيئة:</a:t>
            </a:r>
            <a:r>
              <a:rPr lang="ar-IQ" sz="2000" dirty="0">
                <a:cs typeface="+mj-cs"/>
              </a:rPr>
              <a:t> قد تُؤثّر أنظمة الطاقة الشمسية على البيئة من خلال استهلاك الأراضي والمياه.</a:t>
            </a:r>
          </a:p>
          <a:p>
            <a:pPr>
              <a:lnSpc>
                <a:spcPct val="100000"/>
              </a:lnSpc>
              <a:buFont typeface="Wingdings" panose="05000000000000000000" pitchFamily="2" charset="2"/>
              <a:buChar char="q"/>
            </a:pPr>
            <a:endParaRPr lang="ar-IQ" sz="2000" dirty="0">
              <a:cs typeface="+mj-cs"/>
            </a:endParaRPr>
          </a:p>
          <a:p>
            <a:endParaRPr lang="en-US" sz="2000" dirty="0">
              <a:cs typeface="+mj-cs"/>
            </a:endParaRPr>
          </a:p>
        </p:txBody>
      </p:sp>
      <p:pic>
        <p:nvPicPr>
          <p:cNvPr id="1030" name="Picture 6" descr="صورة تكلفة الطاقة الشمس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06939"/>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صورة الطاقة الشمسية في اللي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77" y="2482961"/>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صورة الطاقة الشمسية في الأيام الملبدة بالغيو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38" y="3897423"/>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صورة مزرعة طاقة شمسي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8909" y="4574039"/>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صورة التأثيرات البيئية للطاقة الشمسي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6080" y="4953000"/>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7376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897</Words>
  <Application>Microsoft Office PowerPoint</Application>
  <PresentationFormat>ملء الشاشة</PresentationFormat>
  <Paragraphs>243</Paragraphs>
  <Slides>24</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24</vt:i4>
      </vt:variant>
    </vt:vector>
  </HeadingPairs>
  <TitlesOfParts>
    <vt:vector size="31" baseType="lpstr">
      <vt:lpstr>29LT Bukra Bold Italic</vt:lpstr>
      <vt:lpstr>Arial</vt:lpstr>
      <vt:lpstr>Calibri</vt:lpstr>
      <vt:lpstr>Calibri Light</vt:lpstr>
      <vt:lpstr>Times New Roman</vt:lpstr>
      <vt:lpstr>Wingdings</vt:lpstr>
      <vt:lpstr>نسق Office</vt:lpstr>
      <vt:lpstr>برعاية السيد عميد كلية الهندسة الخوارزمي الأستاذ الدكتور ودود طاهر محمد المحترم يقيم قسم الهندسة الكيميائية الاحيائية ورشة العمل الموسومة </vt:lpstr>
      <vt:lpstr>مفهوم التنمية المستدامة</vt:lpstr>
      <vt:lpstr>الأبعاد الرئيسية للتنمية المستدامة</vt:lpstr>
      <vt:lpstr>مبادئ التنمية المستدامة</vt:lpstr>
      <vt:lpstr>أهداف التنمية المستدامة</vt:lpstr>
      <vt:lpstr>الهدف 7: الطاقة النظيفة وبأسعار معقولة</vt:lpstr>
      <vt:lpstr>الطاقة النظيفة ضرورية للتنمية المستدامة</vt:lpstr>
      <vt:lpstr>التحديات التي تواجه تحقيق الهدف</vt:lpstr>
      <vt:lpstr>سلبيات استخدام الطاقة الشمسية في التنمية المستدامة</vt:lpstr>
      <vt:lpstr>التغلب على سلبيات استخدام الطاقة الشمسية في التنمية المستدامة</vt:lpstr>
      <vt:lpstr>سلبيات استخدام طاقة الرياح في التنمية المستدامة</vt:lpstr>
      <vt:lpstr>التغلب على سلبيات استخدام طاقة الرياح في التنمية المستدامة</vt:lpstr>
      <vt:lpstr>التغلب على سلبيات استخدام طاقة الرياح في التنمية المستدامة</vt:lpstr>
      <vt:lpstr>سلبيات استخدام الطاقة المائية في التنمية المستدامة </vt:lpstr>
      <vt:lpstr>التغلب على سلبيات استخدام الطاقة المائية في التنمية المستدامة </vt:lpstr>
      <vt:lpstr>سلبيات استخدام الطاقة الحرارية الارضية في التنمية المستدامة </vt:lpstr>
      <vt:lpstr>التغلب على سلبيات استخدام الطاقة الحرارية الارضية</vt:lpstr>
      <vt:lpstr>سلبيات استخدام الحيوية في التنمية المستدامة </vt:lpstr>
      <vt:lpstr>التغلب على سلبيات استخدام الحيوية في التنمية المستدامة </vt:lpstr>
      <vt:lpstr>قصص نجاح من الدول العربية/ محطة نور أبو ظبي</vt:lpstr>
      <vt:lpstr>قصص نجاح من الدول العربية/ محطة محمد بن راشد آل مكتوم للطاقة الشمسية</vt:lpstr>
      <vt:lpstr>قصص نجاح من الدول العربية/  مشروع طاقة الرياح في الأردن</vt:lpstr>
      <vt:lpstr>قصص نجاح من الدول العربية/  برنامج كفاءة استخدام الطاقة في السعودية</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MARWAN</cp:lastModifiedBy>
  <cp:revision>51</cp:revision>
  <dcterms:created xsi:type="dcterms:W3CDTF">2024-02-13T18:41:11Z</dcterms:created>
  <dcterms:modified xsi:type="dcterms:W3CDTF">2024-03-30T07:36:00Z</dcterms:modified>
</cp:coreProperties>
</file>