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78" r:id="rId2"/>
    <p:sldId id="426" r:id="rId3"/>
    <p:sldId id="393" r:id="rId4"/>
    <p:sldId id="395" r:id="rId5"/>
    <p:sldId id="396" r:id="rId6"/>
    <p:sldId id="397" r:id="rId7"/>
    <p:sldId id="398" r:id="rId8"/>
    <p:sldId id="399" r:id="rId9"/>
    <p:sldId id="383" r:id="rId10"/>
    <p:sldId id="404" r:id="rId11"/>
    <p:sldId id="394" r:id="rId12"/>
    <p:sldId id="401" r:id="rId13"/>
    <p:sldId id="402" r:id="rId14"/>
    <p:sldId id="417" r:id="rId15"/>
    <p:sldId id="403" r:id="rId16"/>
    <p:sldId id="413" r:id="rId17"/>
    <p:sldId id="414" r:id="rId18"/>
    <p:sldId id="415" r:id="rId19"/>
    <p:sldId id="416" r:id="rId20"/>
    <p:sldId id="418" r:id="rId21"/>
    <p:sldId id="419" r:id="rId22"/>
    <p:sldId id="420" r:id="rId23"/>
    <p:sldId id="422" r:id="rId24"/>
    <p:sldId id="423" r:id="rId25"/>
    <p:sldId id="424" r:id="rId26"/>
    <p:sldId id="425" r:id="rId27"/>
    <p:sldId id="400" r:id="rId28"/>
    <p:sldId id="405" r:id="rId29"/>
    <p:sldId id="406" r:id="rId30"/>
    <p:sldId id="407" r:id="rId31"/>
    <p:sldId id="408" r:id="rId32"/>
    <p:sldId id="409" r:id="rId33"/>
    <p:sldId id="410" r:id="rId34"/>
    <p:sldId id="411" r:id="rId35"/>
    <p:sldId id="382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FF66"/>
    <a:srgbClr val="0000FF"/>
    <a:srgbClr val="FFCC00"/>
    <a:srgbClr val="A50021"/>
    <a:srgbClr val="CC0000"/>
    <a:srgbClr val="0D0482"/>
    <a:srgbClr val="4818A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46320" autoAdjust="0"/>
  </p:normalViewPr>
  <p:slideViewPr>
    <p:cSldViewPr>
      <p:cViewPr varScale="1">
        <p:scale>
          <a:sx n="72" d="100"/>
          <a:sy n="72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8F983-BDB5-41BE-88AD-1B9234F3FB37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DEB8-EF36-41E5-A0BE-29F663285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6E76A-0171-4A39-B784-792D411327CA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BFF6D-7B3B-4BD3-A180-31F17EAE0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8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1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5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6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5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6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8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59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5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31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93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9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6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9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88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7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0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BFF6D-7B3B-4BD3-A180-31F17EAE04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9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3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3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2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A1E24-174D-40D4-BE9A-DC02DDFD9463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E784-4FF8-4B24-9957-C6FC44449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85822"/>
            <a:ext cx="8467110" cy="537948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lnSpc>
                <a:spcPct val="200000"/>
              </a:lnSpc>
            </a:pPr>
            <a:r>
              <a:rPr lang="ar-IQ" sz="2800" b="1" dirty="0"/>
              <a:t>   </a:t>
            </a:r>
            <a:br>
              <a:rPr lang="ar-IQ" sz="2800" b="1" dirty="0"/>
            </a:br>
            <a:r>
              <a:rPr lang="ar-IQ" sz="2800" b="1" dirty="0"/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403648" y="6493891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24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</a:rPr>
              <a:t>(الحقوق والواجبات لعضو الهيئة التدريسية وفق التشريعات العراقية)</a:t>
            </a:r>
            <a:br>
              <a:rPr lang="ar-IQ" sz="2400" b="1" dirty="0">
                <a:solidFill>
                  <a:schemeClr val="bg1"/>
                </a:solidFill>
              </a:rPr>
            </a:br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59ABA-DACC-4CBF-B6B4-84B6C46508D6}"/>
              </a:ext>
            </a:extLst>
          </p:cNvPr>
          <p:cNvSpPr txBox="1"/>
          <p:nvPr/>
        </p:nvSpPr>
        <p:spPr>
          <a:xfrm rot="16200000">
            <a:off x="7514645" y="259626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/>
              <a:t>الاستاذ الدكتور محمد السراج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ACB8F3-6F1C-4396-8A1A-293899A2B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83264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5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نظم قانون الخدمة الجامعية الواجبات والحقوق للتدريسيين وبالشكل التالي :</a:t>
            </a: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المادة (2,3) نظمت الواجبات.</a:t>
            </a:r>
            <a:b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المادة ( 7 لغاية 15 ) نظمت الحقوق .</a:t>
            </a:r>
            <a:br>
              <a:rPr lang="ar-IQ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اخلاقيات مهنة التدريس او التعليم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38B55-6216-40D5-97E2-5DC69026B309}"/>
              </a:ext>
            </a:extLst>
          </p:cNvPr>
          <p:cNvSpPr txBox="1"/>
          <p:nvPr/>
        </p:nvSpPr>
        <p:spPr>
          <a:xfrm>
            <a:off x="1782575" y="1988840"/>
            <a:ext cx="5578849" cy="2000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IQ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ar-IQ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الواجبات</a:t>
            </a:r>
            <a:r>
              <a:rPr lang="ar-IQ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3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C6808-F2F0-4344-91D6-1784198F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29" y="756982"/>
            <a:ext cx="5781108" cy="49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6CF21-EFEF-457C-B218-FAF86B96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29" y="756982"/>
            <a:ext cx="5919007" cy="49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56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38B55-6216-40D5-97E2-5DC69026B309}"/>
              </a:ext>
            </a:extLst>
          </p:cNvPr>
          <p:cNvSpPr txBox="1"/>
          <p:nvPr/>
        </p:nvSpPr>
        <p:spPr>
          <a:xfrm>
            <a:off x="1782575" y="1988840"/>
            <a:ext cx="5578849" cy="2000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ar-IQ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ar-IQ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الحقوق</a:t>
            </a:r>
            <a:r>
              <a:rPr lang="ar-IQ" sz="4000" b="1" dirty="0">
                <a:ln w="22225">
                  <a:solidFill>
                    <a:schemeClr val="accent2"/>
                  </a:solidFill>
                  <a:prstDash val="solid"/>
                </a:ln>
              </a:rPr>
              <a:t> 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6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95703-4F94-46E1-AF53-B3F42C93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8719"/>
            <a:ext cx="8143582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8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اخلاقيات مهنة التدريس او التعليم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D65B-E091-426C-91C7-BCD34C62B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836712"/>
            <a:ext cx="789104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اخلاقيات مهنة التدريس او التعليم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C20D7-E11E-4B2C-A1EF-655970B0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36712"/>
            <a:ext cx="64087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9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6E92A9-83A1-422B-908C-9CE77915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31482"/>
            <a:ext cx="7488832" cy="40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3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56EE7-2820-4607-8A9F-42A323FD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972539"/>
            <a:ext cx="7747030" cy="46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46" y="1212860"/>
            <a:ext cx="8467110" cy="4016339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lnSpc>
                <a:spcPct val="200000"/>
              </a:lnSpc>
            </a:pPr>
            <a:r>
              <a:rPr lang="ar-IQ" sz="2800" b="1" dirty="0"/>
              <a:t> (الحقوق والواجبات لعضو الهيئة التدريسية وفق التشريعات العراقية)</a:t>
            </a:r>
            <a:br>
              <a:rPr lang="ar-IQ" sz="2800" b="1" dirty="0"/>
            </a:br>
            <a:r>
              <a:rPr lang="ar-IQ" sz="2800" dirty="0"/>
              <a:t>الاستاذ الدكتور محمد السراج / كلية الهندسة الخوارزمي </a:t>
            </a:r>
            <a:br>
              <a:rPr lang="ar-IQ" sz="2800" dirty="0"/>
            </a:br>
            <a:r>
              <a:rPr lang="ar-IQ" sz="2800" dirty="0"/>
              <a:t>( ورشة عمل )</a:t>
            </a:r>
            <a:br>
              <a:rPr lang="ar-IQ" sz="2800" dirty="0"/>
            </a:br>
            <a:r>
              <a:rPr lang="ar-IQ" sz="2800" dirty="0"/>
              <a:t>شباط عام 2024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403648" y="6493891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224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تقوم الاوطان على كاهل ثلاثة : ( فلاح يغذيه , جندي يحميه , ومعلم يربيه ). </a:t>
            </a:r>
            <a:r>
              <a:rPr lang="ar-IQ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جبران خليل جبران </a:t>
            </a:r>
            <a:endParaRPr lang="ms-MY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17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80213-FF43-4C5F-A5A3-539BB653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72538"/>
            <a:ext cx="7200800" cy="45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1E4E7-3B31-4196-AEA3-7904617E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7" y="1020778"/>
            <a:ext cx="7512337" cy="44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2810C-1577-4963-AEA5-115E6C45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1431985"/>
            <a:ext cx="7969732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9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7C657-06FD-4036-AA8E-FA692AA1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995108"/>
            <a:ext cx="7819038" cy="4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3D335-6BFB-4334-AB29-38274040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01051"/>
            <a:ext cx="8064896" cy="483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69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23BEE-5A96-4B08-AB15-102B91BA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97" y="972539"/>
            <a:ext cx="7216205" cy="46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0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855D3-7806-4862-AEE6-6D2224FDB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84083"/>
            <a:ext cx="7783542" cy="46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br>
              <a:rPr lang="ar-IQ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نظم قانون انضباط الموظفين رقم    (     14  ) لسنة </a:t>
            </a:r>
            <a: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 المعدل :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المادة رقم (4) .</a:t>
            </a: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المادة رقم (8) .</a:t>
            </a: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المادة (15) .</a:t>
            </a:r>
            <a:br>
              <a:rPr lang="ar-IQ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6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01C88-C234-455A-8DAE-8F5CC0B5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6" y="704240"/>
            <a:ext cx="8143582" cy="4020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F6FC7-AA22-48EE-9912-DB006E153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11" y="4111078"/>
            <a:ext cx="8143582" cy="12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23728" y="116768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CEE0-A4EA-489E-9224-1FD9DF7B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482"/>
            <a:ext cx="7776864" cy="43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3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85822"/>
            <a:ext cx="8395102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sz="3200" dirty="0"/>
              <a:t>ماذا نقصد بالتدريس الجامعي وهل يفرق عن التعليم الاساسي؟</a:t>
            </a:r>
            <a:br>
              <a:rPr lang="ar-IQ" sz="3200" dirty="0"/>
            </a:br>
            <a:r>
              <a:rPr lang="ar-IQ" sz="3200" dirty="0"/>
              <a:t>ماذا نقصد بالمهنة ؟</a:t>
            </a:r>
            <a:br>
              <a:rPr lang="ar-IQ" sz="3200" dirty="0"/>
            </a:br>
            <a:r>
              <a:rPr lang="ar-IQ" sz="3200" dirty="0"/>
              <a:t>هل ممكن اعتبار التدريس مهنة ؟</a:t>
            </a:r>
            <a:br>
              <a:rPr lang="ar-IQ" sz="3200" dirty="0"/>
            </a:br>
            <a:r>
              <a:rPr lang="ar-IQ" sz="3200" dirty="0"/>
              <a:t>مامعنى الاخلاق ؟</a:t>
            </a:r>
            <a:br>
              <a:rPr lang="ar-IQ" sz="3200" dirty="0"/>
            </a:br>
            <a:r>
              <a:rPr lang="ar-IQ" sz="3200" dirty="0"/>
              <a:t>ماهي اخلاقيات التعليم ؟</a:t>
            </a:r>
            <a:br>
              <a:rPr lang="ar-IQ" sz="3200" dirty="0"/>
            </a:br>
            <a:r>
              <a:rPr lang="ar-IQ" sz="3200" dirty="0"/>
              <a:t>ماهي الحقوق والواجبات لموظف الخدمة الجامعية ؟</a:t>
            </a:r>
            <a:br>
              <a:rPr lang="ar-IQ" sz="3200" dirty="0"/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43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4ADDE-0AE8-4A87-85BA-DC136C7C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56982"/>
            <a:ext cx="8136904" cy="49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56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F167A-5A6E-4F51-A4AB-950E547F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756982"/>
            <a:ext cx="7891046" cy="49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C174B-0E78-4FC8-8494-11ACBD70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338451"/>
            <a:ext cx="7776864" cy="23948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72FEA9-4C7F-44FD-B58D-9F8772BEA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756982"/>
            <a:ext cx="7776864" cy="2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55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3A9C9A-BE93-4263-8D0C-F2FBACB4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78" y="1916833"/>
            <a:ext cx="7603014" cy="28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19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704240"/>
            <a:ext cx="8467110" cy="5158652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8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1516851"/>
            <a:ext cx="3980322" cy="4104456"/>
          </a:xfrm>
          <a:solidFill>
            <a:schemeClr val="tx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ar-IQ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شكراً </a:t>
            </a:r>
            <a:br>
              <a:rPr lang="ar-IQ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IQ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لحسن </a:t>
            </a:r>
            <a:br>
              <a:rPr lang="ar-IQ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IQ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الاستماع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46249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041779" y="305192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</a:rPr>
              <a:t>مركز التعليم المستمر / جامعة بغداد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0AEC6-D2C1-4E60-A14A-03944B757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6851"/>
            <a:ext cx="46805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2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85822"/>
            <a:ext cx="8395102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ar-IQ" sz="3200" b="1" dirty="0">
                <a:solidFill>
                  <a:schemeClr val="tx1"/>
                </a:solidFill>
              </a:rPr>
              <a:t>ماذا نقصد بالتدريس الجامعي وهل يفرق عن التعليم الاساسي؟</a:t>
            </a:r>
            <a:br>
              <a:rPr lang="ar-IQ" sz="3200" b="1" dirty="0">
                <a:solidFill>
                  <a:schemeClr val="tx1"/>
                </a:solidFill>
              </a:rPr>
            </a:br>
            <a:r>
              <a:rPr lang="ar-IQ" sz="3200" dirty="0"/>
              <a:t>1. التدريس الاساسي ( التلقين , المنهاج ثابت , البيئة مغلقة).</a:t>
            </a:r>
            <a:br>
              <a:rPr lang="ar-IQ" sz="3200" dirty="0"/>
            </a:br>
            <a:r>
              <a:rPr lang="ar-IQ" sz="3200" dirty="0"/>
              <a:t>2. التدريس الجامعي ( التفاعلي , المنهاج متحرك , البيئة مفتوحة ).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9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85822"/>
            <a:ext cx="8395102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sz="3200" b="1" dirty="0"/>
              <a:t>ماذا نقصد بالمهنة ؟</a:t>
            </a:r>
            <a:br>
              <a:rPr lang="ar-IQ" sz="3200" b="1" dirty="0"/>
            </a:br>
            <a:r>
              <a:rPr lang="ar-IQ" sz="3200" b="1" dirty="0"/>
              <a:t>هل ممكن اعتبار التدريس مهنة ؟</a:t>
            </a:r>
            <a:br>
              <a:rPr lang="ar-IQ" sz="3200" b="1" dirty="0"/>
            </a:br>
            <a:r>
              <a:rPr lang="ar-IQ" sz="3200" b="1" dirty="0"/>
              <a:t>المهنة :</a:t>
            </a:r>
            <a:r>
              <a:rPr lang="ar-IQ" sz="3200" dirty="0"/>
              <a:t> مجموعه من المهام والوظائــف التي يتطــلب اداؤهـــــا امتلاك مهارات نظرية وعملية يكتسبها الشخـــص عـــن طريــق التعليم والتدريب في مؤسسات متخصصة .</a:t>
            </a:r>
            <a:br>
              <a:rPr lang="ar-IQ" sz="3200" dirty="0"/>
            </a:br>
            <a:r>
              <a:rPr lang="ar-IQ" sz="3200" b="1" dirty="0"/>
              <a:t>مهنة التدريس </a:t>
            </a:r>
            <a:r>
              <a:rPr lang="ar-IQ" sz="3200" dirty="0"/>
              <a:t>: اذن وظيفة التدريس مهنة تستند  الى معاييــــــر اهمها القاعدة المعرفية والقدرة الفكرية وكل ما يخص المهنــــــة والتخصص وتتطلب نموا مستمرا لمواكبة المستجدات  بالبحـــث العلــــــــمي واسقاطاتها في سوق العمل 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7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85822"/>
            <a:ext cx="8395102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sz="3200" b="1" dirty="0"/>
              <a:t>مامعنى الاخلاق ؟</a:t>
            </a:r>
            <a:br>
              <a:rPr lang="ar-IQ" sz="3200" b="1" dirty="0"/>
            </a:br>
            <a:r>
              <a:rPr lang="ar-IQ" sz="3200" b="1" dirty="0"/>
              <a:t>ماهي اخلاقيات التعليم ؟</a:t>
            </a:r>
            <a:br>
              <a:rPr lang="ar-IQ" sz="3200" b="1" dirty="0"/>
            </a:br>
            <a:r>
              <a:rPr lang="ar-IQ" sz="3200" b="1" dirty="0"/>
              <a:t>الخلق :</a:t>
            </a:r>
            <a:r>
              <a:rPr lang="ar-IQ" sz="3200" dirty="0"/>
              <a:t> هي هيئة في النفس راسخة وثابتة عنها تصدر الافعــــال بسهولة ويسر من غير حاجة الى تفكير .</a:t>
            </a:r>
            <a:br>
              <a:rPr lang="ar-IQ" sz="3200" dirty="0"/>
            </a:br>
            <a:r>
              <a:rPr lang="ar-IQ" sz="3200" b="1" dirty="0"/>
              <a:t>اخلاقيات مهنة التدريس : </a:t>
            </a:r>
            <a:r>
              <a:rPr lang="ar-IQ" sz="3200" dirty="0"/>
              <a:t>عبــارة عـــن مجمـــوعة من الاســس والمبادىء ( رسمية وغير رسمية )والمثــل التــي يلتــزم بــــــها التدريسيين عند ممارستهم للمهنة وذلك للحفـــاظ على مستــــوى وسمعة المهنة , وكذلك على حقـــــوق المنتسبين فيها .</a:t>
            </a:r>
            <a:br>
              <a:rPr lang="ar-IQ" sz="3200" dirty="0"/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0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85822"/>
            <a:ext cx="8395102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sz="3200" b="1" dirty="0"/>
              <a:t>من اهم اخلاقيات مهنة التعليم :</a:t>
            </a:r>
            <a:br>
              <a:rPr lang="ar-IQ" sz="3200" b="1" dirty="0"/>
            </a:br>
            <a:r>
              <a:rPr lang="ar-IQ" sz="3200" dirty="0"/>
              <a:t>*  الاخلاص .</a:t>
            </a:r>
            <a:br>
              <a:rPr lang="ar-IQ" sz="3200" dirty="0"/>
            </a:br>
            <a:r>
              <a:rPr lang="ar-IQ" sz="3200" dirty="0"/>
              <a:t>* الامانة .</a:t>
            </a:r>
            <a:br>
              <a:rPr lang="ar-IQ" sz="3200" dirty="0"/>
            </a:br>
            <a:r>
              <a:rPr lang="ar-IQ" sz="3200" dirty="0"/>
              <a:t>* الالتزام والتوازن مابين الحقوق والواجبات وفق القانون.</a:t>
            </a:r>
            <a:br>
              <a:rPr lang="ar-IQ" sz="3200" dirty="0"/>
            </a:br>
            <a:r>
              <a:rPr lang="ar-IQ" sz="3200" dirty="0"/>
              <a:t>* ان يكون التدريسي تربويا ابتداءا ومن ثم علميا.</a:t>
            </a:r>
            <a:br>
              <a:rPr lang="ar-IQ" sz="3200" dirty="0"/>
            </a:br>
            <a:r>
              <a:rPr lang="ar-IQ" sz="3200" dirty="0"/>
              <a:t>* ان يكون مصدر ثقة للطلبة واحترام تباين قدراتهم وتطويرها.</a:t>
            </a:r>
            <a:br>
              <a:rPr lang="ar-IQ" sz="3200" dirty="0"/>
            </a:br>
            <a:r>
              <a:rPr lang="ar-IQ" sz="3200" dirty="0"/>
              <a:t>* التطوير المستمر لمهارته التدريسية والبحثية.</a:t>
            </a:r>
            <a:br>
              <a:rPr lang="ar-IQ" sz="3200" dirty="0"/>
            </a:br>
            <a:r>
              <a:rPr lang="ar-IQ" sz="3200" dirty="0"/>
              <a:t>* ان تتسم عمليات التقييم والتقويم للطلبة بالشمولية والتوازن.</a:t>
            </a:r>
            <a:br>
              <a:rPr lang="ar-IQ" sz="3200" dirty="0"/>
            </a:br>
            <a:r>
              <a:rPr lang="ar-IQ" sz="3200" dirty="0"/>
              <a:t>* ضرورة ان يكون المنهاج منسجم مع مجال العمل والمجتمع.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01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85822"/>
            <a:ext cx="8467110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ar-IQ" sz="3200" b="1" dirty="0"/>
              <a:t>علاقات التدريسين في المؤسسة التعليمية :</a:t>
            </a:r>
            <a:br>
              <a:rPr lang="ar-IQ" sz="3200" b="1" dirty="0"/>
            </a:br>
            <a:r>
              <a:rPr lang="ar-IQ" sz="3200" dirty="0"/>
              <a:t>1. علاقة التدريسي مع طلبته.</a:t>
            </a:r>
            <a:br>
              <a:rPr lang="ar-IQ" sz="3200" dirty="0"/>
            </a:br>
            <a:r>
              <a:rPr lang="ar-IQ" sz="3200" dirty="0"/>
              <a:t>2. علاقة التدريسي مع زملائه التدريسيين.</a:t>
            </a:r>
            <a:br>
              <a:rPr lang="ar-IQ" sz="3200" dirty="0"/>
            </a:br>
            <a:r>
              <a:rPr lang="ar-IQ" sz="3200" dirty="0"/>
              <a:t>3. علاقة التدريسي مع رئيس القسم .</a:t>
            </a:r>
            <a:br>
              <a:rPr lang="ar-IQ" sz="3200" dirty="0"/>
            </a:br>
            <a:r>
              <a:rPr lang="ar-IQ" sz="3200" dirty="0"/>
              <a:t>4. علاقة التدريسي مع العمادة.</a:t>
            </a:r>
            <a:br>
              <a:rPr lang="ar-IQ" sz="3200" dirty="0"/>
            </a:br>
            <a:r>
              <a:rPr lang="ar-IQ" sz="3200" dirty="0"/>
              <a:t>5. علاقة التدريسي مع اولياء الامور.</a:t>
            </a:r>
            <a:br>
              <a:rPr lang="ar-IQ" sz="3200" dirty="0"/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2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785822"/>
            <a:ext cx="8467110" cy="473141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>
              <a:lnSpc>
                <a:spcPct val="200000"/>
              </a:lnSpc>
            </a:pPr>
            <a: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ماهي واجبات وحقوق التدريس في المؤسسة التعليمية ؟</a:t>
            </a: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ماهو قانون الخدمة الجامعية رقم 23 لسنة 2008؟</a:t>
            </a:r>
            <a:br>
              <a:rPr lang="ar-IQ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7329" y="13601"/>
            <a:ext cx="5789342" cy="584438"/>
            <a:chOff x="3354658" y="0"/>
            <a:chExt cx="5789342" cy="1254472"/>
          </a:xfrm>
        </p:grpSpPr>
        <p:sp>
          <p:nvSpPr>
            <p:cNvPr id="9" name="Parallelogram 8"/>
            <p:cNvSpPr/>
            <p:nvPr/>
          </p:nvSpPr>
          <p:spPr>
            <a:xfrm>
              <a:off x="3354658" y="0"/>
              <a:ext cx="5789342" cy="1254471"/>
            </a:xfrm>
            <a:prstGeom prst="parallelogram">
              <a:avLst>
                <a:gd name="adj" fmla="val 65428"/>
              </a:avLst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latin typeface="Century Gothic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64896" y="0"/>
              <a:ext cx="1079104" cy="1254472"/>
            </a:xfrm>
            <a:prstGeom prst="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2" name="Parallelogram 11"/>
          <p:cNvSpPr/>
          <p:nvPr/>
        </p:nvSpPr>
        <p:spPr>
          <a:xfrm>
            <a:off x="2195736" y="172544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الحقوق والواجبات لعضو هيئة التدريس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endParaRPr lang="ms-MY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1619571" y="6502536"/>
            <a:ext cx="5060442" cy="266552"/>
          </a:xfrm>
          <a:prstGeom prst="parallelogram">
            <a:avLst>
              <a:gd name="adj" fmla="val 654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جامعة بغداد / كلية الهندسة الخوارزمي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4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14570</TotalTime>
  <Words>955</Words>
  <Application>Microsoft Office PowerPoint</Application>
  <PresentationFormat>On-screen Show (4:3)</PresentationFormat>
  <Paragraphs>145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Office Theme</vt:lpstr>
      <vt:lpstr>     </vt:lpstr>
      <vt:lpstr> (الحقوق والواجبات لعضو الهيئة التدريسية وفق التشريعات العراقية) الاستاذ الدكتور محمد السراج / كلية الهندسة الخوارزمي  ( ورشة عمل ) شباط عام 2024</vt:lpstr>
      <vt:lpstr>ماذا نقصد بالتدريس الجامعي وهل يفرق عن التعليم الاساسي؟ ماذا نقصد بالمهنة ؟ هل ممكن اعتبار التدريس مهنة ؟ مامعنى الاخلاق ؟ ماهي اخلاقيات التعليم ؟ ماهي الحقوق والواجبات لموظف الخدمة الجامعية ؟ </vt:lpstr>
      <vt:lpstr>ماذا نقصد بالتدريس الجامعي وهل يفرق عن التعليم الاساسي؟ 1. التدريس الاساسي ( التلقين , المنهاج ثابت , البيئة مغلقة). 2. التدريس الجامعي ( التفاعلي , المنهاج متحرك , البيئة مفتوحة ).</vt:lpstr>
      <vt:lpstr>ماذا نقصد بالمهنة ؟ هل ممكن اعتبار التدريس مهنة ؟ المهنة : مجموعه من المهام والوظائــف التي يتطــلب اداؤهـــــا امتلاك مهارات نظرية وعملية يكتسبها الشخـــص عـــن طريــق التعليم والتدريب في مؤسسات متخصصة . مهنة التدريس : اذن وظيفة التدريس مهنة تستند  الى معاييــــــر اهمها القاعدة المعرفية والقدرة الفكرية وكل ما يخص المهنــــــة والتخصص وتتطلب نموا مستمرا لمواكبة المستجدات  بالبحـــث العلــــــــمي واسقاطاتها في سوق العمل .</vt:lpstr>
      <vt:lpstr>مامعنى الاخلاق ؟ ماهي اخلاقيات التعليم ؟ الخلق : هي هيئة في النفس راسخة وثابتة عنها تصدر الافعــــال بسهولة ويسر من غير حاجة الى تفكير . اخلاقيات مهنة التدريس : عبــارة عـــن مجمـــوعة من الاســس والمبادىء ( رسمية وغير رسمية )والمثــل التــي يلتــزم بــــــها التدريسيين عند ممارستهم للمهنة وذلك للحفـــاظ على مستــــوى وسمعة المهنة , وكذلك على حقـــــوق المنتسبين فيها . </vt:lpstr>
      <vt:lpstr>من اهم اخلاقيات مهنة التعليم : *  الاخلاص . * الامانة . * الالتزام والتوازن مابين الحقوق والواجبات وفق القانون. * ان يكون التدريسي تربويا ابتداءا ومن ثم علميا. * ان يكون مصدر ثقة للطلبة واحترام تباين قدراتهم وتطويرها. * التطوير المستمر لمهارته التدريسية والبحثية. * ان تتسم عمليات التقييم والتقويم للطلبة بالشمولية والتوازن. * ضرورة ان يكون المنهاج منسجم مع مجال العمل والمجتمع.</vt:lpstr>
      <vt:lpstr>علاقات التدريسين في المؤسسة التعليمية : 1. علاقة التدريسي مع طلبته. 2. علاقة التدريسي مع زملائه التدريسيين. 3. علاقة التدريسي مع رئيس القسم . 4. علاقة التدريسي مع العمادة. 5. علاقة التدريسي مع اولياء الامور. </vt:lpstr>
      <vt:lpstr>ماهي واجبات وحقوق التدريس في المؤسسة التعليمية ؟ ماهو قانون الخدمة الجامعية رقم 23 لسنة 2008؟ </vt:lpstr>
      <vt:lpstr> نظم قانون الخدمة الجامعية الواجبات والحقوق للتدريسيين وبالشكل التالي : المادة (2,3) نظمت الواجبات. المادة ( 7 لغاية 15 ) نظمت الحقوق .  </vt:lpstr>
      <vt:lpstr> </vt:lpstr>
      <vt:lpstr>  </vt:lpstr>
      <vt:lpstr>  </vt:lpstr>
      <vt:lpstr> </vt:lpstr>
      <vt:lpstr>  </vt:lpstr>
      <vt:lpstr>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نظم قانون انضباط الموظفين رقم    (     14  ) لسنة 1991 المعدل :   &amp; المادة رقم (4) .  &amp; المادة رقم (8) .  &amp; المادة (15) . </vt:lpstr>
      <vt:lpstr> </vt:lpstr>
      <vt:lpstr>  </vt:lpstr>
      <vt:lpstr>  </vt:lpstr>
      <vt:lpstr>  </vt:lpstr>
      <vt:lpstr> </vt:lpstr>
      <vt:lpstr>  </vt:lpstr>
      <vt:lpstr>  </vt:lpstr>
      <vt:lpstr>شكراً  لحسن  الاستماع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MKB 1133  Bio-product Development</dc:title>
  <dc:creator>user</dc:creator>
  <cp:lastModifiedBy>mohammed Atiya</cp:lastModifiedBy>
  <cp:revision>749</cp:revision>
  <cp:lastPrinted>2012-11-07T05:40:15Z</cp:lastPrinted>
  <dcterms:created xsi:type="dcterms:W3CDTF">2012-10-30T13:17:10Z</dcterms:created>
  <dcterms:modified xsi:type="dcterms:W3CDTF">2024-02-22T06:39:47Z</dcterms:modified>
</cp:coreProperties>
</file>