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88" r:id="rId2"/>
    <p:sldId id="258" r:id="rId3"/>
    <p:sldId id="259" r:id="rId4"/>
    <p:sldId id="284" r:id="rId5"/>
    <p:sldId id="286" r:id="rId6"/>
    <p:sldId id="285" r:id="rId7"/>
    <p:sldId id="272" r:id="rId8"/>
    <p:sldId id="287" r:id="rId9"/>
    <p:sldId id="276" r:id="rId10"/>
    <p:sldId id="270" r:id="rId11"/>
    <p:sldId id="273" r:id="rId12"/>
    <p:sldId id="275" r:id="rId13"/>
    <p:sldId id="277" r:id="rId14"/>
    <p:sldId id="280" r:id="rId15"/>
    <p:sldId id="279" r:id="rId16"/>
    <p:sldId id="282" r:id="rId17"/>
    <p:sldId id="27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5646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2" name="Rectangle 12"/>
          <p:cNvSpPr>
            <a:spLocks noChangeArrowheads="1"/>
          </p:cNvSpPr>
          <p:nvPr userDrawn="1"/>
        </p:nvSpPr>
        <p:spPr bwMode="auto">
          <a:xfrm>
            <a:off x="4211638" y="5373688"/>
            <a:ext cx="4932362" cy="11509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 name="Rectangle 2"/>
          <p:cNvSpPr>
            <a:spLocks noGrp="1" noChangeArrowheads="1"/>
          </p:cNvSpPr>
          <p:nvPr>
            <p:ph type="ctrTitle"/>
          </p:nvPr>
        </p:nvSpPr>
        <p:spPr>
          <a:xfrm>
            <a:off x="2844800" y="5108575"/>
            <a:ext cx="6048375" cy="1109663"/>
          </a:xfrm>
        </p:spPr>
        <p:txBody>
          <a:bodyPr/>
          <a:lstStyle>
            <a:lvl1pPr>
              <a:defRPr sz="3200" b="1">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2844800" y="6045200"/>
            <a:ext cx="6048375" cy="696913"/>
          </a:xfrm>
        </p:spPr>
        <p:txBody>
          <a:bodyPr/>
          <a:lstStyle>
            <a:lvl1pPr marL="0" indent="0" algn="r">
              <a:buFontTx/>
              <a:buNone/>
              <a:defRPr sz="20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420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9463" y="1192213"/>
            <a:ext cx="1835150" cy="5476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19250" y="1192213"/>
            <a:ext cx="535781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624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53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2234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19250" y="1773238"/>
            <a:ext cx="3595688"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67338" y="1773238"/>
            <a:ext cx="3597275"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128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91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669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48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8068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378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19250" y="1192213"/>
            <a:ext cx="73453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619250" y="1773238"/>
            <a:ext cx="734536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600" kern="1200">
          <a:solidFill>
            <a:schemeClr val="bg2"/>
          </a:solidFill>
          <a:latin typeface="+mj-lt"/>
          <a:ea typeface="+mj-ea"/>
          <a:cs typeface="+mj-cs"/>
        </a:defRPr>
      </a:lvl1pPr>
      <a:lvl2pPr algn="r" rtl="0" eaLnBrk="1" fontAlgn="base" hangingPunct="1">
        <a:spcBef>
          <a:spcPct val="0"/>
        </a:spcBef>
        <a:spcAft>
          <a:spcPct val="0"/>
        </a:spcAft>
        <a:defRPr sz="3600">
          <a:solidFill>
            <a:schemeClr val="bg2"/>
          </a:solidFill>
          <a:latin typeface="Arial" panose="020B0604020202020204" pitchFamily="34" charset="0"/>
        </a:defRPr>
      </a:lvl2pPr>
      <a:lvl3pPr algn="r" rtl="0" eaLnBrk="1" fontAlgn="base" hangingPunct="1">
        <a:spcBef>
          <a:spcPct val="0"/>
        </a:spcBef>
        <a:spcAft>
          <a:spcPct val="0"/>
        </a:spcAft>
        <a:defRPr sz="3600">
          <a:solidFill>
            <a:schemeClr val="bg2"/>
          </a:solidFill>
          <a:latin typeface="Arial" panose="020B0604020202020204" pitchFamily="34" charset="0"/>
        </a:defRPr>
      </a:lvl3pPr>
      <a:lvl4pPr algn="r" rtl="0" eaLnBrk="1" fontAlgn="base" hangingPunct="1">
        <a:spcBef>
          <a:spcPct val="0"/>
        </a:spcBef>
        <a:spcAft>
          <a:spcPct val="0"/>
        </a:spcAft>
        <a:defRPr sz="3600">
          <a:solidFill>
            <a:schemeClr val="bg2"/>
          </a:solidFill>
          <a:latin typeface="Arial" panose="020B0604020202020204" pitchFamily="34" charset="0"/>
        </a:defRPr>
      </a:lvl4pPr>
      <a:lvl5pPr algn="r" rtl="0" eaLnBrk="1" fontAlgn="base" hangingPunct="1">
        <a:spcBef>
          <a:spcPct val="0"/>
        </a:spcBef>
        <a:spcAft>
          <a:spcPct val="0"/>
        </a:spcAft>
        <a:defRPr sz="3600">
          <a:solidFill>
            <a:schemeClr val="bg2"/>
          </a:solidFill>
          <a:latin typeface="Arial" panose="020B0604020202020204" pitchFamily="34" charset="0"/>
        </a:defRPr>
      </a:lvl5pPr>
      <a:lvl6pPr marL="457200" algn="r" rtl="0" eaLnBrk="1" fontAlgn="base" hangingPunct="1">
        <a:spcBef>
          <a:spcPct val="0"/>
        </a:spcBef>
        <a:spcAft>
          <a:spcPct val="0"/>
        </a:spcAft>
        <a:defRPr sz="3600">
          <a:solidFill>
            <a:schemeClr val="bg2"/>
          </a:solidFill>
          <a:latin typeface="Arial" panose="020B0604020202020204" pitchFamily="34" charset="0"/>
        </a:defRPr>
      </a:lvl6pPr>
      <a:lvl7pPr marL="914400" algn="r" rtl="0" eaLnBrk="1" fontAlgn="base" hangingPunct="1">
        <a:spcBef>
          <a:spcPct val="0"/>
        </a:spcBef>
        <a:spcAft>
          <a:spcPct val="0"/>
        </a:spcAft>
        <a:defRPr sz="3600">
          <a:solidFill>
            <a:schemeClr val="bg2"/>
          </a:solidFill>
          <a:latin typeface="Arial" panose="020B0604020202020204" pitchFamily="34" charset="0"/>
        </a:defRPr>
      </a:lvl7pPr>
      <a:lvl8pPr marL="1371600" algn="r" rtl="0" eaLnBrk="1" fontAlgn="base" hangingPunct="1">
        <a:spcBef>
          <a:spcPct val="0"/>
        </a:spcBef>
        <a:spcAft>
          <a:spcPct val="0"/>
        </a:spcAft>
        <a:defRPr sz="3600">
          <a:solidFill>
            <a:schemeClr val="bg2"/>
          </a:solidFill>
          <a:latin typeface="Arial" panose="020B0604020202020204" pitchFamily="34" charset="0"/>
        </a:defRPr>
      </a:lvl8pPr>
      <a:lvl9pPr marL="1828800" algn="r" rtl="0" eaLnBrk="1" fontAlgn="base" hangingPunct="1">
        <a:spcBef>
          <a:spcPct val="0"/>
        </a:spcBef>
        <a:spcAft>
          <a:spcPct val="0"/>
        </a:spcAft>
        <a:defRPr sz="3600">
          <a:solidFill>
            <a:schemeClr val="bg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67744" y="2654368"/>
            <a:ext cx="5184775" cy="9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kern="1200">
                <a:solidFill>
                  <a:schemeClr val="bg2"/>
                </a:solidFill>
                <a:latin typeface="+mj-lt"/>
                <a:ea typeface="+mj-ea"/>
                <a:cs typeface="+mj-cs"/>
              </a:defRPr>
            </a:lvl1pPr>
            <a:lvl2pPr algn="r" rtl="0" eaLnBrk="1" fontAlgn="base" hangingPunct="1">
              <a:spcBef>
                <a:spcPct val="0"/>
              </a:spcBef>
              <a:spcAft>
                <a:spcPct val="0"/>
              </a:spcAft>
              <a:defRPr sz="3600">
                <a:solidFill>
                  <a:schemeClr val="bg2"/>
                </a:solidFill>
                <a:latin typeface="Arial" panose="020B0604020202020204" pitchFamily="34" charset="0"/>
              </a:defRPr>
            </a:lvl2pPr>
            <a:lvl3pPr algn="r" rtl="0" eaLnBrk="1" fontAlgn="base" hangingPunct="1">
              <a:spcBef>
                <a:spcPct val="0"/>
              </a:spcBef>
              <a:spcAft>
                <a:spcPct val="0"/>
              </a:spcAft>
              <a:defRPr sz="3600">
                <a:solidFill>
                  <a:schemeClr val="bg2"/>
                </a:solidFill>
                <a:latin typeface="Arial" panose="020B0604020202020204" pitchFamily="34" charset="0"/>
              </a:defRPr>
            </a:lvl3pPr>
            <a:lvl4pPr algn="r" rtl="0" eaLnBrk="1" fontAlgn="base" hangingPunct="1">
              <a:spcBef>
                <a:spcPct val="0"/>
              </a:spcBef>
              <a:spcAft>
                <a:spcPct val="0"/>
              </a:spcAft>
              <a:defRPr sz="3600">
                <a:solidFill>
                  <a:schemeClr val="bg2"/>
                </a:solidFill>
                <a:latin typeface="Arial" panose="020B0604020202020204" pitchFamily="34" charset="0"/>
              </a:defRPr>
            </a:lvl4pPr>
            <a:lvl5pPr algn="r" rtl="0" eaLnBrk="1" fontAlgn="base" hangingPunct="1">
              <a:spcBef>
                <a:spcPct val="0"/>
              </a:spcBef>
              <a:spcAft>
                <a:spcPct val="0"/>
              </a:spcAft>
              <a:defRPr sz="3600">
                <a:solidFill>
                  <a:schemeClr val="bg2"/>
                </a:solidFill>
                <a:latin typeface="Arial" panose="020B0604020202020204" pitchFamily="34" charset="0"/>
              </a:defRPr>
            </a:lvl5pPr>
            <a:lvl6pPr marL="457200" algn="r" rtl="0" eaLnBrk="1" fontAlgn="base" hangingPunct="1">
              <a:spcBef>
                <a:spcPct val="0"/>
              </a:spcBef>
              <a:spcAft>
                <a:spcPct val="0"/>
              </a:spcAft>
              <a:defRPr sz="3600">
                <a:solidFill>
                  <a:schemeClr val="bg2"/>
                </a:solidFill>
                <a:latin typeface="Arial" panose="020B0604020202020204" pitchFamily="34" charset="0"/>
              </a:defRPr>
            </a:lvl6pPr>
            <a:lvl7pPr marL="914400" algn="r" rtl="0" eaLnBrk="1" fontAlgn="base" hangingPunct="1">
              <a:spcBef>
                <a:spcPct val="0"/>
              </a:spcBef>
              <a:spcAft>
                <a:spcPct val="0"/>
              </a:spcAft>
              <a:defRPr sz="3600">
                <a:solidFill>
                  <a:schemeClr val="bg2"/>
                </a:solidFill>
                <a:latin typeface="Arial" panose="020B0604020202020204" pitchFamily="34" charset="0"/>
              </a:defRPr>
            </a:lvl7pPr>
            <a:lvl8pPr marL="1371600" algn="r" rtl="0" eaLnBrk="1" fontAlgn="base" hangingPunct="1">
              <a:spcBef>
                <a:spcPct val="0"/>
              </a:spcBef>
              <a:spcAft>
                <a:spcPct val="0"/>
              </a:spcAft>
              <a:defRPr sz="3600">
                <a:solidFill>
                  <a:schemeClr val="bg2"/>
                </a:solidFill>
                <a:latin typeface="Arial" panose="020B0604020202020204" pitchFamily="34" charset="0"/>
              </a:defRPr>
            </a:lvl8pPr>
            <a:lvl9pPr marL="1828800" algn="r" rtl="0" eaLnBrk="1" fontAlgn="base" hangingPunct="1">
              <a:spcBef>
                <a:spcPct val="0"/>
              </a:spcBef>
              <a:spcAft>
                <a:spcPct val="0"/>
              </a:spcAft>
              <a:defRPr sz="3600">
                <a:solidFill>
                  <a:schemeClr val="bg2"/>
                </a:solidFill>
                <a:latin typeface="Arial" panose="020B0604020202020204" pitchFamily="34" charset="0"/>
              </a:defRPr>
            </a:lvl9pPr>
          </a:lstStyle>
          <a:p>
            <a:pPr algn="ctr"/>
            <a:r>
              <a:rPr lang="en-US" b="1" dirty="0" smtClean="0">
                <a:solidFill>
                  <a:schemeClr val="tx1">
                    <a:lumMod val="50000"/>
                  </a:schemeClr>
                </a:solidFill>
              </a:rPr>
              <a:t>Genetic</a:t>
            </a:r>
            <a:r>
              <a:rPr lang="en-GB" b="1" dirty="0" smtClean="0">
                <a:solidFill>
                  <a:schemeClr val="tx1">
                    <a:lumMod val="50000"/>
                  </a:schemeClr>
                </a:solidFill>
              </a:rPr>
              <a:t> Cloning </a:t>
            </a:r>
            <a:endParaRPr lang="uk-UA" b="1" dirty="0">
              <a:solidFill>
                <a:schemeClr val="tx1">
                  <a:lumMod val="50000"/>
                </a:schemeClr>
              </a:solidFill>
              <a:latin typeface="Tahoma" panose="020B0604030504040204" pitchFamily="34" charset="0"/>
            </a:endParaRPr>
          </a:p>
        </p:txBody>
      </p:sp>
      <p:sp>
        <p:nvSpPr>
          <p:cNvPr id="5" name="Rectangle 3"/>
          <p:cNvSpPr txBox="1">
            <a:spLocks noChangeArrowheads="1"/>
          </p:cNvSpPr>
          <p:nvPr/>
        </p:nvSpPr>
        <p:spPr bwMode="auto">
          <a:xfrm>
            <a:off x="2123728" y="4077072"/>
            <a:ext cx="507682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endParaRPr lang="nl-NL" sz="1000" dirty="0" smtClean="0"/>
          </a:p>
          <a:p>
            <a:pPr marL="0" indent="0" algn="ctr">
              <a:lnSpc>
                <a:spcPct val="90000"/>
              </a:lnSpc>
              <a:buNone/>
            </a:pPr>
            <a:r>
              <a:rPr lang="ar-IQ" dirty="0" smtClean="0">
                <a:solidFill>
                  <a:schemeClr val="tx1">
                    <a:lumMod val="50000"/>
                  </a:schemeClr>
                </a:solidFill>
              </a:rPr>
              <a:t>المحاضر</a:t>
            </a:r>
          </a:p>
          <a:p>
            <a:pPr marL="0" indent="0" algn="ctr">
              <a:lnSpc>
                <a:spcPct val="90000"/>
              </a:lnSpc>
              <a:buNone/>
            </a:pPr>
            <a:r>
              <a:rPr lang="ar-IQ" dirty="0" smtClean="0">
                <a:solidFill>
                  <a:schemeClr val="tx1">
                    <a:lumMod val="50000"/>
                  </a:schemeClr>
                </a:solidFill>
              </a:rPr>
              <a:t>م.د. دعاء خالد</a:t>
            </a:r>
            <a:endParaRPr lang="nl-NL" dirty="0" smtClean="0">
              <a:solidFill>
                <a:schemeClr val="tx1">
                  <a:lumMod val="50000"/>
                </a:schemeClr>
              </a:solidFill>
            </a:endParaRPr>
          </a:p>
        </p:txBody>
      </p:sp>
      <p:pic>
        <p:nvPicPr>
          <p:cNvPr id="6" name="صورة 5"/>
          <p:cNvPicPr>
            <a:picLocks noChangeAspect="1"/>
          </p:cNvPicPr>
          <p:nvPr/>
        </p:nvPicPr>
        <p:blipFill>
          <a:blip r:embed="rId2"/>
          <a:stretch>
            <a:fillRect/>
          </a:stretch>
        </p:blipFill>
        <p:spPr>
          <a:xfrm>
            <a:off x="30594" y="188640"/>
            <a:ext cx="1983343" cy="1768586"/>
          </a:xfrm>
          <a:prstGeom prst="rect">
            <a:avLst/>
          </a:prstGeom>
        </p:spPr>
      </p:pic>
      <p:sp>
        <p:nvSpPr>
          <p:cNvPr id="7" name="عنوان 1"/>
          <p:cNvSpPr txBox="1">
            <a:spLocks/>
          </p:cNvSpPr>
          <p:nvPr/>
        </p:nvSpPr>
        <p:spPr>
          <a:xfrm>
            <a:off x="1043608" y="82528"/>
            <a:ext cx="6840760" cy="2194344"/>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IQ" sz="2400" b="1" dirty="0" smtClean="0"/>
              <a:t>برعاية السيد عميد كلية الهندسة الخوارزمي</a:t>
            </a:r>
            <a:br>
              <a:rPr lang="ar-IQ" sz="2400" b="1" dirty="0" smtClean="0"/>
            </a:br>
            <a:r>
              <a:rPr lang="ar-IQ" sz="2400" b="1" dirty="0" smtClean="0"/>
              <a:t>الأستاذ الدكتور ودود طاهر محمد المحترم</a:t>
            </a:r>
            <a:br>
              <a:rPr lang="ar-IQ" sz="2400" b="1" dirty="0" smtClean="0"/>
            </a:br>
            <a:r>
              <a:rPr lang="ar-IQ" sz="2400" b="1" dirty="0" smtClean="0"/>
              <a:t>يقيم قسم الهندسة الكيميائية الاحيائية</a:t>
            </a:r>
            <a:br>
              <a:rPr lang="ar-IQ" sz="2400" b="1" dirty="0" smtClean="0"/>
            </a:br>
            <a:r>
              <a:rPr lang="ar-IQ" sz="2400" b="1" dirty="0" smtClean="0"/>
              <a:t>ورشة العمل الموسومة</a:t>
            </a:r>
            <a:br>
              <a:rPr lang="ar-IQ" sz="2400" b="1" dirty="0" smtClean="0"/>
            </a:br>
            <a:endParaRPr lang="en-US" sz="2400" b="1" dirty="0"/>
          </a:p>
        </p:txBody>
      </p:sp>
      <p:pic>
        <p:nvPicPr>
          <p:cNvPr id="8" name="صورة 7"/>
          <p:cNvPicPr>
            <a:picLocks noChangeAspect="1"/>
          </p:cNvPicPr>
          <p:nvPr/>
        </p:nvPicPr>
        <p:blipFill>
          <a:blip r:embed="rId3"/>
          <a:stretch>
            <a:fillRect/>
          </a:stretch>
        </p:blipFill>
        <p:spPr>
          <a:xfrm>
            <a:off x="6947351" y="188640"/>
            <a:ext cx="1874033" cy="1665807"/>
          </a:xfrm>
          <a:prstGeom prst="rect">
            <a:avLst/>
          </a:prstGeom>
        </p:spPr>
      </p:pic>
    </p:spTree>
    <p:extLst>
      <p:ext uri="{BB962C8B-B14F-4D97-AF65-F5344CB8AC3E}">
        <p14:creationId xmlns:p14="http://schemas.microsoft.com/office/powerpoint/2010/main" val="384265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818481" y="30788"/>
            <a:ext cx="7235825" cy="634405"/>
          </a:xfrm>
        </p:spPr>
        <p:txBody>
          <a:bodyPr/>
          <a:lstStyle/>
          <a:p>
            <a:pPr algn="ctr"/>
            <a:r>
              <a:rPr lang="en-GB" sz="3200" b="1" dirty="0">
                <a:solidFill>
                  <a:srgbClr val="FF0000"/>
                </a:solidFill>
                <a:latin typeface="Times New Roman" panose="02020603050405020304" pitchFamily="18" charset="0"/>
                <a:cs typeface="Times New Roman" panose="02020603050405020304" pitchFamily="18" charset="0"/>
              </a:rPr>
              <a:t>Genetic </a:t>
            </a:r>
            <a:r>
              <a:rPr lang="en-GB" sz="3200" b="1" dirty="0" smtClean="0">
                <a:solidFill>
                  <a:srgbClr val="FF0000"/>
                </a:solidFill>
                <a:latin typeface="Times New Roman" panose="02020603050405020304" pitchFamily="18" charset="0"/>
                <a:cs typeface="Times New Roman" panose="02020603050405020304" pitchFamily="18" charset="0"/>
              </a:rPr>
              <a:t>Cloning/</a:t>
            </a:r>
            <a:r>
              <a:rPr lang="en-US" sz="3200" b="1" dirty="0" smtClean="0">
                <a:solidFill>
                  <a:srgbClr val="FF0000"/>
                </a:solidFill>
                <a:latin typeface="Times New Roman" panose="02020603050405020304" pitchFamily="18" charset="0"/>
                <a:cs typeface="Times New Roman" panose="02020603050405020304" pitchFamily="18" charset="0"/>
              </a:rPr>
              <a:t>Industrial </a:t>
            </a:r>
            <a:r>
              <a:rPr lang="en-GB" sz="3200" b="1" dirty="0" smtClean="0">
                <a:solidFill>
                  <a:srgbClr val="FF0000"/>
                </a:solidFill>
                <a:latin typeface="Times New Roman" panose="02020603050405020304" pitchFamily="18" charset="0"/>
                <a:cs typeface="Times New Roman" panose="02020603050405020304" pitchFamily="18" charset="0"/>
              </a:rPr>
              <a:t> </a:t>
            </a:r>
            <a:r>
              <a:rPr lang="en-GB" sz="3200" b="1" dirty="0">
                <a:solidFill>
                  <a:srgbClr val="FF0000"/>
                </a:solidFill>
                <a:latin typeface="Times New Roman" panose="02020603050405020304" pitchFamily="18" charset="0"/>
                <a:cs typeface="Times New Roman" panose="02020603050405020304" pitchFamily="18" charset="0"/>
              </a:rPr>
              <a:t>Applications</a:t>
            </a:r>
            <a:endParaRPr lang="en-GB" sz="3200" dirty="0" smtClean="0">
              <a:solidFill>
                <a:srgbClr val="002060"/>
              </a:solidFill>
              <a:latin typeface="Times New Roman" panose="02020603050405020304" pitchFamily="18" charset="0"/>
              <a:cs typeface="Times New Roman" panose="02020603050405020304" pitchFamily="18" charset="0"/>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Biofuel production: </a:t>
            </a:r>
            <a:r>
              <a:rPr lang="en-US" sz="2200" dirty="0">
                <a:latin typeface="Times New Roman" panose="02020603050405020304" pitchFamily="18" charset="0"/>
                <a:cs typeface="Times New Roman" panose="02020603050405020304" pitchFamily="18" charset="0"/>
              </a:rPr>
              <a:t>Creating microorganisms for sustainable fuel generation: Genetically modified microbes can be created to produce biofuels like ethanol or biodiesel from renewable sources, such as plant waste or cellulose. This provides a more sustainable alternative to traditional fossil fuels.</a:t>
            </a:r>
          </a:p>
        </p:txBody>
      </p:sp>
      <p:pic>
        <p:nvPicPr>
          <p:cNvPr id="3" name="Picture 2"/>
          <p:cNvPicPr>
            <a:picLocks noChangeAspect="1"/>
          </p:cNvPicPr>
          <p:nvPr/>
        </p:nvPicPr>
        <p:blipFill>
          <a:blip r:embed="rId3"/>
          <a:stretch>
            <a:fillRect/>
          </a:stretch>
        </p:blipFill>
        <p:spPr>
          <a:xfrm>
            <a:off x="3347864" y="2801727"/>
            <a:ext cx="4681532" cy="4020814"/>
          </a:xfrm>
          <a:prstGeom prst="rect">
            <a:avLst/>
          </a:prstGeom>
        </p:spPr>
      </p:pic>
    </p:spTree>
    <p:extLst>
      <p:ext uri="{BB962C8B-B14F-4D97-AF65-F5344CB8AC3E}">
        <p14:creationId xmlns:p14="http://schemas.microsoft.com/office/powerpoint/2010/main" val="41801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a:t>
            </a:r>
            <a:r>
              <a:rPr lang="en-GB" sz="2200" b="1" dirty="0" smtClean="0">
                <a:solidFill>
                  <a:schemeClr val="tx1">
                    <a:lumMod val="50000"/>
                  </a:schemeClr>
                </a:solidFill>
                <a:latin typeface="Times New Roman" panose="02020603050405020304" pitchFamily="18" charset="0"/>
                <a:cs typeface="Times New Roman" panose="02020603050405020304" pitchFamily="18" charset="0"/>
              </a:rPr>
              <a:t>Enzyme production: </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Genetic engineering can be used to produce enzymes that are used in various industrial processes such as food processing, textile manufacturing, and paper production. These enzymes can be optimized for specific industrial applications, making them more efficient and cost-effective.</a:t>
            </a:r>
          </a:p>
          <a:p>
            <a:pPr marL="0" indent="0" algn="just">
              <a:buNone/>
            </a:pPr>
            <a:endParaRPr lang="en-GB" sz="2200" dirty="0"/>
          </a:p>
        </p:txBody>
      </p:sp>
      <p:pic>
        <p:nvPicPr>
          <p:cNvPr id="2" name="Picture 1"/>
          <p:cNvPicPr>
            <a:picLocks noChangeAspect="1"/>
          </p:cNvPicPr>
          <p:nvPr/>
        </p:nvPicPr>
        <p:blipFill>
          <a:blip r:embed="rId3"/>
          <a:stretch>
            <a:fillRect/>
          </a:stretch>
        </p:blipFill>
        <p:spPr>
          <a:xfrm>
            <a:off x="3923928" y="2509958"/>
            <a:ext cx="3456384" cy="4115740"/>
          </a:xfrm>
          <a:prstGeom prst="rect">
            <a:avLst/>
          </a:prstGeom>
        </p:spPr>
      </p:pic>
      <p:sp>
        <p:nvSpPr>
          <p:cNvPr id="5" name="Rectangle 2"/>
          <p:cNvSpPr>
            <a:spLocks noGrp="1" noChangeArrowheads="1"/>
          </p:cNvSpPr>
          <p:nvPr>
            <p:ph type="title"/>
          </p:nvPr>
        </p:nvSpPr>
        <p:spPr>
          <a:xfrm>
            <a:off x="1818481" y="0"/>
            <a:ext cx="7235825" cy="635000"/>
          </a:xfrm>
        </p:spPr>
        <p:txBody>
          <a:bodyPr/>
          <a:lstStyle/>
          <a:p>
            <a:pPr algn="ctr"/>
            <a:r>
              <a:rPr lang="en-GB" sz="3200" b="1" dirty="0">
                <a:solidFill>
                  <a:srgbClr val="FF0000"/>
                </a:solidFill>
                <a:latin typeface="Times New Roman" panose="02020603050405020304" pitchFamily="18" charset="0"/>
                <a:cs typeface="Times New Roman" panose="02020603050405020304" pitchFamily="18" charset="0"/>
              </a:rPr>
              <a:t>Genetic </a:t>
            </a:r>
            <a:r>
              <a:rPr lang="en-GB" sz="3200" b="1" dirty="0" smtClean="0">
                <a:solidFill>
                  <a:srgbClr val="FF0000"/>
                </a:solidFill>
                <a:latin typeface="Times New Roman" panose="02020603050405020304" pitchFamily="18" charset="0"/>
                <a:cs typeface="Times New Roman" panose="02020603050405020304" pitchFamily="18" charset="0"/>
              </a:rPr>
              <a:t>Cloning/</a:t>
            </a:r>
            <a:r>
              <a:rPr lang="en-US" sz="3200" b="1" dirty="0" smtClean="0">
                <a:solidFill>
                  <a:srgbClr val="FF0000"/>
                </a:solidFill>
                <a:latin typeface="Times New Roman" panose="02020603050405020304" pitchFamily="18" charset="0"/>
                <a:cs typeface="Times New Roman" panose="02020603050405020304" pitchFamily="18" charset="0"/>
              </a:rPr>
              <a:t>Industrial </a:t>
            </a:r>
            <a:r>
              <a:rPr lang="en-GB" sz="3200" b="1" dirty="0" smtClean="0">
                <a:solidFill>
                  <a:srgbClr val="FF0000"/>
                </a:solidFill>
                <a:latin typeface="Times New Roman" panose="02020603050405020304" pitchFamily="18" charset="0"/>
                <a:cs typeface="Times New Roman" panose="02020603050405020304" pitchFamily="18" charset="0"/>
              </a:rPr>
              <a:t> </a:t>
            </a:r>
            <a:r>
              <a:rPr lang="en-GB" sz="3200" b="1" dirty="0">
                <a:solidFill>
                  <a:srgbClr val="FF0000"/>
                </a:solidFill>
                <a:latin typeface="Times New Roman" panose="02020603050405020304" pitchFamily="18" charset="0"/>
                <a:cs typeface="Times New Roman" panose="02020603050405020304" pitchFamily="18" charset="0"/>
              </a:rPr>
              <a:t>Applications</a:t>
            </a:r>
            <a:endParaRPr lang="en-GB" sz="32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301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Agricultural biotechnology: </a:t>
            </a:r>
            <a:r>
              <a:rPr lang="en-GB" sz="2200" dirty="0" smtClean="0">
                <a:latin typeface="Times New Roman" panose="02020603050405020304" pitchFamily="18" charset="0"/>
                <a:cs typeface="Times New Roman" panose="02020603050405020304" pitchFamily="18" charset="0"/>
              </a:rPr>
              <a:t>Genetic engineering can be used to create crops that are resistant to pests and diseases, have improved yields, and can grow in harsh environmental conditions. These genetically modified crops can help meet the growing demand for food and can be used to produce biofuels and other industrial products.</a:t>
            </a:r>
          </a:p>
          <a:p>
            <a:pPr marL="0" indent="0" algn="just">
              <a:buNone/>
            </a:pPr>
            <a:endParaRPr lang="en-GB" sz="2200" dirty="0"/>
          </a:p>
        </p:txBody>
      </p:sp>
      <p:pic>
        <p:nvPicPr>
          <p:cNvPr id="2" name="Picture 1"/>
          <p:cNvPicPr>
            <a:picLocks noChangeAspect="1"/>
          </p:cNvPicPr>
          <p:nvPr/>
        </p:nvPicPr>
        <p:blipFill>
          <a:blip r:embed="rId3"/>
          <a:stretch>
            <a:fillRect/>
          </a:stretch>
        </p:blipFill>
        <p:spPr>
          <a:xfrm>
            <a:off x="3275855" y="2780928"/>
            <a:ext cx="4148609" cy="4032448"/>
          </a:xfrm>
          <a:prstGeom prst="rect">
            <a:avLst/>
          </a:prstGeom>
        </p:spPr>
      </p:pic>
      <p:sp>
        <p:nvSpPr>
          <p:cNvPr id="5" name="Rectangle 2"/>
          <p:cNvSpPr txBox="1">
            <a:spLocks noChangeArrowheads="1"/>
          </p:cNvSpPr>
          <p:nvPr/>
        </p:nvSpPr>
        <p:spPr bwMode="auto">
          <a:xfrm>
            <a:off x="1676257" y="86753"/>
            <a:ext cx="7520274" cy="63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kern="1200">
                <a:solidFill>
                  <a:schemeClr val="bg2"/>
                </a:solidFill>
                <a:latin typeface="+mj-lt"/>
                <a:ea typeface="+mj-ea"/>
                <a:cs typeface="+mj-cs"/>
              </a:defRPr>
            </a:lvl1pPr>
            <a:lvl2pPr algn="r" rtl="0" eaLnBrk="1" fontAlgn="base" hangingPunct="1">
              <a:spcBef>
                <a:spcPct val="0"/>
              </a:spcBef>
              <a:spcAft>
                <a:spcPct val="0"/>
              </a:spcAft>
              <a:defRPr sz="3600">
                <a:solidFill>
                  <a:schemeClr val="bg2"/>
                </a:solidFill>
                <a:latin typeface="Arial" panose="020B0604020202020204" pitchFamily="34" charset="0"/>
              </a:defRPr>
            </a:lvl2pPr>
            <a:lvl3pPr algn="r" rtl="0" eaLnBrk="1" fontAlgn="base" hangingPunct="1">
              <a:spcBef>
                <a:spcPct val="0"/>
              </a:spcBef>
              <a:spcAft>
                <a:spcPct val="0"/>
              </a:spcAft>
              <a:defRPr sz="3600">
                <a:solidFill>
                  <a:schemeClr val="bg2"/>
                </a:solidFill>
                <a:latin typeface="Arial" panose="020B0604020202020204" pitchFamily="34" charset="0"/>
              </a:defRPr>
            </a:lvl3pPr>
            <a:lvl4pPr algn="r" rtl="0" eaLnBrk="1" fontAlgn="base" hangingPunct="1">
              <a:spcBef>
                <a:spcPct val="0"/>
              </a:spcBef>
              <a:spcAft>
                <a:spcPct val="0"/>
              </a:spcAft>
              <a:defRPr sz="3600">
                <a:solidFill>
                  <a:schemeClr val="bg2"/>
                </a:solidFill>
                <a:latin typeface="Arial" panose="020B0604020202020204" pitchFamily="34" charset="0"/>
              </a:defRPr>
            </a:lvl4pPr>
            <a:lvl5pPr algn="r" rtl="0" eaLnBrk="1" fontAlgn="base" hangingPunct="1">
              <a:spcBef>
                <a:spcPct val="0"/>
              </a:spcBef>
              <a:spcAft>
                <a:spcPct val="0"/>
              </a:spcAft>
              <a:defRPr sz="3600">
                <a:solidFill>
                  <a:schemeClr val="bg2"/>
                </a:solidFill>
                <a:latin typeface="Arial" panose="020B0604020202020204" pitchFamily="34" charset="0"/>
              </a:defRPr>
            </a:lvl5pPr>
            <a:lvl6pPr marL="457200" algn="r" rtl="0" eaLnBrk="1" fontAlgn="base" hangingPunct="1">
              <a:spcBef>
                <a:spcPct val="0"/>
              </a:spcBef>
              <a:spcAft>
                <a:spcPct val="0"/>
              </a:spcAft>
              <a:defRPr sz="3600">
                <a:solidFill>
                  <a:schemeClr val="bg2"/>
                </a:solidFill>
                <a:latin typeface="Arial" panose="020B0604020202020204" pitchFamily="34" charset="0"/>
              </a:defRPr>
            </a:lvl6pPr>
            <a:lvl7pPr marL="914400" algn="r" rtl="0" eaLnBrk="1" fontAlgn="base" hangingPunct="1">
              <a:spcBef>
                <a:spcPct val="0"/>
              </a:spcBef>
              <a:spcAft>
                <a:spcPct val="0"/>
              </a:spcAft>
              <a:defRPr sz="3600">
                <a:solidFill>
                  <a:schemeClr val="bg2"/>
                </a:solidFill>
                <a:latin typeface="Arial" panose="020B0604020202020204" pitchFamily="34" charset="0"/>
              </a:defRPr>
            </a:lvl7pPr>
            <a:lvl8pPr marL="1371600" algn="r" rtl="0" eaLnBrk="1" fontAlgn="base" hangingPunct="1">
              <a:spcBef>
                <a:spcPct val="0"/>
              </a:spcBef>
              <a:spcAft>
                <a:spcPct val="0"/>
              </a:spcAft>
              <a:defRPr sz="3600">
                <a:solidFill>
                  <a:schemeClr val="bg2"/>
                </a:solidFill>
                <a:latin typeface="Arial" panose="020B0604020202020204" pitchFamily="34" charset="0"/>
              </a:defRPr>
            </a:lvl8pPr>
            <a:lvl9pPr marL="1828800" algn="r" rtl="0" eaLnBrk="1" fontAlgn="base" hangingPunct="1">
              <a:spcBef>
                <a:spcPct val="0"/>
              </a:spcBef>
              <a:spcAft>
                <a:spcPct val="0"/>
              </a:spcAft>
              <a:defRPr sz="3600">
                <a:solidFill>
                  <a:schemeClr val="bg2"/>
                </a:solidFill>
                <a:latin typeface="Arial" panose="020B0604020202020204" pitchFamily="34" charset="0"/>
              </a:defRPr>
            </a:lvl9pPr>
          </a:lstStyle>
          <a:p>
            <a:pPr algn="ctr"/>
            <a:r>
              <a:rPr lang="en-GB" sz="3200" b="1" dirty="0" smtClean="0">
                <a:solidFill>
                  <a:srgbClr val="FF0000"/>
                </a:solidFill>
                <a:latin typeface="Times New Roman" panose="02020603050405020304" pitchFamily="18" charset="0"/>
                <a:cs typeface="Times New Roman" panose="02020603050405020304" pitchFamily="18" charset="0"/>
              </a:rPr>
              <a:t>Genetic Cloning/</a:t>
            </a:r>
            <a:r>
              <a:rPr lang="en-US" sz="3200" b="1" dirty="0" smtClean="0">
                <a:solidFill>
                  <a:srgbClr val="FF0000"/>
                </a:solidFill>
                <a:latin typeface="Times New Roman" panose="02020603050405020304" pitchFamily="18" charset="0"/>
                <a:cs typeface="Times New Roman" panose="02020603050405020304" pitchFamily="18" charset="0"/>
              </a:rPr>
              <a:t>Agriculture </a:t>
            </a:r>
            <a:r>
              <a:rPr lang="en-GB" sz="3200" b="1" dirty="0" smtClean="0">
                <a:solidFill>
                  <a:srgbClr val="FF0000"/>
                </a:solidFill>
                <a:latin typeface="Times New Roman" panose="02020603050405020304" pitchFamily="18" charset="0"/>
                <a:cs typeface="Times New Roman" panose="02020603050405020304" pitchFamily="18" charset="0"/>
              </a:rPr>
              <a:t> Applications</a:t>
            </a:r>
            <a:endParaRPr lang="en-GB" sz="32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574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dirty="0">
                <a:solidFill>
                  <a:schemeClr val="tx1">
                    <a:lumMod val="50000"/>
                  </a:schemeClr>
                </a:solidFill>
                <a:latin typeface="Times New Roman" panose="02020603050405020304" pitchFamily="18" charset="0"/>
                <a:cs typeface="Times New Roman" panose="02020603050405020304" pitchFamily="18" charset="0"/>
              </a:rPr>
              <a:t>G</a:t>
            </a:r>
            <a:r>
              <a:rPr lang="en-GB" dirty="0" smtClean="0">
                <a:solidFill>
                  <a:schemeClr val="tx1">
                    <a:lumMod val="50000"/>
                  </a:schemeClr>
                </a:solidFill>
                <a:latin typeface="Times New Roman" panose="02020603050405020304" pitchFamily="18" charset="0"/>
                <a:cs typeface="Times New Roman" panose="02020603050405020304" pitchFamily="18" charset="0"/>
              </a:rPr>
              <a:t>enetically Modified Food (GMF)</a:t>
            </a:r>
            <a:endParaRPr lang="en-US" b="1" dirty="0">
              <a:solidFill>
                <a:schemeClr val="tx1">
                  <a:lumMod val="50000"/>
                </a:schemeClr>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endParaRPr lang="en-GB" sz="2200" dirty="0"/>
          </a:p>
        </p:txBody>
      </p:sp>
      <p:pic>
        <p:nvPicPr>
          <p:cNvPr id="2" name="Picture 1"/>
          <p:cNvPicPr>
            <a:picLocks noChangeAspect="1"/>
          </p:cNvPicPr>
          <p:nvPr/>
        </p:nvPicPr>
        <p:blipFill>
          <a:blip r:embed="rId3"/>
          <a:stretch>
            <a:fillRect/>
          </a:stretch>
        </p:blipFill>
        <p:spPr>
          <a:xfrm>
            <a:off x="1908175" y="692696"/>
            <a:ext cx="7148134" cy="5590951"/>
          </a:xfrm>
          <a:prstGeom prst="rect">
            <a:avLst/>
          </a:prstGeom>
        </p:spPr>
      </p:pic>
    </p:spTree>
    <p:extLst>
      <p:ext uri="{BB962C8B-B14F-4D97-AF65-F5344CB8AC3E}">
        <p14:creationId xmlns:p14="http://schemas.microsoft.com/office/powerpoint/2010/main" val="1896863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5725"/>
            <a:ext cx="9144000" cy="6858000"/>
          </a:xfrm>
          <a:prstGeom prst="rect">
            <a:avLst/>
          </a:prstGeom>
        </p:spPr>
      </p:pic>
    </p:spTree>
    <p:extLst>
      <p:ext uri="{BB962C8B-B14F-4D97-AF65-F5344CB8AC3E}">
        <p14:creationId xmlns:p14="http://schemas.microsoft.com/office/powerpoint/2010/main" val="3284847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endParaRPr lang="en-GB" sz="2200" dirty="0"/>
          </a:p>
        </p:txBody>
      </p:sp>
      <p:sp>
        <p:nvSpPr>
          <p:cNvPr id="3" name="Title 2"/>
          <p:cNvSpPr>
            <a:spLocks noGrp="1"/>
          </p:cNvSpPr>
          <p:nvPr>
            <p:ph type="title"/>
          </p:nvPr>
        </p:nvSpPr>
        <p:spPr/>
        <p:txBody>
          <a:bodyPr/>
          <a:lstStyle/>
          <a:p>
            <a:endParaRPr lang="en-GB"/>
          </a:p>
        </p:txBody>
      </p:sp>
      <p:pic>
        <p:nvPicPr>
          <p:cNvPr id="403458"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5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1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endParaRPr lang="en-GB" sz="2200" dirty="0"/>
          </a:p>
        </p:txBody>
      </p:sp>
      <p:sp>
        <p:nvSpPr>
          <p:cNvPr id="3" name="Title 2"/>
          <p:cNvSpPr>
            <a:spLocks noGrp="1"/>
          </p:cNvSpPr>
          <p:nvPr>
            <p:ph type="title"/>
          </p:nvPr>
        </p:nvSpPr>
        <p:spPr/>
        <p:txBody>
          <a:bodyPr/>
          <a:lstStyle/>
          <a:p>
            <a:endParaRPr lang="en-GB"/>
          </a:p>
        </p:txBody>
      </p:sp>
      <p:pic>
        <p:nvPicPr>
          <p:cNvPr id="2" name="Picture 1"/>
          <p:cNvPicPr>
            <a:picLocks noChangeAspect="1"/>
          </p:cNvPicPr>
          <p:nvPr/>
        </p:nvPicPr>
        <p:blipFill>
          <a:blip r:embed="rId3"/>
          <a:stretch>
            <a:fillRect/>
          </a:stretch>
        </p:blipFill>
        <p:spPr>
          <a:xfrm>
            <a:off x="-108520" y="0"/>
            <a:ext cx="9217024" cy="6858000"/>
          </a:xfrm>
          <a:prstGeom prst="rect">
            <a:avLst/>
          </a:prstGeom>
        </p:spPr>
      </p:pic>
    </p:spTree>
    <p:extLst>
      <p:ext uri="{BB962C8B-B14F-4D97-AF65-F5344CB8AC3E}">
        <p14:creationId xmlns:p14="http://schemas.microsoft.com/office/powerpoint/2010/main" val="2725674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8520" y="-6846"/>
            <a:ext cx="9217023" cy="6864846"/>
          </a:xfrm>
          <a:prstGeom prst="rect">
            <a:avLst/>
          </a:prstGeom>
        </p:spPr>
      </p:pic>
    </p:spTree>
    <p:extLst>
      <p:ext uri="{BB962C8B-B14F-4D97-AF65-F5344CB8AC3E}">
        <p14:creationId xmlns:p14="http://schemas.microsoft.com/office/powerpoint/2010/main" val="180186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4" y="28228"/>
            <a:ext cx="7056438" cy="719137"/>
          </a:xfrm>
        </p:spPr>
        <p:txBody>
          <a:bodyPr/>
          <a:lstStyle/>
          <a:p>
            <a:pPr algn="ctr"/>
            <a:r>
              <a:rPr lang="en-US" b="1" dirty="0" smtClean="0"/>
              <a:t>Genetic Material</a:t>
            </a:r>
            <a:endParaRPr lang="en-US" b="1" dirty="0"/>
          </a:p>
        </p:txBody>
      </p:sp>
      <p:sp>
        <p:nvSpPr>
          <p:cNvPr id="277507" name="Rectangle 3"/>
          <p:cNvSpPr>
            <a:spLocks noGrp="1" noChangeArrowheads="1"/>
          </p:cNvSpPr>
          <p:nvPr>
            <p:ph type="body" idx="1"/>
          </p:nvPr>
        </p:nvSpPr>
        <p:spPr>
          <a:xfrm>
            <a:off x="1691679" y="747018"/>
            <a:ext cx="7272933" cy="3168351"/>
          </a:xfrm>
        </p:spPr>
        <p:txBody>
          <a:bodyPr/>
          <a:lstStyle/>
          <a:p>
            <a:pPr algn="just"/>
            <a:r>
              <a:rPr lang="en-US" sz="2200" b="1" dirty="0">
                <a:solidFill>
                  <a:schemeClr val="tx1">
                    <a:lumMod val="50000"/>
                  </a:schemeClr>
                </a:solidFill>
                <a:latin typeface="Times New Roman" panose="02020603050405020304" pitchFamily="18" charset="0"/>
                <a:cs typeface="Times New Roman" panose="02020603050405020304" pitchFamily="18" charset="0"/>
              </a:rPr>
              <a:t>Genetic material </a:t>
            </a:r>
            <a:r>
              <a:rPr lang="en-US" sz="2200" dirty="0">
                <a:solidFill>
                  <a:schemeClr val="tx1">
                    <a:lumMod val="50000"/>
                  </a:schemeClr>
                </a:solidFill>
                <a:latin typeface="Times New Roman" panose="02020603050405020304" pitchFamily="18" charset="0"/>
                <a:cs typeface="Times New Roman" panose="02020603050405020304" pitchFamily="18" charset="0"/>
              </a:rPr>
              <a:t>refers to the molecules responsible for carrying and transmitting genetic information. It contains the instructions needed for the growth, development, functioning, and reproduction of all living organisms</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a:t>
            </a:r>
            <a:endParaRPr lang="en-GB" sz="22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en-GB" sz="2200" dirty="0" smtClean="0">
                <a:solidFill>
                  <a:schemeClr val="tx1">
                    <a:lumMod val="50000"/>
                  </a:schemeClr>
                </a:solidFill>
                <a:latin typeface="Times New Roman" panose="02020603050405020304" pitchFamily="18" charset="0"/>
                <a:cs typeface="Times New Roman" panose="02020603050405020304" pitchFamily="18" charset="0"/>
              </a:rPr>
              <a:t>It is known as DNA (deoxyribonucleic acid) or RNA (ribonucleic acid).</a:t>
            </a:r>
          </a:p>
          <a:p>
            <a:pPr algn="just"/>
            <a:r>
              <a:rPr lang="en-US" sz="2200" dirty="0">
                <a:solidFill>
                  <a:schemeClr val="tx1">
                    <a:lumMod val="50000"/>
                  </a:schemeClr>
                </a:solidFill>
                <a:latin typeface="Times New Roman" panose="02020603050405020304" pitchFamily="18" charset="0"/>
                <a:cs typeface="Times New Roman" panose="02020603050405020304" pitchFamily="18" charset="0"/>
              </a:rPr>
              <a:t>A </a:t>
            </a:r>
            <a:r>
              <a:rPr lang="en-US" sz="2200" b="1" dirty="0">
                <a:solidFill>
                  <a:schemeClr val="tx1">
                    <a:lumMod val="50000"/>
                  </a:schemeClr>
                </a:solidFill>
                <a:latin typeface="Times New Roman" panose="02020603050405020304" pitchFamily="18" charset="0"/>
                <a:cs typeface="Times New Roman" panose="02020603050405020304" pitchFamily="18" charset="0"/>
              </a:rPr>
              <a:t>gene </a:t>
            </a:r>
            <a:r>
              <a:rPr lang="en-US" sz="2200" dirty="0">
                <a:solidFill>
                  <a:schemeClr val="tx1">
                    <a:lumMod val="50000"/>
                  </a:schemeClr>
                </a:solidFill>
                <a:latin typeface="Times New Roman" panose="02020603050405020304" pitchFamily="18" charset="0"/>
                <a:cs typeface="Times New Roman" panose="02020603050405020304" pitchFamily="18" charset="0"/>
              </a:rPr>
              <a:t>is the basic physical and functional unit of heredity. Genes are made up of DNA. Some genes act as instructions to make molecules called proteins. However, many genes do not code for proteins. ‏</a:t>
            </a:r>
          </a:p>
          <a:p>
            <a:pPr algn="just"/>
            <a:endParaRPr lang="en-GB" sz="2200" dirty="0" smtClean="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050" name="Picture 2" descr="ACG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365104"/>
            <a:ext cx="6208921" cy="3073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71661"/>
            <a:ext cx="7056438" cy="647799"/>
          </a:xfrm>
        </p:spPr>
        <p:txBody>
          <a:bodyPr/>
          <a:lstStyle/>
          <a:p>
            <a:pPr algn="ctr"/>
            <a:r>
              <a:rPr lang="en-GB" b="1" dirty="0">
                <a:solidFill>
                  <a:srgbClr val="FF0000"/>
                </a:solidFill>
                <a:latin typeface="Times New Roman" panose="02020603050405020304" pitchFamily="18" charset="0"/>
                <a:cs typeface="Times New Roman" panose="02020603050405020304" pitchFamily="18" charset="0"/>
              </a:rPr>
              <a:t>Genetic </a:t>
            </a:r>
            <a:r>
              <a:rPr lang="en-GB" b="1" dirty="0" smtClean="0">
                <a:solidFill>
                  <a:srgbClr val="FF0000"/>
                </a:solidFill>
                <a:latin typeface="Times New Roman" panose="02020603050405020304" pitchFamily="18" charset="0"/>
                <a:cs typeface="Times New Roman" panose="02020603050405020304" pitchFamily="18" charset="0"/>
              </a:rPr>
              <a:t>Cloning </a:t>
            </a:r>
            <a:endParaRPr lang="en-US" b="1" dirty="0">
              <a:solidFill>
                <a:srgbClr val="FF0000"/>
              </a:solidFill>
            </a:endParaRPr>
          </a:p>
        </p:txBody>
      </p:sp>
      <p:sp>
        <p:nvSpPr>
          <p:cNvPr id="277507" name="Rectangle 3"/>
          <p:cNvSpPr>
            <a:spLocks noGrp="1" noChangeArrowheads="1"/>
          </p:cNvSpPr>
          <p:nvPr>
            <p:ph type="body" idx="1"/>
          </p:nvPr>
        </p:nvSpPr>
        <p:spPr>
          <a:xfrm>
            <a:off x="1893373" y="908719"/>
            <a:ext cx="7056438" cy="5616575"/>
          </a:xfrm>
        </p:spPr>
        <p:txBody>
          <a:bodyPr/>
          <a:lstStyle/>
          <a:p>
            <a:pPr algn="just">
              <a:buFont typeface="Wingdings" panose="05000000000000000000" pitchFamily="2" charset="2"/>
              <a:buChar char="Ø"/>
            </a:pPr>
            <a:r>
              <a:rPr lang="en-GB" sz="22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b="1" dirty="0">
                <a:solidFill>
                  <a:schemeClr val="tx1">
                    <a:lumMod val="50000"/>
                  </a:schemeClr>
                </a:solidFill>
                <a:latin typeface="Times New Roman" panose="02020603050405020304" pitchFamily="18" charset="0"/>
                <a:cs typeface="Times New Roman" panose="02020603050405020304" pitchFamily="18" charset="0"/>
              </a:rPr>
              <a:t>Genetic </a:t>
            </a:r>
            <a:r>
              <a:rPr lang="en-US" sz="2200" b="1" dirty="0" smtClean="0">
                <a:solidFill>
                  <a:schemeClr val="tx1">
                    <a:lumMod val="50000"/>
                  </a:schemeClr>
                </a:solidFill>
                <a:latin typeface="Times New Roman" panose="02020603050405020304" pitchFamily="18" charset="0"/>
                <a:cs typeface="Times New Roman" panose="02020603050405020304" pitchFamily="18" charset="0"/>
              </a:rPr>
              <a:t>Cloning </a:t>
            </a:r>
            <a:r>
              <a:rPr lang="en-US" sz="2200" dirty="0">
                <a:solidFill>
                  <a:schemeClr val="tx1">
                    <a:lumMod val="50000"/>
                  </a:schemeClr>
                </a:solidFill>
                <a:latin typeface="Times New Roman" panose="02020603050405020304" pitchFamily="18" charset="0"/>
                <a:cs typeface="Times New Roman" panose="02020603050405020304" pitchFamily="18" charset="0"/>
              </a:rPr>
              <a:t>is the process of creating a genetically identical copy of an organism, a gene, or a cell. This means the DNA sequence of the copied entity is identical to the original one.</a:t>
            </a:r>
            <a:endParaRPr lang="en-US"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843807" y="2924944"/>
            <a:ext cx="5314683" cy="2880320"/>
          </a:xfrm>
          <a:prstGeom prst="rect">
            <a:avLst/>
          </a:prstGeom>
        </p:spPr>
      </p:pic>
    </p:spTree>
    <p:extLst>
      <p:ext uri="{BB962C8B-B14F-4D97-AF65-F5344CB8AC3E}">
        <p14:creationId xmlns:p14="http://schemas.microsoft.com/office/powerpoint/2010/main" val="238282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908175" y="171661"/>
            <a:ext cx="7056438" cy="647799"/>
          </a:xfrm>
        </p:spPr>
        <p:txBody>
          <a:bodyPr/>
          <a:lstStyle/>
          <a:p>
            <a:pPr algn="ctr"/>
            <a:r>
              <a:rPr lang="en-GB" b="1" dirty="0">
                <a:solidFill>
                  <a:srgbClr val="FF0000"/>
                </a:solidFill>
                <a:latin typeface="Times New Roman" panose="02020603050405020304" pitchFamily="18" charset="0"/>
                <a:cs typeface="Times New Roman" panose="02020603050405020304" pitchFamily="18" charset="0"/>
              </a:rPr>
              <a:t>Genetic </a:t>
            </a:r>
            <a:r>
              <a:rPr lang="en-GB" b="1" dirty="0" smtClean="0">
                <a:solidFill>
                  <a:srgbClr val="FF0000"/>
                </a:solidFill>
                <a:latin typeface="Times New Roman" panose="02020603050405020304" pitchFamily="18" charset="0"/>
                <a:cs typeface="Times New Roman" panose="02020603050405020304" pitchFamily="18" charset="0"/>
              </a:rPr>
              <a:t>Cloning Steps</a:t>
            </a:r>
            <a:endParaRPr lang="en-US" b="1" dirty="0">
              <a:solidFill>
                <a:srgbClr val="FF0000"/>
              </a:solidFill>
            </a:endParaRPr>
          </a:p>
        </p:txBody>
      </p:sp>
      <p:pic>
        <p:nvPicPr>
          <p:cNvPr id="12" name="Picture 2"/>
          <p:cNvPicPr>
            <a:picLocks noChangeAspect="1"/>
          </p:cNvPicPr>
          <p:nvPr/>
        </p:nvPicPr>
        <p:blipFill>
          <a:blip r:embed="rId3"/>
          <a:stretch>
            <a:fillRect/>
          </a:stretch>
        </p:blipFill>
        <p:spPr>
          <a:xfrm>
            <a:off x="1835696" y="1484784"/>
            <a:ext cx="7066335" cy="3860918"/>
          </a:xfrm>
          <a:prstGeom prst="rect">
            <a:avLst/>
          </a:prstGeom>
        </p:spPr>
      </p:pic>
    </p:spTree>
    <p:extLst>
      <p:ext uri="{BB962C8B-B14F-4D97-AF65-F5344CB8AC3E}">
        <p14:creationId xmlns:p14="http://schemas.microsoft.com/office/powerpoint/2010/main" val="35506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3"/>
          <a:stretch>
            <a:fillRect/>
          </a:stretch>
        </p:blipFill>
        <p:spPr>
          <a:xfrm>
            <a:off x="1799990" y="1556792"/>
            <a:ext cx="7272808" cy="4734692"/>
          </a:xfrm>
          <a:prstGeom prst="rect">
            <a:avLst/>
          </a:prstGeom>
        </p:spPr>
      </p:pic>
      <p:sp>
        <p:nvSpPr>
          <p:cNvPr id="11" name="Rectangle 2"/>
          <p:cNvSpPr>
            <a:spLocks noGrp="1" noChangeArrowheads="1"/>
          </p:cNvSpPr>
          <p:nvPr>
            <p:ph type="title"/>
          </p:nvPr>
        </p:nvSpPr>
        <p:spPr>
          <a:xfrm>
            <a:off x="1908175" y="171661"/>
            <a:ext cx="7056438" cy="647799"/>
          </a:xfrm>
        </p:spPr>
        <p:txBody>
          <a:bodyPr/>
          <a:lstStyle/>
          <a:p>
            <a:pPr algn="ctr"/>
            <a:r>
              <a:rPr lang="en-GB" b="1" dirty="0">
                <a:solidFill>
                  <a:srgbClr val="FF0000"/>
                </a:solidFill>
                <a:latin typeface="Times New Roman" panose="02020603050405020304" pitchFamily="18" charset="0"/>
                <a:cs typeface="Times New Roman" panose="02020603050405020304" pitchFamily="18" charset="0"/>
              </a:rPr>
              <a:t>Genetic </a:t>
            </a:r>
            <a:r>
              <a:rPr lang="en-GB" b="1" dirty="0" smtClean="0">
                <a:solidFill>
                  <a:srgbClr val="FF0000"/>
                </a:solidFill>
                <a:latin typeface="Times New Roman" panose="02020603050405020304" pitchFamily="18" charset="0"/>
                <a:cs typeface="Times New Roman" panose="02020603050405020304" pitchFamily="18" charset="0"/>
              </a:rPr>
              <a:t>Cloning Steps</a:t>
            </a:r>
            <a:endParaRPr lang="en-US" b="1" dirty="0">
              <a:solidFill>
                <a:srgbClr val="FF0000"/>
              </a:solidFill>
            </a:endParaRPr>
          </a:p>
        </p:txBody>
      </p:sp>
    </p:spTree>
    <p:extLst>
      <p:ext uri="{BB962C8B-B14F-4D97-AF65-F5344CB8AC3E}">
        <p14:creationId xmlns:p14="http://schemas.microsoft.com/office/powerpoint/2010/main" val="76399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47799"/>
          </a:xfrm>
        </p:spPr>
        <p:txBody>
          <a:bodyPr/>
          <a:lstStyle/>
          <a:p>
            <a:pPr algn="ctr"/>
            <a:r>
              <a:rPr lang="en-GB" sz="3200" b="1" dirty="0">
                <a:solidFill>
                  <a:srgbClr val="FF0000"/>
                </a:solidFill>
                <a:latin typeface="Times New Roman" panose="02020603050405020304" pitchFamily="18" charset="0"/>
                <a:cs typeface="Times New Roman" panose="02020603050405020304" pitchFamily="18" charset="0"/>
              </a:rPr>
              <a:t>Genetic </a:t>
            </a:r>
            <a:r>
              <a:rPr lang="en-GB" sz="3200" b="1" dirty="0" smtClean="0">
                <a:solidFill>
                  <a:srgbClr val="FF0000"/>
                </a:solidFill>
                <a:latin typeface="Times New Roman" panose="02020603050405020304" pitchFamily="18" charset="0"/>
                <a:cs typeface="Times New Roman" panose="02020603050405020304" pitchFamily="18" charset="0"/>
              </a:rPr>
              <a:t>Cloning/ Medical Applications </a:t>
            </a:r>
            <a:endParaRPr lang="en-US" sz="3200" b="1" dirty="0">
              <a:solidFill>
                <a:srgbClr val="FF0000"/>
              </a:solidFill>
            </a:endParaRPr>
          </a:p>
        </p:txBody>
      </p:sp>
      <p:sp>
        <p:nvSpPr>
          <p:cNvPr id="277507" name="Rectangle 3"/>
          <p:cNvSpPr>
            <a:spLocks noGrp="1" noChangeArrowheads="1"/>
          </p:cNvSpPr>
          <p:nvPr>
            <p:ph type="body" idx="1"/>
          </p:nvPr>
        </p:nvSpPr>
        <p:spPr>
          <a:xfrm>
            <a:off x="1908175" y="699026"/>
            <a:ext cx="7056438" cy="5616575"/>
          </a:xfrm>
        </p:spPr>
        <p:txBody>
          <a:bodyPr/>
          <a:lstStyle/>
          <a:p>
            <a:pPr marL="0" indent="0" algn="just">
              <a:buNone/>
            </a:pPr>
            <a:r>
              <a:rPr lang="en-US" sz="2000" b="1" dirty="0">
                <a:solidFill>
                  <a:schemeClr val="tx1">
                    <a:lumMod val="50000"/>
                  </a:schemeClr>
                </a:solidFill>
                <a:latin typeface="Times New Roman" panose="02020603050405020304" pitchFamily="18" charset="0"/>
                <a:cs typeface="Times New Roman" panose="02020603050405020304" pitchFamily="18" charset="0"/>
              </a:rPr>
              <a:t>Medical </a:t>
            </a:r>
            <a:r>
              <a:rPr lang="en-US" sz="2000" b="1" dirty="0" smtClean="0">
                <a:solidFill>
                  <a:schemeClr val="tx1">
                    <a:lumMod val="50000"/>
                  </a:schemeClr>
                </a:solidFill>
                <a:latin typeface="Times New Roman" panose="02020603050405020304" pitchFamily="18" charset="0"/>
                <a:cs typeface="Times New Roman" panose="02020603050405020304" pitchFamily="18" charset="0"/>
              </a:rPr>
              <a:t>Applications</a:t>
            </a:r>
            <a:endParaRPr lang="en-US" sz="2000" b="1" dirty="0">
              <a:solidFill>
                <a:schemeClr val="tx1">
                  <a:lumMod val="50000"/>
                </a:schemeClr>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chemeClr val="tx1">
                    <a:lumMod val="50000"/>
                  </a:schemeClr>
                </a:solidFill>
                <a:latin typeface="Times New Roman" panose="02020603050405020304" pitchFamily="18" charset="0"/>
                <a:cs typeface="Times New Roman" panose="02020603050405020304" pitchFamily="18" charset="0"/>
              </a:rPr>
              <a:t>a. Production of Therapeutic Proteins</a:t>
            </a:r>
          </a:p>
          <a:p>
            <a:pPr marL="0" indent="0" algn="just">
              <a:buNone/>
            </a:pPr>
            <a:r>
              <a:rPr lang="en-US" sz="2000" dirty="0" smtClean="0">
                <a:solidFill>
                  <a:schemeClr val="tx1">
                    <a:lumMod val="50000"/>
                  </a:schemeClr>
                </a:solidFill>
                <a:latin typeface="Times New Roman" panose="02020603050405020304" pitchFamily="18" charset="0"/>
                <a:cs typeface="Times New Roman" panose="02020603050405020304" pitchFamily="18" charset="0"/>
              </a:rPr>
              <a:t>b</a:t>
            </a:r>
            <a:r>
              <a:rPr lang="en-US" sz="2000" dirty="0">
                <a:solidFill>
                  <a:schemeClr val="tx1">
                    <a:lumMod val="50000"/>
                  </a:schemeClr>
                </a:solidFill>
                <a:latin typeface="Times New Roman" panose="02020603050405020304" pitchFamily="18" charset="0"/>
                <a:cs typeface="Times New Roman" panose="02020603050405020304" pitchFamily="18" charset="0"/>
              </a:rPr>
              <a:t>. Gene </a:t>
            </a:r>
            <a:r>
              <a:rPr lang="en-US" sz="2000" dirty="0" smtClean="0">
                <a:solidFill>
                  <a:schemeClr val="tx1">
                    <a:lumMod val="50000"/>
                  </a:schemeClr>
                </a:solidFill>
                <a:latin typeface="Times New Roman" panose="02020603050405020304" pitchFamily="18" charset="0"/>
                <a:cs typeface="Times New Roman" panose="02020603050405020304" pitchFamily="18" charset="0"/>
              </a:rPr>
              <a:t>Therapy</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a:p>
            <a:pPr marL="0" indent="0" algn="just">
              <a:buNone/>
            </a:pPr>
            <a:r>
              <a:rPr lang="en-US" sz="2000" dirty="0">
                <a:solidFill>
                  <a:schemeClr val="tx1">
                    <a:lumMod val="50000"/>
                  </a:schemeClr>
                </a:solidFill>
                <a:latin typeface="Times New Roman" panose="02020603050405020304" pitchFamily="18" charset="0"/>
                <a:cs typeface="Times New Roman" panose="02020603050405020304" pitchFamily="18" charset="0"/>
              </a:rPr>
              <a:t>c. Vaccine Development</a:t>
            </a:r>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3"/>
          <a:stretch>
            <a:fillRect/>
          </a:stretch>
        </p:blipFill>
        <p:spPr>
          <a:xfrm>
            <a:off x="2267744" y="2204864"/>
            <a:ext cx="5400600" cy="2476284"/>
          </a:xfrm>
          <a:prstGeom prst="rect">
            <a:avLst/>
          </a:prstGeom>
        </p:spPr>
      </p:pic>
      <p:pic>
        <p:nvPicPr>
          <p:cNvPr id="4" name="صورة 3"/>
          <p:cNvPicPr>
            <a:picLocks noChangeAspect="1"/>
          </p:cNvPicPr>
          <p:nvPr/>
        </p:nvPicPr>
        <p:blipFill>
          <a:blip r:embed="rId4"/>
          <a:stretch>
            <a:fillRect/>
          </a:stretch>
        </p:blipFill>
        <p:spPr>
          <a:xfrm>
            <a:off x="4211960" y="4521731"/>
            <a:ext cx="4869619" cy="2329235"/>
          </a:xfrm>
          <a:prstGeom prst="rect">
            <a:avLst/>
          </a:prstGeom>
        </p:spPr>
      </p:pic>
    </p:spTree>
    <p:extLst>
      <p:ext uri="{BB962C8B-B14F-4D97-AF65-F5344CB8AC3E}">
        <p14:creationId xmlns:p14="http://schemas.microsoft.com/office/powerpoint/2010/main" val="304254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4" y="60623"/>
            <a:ext cx="7128321" cy="634405"/>
          </a:xfrm>
        </p:spPr>
        <p:txBody>
          <a:bodyPr/>
          <a:lstStyle/>
          <a:p>
            <a:pPr algn="ctr"/>
            <a:r>
              <a:rPr lang="en-GB" sz="2800" b="1" dirty="0">
                <a:solidFill>
                  <a:srgbClr val="FF0000"/>
                </a:solidFill>
                <a:latin typeface="Times New Roman" panose="02020603050405020304" pitchFamily="18" charset="0"/>
                <a:cs typeface="Times New Roman" panose="02020603050405020304" pitchFamily="18" charset="0"/>
              </a:rPr>
              <a:t>Genetic Cloning/ </a:t>
            </a:r>
            <a:r>
              <a:rPr lang="en-GB" sz="2800" b="1" dirty="0" smtClean="0">
                <a:solidFill>
                  <a:srgbClr val="FF0000"/>
                </a:solidFill>
                <a:latin typeface="Times New Roman" panose="02020603050405020304" pitchFamily="18" charset="0"/>
                <a:cs typeface="Times New Roman" panose="02020603050405020304" pitchFamily="18" charset="0"/>
              </a:rPr>
              <a:t>Environmental Applications</a:t>
            </a:r>
            <a:endParaRPr lang="en-US" sz="2800" b="1" dirty="0">
              <a:solidFill>
                <a:schemeClr val="tx1">
                  <a:lumMod val="50000"/>
                </a:schemeClr>
              </a:solidFill>
            </a:endParaRPr>
          </a:p>
        </p:txBody>
      </p:sp>
      <p:sp>
        <p:nvSpPr>
          <p:cNvPr id="277507" name="Rectangle 3"/>
          <p:cNvSpPr>
            <a:spLocks noGrp="1" noChangeArrowheads="1"/>
          </p:cNvSpPr>
          <p:nvPr>
            <p:ph type="body" idx="1"/>
          </p:nvPr>
        </p:nvSpPr>
        <p:spPr>
          <a:xfrm>
            <a:off x="1908174" y="620688"/>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Bioremediation</a:t>
            </a:r>
          </a:p>
          <a:p>
            <a:pPr marL="0" indent="0" algn="just">
              <a:buNone/>
            </a:pPr>
            <a:r>
              <a:rPr lang="en-GB" sz="2200" b="1" dirty="0">
                <a:latin typeface="Times New Roman" panose="02020603050405020304" pitchFamily="18" charset="0"/>
                <a:cs typeface="Times New Roman" panose="02020603050405020304" pitchFamily="18" charset="0"/>
              </a:rPr>
              <a:t> </a:t>
            </a:r>
            <a:r>
              <a:rPr lang="en-GB" sz="2200" b="1" dirty="0" smtClean="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Genetic engineering can be used to create microorganisms that can break down or detoxify pollutants in industrial waste. These genetically modified microorganisms can be used to clean up contaminated soil and water.</a:t>
            </a:r>
          </a:p>
          <a:p>
            <a:pPr marL="0" indent="0" algn="just">
              <a:buNone/>
            </a:pPr>
            <a:r>
              <a:rPr lang="en-GB" sz="2200" dirty="0" smtClean="0">
                <a:latin typeface="Times New Roman" panose="02020603050405020304" pitchFamily="18" charset="0"/>
                <a:cs typeface="Times New Roman" panose="02020603050405020304" pitchFamily="18" charset="0"/>
              </a:rPr>
              <a:t>   GEMs, or genetically engineered microorganisms, are gaining popularity in the area of bioremediation as a result of recent technical developments. GEMs are sought because of their genetic material, which may be altered to include desired genes.</a:t>
            </a:r>
          </a:p>
          <a:p>
            <a:pPr marL="0" indent="0" algn="just">
              <a:buNone/>
            </a:pPr>
            <a:r>
              <a:rPr lang="en-US"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GEMs </a:t>
            </a:r>
            <a:r>
              <a:rPr lang="en-US" sz="2200" dirty="0" smtClean="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environmental cleanup: Gene cloning allows the modification of microorganisms to target specific pollutants in contaminated environments. For example, bacteria can be engineered to break down oil spills, heavy metals, or other harmful chemicals.</a:t>
            </a:r>
            <a:endParaRPr lang="en-GB" sz="2200" dirty="0"/>
          </a:p>
          <a:p>
            <a:pPr marL="0" indent="0" algn="just">
              <a:buNone/>
            </a:pPr>
            <a:endParaRPr lang="en-GB" sz="2200" dirty="0"/>
          </a:p>
        </p:txBody>
      </p:sp>
    </p:spTree>
    <p:extLst>
      <p:ext uri="{BB962C8B-B14F-4D97-AF65-F5344CB8AC3E}">
        <p14:creationId xmlns:p14="http://schemas.microsoft.com/office/powerpoint/2010/main" val="960622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4" y="60623"/>
            <a:ext cx="7128321" cy="634405"/>
          </a:xfrm>
        </p:spPr>
        <p:txBody>
          <a:bodyPr/>
          <a:lstStyle/>
          <a:p>
            <a:pPr algn="ctr"/>
            <a:r>
              <a:rPr lang="en-GB" sz="2800" b="1" dirty="0">
                <a:solidFill>
                  <a:srgbClr val="FF0000"/>
                </a:solidFill>
                <a:latin typeface="Times New Roman" panose="02020603050405020304" pitchFamily="18" charset="0"/>
                <a:cs typeface="Times New Roman" panose="02020603050405020304" pitchFamily="18" charset="0"/>
              </a:rPr>
              <a:t>Genetic Cloning/ </a:t>
            </a:r>
            <a:r>
              <a:rPr lang="en-GB" sz="2800" b="1" dirty="0" smtClean="0">
                <a:solidFill>
                  <a:srgbClr val="FF0000"/>
                </a:solidFill>
                <a:latin typeface="Times New Roman" panose="02020603050405020304" pitchFamily="18" charset="0"/>
                <a:cs typeface="Times New Roman" panose="02020603050405020304" pitchFamily="18" charset="0"/>
              </a:rPr>
              <a:t>Environmental Applications</a:t>
            </a:r>
            <a:endParaRPr lang="en-US" sz="2800" b="1" dirty="0">
              <a:solidFill>
                <a:schemeClr val="tx1">
                  <a:lumMod val="50000"/>
                </a:schemeClr>
              </a:solidFill>
            </a:endParaRPr>
          </a:p>
        </p:txBody>
      </p:sp>
      <p:sp>
        <p:nvSpPr>
          <p:cNvPr id="277507" name="Rectangle 3"/>
          <p:cNvSpPr>
            <a:spLocks noGrp="1" noChangeArrowheads="1"/>
          </p:cNvSpPr>
          <p:nvPr>
            <p:ph type="body" idx="1"/>
          </p:nvPr>
        </p:nvSpPr>
        <p:spPr>
          <a:xfrm>
            <a:off x="1908174" y="620688"/>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a:t>
            </a:r>
          </a:p>
          <a:p>
            <a:pPr marL="0" indent="0" algn="just">
              <a:buNone/>
            </a:pPr>
            <a:r>
              <a:rPr lang="en-US" sz="2200" dirty="0" smtClean="0">
                <a:latin typeface="Times New Roman" panose="02020603050405020304" pitchFamily="18" charset="0"/>
                <a:cs typeface="Times New Roman" panose="02020603050405020304" pitchFamily="18" charset="0"/>
              </a:rPr>
              <a:t>    </a:t>
            </a:r>
            <a:endParaRPr lang="en-GB" sz="2200" dirty="0"/>
          </a:p>
        </p:txBody>
      </p:sp>
      <p:pic>
        <p:nvPicPr>
          <p:cNvPr id="5" name="Picture 4"/>
          <p:cNvPicPr>
            <a:picLocks noChangeAspect="1"/>
          </p:cNvPicPr>
          <p:nvPr/>
        </p:nvPicPr>
        <p:blipFill>
          <a:blip r:embed="rId3"/>
          <a:stretch>
            <a:fillRect/>
          </a:stretch>
        </p:blipFill>
        <p:spPr>
          <a:xfrm>
            <a:off x="1971131" y="1340768"/>
            <a:ext cx="6930523" cy="3888432"/>
          </a:xfrm>
          <a:prstGeom prst="rect">
            <a:avLst/>
          </a:prstGeom>
        </p:spPr>
      </p:pic>
    </p:spTree>
    <p:extLst>
      <p:ext uri="{BB962C8B-B14F-4D97-AF65-F5344CB8AC3E}">
        <p14:creationId xmlns:p14="http://schemas.microsoft.com/office/powerpoint/2010/main" val="2665131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r>
              <a:rPr lang="en-GB" sz="2200" b="1" dirty="0" smtClean="0">
                <a:latin typeface="Times New Roman" panose="02020603050405020304" pitchFamily="18" charset="0"/>
                <a:cs typeface="Times New Roman" panose="02020603050405020304" pitchFamily="18" charset="0"/>
              </a:rPr>
              <a:t>Industrial fermentation: </a:t>
            </a:r>
            <a:r>
              <a:rPr lang="en-GB" sz="2200" dirty="0" smtClean="0">
                <a:latin typeface="Times New Roman" panose="02020603050405020304" pitchFamily="18" charset="0"/>
                <a:cs typeface="Times New Roman" panose="02020603050405020304" pitchFamily="18" charset="0"/>
              </a:rPr>
              <a:t>Genetic engineering can be used to create microorganisms that can ferment sugars into various products such as organic acids, amino acids, and vitamins. These products can be used in various industrial applications such as food and beverage production, pharmaceuticals, and cosmetics.</a:t>
            </a:r>
          </a:p>
          <a:p>
            <a:pPr marL="0" indent="0" algn="just">
              <a:buNone/>
            </a:pPr>
            <a:endParaRPr lang="en-GB" sz="2200" dirty="0" smtClean="0">
              <a:latin typeface="Times New Roman" panose="02020603050405020304" pitchFamily="18" charset="0"/>
              <a:cs typeface="Times New Roman" panose="02020603050405020304" pitchFamily="18" charset="0"/>
            </a:endParaRPr>
          </a:p>
          <a:p>
            <a:pPr marL="0" indent="0" algn="just">
              <a:buNone/>
            </a:pPr>
            <a:endParaRPr lang="en-GB" sz="2200" dirty="0"/>
          </a:p>
        </p:txBody>
      </p:sp>
      <p:sp>
        <p:nvSpPr>
          <p:cNvPr id="4" name="Rectangle 2"/>
          <p:cNvSpPr>
            <a:spLocks noGrp="1" noChangeArrowheads="1"/>
          </p:cNvSpPr>
          <p:nvPr>
            <p:ph type="title"/>
          </p:nvPr>
        </p:nvSpPr>
        <p:spPr>
          <a:xfrm>
            <a:off x="1799927" y="0"/>
            <a:ext cx="7272933" cy="635000"/>
          </a:xfrm>
        </p:spPr>
        <p:txBody>
          <a:bodyPr/>
          <a:lstStyle/>
          <a:p>
            <a:pPr algn="ctr"/>
            <a:r>
              <a:rPr lang="en-GB" sz="3200" b="1" dirty="0">
                <a:solidFill>
                  <a:srgbClr val="FF0000"/>
                </a:solidFill>
                <a:latin typeface="Times New Roman" panose="02020603050405020304" pitchFamily="18" charset="0"/>
                <a:cs typeface="Times New Roman" panose="02020603050405020304" pitchFamily="18" charset="0"/>
              </a:rPr>
              <a:t>Genetic </a:t>
            </a:r>
            <a:r>
              <a:rPr lang="en-GB" sz="3200" b="1" dirty="0" smtClean="0">
                <a:solidFill>
                  <a:srgbClr val="FF0000"/>
                </a:solidFill>
                <a:latin typeface="Times New Roman" panose="02020603050405020304" pitchFamily="18" charset="0"/>
                <a:cs typeface="Times New Roman" panose="02020603050405020304" pitchFamily="18" charset="0"/>
              </a:rPr>
              <a:t>Cloning/</a:t>
            </a:r>
            <a:r>
              <a:rPr lang="en-US" sz="3200" b="1" dirty="0" smtClean="0">
                <a:solidFill>
                  <a:srgbClr val="FF0000"/>
                </a:solidFill>
                <a:latin typeface="Times New Roman" panose="02020603050405020304" pitchFamily="18" charset="0"/>
                <a:cs typeface="Times New Roman" panose="02020603050405020304" pitchFamily="18" charset="0"/>
              </a:rPr>
              <a:t>Industrial </a:t>
            </a:r>
            <a:r>
              <a:rPr lang="en-GB" sz="3200" b="1" dirty="0" smtClean="0">
                <a:solidFill>
                  <a:srgbClr val="FF0000"/>
                </a:solidFill>
                <a:latin typeface="Times New Roman" panose="02020603050405020304" pitchFamily="18" charset="0"/>
                <a:cs typeface="Times New Roman" panose="02020603050405020304" pitchFamily="18" charset="0"/>
              </a:rPr>
              <a:t> </a:t>
            </a:r>
            <a:r>
              <a:rPr lang="en-GB" sz="3200" b="1" dirty="0">
                <a:solidFill>
                  <a:srgbClr val="FF0000"/>
                </a:solidFill>
                <a:latin typeface="Times New Roman" panose="02020603050405020304" pitchFamily="18" charset="0"/>
                <a:cs typeface="Times New Roman" panose="02020603050405020304" pitchFamily="18" charset="0"/>
              </a:rPr>
              <a:t>Applications</a:t>
            </a:r>
            <a:endParaRPr lang="en-GB" sz="32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27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7">
      <a:dk1>
        <a:srgbClr val="4D4D4D"/>
      </a:dk1>
      <a:lt1>
        <a:srgbClr val="FFFFFF"/>
      </a:lt1>
      <a:dk2>
        <a:srgbClr val="4D4D4D"/>
      </a:dk2>
      <a:lt2>
        <a:srgbClr val="003399"/>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33CCFF"/>
        </a:accent1>
        <a:accent2>
          <a:srgbClr val="6699FF"/>
        </a:accent2>
        <a:accent3>
          <a:srgbClr val="FFFFFF"/>
        </a:accent3>
        <a:accent4>
          <a:srgbClr val="404040"/>
        </a:accent4>
        <a:accent5>
          <a:srgbClr val="ADE2FF"/>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3399"/>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FFCC00"/>
        </a:dk2>
        <a:lt2>
          <a:srgbClr val="3366CC"/>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1450</TotalTime>
  <Words>532</Words>
  <Application>Microsoft Office PowerPoint</Application>
  <PresentationFormat>عرض على الشاشة (4:3)</PresentationFormat>
  <Paragraphs>38</Paragraphs>
  <Slides>17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Arial</vt:lpstr>
      <vt:lpstr>Tahoma</vt:lpstr>
      <vt:lpstr>Times New Roman</vt:lpstr>
      <vt:lpstr>Wingdings</vt:lpstr>
      <vt:lpstr>template</vt:lpstr>
      <vt:lpstr>عرض تقديمي في PowerPoint</vt:lpstr>
      <vt:lpstr>Genetic Material</vt:lpstr>
      <vt:lpstr>Genetic Cloning </vt:lpstr>
      <vt:lpstr>Genetic Cloning Steps</vt:lpstr>
      <vt:lpstr>Genetic Cloning Steps</vt:lpstr>
      <vt:lpstr>Genetic Cloning/ Medical Applications </vt:lpstr>
      <vt:lpstr>Genetic Cloning/ Environmental Applications</vt:lpstr>
      <vt:lpstr>Genetic Cloning/ Environmental Applications</vt:lpstr>
      <vt:lpstr>Genetic Cloning/Industrial  Applications</vt:lpstr>
      <vt:lpstr>Genetic Cloning/Industrial  Applications</vt:lpstr>
      <vt:lpstr>Genetic Cloning/Industrial  Applications</vt:lpstr>
      <vt:lpstr>عرض تقديمي في PowerPoint</vt:lpstr>
      <vt:lpstr>Genetically Modified Food (GMF)</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Modification</dc:title>
  <dc:creator>Maher</dc:creator>
  <cp:lastModifiedBy>DR.Ahmed Saker 2o1O</cp:lastModifiedBy>
  <cp:revision>41</cp:revision>
  <dcterms:created xsi:type="dcterms:W3CDTF">2023-03-21T09:23:52Z</dcterms:created>
  <dcterms:modified xsi:type="dcterms:W3CDTF">2024-03-03T05:20:24Z</dcterms:modified>
</cp:coreProperties>
</file>