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2" r:id="rId4"/>
    <p:sldId id="290" r:id="rId5"/>
    <p:sldId id="297" r:id="rId6"/>
    <p:sldId id="299" r:id="rId7"/>
    <p:sldId id="300" r:id="rId8"/>
    <p:sldId id="301" r:id="rId9"/>
    <p:sldId id="302" r:id="rId10"/>
    <p:sldId id="305" r:id="rId11"/>
    <p:sldId id="295" r:id="rId12"/>
    <p:sldId id="296" r:id="rId13"/>
    <p:sldId id="303" r:id="rId14"/>
    <p:sldId id="304" r:id="rId15"/>
    <p:sldId id="283" r:id="rId16"/>
    <p:sldId id="288" r:id="rId17"/>
    <p:sldId id="292" r:id="rId18"/>
    <p:sldId id="284" r:id="rId19"/>
    <p:sldId id="285" r:id="rId20"/>
    <p:sldId id="286" r:id="rId21"/>
    <p:sldId id="289"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928ABA-81BD-4CCD-B170-700609ABF0A5}">
          <p14:sldIdLst>
            <p14:sldId id="256"/>
          </p14:sldIdLst>
        </p14:section>
        <p14:section name="Untitled Section" id="{B7C4D314-95DE-44C3-A047-0FDDBAF9237A}">
          <p14:sldIdLst>
            <p14:sldId id="263"/>
            <p14:sldId id="272"/>
            <p14:sldId id="290"/>
            <p14:sldId id="297"/>
            <p14:sldId id="299"/>
            <p14:sldId id="300"/>
            <p14:sldId id="301"/>
            <p14:sldId id="302"/>
            <p14:sldId id="305"/>
            <p14:sldId id="295"/>
            <p14:sldId id="296"/>
            <p14:sldId id="303"/>
            <p14:sldId id="304"/>
            <p14:sldId id="283"/>
            <p14:sldId id="288"/>
            <p14:sldId id="292"/>
            <p14:sldId id="284"/>
            <p14:sldId id="285"/>
            <p14:sldId id="286"/>
            <p14:sldId id="289"/>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47371-ACE5-4EDD-9DAC-8E5471125E7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5CE21048-5C94-4CCD-A321-D63D7E64FFEE}">
      <dgm:prSet phldrT="[Text]" custT="1"/>
      <dgm:spPr/>
      <dgm:t>
        <a:bodyPr/>
        <a:lstStyle/>
        <a:p>
          <a:r>
            <a:rPr lang="en-US" sz="2400" b="1" smtClean="0">
              <a:solidFill>
                <a:schemeClr val="bg1"/>
              </a:solidFill>
              <a:latin typeface="Times New Roman" panose="02020603050405020304" pitchFamily="18" charset="0"/>
              <a:cs typeface="Times New Roman" panose="02020603050405020304" pitchFamily="18" charset="0"/>
            </a:rPr>
            <a:t>Biopharmaceutical preparations</a:t>
          </a:r>
          <a:endParaRPr lang="ar-IQ" sz="2400" b="1" smtClean="0">
            <a:solidFill>
              <a:schemeClr val="bg1"/>
            </a:solidFill>
            <a:latin typeface="Times New Roman" panose="02020603050405020304" pitchFamily="18" charset="0"/>
            <a:cs typeface="Times New Roman" panose="02020603050405020304" pitchFamily="18" charset="0"/>
          </a:endParaRPr>
        </a:p>
        <a:p>
          <a:r>
            <a:rPr lang="ar-IQ" sz="2400" b="1" smtClean="0">
              <a:solidFill>
                <a:schemeClr val="bg1"/>
              </a:solidFill>
              <a:latin typeface="Times New Roman" panose="02020603050405020304" pitchFamily="18" charset="0"/>
              <a:cs typeface="Times New Roman" panose="02020603050405020304" pitchFamily="18" charset="0"/>
            </a:rPr>
            <a:t>المستحضرات الصيدلانية الحيوية</a:t>
          </a:r>
          <a:endParaRPr lang="en-US" sz="2400" b="1">
            <a:solidFill>
              <a:schemeClr val="bg1"/>
            </a:solidFill>
            <a:latin typeface="Times New Roman" panose="02020603050405020304" pitchFamily="18" charset="0"/>
            <a:cs typeface="Times New Roman" panose="02020603050405020304" pitchFamily="18" charset="0"/>
          </a:endParaRPr>
        </a:p>
      </dgm:t>
    </dgm:pt>
    <dgm:pt modelId="{759F2C15-5A55-4643-A0D2-968FFDB15204}" type="parTrans" cxnId="{A141904E-59C1-4569-B409-62F4CFD21FC7}">
      <dgm:prSet/>
      <dgm:spPr/>
      <dgm:t>
        <a:bodyPr/>
        <a:lstStyle/>
        <a:p>
          <a:endParaRPr lang="en-US">
            <a:solidFill>
              <a:schemeClr val="bg1"/>
            </a:solidFill>
          </a:endParaRPr>
        </a:p>
      </dgm:t>
    </dgm:pt>
    <dgm:pt modelId="{6D192F95-15AA-46B7-87B6-47ACF3C7387B}" type="sibTrans" cxnId="{A141904E-59C1-4569-B409-62F4CFD21FC7}">
      <dgm:prSet/>
      <dgm:spPr/>
      <dgm:t>
        <a:bodyPr/>
        <a:lstStyle/>
        <a:p>
          <a:endParaRPr lang="en-US">
            <a:solidFill>
              <a:schemeClr val="bg1"/>
            </a:solidFill>
          </a:endParaRPr>
        </a:p>
      </dgm:t>
    </dgm:pt>
    <dgm:pt modelId="{1D91E363-9E39-4D4C-928C-BBE62C3659FA}">
      <dgm:prSet phldrT="[Text]" custT="1"/>
      <dgm:spPr/>
      <dgm:t>
        <a:bodyPr/>
        <a:lstStyle/>
        <a:p>
          <a:pPr algn="just"/>
          <a:r>
            <a:rPr lang="en-US" sz="2400" b="1" smtClean="0">
              <a:solidFill>
                <a:schemeClr val="bg1"/>
              </a:solidFill>
              <a:latin typeface="Times New Roman" panose="02020603050405020304" pitchFamily="18" charset="0"/>
              <a:cs typeface="Times New Roman" panose="02020603050405020304" pitchFamily="18" charset="0"/>
            </a:rPr>
            <a:t>Extract from Biosystems (Stem Cell Therapies)</a:t>
          </a:r>
          <a:r>
            <a:rPr lang="ar-IQ" sz="2400" b="1" smtClean="0">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 </a:t>
          </a:r>
          <a:r>
            <a:rPr lang="ar-IQ" sz="2400" b="1" smtClean="0">
              <a:solidFill>
                <a:schemeClr val="bg1"/>
              </a:solidFill>
              <a:latin typeface="Times New Roman" panose="02020603050405020304" pitchFamily="18" charset="0"/>
              <a:cs typeface="Times New Roman" panose="02020603050405020304" pitchFamily="18" charset="0"/>
            </a:rPr>
            <a:t>(علاجات الخلايا الجذعية)</a:t>
          </a:r>
          <a:endParaRPr lang="en-US" sz="2400" b="1">
            <a:solidFill>
              <a:schemeClr val="bg1"/>
            </a:solidFill>
            <a:latin typeface="Times New Roman" panose="02020603050405020304" pitchFamily="18" charset="0"/>
            <a:cs typeface="Times New Roman" panose="02020603050405020304" pitchFamily="18" charset="0"/>
          </a:endParaRPr>
        </a:p>
      </dgm:t>
    </dgm:pt>
    <dgm:pt modelId="{CBE53AF0-CA0D-4B60-8DCC-F9293501CC9B}" type="parTrans" cxnId="{774FB0E8-0D6C-4789-A519-1D8FB2B24ECB}">
      <dgm:prSet/>
      <dgm:spPr/>
      <dgm:t>
        <a:bodyPr/>
        <a:lstStyle/>
        <a:p>
          <a:endParaRPr lang="en-US">
            <a:solidFill>
              <a:schemeClr val="bg1"/>
            </a:solidFill>
          </a:endParaRPr>
        </a:p>
      </dgm:t>
    </dgm:pt>
    <dgm:pt modelId="{29D1DBBB-CAEB-412E-8EF2-41D0E6AD93E1}" type="sibTrans" cxnId="{774FB0E8-0D6C-4789-A519-1D8FB2B24ECB}">
      <dgm:prSet/>
      <dgm:spPr/>
      <dgm:t>
        <a:bodyPr/>
        <a:lstStyle/>
        <a:p>
          <a:endParaRPr lang="en-US">
            <a:solidFill>
              <a:schemeClr val="bg1"/>
            </a:solidFill>
          </a:endParaRPr>
        </a:p>
      </dgm:t>
    </dgm:pt>
    <dgm:pt modelId="{ED2F6738-70DD-4A46-A27C-ABA4C52AD998}">
      <dgm:prSet phldrT="[Text]" custT="1"/>
      <dgm:spPr/>
      <dgm:t>
        <a:bodyPr/>
        <a:lstStyle/>
        <a:p>
          <a:pPr algn="just"/>
          <a:r>
            <a:rPr lang="en-US" sz="2400" b="1" smtClean="0">
              <a:solidFill>
                <a:schemeClr val="bg1"/>
              </a:solidFill>
              <a:latin typeface="Times New Roman" panose="02020603050405020304" pitchFamily="18" charset="0"/>
              <a:cs typeface="Times New Roman" panose="02020603050405020304" pitchFamily="18" charset="0"/>
            </a:rPr>
            <a:t>Nucleic acid hybridization product </a:t>
          </a:r>
          <a:r>
            <a:rPr lang="en-US" sz="2400" b="1" smtClean="0">
              <a:solidFill>
                <a:srgbClr val="FF0000"/>
              </a:solidFill>
              <a:latin typeface="Times New Roman" panose="02020603050405020304" pitchFamily="18" charset="0"/>
              <a:cs typeface="Times New Roman" panose="02020603050405020304" pitchFamily="18" charset="0"/>
            </a:rPr>
            <a:t>(Erythropoietin)</a:t>
          </a:r>
          <a:r>
            <a:rPr lang="en-US" sz="2400" b="1" smtClean="0">
              <a:solidFill>
                <a:schemeClr val="bg1"/>
              </a:solidFill>
              <a:latin typeface="Times New Roman" panose="02020603050405020304" pitchFamily="18" charset="0"/>
              <a:cs typeface="Times New Roman" panose="02020603050405020304" pitchFamily="18" charset="0"/>
            </a:rPr>
            <a:t> is the protein responsible for stimulating blood production, or growth hormone) </a:t>
          </a:r>
          <a:r>
            <a:rPr lang="ar-IQ" sz="2400" b="1" smtClean="0">
              <a:solidFill>
                <a:schemeClr val="bg1"/>
              </a:solidFill>
              <a:latin typeface="Times New Roman" panose="02020603050405020304" pitchFamily="18" charset="0"/>
              <a:cs typeface="Times New Roman" panose="02020603050405020304" pitchFamily="18" charset="0"/>
            </a:rPr>
            <a:t>منتج تهجين الحمض النووي (الإريثروبويتين هو البروتين المسؤول عن تحفيز إنتاج الدم، أو هرمون النمو)</a:t>
          </a:r>
          <a:endParaRPr lang="en-US" sz="2400" b="1">
            <a:solidFill>
              <a:schemeClr val="bg1"/>
            </a:solidFill>
            <a:latin typeface="Times New Roman" panose="02020603050405020304" pitchFamily="18" charset="0"/>
            <a:cs typeface="Times New Roman" panose="02020603050405020304" pitchFamily="18" charset="0"/>
          </a:endParaRPr>
        </a:p>
      </dgm:t>
    </dgm:pt>
    <dgm:pt modelId="{3C320D38-18D9-4935-8E8C-D0996069BC46}" type="parTrans" cxnId="{F6C98C96-1CC4-4E4E-8FEA-0970BF06CC0A}">
      <dgm:prSet/>
      <dgm:spPr/>
      <dgm:t>
        <a:bodyPr/>
        <a:lstStyle/>
        <a:p>
          <a:endParaRPr lang="en-US">
            <a:solidFill>
              <a:schemeClr val="bg1"/>
            </a:solidFill>
          </a:endParaRPr>
        </a:p>
      </dgm:t>
    </dgm:pt>
    <dgm:pt modelId="{9E20D25F-199A-4862-8C8C-E165802FDD19}" type="sibTrans" cxnId="{F6C98C96-1CC4-4E4E-8FEA-0970BF06CC0A}">
      <dgm:prSet/>
      <dgm:spPr/>
      <dgm:t>
        <a:bodyPr/>
        <a:lstStyle/>
        <a:p>
          <a:endParaRPr lang="en-US">
            <a:solidFill>
              <a:schemeClr val="bg1"/>
            </a:solidFill>
          </a:endParaRPr>
        </a:p>
      </dgm:t>
    </dgm:pt>
    <dgm:pt modelId="{8EF5E96F-C0C3-4207-BCDE-EFD724A45DA8}">
      <dgm:prSet phldrT="[Text]" custT="1"/>
      <dgm:spPr/>
      <dgm:t>
        <a:bodyPr/>
        <a:lstStyle/>
        <a:p>
          <a:r>
            <a:rPr lang="en-US" sz="2800" b="1" smtClean="0">
              <a:solidFill>
                <a:schemeClr val="bg1"/>
              </a:solidFill>
              <a:latin typeface="Times New Roman" panose="02020603050405020304" pitchFamily="18" charset="0"/>
              <a:cs typeface="Times New Roman" panose="02020603050405020304" pitchFamily="18" charset="0"/>
            </a:rPr>
            <a:t>Chemical preparations</a:t>
          </a:r>
          <a:endParaRPr lang="en-US" sz="2800" b="1">
            <a:solidFill>
              <a:schemeClr val="bg1"/>
            </a:solidFill>
            <a:latin typeface="Times New Roman" panose="02020603050405020304" pitchFamily="18" charset="0"/>
            <a:cs typeface="Times New Roman" panose="02020603050405020304" pitchFamily="18" charset="0"/>
          </a:endParaRPr>
        </a:p>
      </dgm:t>
    </dgm:pt>
    <dgm:pt modelId="{B79E7F08-ABBD-44A8-8850-C9E791894FA1}" type="parTrans" cxnId="{F1D7647F-368A-476A-A8C8-3AB4E5EC5BCF}">
      <dgm:prSet/>
      <dgm:spPr/>
      <dgm:t>
        <a:bodyPr/>
        <a:lstStyle/>
        <a:p>
          <a:endParaRPr lang="en-US">
            <a:solidFill>
              <a:schemeClr val="bg1"/>
            </a:solidFill>
          </a:endParaRPr>
        </a:p>
      </dgm:t>
    </dgm:pt>
    <dgm:pt modelId="{14F9007D-78A0-477C-9705-78D9F98EB1E5}" type="sibTrans" cxnId="{F1D7647F-368A-476A-A8C8-3AB4E5EC5BCF}">
      <dgm:prSet/>
      <dgm:spPr/>
      <dgm:t>
        <a:bodyPr/>
        <a:lstStyle/>
        <a:p>
          <a:endParaRPr lang="en-US">
            <a:solidFill>
              <a:schemeClr val="bg1"/>
            </a:solidFill>
          </a:endParaRPr>
        </a:p>
      </dgm:t>
    </dgm:pt>
    <dgm:pt modelId="{212623BE-A3D8-4C82-B401-223540A24716}">
      <dgm:prSet phldrT="[Text]" custT="1"/>
      <dgm:spPr/>
      <dgm:t>
        <a:bodyPr/>
        <a:lstStyle/>
        <a:p>
          <a:r>
            <a:rPr lang="en-US" sz="2800" b="1" smtClean="0">
              <a:solidFill>
                <a:schemeClr val="bg1"/>
              </a:solidFill>
              <a:latin typeface="Times New Roman" panose="02020603050405020304" pitchFamily="18" charset="0"/>
              <a:cs typeface="Times New Roman" panose="02020603050405020304" pitchFamily="18" charset="0"/>
            </a:rPr>
            <a:t>Chemical preparations mixed with natural ingredients</a:t>
          </a:r>
          <a:endParaRPr lang="en-US" sz="2800" b="1">
            <a:solidFill>
              <a:schemeClr val="bg1"/>
            </a:solidFill>
            <a:latin typeface="Times New Roman" panose="02020603050405020304" pitchFamily="18" charset="0"/>
            <a:cs typeface="Times New Roman" panose="02020603050405020304" pitchFamily="18" charset="0"/>
          </a:endParaRPr>
        </a:p>
      </dgm:t>
    </dgm:pt>
    <dgm:pt modelId="{40633D90-D7C8-4E30-A94C-4CFF2A998A18}" type="parTrans" cxnId="{596F39AD-430B-4F09-8340-AFBB058525E0}">
      <dgm:prSet/>
      <dgm:spPr/>
      <dgm:t>
        <a:bodyPr/>
        <a:lstStyle/>
        <a:p>
          <a:endParaRPr lang="en-US">
            <a:solidFill>
              <a:schemeClr val="bg1"/>
            </a:solidFill>
          </a:endParaRPr>
        </a:p>
      </dgm:t>
    </dgm:pt>
    <dgm:pt modelId="{C1D530C2-D4B9-4F6A-91D4-1267E0E90FF8}" type="sibTrans" cxnId="{596F39AD-430B-4F09-8340-AFBB058525E0}">
      <dgm:prSet/>
      <dgm:spPr/>
      <dgm:t>
        <a:bodyPr/>
        <a:lstStyle/>
        <a:p>
          <a:endParaRPr lang="en-US">
            <a:solidFill>
              <a:schemeClr val="bg1"/>
            </a:solidFill>
          </a:endParaRPr>
        </a:p>
      </dgm:t>
    </dgm:pt>
    <dgm:pt modelId="{871E7DB3-AE0A-45E0-A400-46D2A28B5A92}">
      <dgm:prSet phldrT="[Text]" custT="1"/>
      <dgm:spPr/>
      <dgm:t>
        <a:bodyPr/>
        <a:lstStyle/>
        <a:p>
          <a:pPr algn="just"/>
          <a:r>
            <a:rPr lang="en-US" sz="2400" b="1" smtClean="0">
              <a:solidFill>
                <a:schemeClr val="bg1"/>
              </a:solidFill>
              <a:latin typeface="Times New Roman" panose="02020603050405020304" pitchFamily="18" charset="0"/>
              <a:cs typeface="Times New Roman" panose="02020603050405020304" pitchFamily="18" charset="0"/>
            </a:rPr>
            <a:t>Vaccines  </a:t>
          </a:r>
          <a:r>
            <a:rPr lang="ar-IQ" sz="2400" b="1" smtClean="0">
              <a:solidFill>
                <a:schemeClr val="bg1"/>
              </a:solidFill>
              <a:latin typeface="Times New Roman" panose="02020603050405020304" pitchFamily="18" charset="0"/>
              <a:cs typeface="Times New Roman" panose="02020603050405020304" pitchFamily="18" charset="0"/>
            </a:rPr>
            <a:t>اللقاحات</a:t>
          </a:r>
          <a:endParaRPr lang="en-US" sz="2400" b="1">
            <a:solidFill>
              <a:schemeClr val="bg1"/>
            </a:solidFill>
            <a:latin typeface="Times New Roman" panose="02020603050405020304" pitchFamily="18" charset="0"/>
            <a:cs typeface="Times New Roman" panose="02020603050405020304" pitchFamily="18" charset="0"/>
          </a:endParaRPr>
        </a:p>
      </dgm:t>
    </dgm:pt>
    <dgm:pt modelId="{EABB3B9E-A97D-487D-9EDD-901B3A235E78}" type="parTrans" cxnId="{C2230768-FA0E-41B2-84D6-FB5AB9DFE6A4}">
      <dgm:prSet/>
      <dgm:spPr/>
      <dgm:t>
        <a:bodyPr/>
        <a:lstStyle/>
        <a:p>
          <a:endParaRPr lang="en-US">
            <a:solidFill>
              <a:schemeClr val="bg1"/>
            </a:solidFill>
          </a:endParaRPr>
        </a:p>
      </dgm:t>
    </dgm:pt>
    <dgm:pt modelId="{93917731-3444-4A4C-B3C2-EDE209454283}" type="sibTrans" cxnId="{C2230768-FA0E-41B2-84D6-FB5AB9DFE6A4}">
      <dgm:prSet/>
      <dgm:spPr/>
      <dgm:t>
        <a:bodyPr/>
        <a:lstStyle/>
        <a:p>
          <a:endParaRPr lang="en-US">
            <a:solidFill>
              <a:schemeClr val="bg1"/>
            </a:solidFill>
          </a:endParaRPr>
        </a:p>
      </dgm:t>
    </dgm:pt>
    <dgm:pt modelId="{A96C8A01-76E5-4CF3-9B80-8CBCF520F57D}">
      <dgm:prSet/>
      <dgm:spPr/>
      <dgm:t>
        <a:bodyPr/>
        <a:lstStyle/>
        <a:p>
          <a:r>
            <a:rPr lang="en-US" b="1" smtClean="0">
              <a:solidFill>
                <a:schemeClr val="bg1"/>
              </a:solidFill>
              <a:latin typeface="Times New Roman" panose="02020603050405020304" pitchFamily="18" charset="0"/>
              <a:cs typeface="Times New Roman" panose="02020603050405020304" pitchFamily="18" charset="0"/>
            </a:rPr>
            <a:t>Natural preparations</a:t>
          </a:r>
          <a:endParaRPr lang="en-US" b="1">
            <a:solidFill>
              <a:schemeClr val="bg1"/>
            </a:solidFill>
            <a:latin typeface="Times New Roman" panose="02020603050405020304" pitchFamily="18" charset="0"/>
            <a:cs typeface="Times New Roman" panose="02020603050405020304" pitchFamily="18" charset="0"/>
          </a:endParaRPr>
        </a:p>
      </dgm:t>
    </dgm:pt>
    <dgm:pt modelId="{797F8EF3-4130-478C-B239-3EC75D3D07B5}" type="parTrans" cxnId="{ACCC67CF-351F-45BA-925C-2B9F3EC78953}">
      <dgm:prSet/>
      <dgm:spPr/>
      <dgm:t>
        <a:bodyPr/>
        <a:lstStyle/>
        <a:p>
          <a:endParaRPr lang="en-US">
            <a:solidFill>
              <a:schemeClr val="bg1"/>
            </a:solidFill>
          </a:endParaRPr>
        </a:p>
      </dgm:t>
    </dgm:pt>
    <dgm:pt modelId="{B90787A3-DB9F-4EDF-94B8-38555F80745E}" type="sibTrans" cxnId="{ACCC67CF-351F-45BA-925C-2B9F3EC78953}">
      <dgm:prSet/>
      <dgm:spPr/>
      <dgm:t>
        <a:bodyPr/>
        <a:lstStyle/>
        <a:p>
          <a:endParaRPr lang="en-US">
            <a:solidFill>
              <a:schemeClr val="bg1"/>
            </a:solidFill>
          </a:endParaRPr>
        </a:p>
      </dgm:t>
    </dgm:pt>
    <dgm:pt modelId="{5FEB6AED-6BC9-4A98-AA4F-1F916935FBC5}" type="pres">
      <dgm:prSet presAssocID="{B0D47371-ACE5-4EDD-9DAC-8E5471125E74}" presName="Name0" presStyleCnt="0">
        <dgm:presLayoutVars>
          <dgm:dir/>
          <dgm:animLvl val="lvl"/>
          <dgm:resizeHandles val="exact"/>
        </dgm:presLayoutVars>
      </dgm:prSet>
      <dgm:spPr/>
      <dgm:t>
        <a:bodyPr/>
        <a:lstStyle/>
        <a:p>
          <a:endParaRPr lang="en-US"/>
        </a:p>
      </dgm:t>
    </dgm:pt>
    <dgm:pt modelId="{CE8C2A0D-C469-40B5-BEC0-407CFACC2D42}" type="pres">
      <dgm:prSet presAssocID="{8EF5E96F-C0C3-4207-BCDE-EFD724A45DA8}" presName="linNode" presStyleCnt="0"/>
      <dgm:spPr/>
    </dgm:pt>
    <dgm:pt modelId="{944C1268-0483-48A9-B0F4-4E7D8A55A22E}" type="pres">
      <dgm:prSet presAssocID="{8EF5E96F-C0C3-4207-BCDE-EFD724A45DA8}" presName="parentText" presStyleLbl="node1" presStyleIdx="0" presStyleCnt="4" custScaleX="182057" custScaleY="22609">
        <dgm:presLayoutVars>
          <dgm:chMax val="1"/>
          <dgm:bulletEnabled val="1"/>
        </dgm:presLayoutVars>
      </dgm:prSet>
      <dgm:spPr/>
      <dgm:t>
        <a:bodyPr/>
        <a:lstStyle/>
        <a:p>
          <a:endParaRPr lang="en-US"/>
        </a:p>
      </dgm:t>
    </dgm:pt>
    <dgm:pt modelId="{DC0338AD-7EF9-4AD3-9148-FB47A1A4F404}" type="pres">
      <dgm:prSet presAssocID="{14F9007D-78A0-477C-9705-78D9F98EB1E5}" presName="sp" presStyleCnt="0"/>
      <dgm:spPr/>
    </dgm:pt>
    <dgm:pt modelId="{9253F34D-0934-4873-9F17-A7AE46925DA3}" type="pres">
      <dgm:prSet presAssocID="{212623BE-A3D8-4C82-B401-223540A24716}" presName="linNode" presStyleCnt="0"/>
      <dgm:spPr/>
    </dgm:pt>
    <dgm:pt modelId="{8C7BCF03-0832-40DB-BF9C-17AFBA8D529F}" type="pres">
      <dgm:prSet presAssocID="{212623BE-A3D8-4C82-B401-223540A24716}" presName="parentText" presStyleLbl="node1" presStyleIdx="1" presStyleCnt="4" custScaleX="277778" custScaleY="24655">
        <dgm:presLayoutVars>
          <dgm:chMax val="1"/>
          <dgm:bulletEnabled val="1"/>
        </dgm:presLayoutVars>
      </dgm:prSet>
      <dgm:spPr/>
      <dgm:t>
        <a:bodyPr/>
        <a:lstStyle/>
        <a:p>
          <a:endParaRPr lang="en-US"/>
        </a:p>
      </dgm:t>
    </dgm:pt>
    <dgm:pt modelId="{A5F1C4A9-7415-445E-9929-1EA3FBA7BE31}" type="pres">
      <dgm:prSet presAssocID="{C1D530C2-D4B9-4F6A-91D4-1267E0E90FF8}" presName="sp" presStyleCnt="0"/>
      <dgm:spPr/>
    </dgm:pt>
    <dgm:pt modelId="{2F870E35-C3F9-4404-9615-C42B6E0A4FDC}" type="pres">
      <dgm:prSet presAssocID="{A96C8A01-76E5-4CF3-9B80-8CBCF520F57D}" presName="linNode" presStyleCnt="0"/>
      <dgm:spPr/>
    </dgm:pt>
    <dgm:pt modelId="{CE94BA21-2B62-4EC5-B8DF-E93501F6BD47}" type="pres">
      <dgm:prSet presAssocID="{A96C8A01-76E5-4CF3-9B80-8CBCF520F57D}" presName="parentText" presStyleLbl="node1" presStyleIdx="2" presStyleCnt="4" custScaleX="143410" custScaleY="16330">
        <dgm:presLayoutVars>
          <dgm:chMax val="1"/>
          <dgm:bulletEnabled val="1"/>
        </dgm:presLayoutVars>
      </dgm:prSet>
      <dgm:spPr/>
      <dgm:t>
        <a:bodyPr/>
        <a:lstStyle/>
        <a:p>
          <a:endParaRPr lang="en-US"/>
        </a:p>
      </dgm:t>
    </dgm:pt>
    <dgm:pt modelId="{3A193E3F-2A65-4F7B-B5BE-1A2FD06D3AF4}" type="pres">
      <dgm:prSet presAssocID="{B90787A3-DB9F-4EDF-94B8-38555F80745E}" presName="sp" presStyleCnt="0"/>
      <dgm:spPr/>
    </dgm:pt>
    <dgm:pt modelId="{69D039A9-30EF-4362-A2B8-730D2F081252}" type="pres">
      <dgm:prSet presAssocID="{5CE21048-5C94-4CCD-A321-D63D7E64FFEE}" presName="linNode" presStyleCnt="0"/>
      <dgm:spPr/>
    </dgm:pt>
    <dgm:pt modelId="{10A78796-0142-4001-B990-CD97EB4C4F30}" type="pres">
      <dgm:prSet presAssocID="{5CE21048-5C94-4CCD-A321-D63D7E64FFEE}" presName="parentText" presStyleLbl="node1" presStyleIdx="3" presStyleCnt="4" custScaleX="2000000">
        <dgm:presLayoutVars>
          <dgm:chMax val="1"/>
          <dgm:bulletEnabled val="1"/>
        </dgm:presLayoutVars>
      </dgm:prSet>
      <dgm:spPr/>
      <dgm:t>
        <a:bodyPr/>
        <a:lstStyle/>
        <a:p>
          <a:endParaRPr lang="en-US"/>
        </a:p>
      </dgm:t>
    </dgm:pt>
    <dgm:pt modelId="{50FDFA6B-97A2-4302-8DFD-0DAA2B28BCC8}" type="pres">
      <dgm:prSet presAssocID="{5CE21048-5C94-4CCD-A321-D63D7E64FFEE}" presName="descendantText" presStyleLbl="alignAccFollowNode1" presStyleIdx="0" presStyleCnt="1" custScaleX="2000000" custScaleY="145412">
        <dgm:presLayoutVars>
          <dgm:bulletEnabled val="1"/>
        </dgm:presLayoutVars>
      </dgm:prSet>
      <dgm:spPr/>
      <dgm:t>
        <a:bodyPr/>
        <a:lstStyle/>
        <a:p>
          <a:endParaRPr lang="en-US"/>
        </a:p>
      </dgm:t>
    </dgm:pt>
  </dgm:ptLst>
  <dgm:cxnLst>
    <dgm:cxn modelId="{ACCC67CF-351F-45BA-925C-2B9F3EC78953}" srcId="{B0D47371-ACE5-4EDD-9DAC-8E5471125E74}" destId="{A96C8A01-76E5-4CF3-9B80-8CBCF520F57D}" srcOrd="2" destOrd="0" parTransId="{797F8EF3-4130-478C-B239-3EC75D3D07B5}" sibTransId="{B90787A3-DB9F-4EDF-94B8-38555F80745E}"/>
    <dgm:cxn modelId="{596F39AD-430B-4F09-8340-AFBB058525E0}" srcId="{B0D47371-ACE5-4EDD-9DAC-8E5471125E74}" destId="{212623BE-A3D8-4C82-B401-223540A24716}" srcOrd="1" destOrd="0" parTransId="{40633D90-D7C8-4E30-A94C-4CFF2A998A18}" sibTransId="{C1D530C2-D4B9-4F6A-91D4-1267E0E90FF8}"/>
    <dgm:cxn modelId="{BF27C285-C66E-4927-8850-6CB31CC5EFD5}" type="presOf" srcId="{5CE21048-5C94-4CCD-A321-D63D7E64FFEE}" destId="{10A78796-0142-4001-B990-CD97EB4C4F30}" srcOrd="0" destOrd="0" presId="urn:microsoft.com/office/officeart/2005/8/layout/vList5"/>
    <dgm:cxn modelId="{98126596-7E0D-40B7-8597-140021C2A6B0}" type="presOf" srcId="{212623BE-A3D8-4C82-B401-223540A24716}" destId="{8C7BCF03-0832-40DB-BF9C-17AFBA8D529F}" srcOrd="0" destOrd="0" presId="urn:microsoft.com/office/officeart/2005/8/layout/vList5"/>
    <dgm:cxn modelId="{A141904E-59C1-4569-B409-62F4CFD21FC7}" srcId="{B0D47371-ACE5-4EDD-9DAC-8E5471125E74}" destId="{5CE21048-5C94-4CCD-A321-D63D7E64FFEE}" srcOrd="3" destOrd="0" parTransId="{759F2C15-5A55-4643-A0D2-968FFDB15204}" sibTransId="{6D192F95-15AA-46B7-87B6-47ACF3C7387B}"/>
    <dgm:cxn modelId="{C2230768-FA0E-41B2-84D6-FB5AB9DFE6A4}" srcId="{5CE21048-5C94-4CCD-A321-D63D7E64FFEE}" destId="{871E7DB3-AE0A-45E0-A400-46D2A28B5A92}" srcOrd="2" destOrd="0" parTransId="{EABB3B9E-A97D-487D-9EDD-901B3A235E78}" sibTransId="{93917731-3444-4A4C-B3C2-EDE209454283}"/>
    <dgm:cxn modelId="{28ACD3C4-BFD7-4251-A6C5-861853B2BDFD}" type="presOf" srcId="{8EF5E96F-C0C3-4207-BCDE-EFD724A45DA8}" destId="{944C1268-0483-48A9-B0F4-4E7D8A55A22E}" srcOrd="0" destOrd="0" presId="urn:microsoft.com/office/officeart/2005/8/layout/vList5"/>
    <dgm:cxn modelId="{D9ECB282-2F63-4407-B941-1673CB457D5B}" type="presOf" srcId="{B0D47371-ACE5-4EDD-9DAC-8E5471125E74}" destId="{5FEB6AED-6BC9-4A98-AA4F-1F916935FBC5}" srcOrd="0" destOrd="0" presId="urn:microsoft.com/office/officeart/2005/8/layout/vList5"/>
    <dgm:cxn modelId="{6E2583ED-95CB-4B9C-A0E1-0D434CB63AD7}" type="presOf" srcId="{ED2F6738-70DD-4A46-A27C-ABA4C52AD998}" destId="{50FDFA6B-97A2-4302-8DFD-0DAA2B28BCC8}" srcOrd="0" destOrd="1" presId="urn:microsoft.com/office/officeart/2005/8/layout/vList5"/>
    <dgm:cxn modelId="{774FB0E8-0D6C-4789-A519-1D8FB2B24ECB}" srcId="{5CE21048-5C94-4CCD-A321-D63D7E64FFEE}" destId="{1D91E363-9E39-4D4C-928C-BBE62C3659FA}" srcOrd="0" destOrd="0" parTransId="{CBE53AF0-CA0D-4B60-8DCC-F9293501CC9B}" sibTransId="{29D1DBBB-CAEB-412E-8EF2-41D0E6AD93E1}"/>
    <dgm:cxn modelId="{F1D7647F-368A-476A-A8C8-3AB4E5EC5BCF}" srcId="{B0D47371-ACE5-4EDD-9DAC-8E5471125E74}" destId="{8EF5E96F-C0C3-4207-BCDE-EFD724A45DA8}" srcOrd="0" destOrd="0" parTransId="{B79E7F08-ABBD-44A8-8850-C9E791894FA1}" sibTransId="{14F9007D-78A0-477C-9705-78D9F98EB1E5}"/>
    <dgm:cxn modelId="{4F75426B-1354-45D5-95D2-E7229DAED5FA}" type="presOf" srcId="{A96C8A01-76E5-4CF3-9B80-8CBCF520F57D}" destId="{CE94BA21-2B62-4EC5-B8DF-E93501F6BD47}" srcOrd="0" destOrd="0" presId="urn:microsoft.com/office/officeart/2005/8/layout/vList5"/>
    <dgm:cxn modelId="{70FE992F-A98B-43A6-A233-6EC911B604AA}" type="presOf" srcId="{871E7DB3-AE0A-45E0-A400-46D2A28B5A92}" destId="{50FDFA6B-97A2-4302-8DFD-0DAA2B28BCC8}" srcOrd="0" destOrd="2" presId="urn:microsoft.com/office/officeart/2005/8/layout/vList5"/>
    <dgm:cxn modelId="{6FF7ABEC-C4BB-4933-85B6-93A9FAFBE3A9}" type="presOf" srcId="{1D91E363-9E39-4D4C-928C-BBE62C3659FA}" destId="{50FDFA6B-97A2-4302-8DFD-0DAA2B28BCC8}" srcOrd="0" destOrd="0" presId="urn:microsoft.com/office/officeart/2005/8/layout/vList5"/>
    <dgm:cxn modelId="{F6C98C96-1CC4-4E4E-8FEA-0970BF06CC0A}" srcId="{5CE21048-5C94-4CCD-A321-D63D7E64FFEE}" destId="{ED2F6738-70DD-4A46-A27C-ABA4C52AD998}" srcOrd="1" destOrd="0" parTransId="{3C320D38-18D9-4935-8E8C-D0996069BC46}" sibTransId="{9E20D25F-199A-4862-8C8C-E165802FDD19}"/>
    <dgm:cxn modelId="{0E7A4F5E-630E-4658-B71F-5EF6A28B3EE0}" type="presParOf" srcId="{5FEB6AED-6BC9-4A98-AA4F-1F916935FBC5}" destId="{CE8C2A0D-C469-40B5-BEC0-407CFACC2D42}" srcOrd="0" destOrd="0" presId="urn:microsoft.com/office/officeart/2005/8/layout/vList5"/>
    <dgm:cxn modelId="{A453CDA1-AE7C-4492-AA2F-8539EE1FC2C1}" type="presParOf" srcId="{CE8C2A0D-C469-40B5-BEC0-407CFACC2D42}" destId="{944C1268-0483-48A9-B0F4-4E7D8A55A22E}" srcOrd="0" destOrd="0" presId="urn:microsoft.com/office/officeart/2005/8/layout/vList5"/>
    <dgm:cxn modelId="{44B9383E-4938-4710-807A-B6CE5EE07B5A}" type="presParOf" srcId="{5FEB6AED-6BC9-4A98-AA4F-1F916935FBC5}" destId="{DC0338AD-7EF9-4AD3-9148-FB47A1A4F404}" srcOrd="1" destOrd="0" presId="urn:microsoft.com/office/officeart/2005/8/layout/vList5"/>
    <dgm:cxn modelId="{E19A609B-3DCB-49B8-9E13-7CDACBF600F3}" type="presParOf" srcId="{5FEB6AED-6BC9-4A98-AA4F-1F916935FBC5}" destId="{9253F34D-0934-4873-9F17-A7AE46925DA3}" srcOrd="2" destOrd="0" presId="urn:microsoft.com/office/officeart/2005/8/layout/vList5"/>
    <dgm:cxn modelId="{AFE60653-F35D-4650-BC22-7652B0A73146}" type="presParOf" srcId="{9253F34D-0934-4873-9F17-A7AE46925DA3}" destId="{8C7BCF03-0832-40DB-BF9C-17AFBA8D529F}" srcOrd="0" destOrd="0" presId="urn:microsoft.com/office/officeart/2005/8/layout/vList5"/>
    <dgm:cxn modelId="{0AA7D909-533D-4E2B-AC41-31F92219286D}" type="presParOf" srcId="{5FEB6AED-6BC9-4A98-AA4F-1F916935FBC5}" destId="{A5F1C4A9-7415-445E-9929-1EA3FBA7BE31}" srcOrd="3" destOrd="0" presId="urn:microsoft.com/office/officeart/2005/8/layout/vList5"/>
    <dgm:cxn modelId="{05AC01F9-1FB1-4D86-9E24-1081E4E3966C}" type="presParOf" srcId="{5FEB6AED-6BC9-4A98-AA4F-1F916935FBC5}" destId="{2F870E35-C3F9-4404-9615-C42B6E0A4FDC}" srcOrd="4" destOrd="0" presId="urn:microsoft.com/office/officeart/2005/8/layout/vList5"/>
    <dgm:cxn modelId="{8D8E0F5E-7E24-4128-8308-1872D561C166}" type="presParOf" srcId="{2F870E35-C3F9-4404-9615-C42B6E0A4FDC}" destId="{CE94BA21-2B62-4EC5-B8DF-E93501F6BD47}" srcOrd="0" destOrd="0" presId="urn:microsoft.com/office/officeart/2005/8/layout/vList5"/>
    <dgm:cxn modelId="{CCFA9BE3-89AD-452A-88B9-B4D172F7CE5A}" type="presParOf" srcId="{5FEB6AED-6BC9-4A98-AA4F-1F916935FBC5}" destId="{3A193E3F-2A65-4F7B-B5BE-1A2FD06D3AF4}" srcOrd="5" destOrd="0" presId="urn:microsoft.com/office/officeart/2005/8/layout/vList5"/>
    <dgm:cxn modelId="{AF063291-3E95-4F42-93F8-DEDC341D8813}" type="presParOf" srcId="{5FEB6AED-6BC9-4A98-AA4F-1F916935FBC5}" destId="{69D039A9-30EF-4362-A2B8-730D2F081252}" srcOrd="6" destOrd="0" presId="urn:microsoft.com/office/officeart/2005/8/layout/vList5"/>
    <dgm:cxn modelId="{39FD11F0-091F-4653-B02A-C0958592EDCE}" type="presParOf" srcId="{69D039A9-30EF-4362-A2B8-730D2F081252}" destId="{10A78796-0142-4001-B990-CD97EB4C4F30}" srcOrd="0" destOrd="0" presId="urn:microsoft.com/office/officeart/2005/8/layout/vList5"/>
    <dgm:cxn modelId="{40210108-6ED2-4644-A7DB-21C4071AD8BE}" type="presParOf" srcId="{69D039A9-30EF-4362-A2B8-730D2F081252}" destId="{50FDFA6B-97A2-4302-8DFD-0DAA2B28BC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C1268-0483-48A9-B0F4-4E7D8A55A22E}">
      <dsp:nvSpPr>
        <dsp:cNvPr id="0" name=""/>
        <dsp:cNvSpPr/>
      </dsp:nvSpPr>
      <dsp:spPr>
        <a:xfrm>
          <a:off x="1069" y="2010"/>
          <a:ext cx="5743315" cy="733117"/>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smtClean="0">
              <a:solidFill>
                <a:schemeClr val="bg1"/>
              </a:solidFill>
              <a:latin typeface="Times New Roman" panose="02020603050405020304" pitchFamily="18" charset="0"/>
              <a:cs typeface="Times New Roman" panose="02020603050405020304" pitchFamily="18" charset="0"/>
            </a:rPr>
            <a:t>Chemical preparations</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36857" y="37798"/>
        <a:ext cx="5671739" cy="661541"/>
      </dsp:txXfrm>
    </dsp:sp>
    <dsp:sp modelId="{8C7BCF03-0832-40DB-BF9C-17AFBA8D529F}">
      <dsp:nvSpPr>
        <dsp:cNvPr id="0" name=""/>
        <dsp:cNvSpPr/>
      </dsp:nvSpPr>
      <dsp:spPr>
        <a:xfrm>
          <a:off x="1069" y="897258"/>
          <a:ext cx="8754449" cy="799461"/>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smtClean="0">
              <a:solidFill>
                <a:schemeClr val="bg1"/>
              </a:solidFill>
              <a:latin typeface="Times New Roman" panose="02020603050405020304" pitchFamily="18" charset="0"/>
              <a:cs typeface="Times New Roman" panose="02020603050405020304" pitchFamily="18" charset="0"/>
            </a:rPr>
            <a:t>Chemical preparations mixed with natural ingredients</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40095" y="936284"/>
        <a:ext cx="8676397" cy="721409"/>
      </dsp:txXfrm>
    </dsp:sp>
    <dsp:sp modelId="{CE94BA21-2B62-4EC5-B8DF-E93501F6BD47}">
      <dsp:nvSpPr>
        <dsp:cNvPr id="0" name=""/>
        <dsp:cNvSpPr/>
      </dsp:nvSpPr>
      <dsp:spPr>
        <a:xfrm>
          <a:off x="1069" y="1858849"/>
          <a:ext cx="4524126" cy="529515"/>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smtClean="0">
              <a:solidFill>
                <a:schemeClr val="bg1"/>
              </a:solidFill>
              <a:latin typeface="Times New Roman" panose="02020603050405020304" pitchFamily="18" charset="0"/>
              <a:cs typeface="Times New Roman" panose="02020603050405020304" pitchFamily="18" charset="0"/>
            </a:rPr>
            <a:t>Natural preparations</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26918" y="1884698"/>
        <a:ext cx="4472428" cy="477817"/>
      </dsp:txXfrm>
    </dsp:sp>
    <dsp:sp modelId="{50FDFA6B-97A2-4302-8DFD-0DAA2B28BCC8}">
      <dsp:nvSpPr>
        <dsp:cNvPr id="0" name=""/>
        <dsp:cNvSpPr/>
      </dsp:nvSpPr>
      <dsp:spPr>
        <a:xfrm rot="5400000">
          <a:off x="4072407" y="1633066"/>
          <a:ext cx="3772095" cy="5606950"/>
        </a:xfrm>
        <a:prstGeom prst="round2SameRect">
          <a:avLst/>
        </a:prstGeom>
        <a:solidFill>
          <a:schemeClr val="accent1">
            <a:alpha val="90000"/>
            <a:tint val="40000"/>
            <a:hueOff val="0"/>
            <a:satOff val="0"/>
            <a:lumOff val="0"/>
            <a:alphaOff val="0"/>
          </a:schemeClr>
        </a:solidFill>
        <a:ln w="12000" cap="flat" cmpd="sng" algn="ctr">
          <a:solidFill>
            <a:schemeClr val="accent1">
              <a:alpha val="90000"/>
              <a:tint val="40000"/>
              <a:hueOff val="0"/>
              <a:satOff val="0"/>
              <a:lumOff val="0"/>
              <a:alphaOff val="0"/>
            </a:schemeClr>
          </a:solidFill>
          <a:prstDash val="solid"/>
        </a:ln>
        <a:effectLst>
          <a:glow rad="63500">
            <a:schemeClr val="accent1">
              <a:alpha val="90000"/>
              <a:tint val="4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1" kern="1200" smtClean="0">
              <a:solidFill>
                <a:schemeClr val="bg1"/>
              </a:solidFill>
              <a:latin typeface="Times New Roman" panose="02020603050405020304" pitchFamily="18" charset="0"/>
              <a:cs typeface="Times New Roman" panose="02020603050405020304" pitchFamily="18" charset="0"/>
            </a:rPr>
            <a:t>Extract from Biosystems (Stem Cell Therapies)</a:t>
          </a:r>
          <a:r>
            <a:rPr lang="ar-IQ" sz="2400" b="1" kern="1200" smtClean="0">
              <a:solidFill>
                <a:schemeClr val="bg1"/>
              </a:solidFill>
              <a:latin typeface="Times New Roman" panose="02020603050405020304" pitchFamily="18" charset="0"/>
              <a:cs typeface="Times New Roman" panose="02020603050405020304" pitchFamily="18" charset="0"/>
            </a:rPr>
            <a:t> </a:t>
          </a:r>
          <a:r>
            <a:rPr lang="en-US" sz="2400" b="1" kern="1200" smtClean="0">
              <a:solidFill>
                <a:schemeClr val="bg1"/>
              </a:solidFill>
              <a:latin typeface="Times New Roman" panose="02020603050405020304" pitchFamily="18" charset="0"/>
              <a:cs typeface="Times New Roman" panose="02020603050405020304" pitchFamily="18" charset="0"/>
            </a:rPr>
            <a:t> </a:t>
          </a:r>
          <a:r>
            <a:rPr lang="ar-IQ" sz="2400" b="1" kern="1200" smtClean="0">
              <a:solidFill>
                <a:schemeClr val="bg1"/>
              </a:solidFill>
              <a:latin typeface="Times New Roman" panose="02020603050405020304" pitchFamily="18" charset="0"/>
              <a:cs typeface="Times New Roman" panose="02020603050405020304" pitchFamily="18" charset="0"/>
            </a:rPr>
            <a:t>(علاجات الخلايا الجذعية)</a:t>
          </a:r>
          <a:endParaRPr lang="en-US" sz="2400" b="1" kern="1200">
            <a:solidFill>
              <a:schemeClr val="bg1"/>
            </a:solidFill>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sz="2400" b="1" kern="1200" smtClean="0">
              <a:solidFill>
                <a:schemeClr val="bg1"/>
              </a:solidFill>
              <a:latin typeface="Times New Roman" panose="02020603050405020304" pitchFamily="18" charset="0"/>
              <a:cs typeface="Times New Roman" panose="02020603050405020304" pitchFamily="18" charset="0"/>
            </a:rPr>
            <a:t>Nucleic acid hybridization product </a:t>
          </a:r>
          <a:r>
            <a:rPr lang="en-US" sz="2400" b="1" kern="1200" smtClean="0">
              <a:solidFill>
                <a:srgbClr val="FF0000"/>
              </a:solidFill>
              <a:latin typeface="Times New Roman" panose="02020603050405020304" pitchFamily="18" charset="0"/>
              <a:cs typeface="Times New Roman" panose="02020603050405020304" pitchFamily="18" charset="0"/>
            </a:rPr>
            <a:t>(Erythropoietin)</a:t>
          </a:r>
          <a:r>
            <a:rPr lang="en-US" sz="2400" b="1" kern="1200" smtClean="0">
              <a:solidFill>
                <a:schemeClr val="bg1"/>
              </a:solidFill>
              <a:latin typeface="Times New Roman" panose="02020603050405020304" pitchFamily="18" charset="0"/>
              <a:cs typeface="Times New Roman" panose="02020603050405020304" pitchFamily="18" charset="0"/>
            </a:rPr>
            <a:t> is the protein responsible for stimulating blood production, or growth hormone) </a:t>
          </a:r>
          <a:r>
            <a:rPr lang="ar-IQ" sz="2400" b="1" kern="1200" smtClean="0">
              <a:solidFill>
                <a:schemeClr val="bg1"/>
              </a:solidFill>
              <a:latin typeface="Times New Roman" panose="02020603050405020304" pitchFamily="18" charset="0"/>
              <a:cs typeface="Times New Roman" panose="02020603050405020304" pitchFamily="18" charset="0"/>
            </a:rPr>
            <a:t>منتج تهجين الحمض النووي (الإريثروبويتين هو البروتين المسؤول عن تحفيز إنتاج الدم، أو هرمون النمو)</a:t>
          </a:r>
          <a:endParaRPr lang="en-US" sz="2400" b="1" kern="1200">
            <a:solidFill>
              <a:schemeClr val="bg1"/>
            </a:solidFill>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sz="2400" b="1" kern="1200" smtClean="0">
              <a:solidFill>
                <a:schemeClr val="bg1"/>
              </a:solidFill>
              <a:latin typeface="Times New Roman" panose="02020603050405020304" pitchFamily="18" charset="0"/>
              <a:cs typeface="Times New Roman" panose="02020603050405020304" pitchFamily="18" charset="0"/>
            </a:rPr>
            <a:t>Vaccines  </a:t>
          </a:r>
          <a:r>
            <a:rPr lang="ar-IQ" sz="2400" b="1" kern="1200" smtClean="0">
              <a:solidFill>
                <a:schemeClr val="bg1"/>
              </a:solidFill>
              <a:latin typeface="Times New Roman" panose="02020603050405020304" pitchFamily="18" charset="0"/>
              <a:cs typeface="Times New Roman" panose="02020603050405020304" pitchFamily="18" charset="0"/>
            </a:rPr>
            <a:t>اللقاحات</a:t>
          </a:r>
          <a:endParaRPr lang="en-US" sz="2400" b="1" kern="1200">
            <a:solidFill>
              <a:schemeClr val="bg1"/>
            </a:solidFill>
            <a:latin typeface="Times New Roman" panose="02020603050405020304" pitchFamily="18" charset="0"/>
            <a:cs typeface="Times New Roman" panose="02020603050405020304" pitchFamily="18" charset="0"/>
          </a:endParaRPr>
        </a:p>
      </dsp:txBody>
      <dsp:txXfrm rot="-5400000">
        <a:off x="3154980" y="2734633"/>
        <a:ext cx="5422811" cy="3403817"/>
      </dsp:txXfrm>
    </dsp:sp>
    <dsp:sp modelId="{10A78796-0142-4001-B990-CD97EB4C4F30}">
      <dsp:nvSpPr>
        <dsp:cNvPr id="0" name=""/>
        <dsp:cNvSpPr/>
      </dsp:nvSpPr>
      <dsp:spPr>
        <a:xfrm>
          <a:off x="1069" y="2815245"/>
          <a:ext cx="3153909" cy="3242592"/>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chemeClr val="bg1"/>
              </a:solidFill>
              <a:latin typeface="Times New Roman" panose="02020603050405020304" pitchFamily="18" charset="0"/>
              <a:cs typeface="Times New Roman" panose="02020603050405020304" pitchFamily="18" charset="0"/>
            </a:rPr>
            <a:t>Biopharmaceutical preparations</a:t>
          </a:r>
          <a:endParaRPr lang="ar-IQ" sz="2400" b="1" kern="1200" smtClean="0">
            <a:solidFill>
              <a:schemeClr val="bg1"/>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ar-IQ" sz="2400" b="1" kern="1200" smtClean="0">
              <a:solidFill>
                <a:schemeClr val="bg1"/>
              </a:solidFill>
              <a:latin typeface="Times New Roman" panose="02020603050405020304" pitchFamily="18" charset="0"/>
              <a:cs typeface="Times New Roman" panose="02020603050405020304" pitchFamily="18" charset="0"/>
            </a:rPr>
            <a:t>المستحضرات الصيدلانية الحيوية</a:t>
          </a:r>
          <a:endParaRPr lang="en-US" sz="2400" b="1" kern="1200">
            <a:solidFill>
              <a:schemeClr val="bg1"/>
            </a:solidFill>
            <a:latin typeface="Times New Roman" panose="02020603050405020304" pitchFamily="18" charset="0"/>
            <a:cs typeface="Times New Roman" panose="02020603050405020304" pitchFamily="18" charset="0"/>
          </a:endParaRPr>
        </a:p>
      </dsp:txBody>
      <dsp:txXfrm>
        <a:off x="155030" y="2969206"/>
        <a:ext cx="2845987" cy="29346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2/29/2024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2/29/2024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eng zahraa\Desktop\55.jpg"/>
          <p:cNvPicPr>
            <a:picLocks noChangeAspect="1" noChangeArrowheads="1"/>
          </p:cNvPicPr>
          <p:nvPr/>
        </p:nvPicPr>
        <p:blipFill>
          <a:blip r:embed="rId2" cstate="print"/>
          <a:srcRect/>
          <a:stretch>
            <a:fillRect/>
          </a:stretch>
        </p:blipFill>
        <p:spPr bwMode="auto">
          <a:xfrm>
            <a:off x="0" y="0"/>
            <a:ext cx="9144000" cy="6922630"/>
          </a:xfrm>
          <a:prstGeom prst="rect">
            <a:avLst/>
          </a:prstGeom>
          <a:noFill/>
        </p:spPr>
      </p:pic>
      <p:sp>
        <p:nvSpPr>
          <p:cNvPr id="5" name="TextBox 4"/>
          <p:cNvSpPr txBox="1"/>
          <p:nvPr/>
        </p:nvSpPr>
        <p:spPr>
          <a:xfrm>
            <a:off x="647699" y="392937"/>
            <a:ext cx="7848600" cy="2400657"/>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IQ" sz="4800" b="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المستحضرات الصيدلانية</a:t>
            </a:r>
          </a:p>
          <a:p>
            <a:pPr algn="ctr"/>
            <a:r>
              <a:rPr lang="en-US" sz="4800" b="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Pharmaceutical preparations</a:t>
            </a:r>
          </a:p>
          <a:p>
            <a:endParaRPr lang="ar-IQ"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reflection blurRad="6350" stA="60000" endA="900" endPos="60000" dist="29997" dir="5400000" sy="-100000" algn="bl" rotWithShape="0"/>
              </a:effectLst>
              <a:latin typeface="Times New Roman" pitchFamily="18" charset="0"/>
              <a:cs typeface="Times New Roman" pitchFamily="18" charset="0"/>
            </a:endParaRPr>
          </a:p>
        </p:txBody>
      </p:sp>
      <p:sp>
        <p:nvSpPr>
          <p:cNvPr id="6" name="TextBox 5"/>
          <p:cNvSpPr txBox="1"/>
          <p:nvPr/>
        </p:nvSpPr>
        <p:spPr>
          <a:xfrm>
            <a:off x="180567" y="2514600"/>
            <a:ext cx="4922438" cy="1169551"/>
          </a:xfrm>
          <a:prstGeom prst="rect">
            <a:avLst/>
          </a:prstGeom>
          <a:noFill/>
        </p:spPr>
        <p:txBody>
          <a:bodyPr wrap="non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500" b="1" dirty="0" smtClean="0">
                <a:ln/>
                <a:solidFill>
                  <a:schemeClr val="accent3"/>
                </a:solidFill>
                <a:latin typeface="Times New Roman" pitchFamily="18" charset="0"/>
                <a:cs typeface="Times New Roman" pitchFamily="18" charset="0"/>
              </a:rPr>
              <a:t>By</a:t>
            </a:r>
          </a:p>
          <a:p>
            <a:pPr algn="ctr"/>
            <a:r>
              <a:rPr lang="en-US" sz="3500" b="1" dirty="0" err="1">
                <a:ln/>
                <a:solidFill>
                  <a:schemeClr val="accent3"/>
                </a:solidFill>
                <a:latin typeface="Times New Roman" pitchFamily="18" charset="0"/>
                <a:cs typeface="Times New Roman" pitchFamily="18" charset="0"/>
              </a:rPr>
              <a:t>Zahraa</a:t>
            </a:r>
            <a:r>
              <a:rPr lang="en-US" sz="3500" b="1" dirty="0">
                <a:ln/>
                <a:solidFill>
                  <a:schemeClr val="accent3"/>
                </a:solidFill>
                <a:latin typeface="Times New Roman" pitchFamily="18" charset="0"/>
                <a:cs typeface="Times New Roman" pitchFamily="18" charset="0"/>
              </a:rPr>
              <a:t> Hameed Al-</a:t>
            </a:r>
            <a:r>
              <a:rPr lang="en-US" sz="3500" b="1" dirty="0" err="1">
                <a:ln/>
                <a:solidFill>
                  <a:schemeClr val="accent3"/>
                </a:solidFill>
                <a:latin typeface="Times New Roman" pitchFamily="18" charset="0"/>
                <a:cs typeface="Times New Roman" pitchFamily="18" charset="0"/>
              </a:rPr>
              <a:t>Agili</a:t>
            </a:r>
            <a:endParaRPr lang="ar-IQ" sz="3500" b="1" dirty="0">
              <a:ln/>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457200"/>
            <a:ext cx="8268237" cy="1066800"/>
          </a:xfrm>
          <a:prstGeom prst="rect">
            <a:avLst/>
          </a:prstGeom>
        </p:spPr>
      </p:pic>
      <p:sp>
        <p:nvSpPr>
          <p:cNvPr id="3" name="TextBox 2"/>
          <p:cNvSpPr txBox="1"/>
          <p:nvPr/>
        </p:nvSpPr>
        <p:spPr>
          <a:xfrm>
            <a:off x="588818" y="1905000"/>
            <a:ext cx="8060419" cy="661207"/>
          </a:xfrm>
          <a:prstGeom prst="rect">
            <a:avLst/>
          </a:prstGeom>
          <a:noFill/>
        </p:spPr>
        <p:txBody>
          <a:bodyPr wrap="square" rtlCol="0">
            <a:spAutoFit/>
          </a:bodyPr>
          <a:lstStyle/>
          <a:p>
            <a:pPr algn="just" rtl="1">
              <a:lnSpc>
                <a:spcPct val="150000"/>
              </a:lnSpc>
            </a:pPr>
            <a:r>
              <a:rPr lang="ar-IQ" sz="2800" b="1" smtClean="0">
                <a:solidFill>
                  <a:schemeClr val="bg1"/>
                </a:solidFill>
                <a:latin typeface="Times New Roman" panose="02020603050405020304" pitchFamily="18" charset="0"/>
                <a:cs typeface="Times New Roman" panose="02020603050405020304" pitchFamily="18" charset="0"/>
              </a:rPr>
              <a:t>الجوز </a:t>
            </a:r>
            <a:r>
              <a:rPr lang="ar-IQ" sz="2800" b="1">
                <a:solidFill>
                  <a:schemeClr val="bg1"/>
                </a:solidFill>
                <a:latin typeface="Times New Roman" panose="02020603050405020304" pitchFamily="18" charset="0"/>
                <a:cs typeface="Times New Roman" panose="02020603050405020304" pitchFamily="18" charset="0"/>
              </a:rPr>
              <a:t>يتداخل مع أدوية الدرقية، لذلك يُنصح بترك فاصل زمنيّ بينهما</a:t>
            </a:r>
            <a:r>
              <a:rPr lang="ar-IQ" sz="2800" b="1" smtClean="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8194" name="Picture 2" descr="كيف تتعامل مع أدوية الغدة الدرقية حينما تضطرّ لتناولها فترة طويلة ..."/>
          <p:cNvPicPr>
            <a:picLocks noChangeAspect="1" noChangeArrowheads="1"/>
          </p:cNvPicPr>
          <p:nvPr/>
        </p:nvPicPr>
        <p:blipFill rotWithShape="1">
          <a:blip r:embed="rId3">
            <a:extLst>
              <a:ext uri="{28A0092B-C50C-407E-A947-70E740481C1C}">
                <a14:useLocalDpi xmlns:a14="http://schemas.microsoft.com/office/drawing/2010/main" val="0"/>
              </a:ext>
            </a:extLst>
          </a:blip>
          <a:srcRect t="25100" b="5229"/>
          <a:stretch/>
        </p:blipFill>
        <p:spPr bwMode="auto">
          <a:xfrm>
            <a:off x="0" y="3136337"/>
            <a:ext cx="9143999" cy="379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9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لا يتوفر وصف للصورة."/>
          <p:cNvPicPr>
            <a:picLocks noChangeAspect="1" noChangeArrowheads="1"/>
          </p:cNvPicPr>
          <p:nvPr/>
        </p:nvPicPr>
        <p:blipFill rotWithShape="1">
          <a:blip r:embed="rId2">
            <a:extLst>
              <a:ext uri="{28A0092B-C50C-407E-A947-70E740481C1C}">
                <a14:useLocalDpi xmlns:a14="http://schemas.microsoft.com/office/drawing/2010/main" val="0"/>
              </a:ext>
            </a:extLst>
          </a:blip>
          <a:srcRect t="12222"/>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لا يتوفر وصف للصورة."/>
          <p:cNvPicPr>
            <a:picLocks noChangeAspect="1" noChangeArrowheads="1"/>
          </p:cNvPicPr>
          <p:nvPr/>
        </p:nvPicPr>
        <p:blipFill rotWithShape="1">
          <a:blip r:embed="rId3">
            <a:extLst>
              <a:ext uri="{28A0092B-C50C-407E-A947-70E740481C1C}">
                <a14:useLocalDpi xmlns:a14="http://schemas.microsoft.com/office/drawing/2010/main" val="0"/>
              </a:ext>
            </a:extLst>
          </a:blip>
          <a:srcRect l="73153" t="25662" b="34485"/>
          <a:stretch/>
        </p:blipFill>
        <p:spPr bwMode="auto">
          <a:xfrm>
            <a:off x="6798621" y="4267200"/>
            <a:ext cx="2324597"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267200"/>
            <a:ext cx="1447800" cy="14478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6477000" y="152400"/>
            <a:ext cx="135477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0410" y="762000"/>
            <a:ext cx="135477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39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لا يتوفر وصف للصورة."/>
          <p:cNvPicPr>
            <a:picLocks noChangeAspect="1" noChangeArrowheads="1"/>
          </p:cNvPicPr>
          <p:nvPr/>
        </p:nvPicPr>
        <p:blipFill rotWithShape="1">
          <a:blip r:embed="rId2">
            <a:extLst>
              <a:ext uri="{28A0092B-C50C-407E-A947-70E740481C1C}">
                <a14:useLocalDpi xmlns:a14="http://schemas.microsoft.com/office/drawing/2010/main" val="0"/>
              </a:ext>
            </a:extLst>
          </a:blip>
          <a:srcRect t="118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86600" y="76200"/>
            <a:ext cx="381000" cy="5334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7086600" y="4267200"/>
            <a:ext cx="2057400" cy="25908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0" y="5174673"/>
            <a:ext cx="1676400" cy="16764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1409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0" y="0"/>
            <a:ext cx="9144000" cy="6858000"/>
          </a:xfrm>
          <a:prstGeom prst="rect">
            <a:avLst/>
          </a:prstGeom>
        </p:spPr>
      </p:pic>
    </p:spTree>
    <p:extLst>
      <p:ext uri="{BB962C8B-B14F-4D97-AF65-F5344CB8AC3E}">
        <p14:creationId xmlns:p14="http://schemas.microsoft.com/office/powerpoint/2010/main" val="1625679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2767012"/>
          </a:xfrm>
          <a:prstGeom prst="rect">
            <a:avLst/>
          </a:prstGeom>
        </p:spPr>
      </p:pic>
      <p:pic>
        <p:nvPicPr>
          <p:cNvPr id="3" name="Picture 2"/>
          <p:cNvPicPr>
            <a:picLocks noChangeAspect="1"/>
          </p:cNvPicPr>
          <p:nvPr/>
        </p:nvPicPr>
        <p:blipFill>
          <a:blip r:embed="rId3"/>
          <a:stretch>
            <a:fillRect/>
          </a:stretch>
        </p:blipFill>
        <p:spPr>
          <a:xfrm>
            <a:off x="1377456" y="3581400"/>
            <a:ext cx="6389089" cy="2628900"/>
          </a:xfrm>
          <a:prstGeom prst="rect">
            <a:avLst/>
          </a:prstGeom>
        </p:spPr>
      </p:pic>
      <p:sp>
        <p:nvSpPr>
          <p:cNvPr id="4" name="Rectangle 3"/>
          <p:cNvSpPr/>
          <p:nvPr/>
        </p:nvSpPr>
        <p:spPr>
          <a:xfrm>
            <a:off x="7467600" y="5638800"/>
            <a:ext cx="298945"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326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لا يتوفر وصف للصو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8"/>
            <a:ext cx="9144000" cy="685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8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فوائدحبوب خل التفاح الطبيعي UP100"/>
          <p:cNvPicPr>
            <a:picLocks noChangeAspect="1" noChangeArrowheads="1"/>
          </p:cNvPicPr>
          <p:nvPr/>
        </p:nvPicPr>
        <p:blipFill rotWithShape="1">
          <a:blip r:embed="rId2">
            <a:extLst>
              <a:ext uri="{28A0092B-C50C-407E-A947-70E740481C1C}">
                <a14:useLocalDpi xmlns:a14="http://schemas.microsoft.com/office/drawing/2010/main" val="0"/>
              </a:ext>
            </a:extLst>
          </a:blip>
          <a:srcRect t="13027"/>
          <a:stretch/>
        </p:blipFill>
        <p:spPr bwMode="auto">
          <a:xfrm>
            <a:off x="-2276" y="0"/>
            <a:ext cx="9146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2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2" y="819295"/>
            <a:ext cx="4572000" cy="1569660"/>
          </a:xfrm>
          <a:prstGeom prst="rect">
            <a:avLst/>
          </a:prstGeom>
        </p:spPr>
        <p:txBody>
          <a:bodyPr>
            <a:spAutoFit/>
          </a:bodyPr>
          <a:lstStyle/>
          <a:p>
            <a:pPr marL="342900" indent="-3429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Capsules </a:t>
            </a:r>
          </a:p>
          <a:p>
            <a:pPr marL="342900" indent="-3429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Sticks </a:t>
            </a:r>
          </a:p>
          <a:p>
            <a:pPr marL="342900" indent="-3429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Powder blends </a:t>
            </a:r>
          </a:p>
          <a:p>
            <a:pPr marL="342900" indent="-3429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Chewable tablets</a:t>
            </a:r>
          </a:p>
        </p:txBody>
      </p:sp>
      <p:pic>
        <p:nvPicPr>
          <p:cNvPr id="5" name="Picture 4"/>
          <p:cNvPicPr>
            <a:picLocks noChangeAspect="1"/>
          </p:cNvPicPr>
          <p:nvPr/>
        </p:nvPicPr>
        <p:blipFill rotWithShape="1">
          <a:blip r:embed="rId2"/>
          <a:srcRect l="48280" t="45889" r="4951" b="26451"/>
          <a:stretch/>
        </p:blipFill>
        <p:spPr>
          <a:xfrm rot="19496427">
            <a:off x="3275885" y="994937"/>
            <a:ext cx="3666467" cy="4000379"/>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73781">
            <a:off x="6734315" y="2725412"/>
            <a:ext cx="2231557" cy="3870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62690">
            <a:off x="930183" y="2803280"/>
            <a:ext cx="2812472" cy="3636958"/>
          </a:xfrm>
          <a:prstGeom prst="rect">
            <a:avLst/>
          </a:prstGeom>
        </p:spPr>
      </p:pic>
      <p:sp>
        <p:nvSpPr>
          <p:cNvPr id="7" name="Rectangle 6"/>
          <p:cNvSpPr/>
          <p:nvPr/>
        </p:nvSpPr>
        <p:spPr>
          <a:xfrm>
            <a:off x="2120894" y="339436"/>
            <a:ext cx="5976447" cy="1446550"/>
          </a:xfrm>
          <a:prstGeom prst="rect">
            <a:avLst/>
          </a:prstGeom>
        </p:spPr>
        <p:txBody>
          <a:bodyPr wrap="square">
            <a:spAutoFit/>
          </a:bodyPr>
          <a:lstStyle/>
          <a:p>
            <a:r>
              <a:rPr lang="en-US" sz="4000" b="1" smtClean="0">
                <a:solidFill>
                  <a:srgbClr val="FFFF00"/>
                </a:solidFill>
                <a:latin typeface="Times New Roman" panose="02020603050405020304" pitchFamily="18" charset="0"/>
                <a:cs typeface="Times New Roman" panose="02020603050405020304" pitchFamily="18" charset="0"/>
              </a:rPr>
              <a:t>Pr</a:t>
            </a:r>
            <a:r>
              <a:rPr lang="en-US" sz="4000" b="1" smtClean="0">
                <a:solidFill>
                  <a:srgbClr val="FF0000"/>
                </a:solidFill>
                <a:latin typeface="Times New Roman" panose="02020603050405020304" pitchFamily="18" charset="0"/>
                <a:cs typeface="Times New Roman" panose="02020603050405020304" pitchFamily="18" charset="0"/>
              </a:rPr>
              <a:t>o</a:t>
            </a:r>
            <a:r>
              <a:rPr lang="en-US" sz="4000" b="1" smtClean="0">
                <a:solidFill>
                  <a:srgbClr val="FFFF00"/>
                </a:solidFill>
                <a:latin typeface="Times New Roman" panose="02020603050405020304" pitchFamily="18" charset="0"/>
                <a:cs typeface="Times New Roman" panose="02020603050405020304" pitchFamily="18" charset="0"/>
              </a:rPr>
              <a:t>biotics &amp;</a:t>
            </a:r>
            <a:r>
              <a:rPr lang="ar-IQ" sz="4000" b="1" smtClean="0">
                <a:solidFill>
                  <a:srgbClr val="FFFF00"/>
                </a:solidFill>
                <a:latin typeface="Times New Roman" panose="02020603050405020304" pitchFamily="18" charset="0"/>
                <a:cs typeface="Times New Roman" panose="02020603050405020304" pitchFamily="18" charset="0"/>
              </a:rPr>
              <a:t> </a:t>
            </a:r>
            <a:r>
              <a:rPr lang="en-US" sz="4000" b="1">
                <a:solidFill>
                  <a:srgbClr val="FFFF00"/>
                </a:solidFill>
                <a:latin typeface="Times New Roman" panose="02020603050405020304" pitchFamily="18" charset="0"/>
                <a:cs typeface="Times New Roman" panose="02020603050405020304" pitchFamily="18" charset="0"/>
              </a:rPr>
              <a:t>Pr</a:t>
            </a:r>
            <a:r>
              <a:rPr lang="en-US" sz="4000" b="1">
                <a:solidFill>
                  <a:srgbClr val="FF0000"/>
                </a:solidFill>
                <a:latin typeface="Times New Roman" panose="02020603050405020304" pitchFamily="18" charset="0"/>
                <a:cs typeface="Times New Roman" panose="02020603050405020304" pitchFamily="18" charset="0"/>
              </a:rPr>
              <a:t>e</a:t>
            </a:r>
            <a:r>
              <a:rPr lang="en-US" sz="4000" b="1">
                <a:solidFill>
                  <a:srgbClr val="FFFF00"/>
                </a:solidFill>
                <a:latin typeface="Times New Roman" panose="02020603050405020304" pitchFamily="18" charset="0"/>
                <a:cs typeface="Times New Roman" panose="02020603050405020304" pitchFamily="18" charset="0"/>
              </a:rPr>
              <a:t>biotics</a:t>
            </a:r>
            <a:endParaRPr lang="en-US" sz="4000"/>
          </a:p>
          <a:p>
            <a:r>
              <a:rPr lang="ar-IQ" sz="4800" b="1" smtClean="0">
                <a:solidFill>
                  <a:srgbClr val="FFFF00"/>
                </a:solidFill>
                <a:latin typeface="Times New Roman" panose="02020603050405020304" pitchFamily="18" charset="0"/>
                <a:cs typeface="Times New Roman" panose="02020603050405020304" pitchFamily="18" charset="0"/>
              </a:rPr>
              <a:t> </a:t>
            </a:r>
            <a:endParaRPr lang="en-US" sz="900"/>
          </a:p>
        </p:txBody>
      </p:sp>
    </p:spTree>
    <p:extLst>
      <p:ext uri="{BB962C8B-B14F-4D97-AF65-F5344CB8AC3E}">
        <p14:creationId xmlns:p14="http://schemas.microsoft.com/office/powerpoint/2010/main" val="139013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قد تكون صورة ‏‏‏شخص واحد‏، و‏علاج‏‏ و‏تحتوي على النص '‏‎UN်ခတနနi Himalaya T™ SINCE 1930 Koflet® Koller COUGH SYRUP 100ml WITH HONEY In allergic cough, bronchitis, dry irritating cough, cough with expectoration. Hımalaya SINCE 930 Koflet 100ml COUGH SYRUP In allergic cough, HONEY bronchitis, WITH dryi cough with w cough, expectoration. H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096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23900" y="0"/>
            <a:ext cx="7543800" cy="2516875"/>
          </a:xfrm>
          <a:prstGeom prst="rect">
            <a:avLst/>
          </a:prstGeom>
        </p:spPr>
      </p:pic>
    </p:spTree>
    <p:extLst>
      <p:ext uri="{BB962C8B-B14F-4D97-AF65-F5344CB8AC3E}">
        <p14:creationId xmlns:p14="http://schemas.microsoft.com/office/powerpoint/2010/main" val="3731950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قد تكون صورة ‏تحتوي على النص '‏VITAMINS MADDOX Pharma Swiss MADDOVIT ENERGY B12 25 μg Vitamin B12 RASPBERRY TASTE VEGAN PRODUCT MADDOX BIADDOVIT ENERGY G ml 10x7ml AMPOULES FOOD SUPPLEMENT مکمل الزهور الز صيدلية‏'‏"/>
          <p:cNvPicPr>
            <a:picLocks noChangeAspect="1" noChangeArrowheads="1"/>
          </p:cNvPicPr>
          <p:nvPr/>
        </p:nvPicPr>
        <p:blipFill rotWithShape="1">
          <a:blip r:embed="rId2">
            <a:extLst>
              <a:ext uri="{28A0092B-C50C-407E-A947-70E740481C1C}">
                <a14:useLocalDpi xmlns:a14="http://schemas.microsoft.com/office/drawing/2010/main" val="0"/>
              </a:ext>
            </a:extLst>
          </a:blip>
          <a:srcRect b="28653"/>
          <a:stretch/>
        </p:blipFill>
        <p:spPr bwMode="auto">
          <a:xfrm>
            <a:off x="0" y="3200400"/>
            <a:ext cx="9144000" cy="36837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04800" y="304800"/>
            <a:ext cx="8610600" cy="2629474"/>
          </a:xfrm>
          <a:prstGeom prst="rect">
            <a:avLst/>
          </a:prstGeom>
        </p:spPr>
      </p:pic>
    </p:spTree>
    <p:extLst>
      <p:ext uri="{BB962C8B-B14F-4D97-AF65-F5344CB8AC3E}">
        <p14:creationId xmlns:p14="http://schemas.microsoft.com/office/powerpoint/2010/main" val="350585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458200" cy="1066800"/>
          </a:xfrm>
          <a:prstGeom prst="rect">
            <a:avLst/>
          </a:prstGeom>
        </p:spPr>
        <p:txBody>
          <a:bodyPr wrap="none">
            <a:prstTxWarp prst="textWave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rPr>
              <a:t>Classification of pharmaceutical preparations</a:t>
            </a:r>
          </a:p>
        </p:txBody>
      </p:sp>
      <p:sp>
        <p:nvSpPr>
          <p:cNvPr id="4" name="Rectangle 3"/>
          <p:cNvSpPr/>
          <p:nvPr/>
        </p:nvSpPr>
        <p:spPr>
          <a:xfrm>
            <a:off x="228600" y="1524000"/>
            <a:ext cx="7315200"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Pharmaceutical preparations are classified according to:</a:t>
            </a:r>
          </a:p>
        </p:txBody>
      </p:sp>
      <p:grpSp>
        <p:nvGrpSpPr>
          <p:cNvPr id="6" name="Group 5"/>
          <p:cNvGrpSpPr/>
          <p:nvPr/>
        </p:nvGrpSpPr>
        <p:grpSpPr>
          <a:xfrm>
            <a:off x="228600" y="2795182"/>
            <a:ext cx="4748834" cy="1056290"/>
            <a:chOff x="2791" y="150"/>
            <a:chExt cx="5711004" cy="1264108"/>
          </a:xfrm>
          <a:scene3d>
            <a:camera prst="orthographicFront"/>
            <a:lightRig rig="flat" dir="t"/>
          </a:scene3d>
        </p:grpSpPr>
        <p:sp>
          <p:nvSpPr>
            <p:cNvPr id="19" name="Rounded Rectangle 18"/>
            <p:cNvSpPr/>
            <p:nvPr/>
          </p:nvSpPr>
          <p:spPr>
            <a:xfrm>
              <a:off x="2791" y="150"/>
              <a:ext cx="5711004"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Rounded Rectangle 4"/>
            <p:cNvSpPr txBox="1"/>
            <p:nvPr/>
          </p:nvSpPr>
          <p:spPr>
            <a:xfrm>
              <a:off x="39815" y="37174"/>
              <a:ext cx="5636956"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3200" b="1" smtClean="0">
                  <a:solidFill>
                    <a:schemeClr val="bg1"/>
                  </a:solidFill>
                  <a:latin typeface="Times New Roman" panose="02020603050405020304" pitchFamily="18" charset="0"/>
                  <a:cs typeface="Times New Roman" panose="02020603050405020304" pitchFamily="18" charset="0"/>
                </a:rPr>
                <a:t>Taken </a:t>
              </a:r>
              <a:r>
                <a:rPr lang="en-US" sz="3200" b="1">
                  <a:solidFill>
                    <a:schemeClr val="bg1"/>
                  </a:solidFill>
                  <a:latin typeface="Times New Roman" panose="02020603050405020304" pitchFamily="18" charset="0"/>
                  <a:cs typeface="Times New Roman" panose="02020603050405020304" pitchFamily="18" charset="0"/>
                </a:rPr>
                <a:t>by prescription</a:t>
              </a:r>
              <a:endParaRPr lang="en-US" sz="3200" b="1" kern="1200">
                <a:solidFill>
                  <a:schemeClr val="bg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259386" y="4045436"/>
            <a:ext cx="2092439" cy="1056290"/>
            <a:chOff x="475497" y="1365399"/>
            <a:chExt cx="2340645" cy="1264108"/>
          </a:xfrm>
          <a:scene3d>
            <a:camera prst="orthographicFront"/>
            <a:lightRig rig="flat" dir="t"/>
          </a:scene3d>
        </p:grpSpPr>
        <p:sp>
          <p:nvSpPr>
            <p:cNvPr id="17" name="Rounded Rectangle 16"/>
            <p:cNvSpPr/>
            <p:nvPr/>
          </p:nvSpPr>
          <p:spPr>
            <a:xfrm>
              <a:off x="475497" y="1365399"/>
              <a:ext cx="2340645" cy="1264108"/>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sp>
        <p:sp>
          <p:nvSpPr>
            <p:cNvPr id="18" name="Rounded Rectangle 6"/>
            <p:cNvSpPr txBox="1"/>
            <p:nvPr/>
          </p:nvSpPr>
          <p:spPr>
            <a:xfrm>
              <a:off x="512521" y="1402423"/>
              <a:ext cx="2266597"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smtClean="0">
                  <a:solidFill>
                    <a:schemeClr val="bg1"/>
                  </a:solidFill>
                  <a:latin typeface="Times New Roman" panose="02020603050405020304" pitchFamily="18" charset="0"/>
                  <a:cs typeface="Times New Roman" panose="02020603050405020304" pitchFamily="18" charset="0"/>
                </a:rPr>
                <a:t>الحيوية</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29637" y="5410834"/>
            <a:ext cx="2029613" cy="1056290"/>
            <a:chOff x="545748" y="2730797"/>
            <a:chExt cx="2270366" cy="1264108"/>
          </a:xfrm>
          <a:scene3d>
            <a:camera prst="orthographicFront"/>
            <a:lightRig rig="flat" dir="t"/>
          </a:scene3d>
        </p:grpSpPr>
        <p:sp>
          <p:nvSpPr>
            <p:cNvPr id="15" name="Rounded Rectangle 14"/>
            <p:cNvSpPr/>
            <p:nvPr/>
          </p:nvSpPr>
          <p:spPr>
            <a:xfrm>
              <a:off x="545748" y="2730797"/>
              <a:ext cx="2270366"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Rounded Rectangle 8"/>
            <p:cNvSpPr txBox="1"/>
            <p:nvPr/>
          </p:nvSpPr>
          <p:spPr>
            <a:xfrm>
              <a:off x="582772" y="2767821"/>
              <a:ext cx="2196318"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smtClean="0">
                  <a:solidFill>
                    <a:schemeClr val="bg1"/>
                  </a:solidFill>
                  <a:latin typeface="Times New Roman" panose="02020603050405020304" pitchFamily="18" charset="0"/>
                  <a:cs typeface="Times New Roman" panose="02020603050405020304" pitchFamily="18" charset="0"/>
                </a:rPr>
                <a:t>ادوية الامراض المستعصية</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697786" y="4045436"/>
            <a:ext cx="2118950" cy="1056290"/>
            <a:chOff x="3143257" y="1365399"/>
            <a:chExt cx="2113734" cy="1264108"/>
          </a:xfrm>
          <a:scene3d>
            <a:camera prst="orthographicFront"/>
            <a:lightRig rig="flat" dir="t"/>
          </a:scene3d>
        </p:grpSpPr>
        <p:sp>
          <p:nvSpPr>
            <p:cNvPr id="13" name="Rounded Rectangle 12"/>
            <p:cNvSpPr/>
            <p:nvPr/>
          </p:nvSpPr>
          <p:spPr>
            <a:xfrm>
              <a:off x="3143257" y="1365399"/>
              <a:ext cx="2113734" cy="1264108"/>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sp>
        <p:sp>
          <p:nvSpPr>
            <p:cNvPr id="14" name="Rounded Rectangle 10"/>
            <p:cNvSpPr txBox="1"/>
            <p:nvPr/>
          </p:nvSpPr>
          <p:spPr>
            <a:xfrm>
              <a:off x="3180281" y="1402423"/>
              <a:ext cx="2039686"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a:solidFill>
                    <a:schemeClr val="bg1"/>
                  </a:solidFill>
                  <a:latin typeface="Times New Roman" panose="02020603050405020304" pitchFamily="18" charset="0"/>
                  <a:cs typeface="Times New Roman" panose="02020603050405020304" pitchFamily="18" charset="0"/>
                </a:rPr>
                <a:t>المهدئات</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621586" y="5410834"/>
            <a:ext cx="2228923" cy="1056290"/>
            <a:chOff x="3100394" y="2730797"/>
            <a:chExt cx="2199460" cy="1264108"/>
          </a:xfrm>
          <a:scene3d>
            <a:camera prst="orthographicFront"/>
            <a:lightRig rig="flat" dir="t"/>
          </a:scene3d>
        </p:grpSpPr>
        <p:sp>
          <p:nvSpPr>
            <p:cNvPr id="11" name="Rounded Rectangle 10"/>
            <p:cNvSpPr/>
            <p:nvPr/>
          </p:nvSpPr>
          <p:spPr>
            <a:xfrm flipH="1">
              <a:off x="3100394" y="2730797"/>
              <a:ext cx="2199460"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2" name="Rounded Rectangle 12"/>
            <p:cNvSpPr txBox="1"/>
            <p:nvPr/>
          </p:nvSpPr>
          <p:spPr>
            <a:xfrm>
              <a:off x="3137418" y="2767821"/>
              <a:ext cx="2125412"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smtClean="0">
                  <a:solidFill>
                    <a:schemeClr val="bg1"/>
                  </a:solidFill>
                  <a:latin typeface="Times New Roman" panose="02020603050405020304" pitchFamily="18" charset="0"/>
                  <a:cs typeface="Times New Roman" panose="02020603050405020304" pitchFamily="18" charset="0"/>
                </a:rPr>
                <a:t>ادوية الضغط والسكر</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5112845" y="2764244"/>
            <a:ext cx="3886017" cy="1056290"/>
            <a:chOff x="2791" y="150"/>
            <a:chExt cx="5711004" cy="1264108"/>
          </a:xfrm>
          <a:scene3d>
            <a:camera prst="orthographicFront"/>
            <a:lightRig rig="flat" dir="t"/>
          </a:scene3d>
        </p:grpSpPr>
        <p:sp>
          <p:nvSpPr>
            <p:cNvPr id="38" name="Rounded Rectangle 37"/>
            <p:cNvSpPr/>
            <p:nvPr/>
          </p:nvSpPr>
          <p:spPr>
            <a:xfrm>
              <a:off x="2791" y="150"/>
              <a:ext cx="5711004"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9" name="Rounded Rectangle 4"/>
            <p:cNvSpPr txBox="1"/>
            <p:nvPr/>
          </p:nvSpPr>
          <p:spPr>
            <a:xfrm>
              <a:off x="39815" y="37174"/>
              <a:ext cx="5636956"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3200" b="1" smtClean="0">
                  <a:solidFill>
                    <a:schemeClr val="bg1"/>
                  </a:solidFill>
                  <a:latin typeface="Times New Roman" panose="02020603050405020304" pitchFamily="18" charset="0"/>
                  <a:cs typeface="Times New Roman" panose="02020603050405020304" pitchFamily="18" charset="0"/>
                </a:rPr>
                <a:t>Taken without </a:t>
              </a:r>
              <a:r>
                <a:rPr lang="en-US" sz="3200" b="1">
                  <a:solidFill>
                    <a:schemeClr val="bg1"/>
                  </a:solidFill>
                  <a:latin typeface="Times New Roman" panose="02020603050405020304" pitchFamily="18" charset="0"/>
                  <a:cs typeface="Times New Roman" panose="02020603050405020304" pitchFamily="18" charset="0"/>
                </a:rPr>
                <a:t>prescription</a:t>
              </a:r>
              <a:endParaRPr lang="en-US" sz="3200" b="1" kern="1200">
                <a:solidFill>
                  <a:schemeClr val="bg1"/>
                </a:solidFill>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5240967" y="4014498"/>
            <a:ext cx="1712263" cy="1056290"/>
            <a:chOff x="475497" y="1365399"/>
            <a:chExt cx="2340645" cy="1264108"/>
          </a:xfrm>
          <a:scene3d>
            <a:camera prst="orthographicFront"/>
            <a:lightRig rig="flat" dir="t"/>
          </a:scene3d>
        </p:grpSpPr>
        <p:sp>
          <p:nvSpPr>
            <p:cNvPr id="41" name="Rounded Rectangle 40"/>
            <p:cNvSpPr/>
            <p:nvPr/>
          </p:nvSpPr>
          <p:spPr>
            <a:xfrm>
              <a:off x="475497" y="1365399"/>
              <a:ext cx="2340645" cy="1264108"/>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sp>
        <p:sp>
          <p:nvSpPr>
            <p:cNvPr id="42" name="Rounded Rectangle 6"/>
            <p:cNvSpPr txBox="1"/>
            <p:nvPr/>
          </p:nvSpPr>
          <p:spPr>
            <a:xfrm>
              <a:off x="512521" y="1402423"/>
              <a:ext cx="2266597"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000" b="1">
                  <a:solidFill>
                    <a:schemeClr val="bg1"/>
                  </a:solidFill>
                  <a:latin typeface="Times New Roman" panose="02020603050405020304" pitchFamily="18" charset="0"/>
                  <a:cs typeface="Times New Roman" panose="02020603050405020304" pitchFamily="18" charset="0"/>
                </a:rPr>
                <a:t>المكملات الغذائية والفيتامينات</a:t>
              </a:r>
              <a:endParaRPr lang="en-US" sz="2000" b="1" kern="1200">
                <a:solidFill>
                  <a:schemeClr val="bg1"/>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5292378" y="5379896"/>
            <a:ext cx="1660852" cy="1056290"/>
            <a:chOff x="545748" y="2730797"/>
            <a:chExt cx="2270366" cy="1264108"/>
          </a:xfrm>
          <a:scene3d>
            <a:camera prst="orthographicFront"/>
            <a:lightRig rig="flat" dir="t"/>
          </a:scene3d>
        </p:grpSpPr>
        <p:sp>
          <p:nvSpPr>
            <p:cNvPr id="44" name="Rounded Rectangle 43"/>
            <p:cNvSpPr/>
            <p:nvPr/>
          </p:nvSpPr>
          <p:spPr>
            <a:xfrm>
              <a:off x="545748" y="2730797"/>
              <a:ext cx="2270366"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5" name="Rounded Rectangle 8"/>
            <p:cNvSpPr txBox="1"/>
            <p:nvPr/>
          </p:nvSpPr>
          <p:spPr>
            <a:xfrm>
              <a:off x="582772" y="2767821"/>
              <a:ext cx="2196318"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a:solidFill>
                    <a:schemeClr val="bg1"/>
                  </a:solidFill>
                  <a:latin typeface="Times New Roman" panose="02020603050405020304" pitchFamily="18" charset="0"/>
                  <a:cs typeface="Times New Roman" panose="02020603050405020304" pitchFamily="18" charset="0"/>
                </a:rPr>
                <a:t>مسكنات الألم الخفيفة</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6705600" y="4029967"/>
            <a:ext cx="2604881" cy="1056290"/>
            <a:chOff x="2747630" y="1365399"/>
            <a:chExt cx="2841893" cy="1264108"/>
          </a:xfrm>
          <a:scene3d>
            <a:camera prst="orthographicFront"/>
            <a:lightRig rig="flat" dir="t"/>
          </a:scene3d>
        </p:grpSpPr>
        <p:sp>
          <p:nvSpPr>
            <p:cNvPr id="47" name="Rounded Rectangle 46"/>
            <p:cNvSpPr/>
            <p:nvPr/>
          </p:nvSpPr>
          <p:spPr>
            <a:xfrm>
              <a:off x="3143257" y="1365399"/>
              <a:ext cx="2113734" cy="1264108"/>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sp>
        <p:sp>
          <p:nvSpPr>
            <p:cNvPr id="48" name="Rounded Rectangle 10"/>
            <p:cNvSpPr txBox="1"/>
            <p:nvPr/>
          </p:nvSpPr>
          <p:spPr>
            <a:xfrm>
              <a:off x="2747630" y="1420935"/>
              <a:ext cx="2841893"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smtClean="0">
                  <a:solidFill>
                    <a:schemeClr val="bg1"/>
                  </a:solidFill>
                  <a:latin typeface="Times New Roman" panose="02020603050405020304" pitchFamily="18" charset="0"/>
                  <a:cs typeface="Times New Roman" panose="02020603050405020304" pitchFamily="18" charset="0"/>
                </a:rPr>
                <a:t>الادوية العشبية</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grpSp>
        <p:nvGrpSpPr>
          <p:cNvPr id="49" name="Group 48"/>
          <p:cNvGrpSpPr/>
          <p:nvPr/>
        </p:nvGrpSpPr>
        <p:grpSpPr>
          <a:xfrm>
            <a:off x="7212822" y="5379896"/>
            <a:ext cx="1823949" cy="1056290"/>
            <a:chOff x="3100394" y="2730797"/>
            <a:chExt cx="2199460" cy="1264108"/>
          </a:xfrm>
          <a:scene3d>
            <a:camera prst="orthographicFront"/>
            <a:lightRig rig="flat" dir="t"/>
          </a:scene3d>
        </p:grpSpPr>
        <p:sp>
          <p:nvSpPr>
            <p:cNvPr id="50" name="Rounded Rectangle 49"/>
            <p:cNvSpPr/>
            <p:nvPr/>
          </p:nvSpPr>
          <p:spPr>
            <a:xfrm flipH="1">
              <a:off x="3100394" y="2730797"/>
              <a:ext cx="2199460" cy="126410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1" name="Rounded Rectangle 12"/>
            <p:cNvSpPr txBox="1"/>
            <p:nvPr/>
          </p:nvSpPr>
          <p:spPr>
            <a:xfrm>
              <a:off x="3137418" y="2767821"/>
              <a:ext cx="2125412" cy="11900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400" b="1">
                  <a:solidFill>
                    <a:schemeClr val="bg1"/>
                  </a:solidFill>
                  <a:latin typeface="Times New Roman" panose="02020603050405020304" pitchFamily="18" charset="0"/>
                  <a:cs typeface="Times New Roman" panose="02020603050405020304" pitchFamily="18" charset="0"/>
                </a:rPr>
                <a:t>مستحضرات التجميل والمعقمات</a:t>
              </a:r>
              <a:endParaRPr lang="en-US" sz="2400" b="1" kern="12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قد تكون صورة ‏‏علاج‏ و‏تحتوي على النص '‏جنكو بيلوبا الجنكة بيلوبا هي مستخلص عشبي من نبات الجنكة شاع استخدمها قديماً يساعد جنكو بيلوبا على تحسين وظائف الدماغ وتحسين الدورة ،الدموية مما يساعد على تحسين أعراض اض العديد من الأمراض اض. متوفر الان حبوب + مجمو عة فيتامينات Ð كومبلكس tablets 30 PHARMACY DiearySupplement Biloba lex comp Ginkgo Biloba Ginkgo B12 vitamin B6 vitamin B2 vitamin B1 vitamin memory your keep wοwοLλ ለoበኒ jooh‏'‏‏"/>
          <p:cNvPicPr>
            <a:picLocks noChangeAspect="1" noChangeArrowheads="1"/>
          </p:cNvPicPr>
          <p:nvPr/>
        </p:nvPicPr>
        <p:blipFill rotWithShape="1">
          <a:blip r:embed="rId2">
            <a:extLst>
              <a:ext uri="{28A0092B-C50C-407E-A947-70E740481C1C}">
                <a14:useLocalDpi xmlns:a14="http://schemas.microsoft.com/office/drawing/2010/main" val="0"/>
              </a:ext>
            </a:extLst>
          </a:blip>
          <a:srcRect l="4440" t="6340" r="5817" b="156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31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585"/>
            <a:ext cx="9144000" cy="6831415"/>
          </a:xfrm>
          <a:prstGeom prst="rect">
            <a:avLst/>
          </a:prstGeom>
        </p:spPr>
      </p:pic>
    </p:spTree>
    <p:extLst>
      <p:ext uri="{BB962C8B-B14F-4D97-AF65-F5344CB8AC3E}">
        <p14:creationId xmlns:p14="http://schemas.microsoft.com/office/powerpoint/2010/main" val="100870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84288">
            <a:off x="1400426" y="1713588"/>
            <a:ext cx="5986799" cy="2490585"/>
          </a:xfrm>
          <a:prstGeom prst="rect">
            <a:avLst/>
          </a:prstGeom>
          <a:noFill/>
        </p:spPr>
        <p:txBody>
          <a:bodyPr wrap="none" rtlCol="1">
            <a:prstTxWarp prst="textDeflate">
              <a:avLst/>
            </a:prstTxWarp>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1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80000" dist="40000" dir="5040000" algn="tl">
                    <a:srgbClr val="000000">
                      <a:alpha val="30000"/>
                    </a:srgbClr>
                  </a:outerShdw>
                  <a:reflection blurRad="6350" stA="55000" endA="50" endPos="85000" dist="60007" dir="5400000" sy="-100000" algn="bl" rotWithShape="0"/>
                </a:effectLst>
                <a:latin typeface="Times New Roman" pitchFamily="18" charset="0"/>
                <a:cs typeface="Times New Roman" pitchFamily="18" charset="0"/>
              </a:rPr>
              <a:t>Thanks </a:t>
            </a:r>
            <a:endParaRPr lang="ar-IQ" sz="1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5">
                    <a:satMod val="175000"/>
                    <a:alpha val="40000"/>
                  </a:schemeClr>
                </a:glow>
                <a:outerShdw blurRad="80000" dist="40000" dir="5040000" algn="tl">
                  <a:srgbClr val="000000">
                    <a:alpha val="30000"/>
                  </a:srgbClr>
                </a:outerShdw>
                <a:reflection blurRad="6350" stA="55000" endA="50" endPos="85000" dist="60007"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97806615"/>
              </p:ext>
            </p:extLst>
          </p:nvPr>
        </p:nvGraphicFramePr>
        <p:xfrm>
          <a:off x="152400" y="304800"/>
          <a:ext cx="8763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69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7009524"/>
              </p:ext>
            </p:extLst>
          </p:nvPr>
        </p:nvGraphicFramePr>
        <p:xfrm>
          <a:off x="2362200" y="0"/>
          <a:ext cx="6781800" cy="6857997"/>
        </p:xfrm>
        <a:graphic>
          <a:graphicData uri="http://schemas.openxmlformats.org/drawingml/2006/table">
            <a:tbl>
              <a:tblPr firstRow="1" bandRow="1">
                <a:tableStyleId>{5C22544A-7EE6-4342-B048-85BDC9FD1C3A}</a:tableStyleId>
              </a:tblPr>
              <a:tblGrid>
                <a:gridCol w="4577715">
                  <a:extLst>
                    <a:ext uri="{9D8B030D-6E8A-4147-A177-3AD203B41FA5}">
                      <a16:colId xmlns:a16="http://schemas.microsoft.com/office/drawing/2014/main" val="3688900348"/>
                    </a:ext>
                  </a:extLst>
                </a:gridCol>
                <a:gridCol w="2204085">
                  <a:extLst>
                    <a:ext uri="{9D8B030D-6E8A-4147-A177-3AD203B41FA5}">
                      <a16:colId xmlns:a16="http://schemas.microsoft.com/office/drawing/2014/main" val="875075565"/>
                    </a:ext>
                  </a:extLst>
                </a:gridCol>
              </a:tblGrid>
              <a:tr h="541951">
                <a:tc gridSpan="2">
                  <a:txBody>
                    <a:bodyPr/>
                    <a:lstStyle/>
                    <a:p>
                      <a:r>
                        <a:rPr lang="ar-IQ" sz="2800" smtClean="0">
                          <a:solidFill>
                            <a:schemeClr val="bg1"/>
                          </a:solidFill>
                        </a:rPr>
                        <a:t>الصيدلية</a:t>
                      </a:r>
                      <a:r>
                        <a:rPr lang="ar-IQ" sz="2800" baseline="0" smtClean="0">
                          <a:solidFill>
                            <a:schemeClr val="bg1"/>
                          </a:solidFill>
                        </a:rPr>
                        <a:t> المنزلية وطوارىْ السفر</a:t>
                      </a:r>
                      <a:endParaRPr lang="en-US" sz="2800">
                        <a:solidFill>
                          <a:schemeClr val="bg1"/>
                        </a:solidFill>
                      </a:endParaRPr>
                    </a:p>
                  </a:txBody>
                  <a:tcPr/>
                </a:tc>
                <a:tc hMerge="1">
                  <a:txBody>
                    <a:bodyPr/>
                    <a:lstStyle/>
                    <a:p>
                      <a:endParaRPr lang="en-US"/>
                    </a:p>
                  </a:txBody>
                  <a:tcPr/>
                </a:tc>
                <a:extLst>
                  <a:ext uri="{0D108BD9-81ED-4DB2-BD59-A6C34878D82A}">
                    <a16:rowId xmlns:a16="http://schemas.microsoft.com/office/drawing/2014/main" val="4136958149"/>
                  </a:ext>
                </a:extLst>
              </a:tr>
              <a:tr h="765843">
                <a:tc>
                  <a:txBody>
                    <a:bodyPr/>
                    <a:lstStyle/>
                    <a:p>
                      <a:r>
                        <a:rPr lang="ar-IQ" smtClean="0"/>
                        <a:t>بندول , دولبران ,</a:t>
                      </a:r>
                      <a:r>
                        <a:rPr lang="ar-IQ" baseline="0" smtClean="0"/>
                        <a:t> بروفين ...</a:t>
                      </a:r>
                      <a:endParaRPr lang="en-US"/>
                    </a:p>
                  </a:txBody>
                  <a:tcPr/>
                </a:tc>
                <a:tc>
                  <a:txBody>
                    <a:bodyPr/>
                    <a:lstStyle/>
                    <a:p>
                      <a:r>
                        <a:rPr lang="ar-IQ" smtClean="0"/>
                        <a:t>المسكن والخافض للحرارة</a:t>
                      </a:r>
                      <a:endParaRPr lang="en-US"/>
                    </a:p>
                  </a:txBody>
                  <a:tcPr/>
                </a:tc>
                <a:extLst>
                  <a:ext uri="{0D108BD9-81ED-4DB2-BD59-A6C34878D82A}">
                    <a16:rowId xmlns:a16="http://schemas.microsoft.com/office/drawing/2014/main" val="3787325547"/>
                  </a:ext>
                </a:extLst>
              </a:tr>
              <a:tr h="443703">
                <a:tc>
                  <a:txBody>
                    <a:bodyPr/>
                    <a:lstStyle/>
                    <a:p>
                      <a:r>
                        <a:rPr lang="ar-IQ" smtClean="0"/>
                        <a:t>الايودين</a:t>
                      </a:r>
                      <a:endParaRPr lang="en-US"/>
                    </a:p>
                  </a:txBody>
                  <a:tcPr/>
                </a:tc>
                <a:tc>
                  <a:txBody>
                    <a:bodyPr/>
                    <a:lstStyle/>
                    <a:p>
                      <a:r>
                        <a:rPr lang="ar-IQ" smtClean="0"/>
                        <a:t>محلول مطهر</a:t>
                      </a:r>
                      <a:r>
                        <a:rPr lang="ar-IQ" baseline="0" smtClean="0"/>
                        <a:t> للجروح</a:t>
                      </a:r>
                      <a:endParaRPr lang="en-US"/>
                    </a:p>
                  </a:txBody>
                  <a:tcPr/>
                </a:tc>
                <a:extLst>
                  <a:ext uri="{0D108BD9-81ED-4DB2-BD59-A6C34878D82A}">
                    <a16:rowId xmlns:a16="http://schemas.microsoft.com/office/drawing/2014/main" val="3294738777"/>
                  </a:ext>
                </a:extLst>
              </a:tr>
              <a:tr h="443703">
                <a:tc>
                  <a:txBody>
                    <a:bodyPr/>
                    <a:lstStyle/>
                    <a:p>
                      <a:r>
                        <a:rPr lang="ar-IQ" smtClean="0"/>
                        <a:t>فيوسيدين كريم</a:t>
                      </a:r>
                      <a:endParaRPr lang="en-US"/>
                    </a:p>
                  </a:txBody>
                  <a:tcPr/>
                </a:tc>
                <a:tc>
                  <a:txBody>
                    <a:bodyPr/>
                    <a:lstStyle/>
                    <a:p>
                      <a:r>
                        <a:rPr lang="ar-IQ" smtClean="0"/>
                        <a:t>مرهم مطهر للجروح </a:t>
                      </a:r>
                      <a:endParaRPr lang="en-US"/>
                    </a:p>
                  </a:txBody>
                  <a:tcPr/>
                </a:tc>
                <a:extLst>
                  <a:ext uri="{0D108BD9-81ED-4DB2-BD59-A6C34878D82A}">
                    <a16:rowId xmlns:a16="http://schemas.microsoft.com/office/drawing/2014/main" val="3192937488"/>
                  </a:ext>
                </a:extLst>
              </a:tr>
              <a:tr h="443703">
                <a:tc>
                  <a:txBody>
                    <a:bodyPr/>
                    <a:lstStyle/>
                    <a:p>
                      <a:r>
                        <a:rPr lang="ar-IQ" smtClean="0"/>
                        <a:t>ميبو</a:t>
                      </a:r>
                      <a:endParaRPr lang="en-US"/>
                    </a:p>
                  </a:txBody>
                  <a:tcPr/>
                </a:tc>
                <a:tc>
                  <a:txBody>
                    <a:bodyPr/>
                    <a:lstStyle/>
                    <a:p>
                      <a:r>
                        <a:rPr lang="ar-IQ" smtClean="0"/>
                        <a:t>مرهم للحروق</a:t>
                      </a:r>
                      <a:endParaRPr lang="en-US"/>
                    </a:p>
                  </a:txBody>
                  <a:tcPr/>
                </a:tc>
                <a:extLst>
                  <a:ext uri="{0D108BD9-81ED-4DB2-BD59-A6C34878D82A}">
                    <a16:rowId xmlns:a16="http://schemas.microsoft.com/office/drawing/2014/main" val="4093776651"/>
                  </a:ext>
                </a:extLst>
              </a:tr>
              <a:tr h="443703">
                <a:tc>
                  <a:txBody>
                    <a:bodyPr/>
                    <a:lstStyle/>
                    <a:p>
                      <a:r>
                        <a:rPr lang="ar-IQ" smtClean="0"/>
                        <a:t>فوار الفواكه , جافسكون,</a:t>
                      </a:r>
                      <a:r>
                        <a:rPr lang="ar-IQ" baseline="0" smtClean="0"/>
                        <a:t> مالوكس</a:t>
                      </a:r>
                      <a:endParaRPr lang="en-US"/>
                    </a:p>
                  </a:txBody>
                  <a:tcPr/>
                </a:tc>
                <a:tc>
                  <a:txBody>
                    <a:bodyPr/>
                    <a:lstStyle/>
                    <a:p>
                      <a:r>
                        <a:rPr lang="ar-IQ" smtClean="0"/>
                        <a:t>عسر</a:t>
                      </a:r>
                      <a:r>
                        <a:rPr lang="ar-IQ" baseline="0" smtClean="0"/>
                        <a:t> الهضم</a:t>
                      </a:r>
                      <a:endParaRPr lang="en-US"/>
                    </a:p>
                  </a:txBody>
                  <a:tcPr/>
                </a:tc>
                <a:extLst>
                  <a:ext uri="{0D108BD9-81ED-4DB2-BD59-A6C34878D82A}">
                    <a16:rowId xmlns:a16="http://schemas.microsoft.com/office/drawing/2014/main" val="2472213291"/>
                  </a:ext>
                </a:extLst>
              </a:tr>
              <a:tr h="443703">
                <a:tc>
                  <a:txBody>
                    <a:bodyPr/>
                    <a:lstStyle/>
                    <a:p>
                      <a:r>
                        <a:rPr lang="en-US" smtClean="0"/>
                        <a:t>B6</a:t>
                      </a:r>
                      <a:r>
                        <a:rPr lang="en-US" baseline="0" smtClean="0"/>
                        <a:t> </a:t>
                      </a:r>
                      <a:r>
                        <a:rPr lang="ar-IQ" baseline="0" smtClean="0"/>
                        <a:t>, نو فومت</a:t>
                      </a:r>
                      <a:endParaRPr lang="en-US"/>
                    </a:p>
                  </a:txBody>
                  <a:tcPr/>
                </a:tc>
                <a:tc>
                  <a:txBody>
                    <a:bodyPr/>
                    <a:lstStyle/>
                    <a:p>
                      <a:r>
                        <a:rPr lang="ar-IQ" smtClean="0"/>
                        <a:t>تقيؤ</a:t>
                      </a:r>
                      <a:endParaRPr lang="en-US"/>
                    </a:p>
                  </a:txBody>
                  <a:tcPr/>
                </a:tc>
                <a:extLst>
                  <a:ext uri="{0D108BD9-81ED-4DB2-BD59-A6C34878D82A}">
                    <a16:rowId xmlns:a16="http://schemas.microsoft.com/office/drawing/2014/main" val="692688582"/>
                  </a:ext>
                </a:extLst>
              </a:tr>
              <a:tr h="443703">
                <a:tc>
                  <a:txBody>
                    <a:bodyPr/>
                    <a:lstStyle/>
                    <a:p>
                      <a:r>
                        <a:rPr lang="ar-IQ" smtClean="0"/>
                        <a:t>فلاجيل,</a:t>
                      </a:r>
                      <a:r>
                        <a:rPr lang="ar-IQ" baseline="0" smtClean="0"/>
                        <a:t> انتروستوب</a:t>
                      </a:r>
                      <a:endParaRPr lang="en-US"/>
                    </a:p>
                  </a:txBody>
                  <a:tcPr/>
                </a:tc>
                <a:tc>
                  <a:txBody>
                    <a:bodyPr/>
                    <a:lstStyle/>
                    <a:p>
                      <a:r>
                        <a:rPr lang="ar-IQ" smtClean="0"/>
                        <a:t>إسهال</a:t>
                      </a:r>
                      <a:endParaRPr lang="en-US"/>
                    </a:p>
                  </a:txBody>
                  <a:tcPr/>
                </a:tc>
                <a:extLst>
                  <a:ext uri="{0D108BD9-81ED-4DB2-BD59-A6C34878D82A}">
                    <a16:rowId xmlns:a16="http://schemas.microsoft.com/office/drawing/2014/main" val="1826034601"/>
                  </a:ext>
                </a:extLst>
              </a:tr>
              <a:tr h="443703">
                <a:tc>
                  <a:txBody>
                    <a:bodyPr/>
                    <a:lstStyle/>
                    <a:p>
                      <a:r>
                        <a:rPr lang="ar-IQ" smtClean="0"/>
                        <a:t>الرمين</a:t>
                      </a:r>
                      <a:endParaRPr lang="en-US"/>
                    </a:p>
                  </a:txBody>
                  <a:tcPr/>
                </a:tc>
                <a:tc>
                  <a:txBody>
                    <a:bodyPr/>
                    <a:lstStyle/>
                    <a:p>
                      <a:r>
                        <a:rPr lang="ar-IQ" smtClean="0"/>
                        <a:t>حساسية</a:t>
                      </a:r>
                      <a:r>
                        <a:rPr lang="ar-IQ" baseline="0" smtClean="0"/>
                        <a:t> </a:t>
                      </a:r>
                      <a:endParaRPr lang="en-US"/>
                    </a:p>
                  </a:txBody>
                  <a:tcPr/>
                </a:tc>
                <a:extLst>
                  <a:ext uri="{0D108BD9-81ED-4DB2-BD59-A6C34878D82A}">
                    <a16:rowId xmlns:a16="http://schemas.microsoft.com/office/drawing/2014/main" val="394153588"/>
                  </a:ext>
                </a:extLst>
              </a:tr>
              <a:tr h="443703">
                <a:tc>
                  <a:txBody>
                    <a:bodyPr/>
                    <a:lstStyle/>
                    <a:p>
                      <a:r>
                        <a:rPr lang="ar-IQ" smtClean="0"/>
                        <a:t>اموكسيلين , ازثرومايسين ....(حسب الاحتياج)</a:t>
                      </a:r>
                      <a:endParaRPr lang="en-US"/>
                    </a:p>
                  </a:txBody>
                  <a:tcPr/>
                </a:tc>
                <a:tc>
                  <a:txBody>
                    <a:bodyPr/>
                    <a:lstStyle/>
                    <a:p>
                      <a:r>
                        <a:rPr lang="ar-IQ" smtClean="0"/>
                        <a:t>مضاد حيوي</a:t>
                      </a:r>
                      <a:endParaRPr lang="en-US"/>
                    </a:p>
                  </a:txBody>
                  <a:tcPr/>
                </a:tc>
                <a:extLst>
                  <a:ext uri="{0D108BD9-81ED-4DB2-BD59-A6C34878D82A}">
                    <a16:rowId xmlns:a16="http://schemas.microsoft.com/office/drawing/2014/main" val="3017001008"/>
                  </a:ext>
                </a:extLst>
              </a:tr>
              <a:tr h="443703">
                <a:tc>
                  <a:txBody>
                    <a:bodyPr/>
                    <a:lstStyle/>
                    <a:p>
                      <a:r>
                        <a:rPr lang="ar-IQ" smtClean="0"/>
                        <a:t>هاي</a:t>
                      </a:r>
                      <a:r>
                        <a:rPr lang="ar-IQ" baseline="0" smtClean="0"/>
                        <a:t> فريش</a:t>
                      </a:r>
                      <a:endParaRPr lang="en-US"/>
                    </a:p>
                  </a:txBody>
                  <a:tcPr/>
                </a:tc>
                <a:tc>
                  <a:txBody>
                    <a:bodyPr/>
                    <a:lstStyle/>
                    <a:p>
                      <a:r>
                        <a:rPr lang="ar-IQ" smtClean="0"/>
                        <a:t>معقم ومرطب للعين</a:t>
                      </a:r>
                      <a:endParaRPr lang="en-US"/>
                    </a:p>
                  </a:txBody>
                  <a:tcPr/>
                </a:tc>
                <a:extLst>
                  <a:ext uri="{0D108BD9-81ED-4DB2-BD59-A6C34878D82A}">
                    <a16:rowId xmlns:a16="http://schemas.microsoft.com/office/drawing/2014/main" val="687171002"/>
                  </a:ext>
                </a:extLst>
              </a:tr>
              <a:tr h="443703">
                <a:tc>
                  <a:txBody>
                    <a:bodyPr/>
                    <a:lstStyle/>
                    <a:p>
                      <a:r>
                        <a:rPr lang="ar-IQ" smtClean="0"/>
                        <a:t>الاسبرين</a:t>
                      </a:r>
                      <a:endParaRPr lang="en-US"/>
                    </a:p>
                  </a:txBody>
                  <a:tcPr/>
                </a:tc>
                <a:tc>
                  <a:txBody>
                    <a:bodyPr/>
                    <a:lstStyle/>
                    <a:p>
                      <a:r>
                        <a:rPr lang="ar-IQ" smtClean="0"/>
                        <a:t>ادوية</a:t>
                      </a:r>
                      <a:r>
                        <a:rPr lang="ar-IQ" baseline="0" smtClean="0"/>
                        <a:t> الطوارىْ</a:t>
                      </a:r>
                      <a:endParaRPr lang="en-US"/>
                    </a:p>
                  </a:txBody>
                  <a:tcPr/>
                </a:tc>
                <a:extLst>
                  <a:ext uri="{0D108BD9-81ED-4DB2-BD59-A6C34878D82A}">
                    <a16:rowId xmlns:a16="http://schemas.microsoft.com/office/drawing/2014/main" val="2561741651"/>
                  </a:ext>
                </a:extLst>
              </a:tr>
              <a:tr h="669470">
                <a:tc>
                  <a:txBody>
                    <a:bodyPr/>
                    <a:lstStyle/>
                    <a:p>
                      <a:r>
                        <a:rPr lang="ar-IQ" smtClean="0"/>
                        <a:t>شاش, قطن, لواصق جروح,باندج</a:t>
                      </a:r>
                      <a:endParaRPr lang="en-US"/>
                    </a:p>
                  </a:txBody>
                  <a:tcPr/>
                </a:tc>
                <a:tc>
                  <a:txBody>
                    <a:bodyPr/>
                    <a:lstStyle/>
                    <a:p>
                      <a:r>
                        <a:rPr lang="ar-IQ" smtClean="0"/>
                        <a:t>أدوات الإسعافات الاولية</a:t>
                      </a:r>
                      <a:endParaRPr lang="en-US"/>
                    </a:p>
                  </a:txBody>
                  <a:tcPr/>
                </a:tc>
                <a:extLst>
                  <a:ext uri="{0D108BD9-81ED-4DB2-BD59-A6C34878D82A}">
                    <a16:rowId xmlns:a16="http://schemas.microsoft.com/office/drawing/2014/main" val="1704225998"/>
                  </a:ext>
                </a:extLst>
              </a:tr>
              <a:tr h="443703">
                <a:tc>
                  <a:txBody>
                    <a:bodyPr/>
                    <a:lstStyle/>
                    <a:p>
                      <a:r>
                        <a:rPr lang="ar-IQ" smtClean="0"/>
                        <a:t>حسب حالة أصحاب</a:t>
                      </a:r>
                      <a:r>
                        <a:rPr lang="ar-IQ" baseline="0" smtClean="0"/>
                        <a:t> المنزل الصحية</a:t>
                      </a:r>
                      <a:endParaRPr lang="en-US"/>
                    </a:p>
                  </a:txBody>
                  <a:tcPr/>
                </a:tc>
                <a:tc>
                  <a:txBody>
                    <a:bodyPr/>
                    <a:lstStyle/>
                    <a:p>
                      <a:r>
                        <a:rPr lang="ar-IQ" smtClean="0"/>
                        <a:t>ادوية الضغط والسكر</a:t>
                      </a:r>
                      <a:endParaRPr lang="en-US"/>
                    </a:p>
                  </a:txBody>
                  <a:tcPr/>
                </a:tc>
                <a:extLst>
                  <a:ext uri="{0D108BD9-81ED-4DB2-BD59-A6C34878D82A}">
                    <a16:rowId xmlns:a16="http://schemas.microsoft.com/office/drawing/2014/main" val="3538419309"/>
                  </a:ext>
                </a:extLst>
              </a:tr>
            </a:tbl>
          </a:graphicData>
        </a:graphic>
      </p:graphicFrame>
      <p:pic>
        <p:nvPicPr>
          <p:cNvPr id="7174" name="Picture 6" descr="لا يتوفر وصف للصو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83115">
            <a:off x="554938" y="513013"/>
            <a:ext cx="318832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9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9144000" cy="6851073"/>
          </a:xfrm>
          <a:prstGeom prst="rect">
            <a:avLst/>
          </a:prstGeom>
        </p:spPr>
      </p:pic>
    </p:spTree>
    <p:extLst>
      <p:ext uri="{BB962C8B-B14F-4D97-AF65-F5344CB8AC3E}">
        <p14:creationId xmlns:p14="http://schemas.microsoft.com/office/powerpoint/2010/main" val="417746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152400"/>
            <a:ext cx="8229600" cy="5786650"/>
          </a:xfrm>
          <a:prstGeom prst="rect">
            <a:avLst/>
          </a:prstGeom>
        </p:spPr>
      </p:pic>
    </p:spTree>
    <p:extLst>
      <p:ext uri="{BB962C8B-B14F-4D97-AF65-F5344CB8AC3E}">
        <p14:creationId xmlns:p14="http://schemas.microsoft.com/office/powerpoint/2010/main" val="338869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533400"/>
            <a:ext cx="8710863" cy="5867400"/>
          </a:xfrm>
          <a:prstGeom prst="rect">
            <a:avLst/>
          </a:prstGeom>
        </p:spPr>
      </p:pic>
    </p:spTree>
    <p:extLst>
      <p:ext uri="{BB962C8B-B14F-4D97-AF65-F5344CB8AC3E}">
        <p14:creationId xmlns:p14="http://schemas.microsoft.com/office/powerpoint/2010/main" val="378664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99" y="609600"/>
            <a:ext cx="8867553" cy="5486400"/>
          </a:xfrm>
          <a:prstGeom prst="rect">
            <a:avLst/>
          </a:prstGeom>
        </p:spPr>
      </p:pic>
    </p:spTree>
    <p:extLst>
      <p:ext uri="{BB962C8B-B14F-4D97-AF65-F5344CB8AC3E}">
        <p14:creationId xmlns:p14="http://schemas.microsoft.com/office/powerpoint/2010/main" val="399577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073" y="228600"/>
            <a:ext cx="8417490" cy="2895600"/>
          </a:xfrm>
          <a:prstGeom prst="rect">
            <a:avLst/>
          </a:prstGeom>
        </p:spPr>
      </p:pic>
      <p:pic>
        <p:nvPicPr>
          <p:cNvPr id="3" name="Picture 2"/>
          <p:cNvPicPr>
            <a:picLocks noChangeAspect="1"/>
          </p:cNvPicPr>
          <p:nvPr/>
        </p:nvPicPr>
        <p:blipFill>
          <a:blip r:embed="rId3"/>
          <a:stretch>
            <a:fillRect/>
          </a:stretch>
        </p:blipFill>
        <p:spPr>
          <a:xfrm>
            <a:off x="374073" y="3276600"/>
            <a:ext cx="8417490" cy="3429000"/>
          </a:xfrm>
          <a:prstGeom prst="rect">
            <a:avLst/>
          </a:prstGeom>
        </p:spPr>
      </p:pic>
    </p:spTree>
    <p:extLst>
      <p:ext uri="{BB962C8B-B14F-4D97-AF65-F5344CB8AC3E}">
        <p14:creationId xmlns:p14="http://schemas.microsoft.com/office/powerpoint/2010/main" val="1303278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888</TotalTime>
  <Words>214</Words>
  <Application>Microsoft Office PowerPoint</Application>
  <PresentationFormat>On-screen Show (4:3)</PresentationFormat>
  <Paragraphs>59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Consolas</vt:lpstr>
      <vt:lpstr>Corbel</vt:lpstr>
      <vt:lpstr>Tahoma</vt:lpstr>
      <vt:lpstr>Times New Roman</vt:lpstr>
      <vt:lpstr>Wingdings</vt:lpstr>
      <vt:lpstr>Wingdings 2</vt:lpstr>
      <vt:lpstr>Wingdings 3</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 zahraa</dc:creator>
  <cp:lastModifiedBy>DR.Ahmed Saker 2O14</cp:lastModifiedBy>
  <cp:revision>90</cp:revision>
  <dcterms:created xsi:type="dcterms:W3CDTF">2006-08-16T00:00:00Z</dcterms:created>
  <dcterms:modified xsi:type="dcterms:W3CDTF">2024-02-29T07:10:33Z</dcterms:modified>
</cp:coreProperties>
</file>