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60" r:id="rId4"/>
    <p:sldId id="262" r:id="rId5"/>
    <p:sldId id="263" r:id="rId6"/>
    <p:sldId id="264" r:id="rId7"/>
    <p:sldId id="269" r:id="rId8"/>
    <p:sldId id="270" r:id="rId9"/>
    <p:sldId id="271" r:id="rId10"/>
    <p:sldId id="266" r:id="rId11"/>
    <p:sldId id="272" r:id="rId12"/>
    <p:sldId id="267" r:id="rId13"/>
    <p:sldId id="273" r:id="rId14"/>
  </p:sldIdLst>
  <p:sldSz cx="12192000" cy="6858000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 snapToGrid="0">
      <p:cViewPr varScale="1">
        <p:scale>
          <a:sx n="48" d="100"/>
          <a:sy n="48" d="100"/>
        </p:scale>
        <p:origin x="120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35273-BFE1-4C36-9378-5D5158EEEBF8}" type="datetimeFigureOut">
              <a:rPr lang="ar-IQ" smtClean="0"/>
              <a:t>22/06/1445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C1E9E-7133-4492-98C4-D6A7D6016B1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7909456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35273-BFE1-4C36-9378-5D5158EEEBF8}" type="datetimeFigureOut">
              <a:rPr lang="ar-IQ" smtClean="0"/>
              <a:t>22/06/1445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C1E9E-7133-4492-98C4-D6A7D6016B1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3198309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35273-BFE1-4C36-9378-5D5158EEEBF8}" type="datetimeFigureOut">
              <a:rPr lang="ar-IQ" smtClean="0"/>
              <a:t>22/06/1445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C1E9E-7133-4492-98C4-D6A7D6016B1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5489816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35273-BFE1-4C36-9378-5D5158EEEBF8}" type="datetimeFigureOut">
              <a:rPr lang="ar-IQ" smtClean="0"/>
              <a:t>22/06/1445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C1E9E-7133-4492-98C4-D6A7D6016B1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7029685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35273-BFE1-4C36-9378-5D5158EEEBF8}" type="datetimeFigureOut">
              <a:rPr lang="ar-IQ" smtClean="0"/>
              <a:t>22/06/1445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C1E9E-7133-4492-98C4-D6A7D6016B1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7544745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35273-BFE1-4C36-9378-5D5158EEEBF8}" type="datetimeFigureOut">
              <a:rPr lang="ar-IQ" smtClean="0"/>
              <a:t>22/06/1445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C1E9E-7133-4492-98C4-D6A7D6016B1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0593357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35273-BFE1-4C36-9378-5D5158EEEBF8}" type="datetimeFigureOut">
              <a:rPr lang="ar-IQ" smtClean="0"/>
              <a:t>22/06/1445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C1E9E-7133-4492-98C4-D6A7D6016B1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0619644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35273-BFE1-4C36-9378-5D5158EEEBF8}" type="datetimeFigureOut">
              <a:rPr lang="ar-IQ" smtClean="0"/>
              <a:t>22/06/1445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C1E9E-7133-4492-98C4-D6A7D6016B1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0222032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35273-BFE1-4C36-9378-5D5158EEEBF8}" type="datetimeFigureOut">
              <a:rPr lang="ar-IQ" smtClean="0"/>
              <a:t>22/06/1445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C1E9E-7133-4492-98C4-D6A7D6016B1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8234801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35273-BFE1-4C36-9378-5D5158EEEBF8}" type="datetimeFigureOut">
              <a:rPr lang="ar-IQ" smtClean="0"/>
              <a:t>22/06/1445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C1E9E-7133-4492-98C4-D6A7D6016B1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2334805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35273-BFE1-4C36-9378-5D5158EEEBF8}" type="datetimeFigureOut">
              <a:rPr lang="ar-IQ" smtClean="0"/>
              <a:t>22/06/1445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C1E9E-7133-4492-98C4-D6A7D6016B1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6367911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335273-BFE1-4C36-9378-5D5158EEEBF8}" type="datetimeFigureOut">
              <a:rPr lang="ar-IQ" smtClean="0"/>
              <a:t>22/06/1445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EC1E9E-7133-4492-98C4-D6A7D6016B1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7745163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29802" y="0"/>
            <a:ext cx="9162197" cy="1392072"/>
          </a:xfrm>
        </p:spPr>
        <p:txBody>
          <a:bodyPr>
            <a:normAutofit/>
          </a:bodyPr>
          <a:lstStyle/>
          <a:p>
            <a:r>
              <a:rPr lang="ar-IQ" sz="7200" dirty="0" smtClean="0">
                <a:solidFill>
                  <a:srgbClr val="FF0000"/>
                </a:solidFill>
              </a:rPr>
              <a:t>تحرير الخطابات </a:t>
            </a:r>
            <a:endParaRPr lang="ar-IQ" sz="7200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610437"/>
            <a:ext cx="12192000" cy="5247563"/>
          </a:xfrm>
        </p:spPr>
        <p:txBody>
          <a:bodyPr>
            <a:normAutofit/>
          </a:bodyPr>
          <a:lstStyle/>
          <a:p>
            <a:pPr algn="r"/>
            <a:r>
              <a:rPr lang="ar-IQ" sz="4000" dirty="0"/>
              <a:t> تحرير الخطابات وسيلة لإيصال الرسالة بشكل مكتوب , يحرر الناس </a:t>
            </a:r>
            <a:r>
              <a:rPr lang="ar-IQ" sz="4000" dirty="0" smtClean="0"/>
              <a:t>الخطابات </a:t>
            </a:r>
            <a:r>
              <a:rPr lang="ar-IQ" sz="4000" dirty="0"/>
              <a:t>لأسباب تتصل </a:t>
            </a:r>
            <a:r>
              <a:rPr lang="ar-IQ" sz="4000" dirty="0" smtClean="0"/>
              <a:t>بالعمل </a:t>
            </a:r>
            <a:r>
              <a:rPr lang="ar-IQ" sz="4000" dirty="0"/>
              <a:t>الرسمي </a:t>
            </a:r>
            <a:r>
              <a:rPr lang="ar-IQ" sz="4000" dirty="0" smtClean="0"/>
              <a:t>وكذلك </a:t>
            </a:r>
            <a:r>
              <a:rPr lang="ar-IQ" sz="4000" dirty="0"/>
              <a:t>لأسباب شخصية </a:t>
            </a:r>
            <a:r>
              <a:rPr lang="ar-IQ" sz="4000" dirty="0" smtClean="0"/>
              <a:t>,وتشمل :</a:t>
            </a:r>
          </a:p>
          <a:p>
            <a:pPr algn="r"/>
            <a:r>
              <a:rPr lang="ar-IQ" sz="3200" dirty="0" smtClean="0"/>
              <a:t> </a:t>
            </a:r>
          </a:p>
          <a:p>
            <a:pPr algn="r"/>
            <a:r>
              <a:rPr lang="ar-IQ" sz="4000" dirty="0" smtClean="0"/>
              <a:t>الخطابات الرسمية طلبات التقديم للوظائف وخطابات التظلم ، والخطابات التي تروج لبيع سلع او خدمات ، كما تشمل الخطابات التي تهدف الى تذكير المرسل اليه بموضوع ما.</a:t>
            </a:r>
          </a:p>
          <a:p>
            <a:pPr algn="r"/>
            <a:r>
              <a:rPr lang="ar-IQ" sz="3200" dirty="0" smtClean="0"/>
              <a:t> </a:t>
            </a:r>
            <a:r>
              <a:rPr lang="ar-IQ" sz="4000" dirty="0" smtClean="0"/>
              <a:t>أما </a:t>
            </a:r>
            <a:r>
              <a:rPr lang="ar-IQ" sz="4000" dirty="0"/>
              <a:t>الخطابات الشخصية </a:t>
            </a:r>
            <a:r>
              <a:rPr lang="ar-IQ" sz="4000" dirty="0" smtClean="0"/>
              <a:t>فتشمل </a:t>
            </a:r>
            <a:r>
              <a:rPr lang="ar-IQ" sz="4000" dirty="0"/>
              <a:t>الخطابات المتبادلة بين افراد الاسرة ، او تلك التي تكون بين </a:t>
            </a:r>
            <a:r>
              <a:rPr lang="ar-IQ" sz="4000" dirty="0" smtClean="0"/>
              <a:t>الاصدقاء </a:t>
            </a:r>
            <a:r>
              <a:rPr lang="ar-IQ" sz="4000" dirty="0"/>
              <a:t>، وبطاقات الدعوة وخطابات الشكر .</a:t>
            </a:r>
          </a:p>
        </p:txBody>
      </p:sp>
    </p:spTree>
    <p:extLst>
      <p:ext uri="{BB962C8B-B14F-4D97-AF65-F5344CB8AC3E}">
        <p14:creationId xmlns:p14="http://schemas.microsoft.com/office/powerpoint/2010/main" val="2706660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53853" y="160421"/>
            <a:ext cx="6384758" cy="68580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636349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18290" y="0"/>
            <a:ext cx="5955420" cy="68580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164434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09898" y="722455"/>
            <a:ext cx="7572204" cy="541309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094674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 rot="20572382">
            <a:off x="2999340" y="2180823"/>
            <a:ext cx="6546985" cy="1681999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IQ" sz="9600" dirty="0" smtClean="0">
                <a:latin typeface="Calibri" panose="020F0502020204030204" pitchFamily="34" charset="0"/>
                <a:ea typeface="Calibri" panose="020F0502020204030204" pitchFamily="34" charset="0"/>
              </a:rPr>
              <a:t>شكراً لأصغائكم </a:t>
            </a:r>
            <a:endParaRPr lang="en-US" sz="9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7686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299410"/>
          </a:xfrm>
        </p:spPr>
        <p:txBody>
          <a:bodyPr/>
          <a:lstStyle/>
          <a:p>
            <a:r>
              <a:rPr lang="ar-IQ" b="1" u="sng" dirty="0" smtClean="0">
                <a:solidFill>
                  <a:srgbClr val="FF0000"/>
                </a:solidFill>
              </a:rPr>
              <a:t>مميزات </a:t>
            </a:r>
            <a:r>
              <a:rPr lang="ar-IQ" b="1" u="sng" dirty="0">
                <a:solidFill>
                  <a:srgbClr val="FF0000"/>
                </a:solidFill>
              </a:rPr>
              <a:t>الخطاب </a:t>
            </a:r>
            <a:r>
              <a:rPr lang="ar-IQ" b="1" u="sng" dirty="0" smtClean="0">
                <a:solidFill>
                  <a:srgbClr val="FF0000"/>
                </a:solidFill>
              </a:rPr>
              <a:t> </a:t>
            </a:r>
            <a:r>
              <a:rPr lang="en-US" dirty="0"/>
              <a:t/>
            </a:r>
            <a:br>
              <a:rPr lang="en-US" dirty="0"/>
            </a:b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" y="1173707"/>
            <a:ext cx="12192000" cy="568429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ar-IQ" sz="4000" dirty="0"/>
              <a:t> ينبغي </a:t>
            </a:r>
            <a:r>
              <a:rPr lang="ar-IQ" sz="4000" dirty="0" smtClean="0"/>
              <a:t>أن </a:t>
            </a:r>
            <a:r>
              <a:rPr lang="ar-IQ" sz="4000" dirty="0"/>
              <a:t>يكون الخطاب الجيد </a:t>
            </a:r>
            <a:r>
              <a:rPr lang="ar-IQ" sz="4000" dirty="0" smtClean="0"/>
              <a:t>واضحاً ودقيقاً وشاملاً ومختصراً ومتسماً </a:t>
            </a:r>
            <a:r>
              <a:rPr lang="ar-IQ" sz="4000" dirty="0"/>
              <a:t>باللطف </a:t>
            </a:r>
            <a:r>
              <a:rPr lang="ar-IQ" sz="4000" dirty="0" smtClean="0"/>
              <a:t>. </a:t>
            </a:r>
            <a:r>
              <a:rPr lang="ar-IQ" sz="4000" dirty="0"/>
              <a:t>وأول خطوة نحو إ</a:t>
            </a:r>
            <a:r>
              <a:rPr lang="ar-IQ" sz="4000" dirty="0" smtClean="0"/>
              <a:t>عداد </a:t>
            </a:r>
            <a:r>
              <a:rPr lang="ar-IQ" sz="4000" dirty="0"/>
              <a:t>خطاب جيد ، </a:t>
            </a:r>
            <a:r>
              <a:rPr lang="ar-IQ" sz="4000" dirty="0" smtClean="0"/>
              <a:t>هي </a:t>
            </a:r>
          </a:p>
          <a:p>
            <a:pPr marL="0" indent="0">
              <a:buNone/>
            </a:pPr>
            <a:r>
              <a:rPr lang="ar-IQ" sz="4000" dirty="0" smtClean="0"/>
              <a:t> </a:t>
            </a:r>
            <a:r>
              <a:rPr lang="ar-IQ" sz="4000" dirty="0"/>
              <a:t>تحديد ما ترغب ذكره في الرسالة </a:t>
            </a:r>
            <a:r>
              <a:rPr lang="ar-IQ" sz="4000" dirty="0" smtClean="0"/>
              <a:t>، </a:t>
            </a:r>
            <a:r>
              <a:rPr lang="ar-IQ" sz="4000" dirty="0"/>
              <a:t>ثم وضع قائمة </a:t>
            </a:r>
            <a:r>
              <a:rPr lang="ar-IQ" sz="4000" dirty="0" smtClean="0"/>
              <a:t>بالموضوعات التي </a:t>
            </a:r>
            <a:r>
              <a:rPr lang="ar-IQ" sz="4000" dirty="0"/>
              <a:t>تود التحدث عنها والقيام بترتيبها ، ثم تحديد الكيفية المثلى لترجمة افكارك الى كلمات . </a:t>
            </a:r>
            <a:endParaRPr lang="ar-IQ" sz="4000" dirty="0" smtClean="0"/>
          </a:p>
          <a:p>
            <a:r>
              <a:rPr lang="ar-IQ" sz="4000" dirty="0" smtClean="0"/>
              <a:t>قد </a:t>
            </a:r>
            <a:r>
              <a:rPr lang="ar-IQ" sz="4000" dirty="0"/>
              <a:t>يكون من المفيد كتابة مسودة لوضع الكلمات على الورق , </a:t>
            </a:r>
            <a:r>
              <a:rPr lang="ar-IQ" sz="4000" dirty="0" smtClean="0"/>
              <a:t>واخيراً إرجع إلى </a:t>
            </a:r>
            <a:r>
              <a:rPr lang="ar-IQ" sz="4000" dirty="0"/>
              <a:t>المسودة للتأكد من سلامة تركيب الجمل ذات التراكيب المعقدة ، وقم بصياغة كل عبارة </a:t>
            </a:r>
            <a:r>
              <a:rPr lang="ar-IQ" sz="4000" dirty="0" smtClean="0"/>
              <a:t>بإسلوب </a:t>
            </a:r>
            <a:r>
              <a:rPr lang="ar-IQ" sz="4000" dirty="0"/>
              <a:t>يسهل على القارئ فهمه.</a:t>
            </a:r>
          </a:p>
        </p:txBody>
      </p:sp>
    </p:spTree>
    <p:extLst>
      <p:ext uri="{BB962C8B-B14F-4D97-AF65-F5344CB8AC3E}">
        <p14:creationId xmlns:p14="http://schemas.microsoft.com/office/powerpoint/2010/main" val="1204336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1353800" cy="1296537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ar-IQ" b="1" u="sng" dirty="0">
                <a:solidFill>
                  <a:srgbClr val="FF0000"/>
                </a:solidFill>
              </a:rPr>
              <a:t>الشروط التي يجب </a:t>
            </a:r>
            <a:r>
              <a:rPr lang="ar-IQ" b="1" u="sng" dirty="0" smtClean="0">
                <a:solidFill>
                  <a:srgbClr val="FF0000"/>
                </a:solidFill>
              </a:rPr>
              <a:t>أن </a:t>
            </a:r>
            <a:r>
              <a:rPr lang="ar-IQ" b="1" u="sng" dirty="0">
                <a:solidFill>
                  <a:srgbClr val="FF0000"/>
                </a:solidFill>
              </a:rPr>
              <a:t>تتوافر عند كتابة المخاطبات </a:t>
            </a:r>
            <a:r>
              <a:rPr lang="ar-IQ" b="1" u="sng" dirty="0" smtClean="0">
                <a:solidFill>
                  <a:srgbClr val="FF0000"/>
                </a:solidFill>
              </a:rPr>
              <a:t>الرسمية :</a:t>
            </a:r>
            <a:br>
              <a:rPr lang="ar-IQ" b="1" u="sng" dirty="0" smtClean="0">
                <a:solidFill>
                  <a:srgbClr val="FF0000"/>
                </a:solidFill>
              </a:rPr>
            </a:br>
            <a:endParaRPr lang="ar-IQ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6537"/>
            <a:ext cx="12192000" cy="55614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ar-IQ" sz="4000" dirty="0" smtClean="0">
                <a:solidFill>
                  <a:srgbClr val="FF0000"/>
                </a:solidFill>
              </a:rPr>
              <a:t>من حيث الشكل:</a:t>
            </a:r>
          </a:p>
          <a:p>
            <a:pPr marL="0" indent="0">
              <a:buNone/>
            </a:pPr>
            <a:r>
              <a:rPr lang="ar-IQ" b="1" u="sng" dirty="0" smtClean="0"/>
              <a:t>1-سلامة </a:t>
            </a:r>
            <a:r>
              <a:rPr lang="ar-IQ" b="1" u="sng" dirty="0"/>
              <a:t>الذوق ويتحدد ذلك عن طريق الاتي</a:t>
            </a:r>
            <a:r>
              <a:rPr lang="ar-IQ" b="1" dirty="0"/>
              <a:t> </a:t>
            </a:r>
            <a:r>
              <a:rPr lang="ar-IQ" b="1" dirty="0" smtClean="0"/>
              <a:t>:</a:t>
            </a:r>
            <a:endParaRPr lang="ar-IQ" dirty="0" smtClean="0"/>
          </a:p>
          <a:p>
            <a:r>
              <a:rPr lang="ar-IQ" dirty="0" smtClean="0"/>
              <a:t>أ-اختيارالحجم </a:t>
            </a:r>
            <a:r>
              <a:rPr lang="ar-IQ" dirty="0"/>
              <a:t>الملائم لموضوع الكتاب</a:t>
            </a:r>
            <a:endParaRPr lang="en-US" dirty="0"/>
          </a:p>
          <a:p>
            <a:r>
              <a:rPr lang="ar-IQ" dirty="0" smtClean="0"/>
              <a:t>ب-اختيار </a:t>
            </a:r>
            <a:r>
              <a:rPr lang="ar-IQ" dirty="0"/>
              <a:t>لون ونوع الورق المناسب .</a:t>
            </a:r>
            <a:endParaRPr lang="en-US" dirty="0"/>
          </a:p>
          <a:p>
            <a:r>
              <a:rPr lang="ar-IQ" dirty="0"/>
              <a:t>ج-حسن الخط مع تحديد المسافات مما يجعل القراءة واضحة وجليله .</a:t>
            </a:r>
            <a:endParaRPr lang="en-US" dirty="0"/>
          </a:p>
          <a:p>
            <a:r>
              <a:rPr lang="ar-IQ" dirty="0"/>
              <a:t>ء-ترك هوامش جانبية مناسبة تسمح بتخريمها لحفظها بالملفات دون ان تطغى عملية التخريم على لب الموضوع </a:t>
            </a:r>
            <a:r>
              <a:rPr lang="ar-IQ" dirty="0" smtClean="0"/>
              <a:t>.</a:t>
            </a:r>
          </a:p>
          <a:p>
            <a:r>
              <a:rPr lang="ar-IQ" b="1" u="sng" dirty="0"/>
              <a:t>-الموضوع المطلق :</a:t>
            </a:r>
          </a:p>
          <a:p>
            <a:pPr marL="0" indent="0">
              <a:buNone/>
            </a:pPr>
            <a:r>
              <a:rPr lang="ar-IQ" dirty="0" smtClean="0"/>
              <a:t>وذلك  </a:t>
            </a:r>
            <a:r>
              <a:rPr lang="ar-IQ" dirty="0"/>
              <a:t>بعدم اغفال وكتابة وظهور اي بيانات او ملحوظات قد يحتاج اليها القارئ او قد تزيده ايضاحا ومعرفة ، كأسم الوزارة او المديرية او القسم .. الخ ، عنوانها تأريخ التحرير ، عدد المرافقات ، موضوع الرد.. الخ.</a:t>
            </a:r>
          </a:p>
          <a:p>
            <a:pPr marL="0" indent="0">
              <a:buNone/>
            </a:pPr>
            <a:endParaRPr lang="en-US" dirty="0"/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643265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61615" y="0"/>
            <a:ext cx="10515600" cy="1325563"/>
          </a:xfrm>
        </p:spPr>
        <p:txBody>
          <a:bodyPr/>
          <a:lstStyle/>
          <a:p>
            <a:r>
              <a:rPr lang="ar-IQ" b="1" u="sng" dirty="0" smtClean="0">
                <a:solidFill>
                  <a:srgbClr val="FF0000"/>
                </a:solidFill>
              </a:rPr>
              <a:t>  </a:t>
            </a:r>
            <a:r>
              <a:rPr lang="ar-IQ" b="1" u="sng" dirty="0">
                <a:solidFill>
                  <a:srgbClr val="FF0000"/>
                </a:solidFill>
              </a:rPr>
              <a:t>من حيث الموضوع :</a:t>
            </a:r>
            <a:r>
              <a:rPr lang="en-US" dirty="0"/>
              <a:t/>
            </a:r>
            <a:br>
              <a:rPr lang="en-US" dirty="0"/>
            </a:b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25123"/>
            <a:ext cx="12177215" cy="5789825"/>
          </a:xfrm>
        </p:spPr>
        <p:txBody>
          <a:bodyPr>
            <a:normAutofit/>
          </a:bodyPr>
          <a:lstStyle/>
          <a:p>
            <a:r>
              <a:rPr lang="ar-IQ" dirty="0"/>
              <a:t>وهو العنصر الفاعل والعامل المشترك في عمليات التحرير جميعها ، فيجب معالجته بكل عناية وحذر قبل صياغته مع مراعاة الاتي </a:t>
            </a:r>
            <a:r>
              <a:rPr lang="ar-IQ" dirty="0" smtClean="0"/>
              <a:t>:</a:t>
            </a:r>
          </a:p>
          <a:p>
            <a:endParaRPr lang="en-US" dirty="0"/>
          </a:p>
          <a:p>
            <a:r>
              <a:rPr lang="ar-IQ" dirty="0"/>
              <a:t>1-ان توضع اولا النقاط الاساس جميعها التي يجب ان يحتوي عليها الموضوع المزمع كتابته بحيث تكون شاملة للمطلوب ووافية </a:t>
            </a:r>
            <a:r>
              <a:rPr lang="ar-IQ" dirty="0" smtClean="0"/>
              <a:t>.</a:t>
            </a:r>
          </a:p>
          <a:p>
            <a:endParaRPr lang="en-US" dirty="0"/>
          </a:p>
          <a:p>
            <a:r>
              <a:rPr lang="ar-IQ" dirty="0"/>
              <a:t>2-تشرح هذه النقاط وتصاغ بلغة سليمة وواضحة لا لبس ولا غموض فيها مع مراعاة قواعد اللياقة والادب </a:t>
            </a:r>
            <a:r>
              <a:rPr lang="ar-IQ" dirty="0" smtClean="0"/>
              <a:t>.</a:t>
            </a:r>
          </a:p>
          <a:p>
            <a:endParaRPr lang="ar-IQ" dirty="0" smtClean="0"/>
          </a:p>
          <a:p>
            <a:r>
              <a:rPr lang="ar-IQ" dirty="0"/>
              <a:t>3-يراعى الاختصار المركز والمفيد الذي لا يطغي على تصوير المعنى بجلاء ولا ينقص تفهم المقصود على </a:t>
            </a:r>
            <a:r>
              <a:rPr lang="ar-IQ" dirty="0" smtClean="0"/>
              <a:t>حقيقته</a:t>
            </a:r>
            <a:r>
              <a:rPr lang="ar-IQ" dirty="0"/>
              <a:t>.</a:t>
            </a:r>
            <a:endParaRPr lang="en-US" dirty="0"/>
          </a:p>
          <a:p>
            <a:endParaRPr lang="en-US" dirty="0"/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683644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091821"/>
          </a:xfrm>
        </p:spPr>
        <p:txBody>
          <a:bodyPr>
            <a:normAutofit fontScale="90000"/>
          </a:bodyPr>
          <a:lstStyle/>
          <a:p>
            <a:r>
              <a:rPr lang="ar-IQ" b="1" u="sng" dirty="0">
                <a:solidFill>
                  <a:srgbClr val="FF0000"/>
                </a:solidFill>
              </a:rPr>
              <a:t>كيف تصمم الكتب الرسمية عند المخاطبة ؟</a:t>
            </a:r>
            <a:r>
              <a:rPr lang="en-US" dirty="0">
                <a:solidFill>
                  <a:srgbClr val="FF0000"/>
                </a:solidFill>
              </a:rPr>
              <a:t/>
            </a:r>
            <a:br>
              <a:rPr lang="en-US" dirty="0">
                <a:solidFill>
                  <a:srgbClr val="FF0000"/>
                </a:solidFill>
              </a:rPr>
            </a:br>
            <a:endParaRPr lang="ar-IQ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86" y="682388"/>
            <a:ext cx="12186313" cy="6142844"/>
          </a:xfrm>
        </p:spPr>
        <p:txBody>
          <a:bodyPr>
            <a:normAutofit lnSpcReduction="10000"/>
          </a:bodyPr>
          <a:lstStyle/>
          <a:p>
            <a:r>
              <a:rPr lang="ar-IQ" b="1" dirty="0"/>
              <a:t>1</a:t>
            </a:r>
            <a:r>
              <a:rPr lang="ar-IQ" dirty="0"/>
              <a:t>-ترك مسافة (3سم) من اعلى الصفحة عند كتابة البسملة في منتصف الصفحه </a:t>
            </a:r>
            <a:r>
              <a:rPr lang="ar-IQ" dirty="0" smtClean="0"/>
              <a:t>.</a:t>
            </a:r>
          </a:p>
          <a:p>
            <a:endParaRPr lang="en-US" dirty="0"/>
          </a:p>
          <a:p>
            <a:r>
              <a:rPr lang="ar-IQ" dirty="0"/>
              <a:t>2-ترك هامشين احدهما عريض يترك من الجهة اليمنى ويبلغ عرضه ( 3سم ـ 5سم ) ، وذلك لتسهيل موضوع دون اخفاء شيء من موضوع الكتاب . والاخر صغير من جهة اليسار يبلغ عرضه (2سم) يصلح لكتابة الملحوظات على موضوع الكتاب بوساطة المرسل اليه كما انه يحفظ في الوقت نفسه تناسب التنسيق .</a:t>
            </a:r>
            <a:endParaRPr lang="en-US" dirty="0"/>
          </a:p>
          <a:p>
            <a:r>
              <a:rPr lang="ar-IQ" dirty="0"/>
              <a:t>3-يكتب اسم الوزارة او المديرية العامة على بعد (2سم) من البسملة والى اليمين ابتداءً من انتهاء الهامش الايمن.</a:t>
            </a:r>
            <a:endParaRPr lang="en-US" dirty="0"/>
          </a:p>
          <a:p>
            <a:r>
              <a:rPr lang="ar-IQ" dirty="0"/>
              <a:t>4-ثم على بعد (1،5) سم من البسملة يكتب العدد والتاريخ والى جهة اليسار من </a:t>
            </a:r>
            <a:r>
              <a:rPr lang="ar-IQ" dirty="0" smtClean="0"/>
              <a:t>الواجهة </a:t>
            </a:r>
            <a:r>
              <a:rPr lang="ar-IQ" dirty="0"/>
              <a:t>التوقيع .</a:t>
            </a:r>
            <a:endParaRPr lang="en-US" dirty="0"/>
          </a:p>
          <a:p>
            <a:r>
              <a:rPr lang="ar-IQ" dirty="0"/>
              <a:t>5-اسفل البسملة يكتب الى </a:t>
            </a:r>
            <a:r>
              <a:rPr lang="ar-IQ" dirty="0" smtClean="0"/>
              <a:t>/.... </a:t>
            </a:r>
          </a:p>
          <a:p>
            <a:pPr marL="0" indent="0">
              <a:buNone/>
            </a:pPr>
            <a:r>
              <a:rPr lang="ar-IQ" dirty="0"/>
              <a:t> </a:t>
            </a:r>
            <a:r>
              <a:rPr lang="ar-IQ" dirty="0" smtClean="0"/>
              <a:t>                               م/......</a:t>
            </a:r>
          </a:p>
          <a:p>
            <a:pPr marL="0" indent="0">
              <a:buNone/>
            </a:pPr>
            <a:r>
              <a:rPr lang="ar-IQ" dirty="0"/>
              <a:t>6-بداية السطر الايمن من الكتاب تبدأ بعنوان </a:t>
            </a:r>
            <a:r>
              <a:rPr lang="ar-IQ" dirty="0" smtClean="0"/>
              <a:t>تحية </a:t>
            </a:r>
            <a:r>
              <a:rPr lang="ar-IQ" dirty="0"/>
              <a:t>طيبة </a:t>
            </a:r>
            <a:r>
              <a:rPr lang="ar-IQ" dirty="0" smtClean="0"/>
              <a:t>( تحية الافتتاح )</a:t>
            </a:r>
            <a:endParaRPr lang="en-US" dirty="0"/>
          </a:p>
          <a:p>
            <a:pPr marL="0" indent="0">
              <a:buNone/>
            </a:pPr>
            <a:r>
              <a:rPr lang="ar-IQ" dirty="0"/>
              <a:t>7-يترك مسافة (3-4)سم بواسطة السطر الايمن ثم يكتب بداية الموضوع ونبدأ بكتابة السطر الثاني في بداية الصفحة وهكذا ..</a:t>
            </a:r>
            <a:endParaRPr lang="en-US" dirty="0"/>
          </a:p>
          <a:p>
            <a:pPr marL="0" indent="0">
              <a:buNone/>
            </a:pPr>
            <a:endParaRPr lang="ar-IQ" dirty="0" smtClean="0"/>
          </a:p>
          <a:p>
            <a:pPr marL="0" indent="0">
              <a:buNone/>
            </a:pPr>
            <a:endParaRPr lang="en-US" dirty="0"/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075910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V="1">
            <a:off x="1676400" y="-1693648"/>
            <a:ext cx="10515600" cy="614149"/>
          </a:xfrm>
        </p:spPr>
        <p:txBody>
          <a:bodyPr>
            <a:normAutofit fontScale="90000"/>
          </a:bodyPr>
          <a:lstStyle/>
          <a:p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721523"/>
          </a:xfrm>
        </p:spPr>
        <p:txBody>
          <a:bodyPr/>
          <a:lstStyle/>
          <a:p>
            <a:r>
              <a:rPr lang="ar-IQ" dirty="0"/>
              <a:t>8-عند الانتهاء من كتابة الموضوع يكتب في السطر الذي يأتي بعده مباشرة التحية الختامية والصيغة المعتادة لها هي </a:t>
            </a:r>
            <a:r>
              <a:rPr lang="ar-IQ" dirty="0" smtClean="0"/>
              <a:t>:</a:t>
            </a:r>
          </a:p>
          <a:p>
            <a:pPr marL="0" indent="0">
              <a:buNone/>
            </a:pPr>
            <a:r>
              <a:rPr lang="ar-IQ" dirty="0" smtClean="0"/>
              <a:t>(( وتفضلوا بقبول فائق الاحترام )) وكتابتها في سطر منفرد أو ((راجين اتخاذ ما يلزم مع التقدير)) .</a:t>
            </a:r>
          </a:p>
          <a:p>
            <a:endParaRPr lang="ar-IQ" dirty="0" smtClean="0"/>
          </a:p>
          <a:p>
            <a:r>
              <a:rPr lang="ar-IQ" dirty="0"/>
              <a:t>9-المرافقات وتكتب في مواجهة السطر الثاني من الكتاب وعلى بعد (2سم) من منتصف </a:t>
            </a:r>
            <a:r>
              <a:rPr lang="ar-IQ" dirty="0" smtClean="0"/>
              <a:t>الورقة .</a:t>
            </a:r>
          </a:p>
          <a:p>
            <a:endParaRPr lang="en-US" dirty="0"/>
          </a:p>
          <a:p>
            <a:pPr marL="0" indent="0">
              <a:buNone/>
            </a:pPr>
            <a:r>
              <a:rPr lang="ar-IQ" dirty="0" smtClean="0"/>
              <a:t>10- </a:t>
            </a:r>
            <a:r>
              <a:rPr lang="ar-IQ" dirty="0"/>
              <a:t>يظهر التوقيع في السطر الذي يأتي بعد التحية الختامية من الجانب الايسر مع ملحوظة كتابة وظيفة </a:t>
            </a:r>
            <a:endParaRPr lang="ar-IQ" dirty="0" smtClean="0"/>
          </a:p>
          <a:p>
            <a:pPr marL="0" indent="0">
              <a:buNone/>
            </a:pPr>
            <a:r>
              <a:rPr lang="ar-IQ" dirty="0" smtClean="0"/>
              <a:t>الموّقع اولاً </a:t>
            </a:r>
            <a:r>
              <a:rPr lang="ar-IQ" dirty="0"/>
              <a:t>ثم التوقيع والتاريخ </a:t>
            </a:r>
            <a:r>
              <a:rPr lang="ar-IQ" dirty="0" smtClean="0"/>
              <a:t>.</a:t>
            </a:r>
          </a:p>
          <a:p>
            <a:pPr marL="0" lvl="0" indent="0" algn="justLow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ar-IQ" dirty="0"/>
          </a:p>
          <a:p>
            <a:pPr marL="0" lvl="0" indent="0" algn="justLow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ar-IQ" dirty="0" smtClean="0"/>
              <a:t>11- </a:t>
            </a:r>
            <a:r>
              <a:rPr lang="ar-IQ" dirty="0"/>
              <a:t>تعطى صور عن الكتاب وحسب صيغة المخاطبة وتكون اسفل عبارة المرافقات مع مراعاة تثبيت اسم الشخص القائم بالتحرير </a:t>
            </a:r>
            <a:r>
              <a:rPr lang="ar-IQ" dirty="0" smtClean="0"/>
              <a:t>.</a:t>
            </a:r>
            <a:r>
              <a:rPr lang="ar-IQ" altLang="ar-IQ" sz="1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endParaRPr lang="ar-IQ" altLang="ar-IQ" sz="1600" dirty="0" smtClean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lvl="0" indent="0" algn="justLow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ar-IQ" altLang="ar-IQ" sz="1600" dirty="0" smtClean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lvl="0" indent="0" algn="justLow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ar-IQ" altLang="ar-IQ" sz="2400" dirty="0" smtClean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12- </a:t>
            </a:r>
            <a:r>
              <a:rPr lang="ar-IQ" altLang="ar-IQ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يدرج في اسفل الكتاب ( الموقع الالكتروني ، ارقام الهواتف ...الخ ) للدائرة .</a:t>
            </a:r>
            <a:endParaRPr lang="ar-IQ" altLang="ar-IQ" dirty="0">
              <a:solidFill>
                <a:prstClr val="black"/>
              </a:solidFill>
              <a:latin typeface="Arial" panose="020B0604020202020204" pitchFamily="34" charset="0"/>
            </a:endParaRPr>
          </a:p>
          <a:p>
            <a:endParaRPr lang="ar-IQ" dirty="0" smtClean="0"/>
          </a:p>
          <a:p>
            <a:endParaRPr lang="ar-IQ" dirty="0" smtClean="0"/>
          </a:p>
          <a:p>
            <a:endParaRPr lang="en-US" dirty="0"/>
          </a:p>
          <a:p>
            <a:endParaRPr lang="en-US" dirty="0"/>
          </a:p>
          <a:p>
            <a:endParaRPr lang="ar-IQ" dirty="0"/>
          </a:p>
        </p:txBody>
      </p:sp>
      <p:sp>
        <p:nvSpPr>
          <p:cNvPr id="8" name="مربع نص 2"/>
          <p:cNvSpPr txBox="1">
            <a:spLocks noChangeArrowheads="1"/>
          </p:cNvSpPr>
          <p:nvPr/>
        </p:nvSpPr>
        <p:spPr bwMode="auto">
          <a:xfrm>
            <a:off x="3723005" y="4849495"/>
            <a:ext cx="367665" cy="4718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r" rtl="1">
              <a:lnSpc>
                <a:spcPct val="115000"/>
              </a:lnSpc>
              <a:spcAft>
                <a:spcPts val="1000"/>
              </a:spcAft>
            </a:pPr>
            <a:r>
              <a:rPr lang="en-US" sz="140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n-US" sz="110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285750" y="4572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ar-IQ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kumimoji="0" lang="en-US" altLang="ar-IQ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5356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61473" y="194659"/>
            <a:ext cx="10956757" cy="68018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IQ" dirty="0"/>
              <a:t> </a:t>
            </a:r>
            <a:r>
              <a:rPr lang="ar-IQ" sz="2000" dirty="0"/>
              <a:t>بسم الله الرحمن الرحيم</a:t>
            </a:r>
          </a:p>
          <a:p>
            <a:pPr algn="l"/>
            <a:r>
              <a:rPr lang="ar-IQ" sz="2000" dirty="0"/>
              <a:t>وزارة التعليم العالي والبحث العلمي </a:t>
            </a:r>
            <a:r>
              <a:rPr lang="ar-IQ" sz="2000" dirty="0" smtClean="0"/>
              <a:t>                                                                                                          </a:t>
            </a:r>
            <a:r>
              <a:rPr lang="ar-IQ" sz="2000" dirty="0"/>
              <a:t>العدد:</a:t>
            </a:r>
          </a:p>
          <a:p>
            <a:pPr algn="l"/>
            <a:r>
              <a:rPr lang="ar-IQ" sz="2000" dirty="0"/>
              <a:t>جامعة </a:t>
            </a:r>
            <a:r>
              <a:rPr lang="ar-IQ" sz="2000" dirty="0" smtClean="0"/>
              <a:t>بغداد                                                                                                                                  </a:t>
            </a:r>
            <a:r>
              <a:rPr lang="ar-IQ" sz="2000" dirty="0"/>
              <a:t>التاريخ:       </a:t>
            </a:r>
          </a:p>
          <a:p>
            <a:r>
              <a:rPr lang="ar-IQ" sz="2000" dirty="0"/>
              <a:t>مركز التعليم المستمر                                                                    </a:t>
            </a:r>
          </a:p>
          <a:p>
            <a:pPr algn="ctr"/>
            <a:r>
              <a:rPr lang="ar-IQ" sz="2000" dirty="0"/>
              <a:t>        الى / قسم الشؤون الادارية</a:t>
            </a:r>
          </a:p>
          <a:p>
            <a:pPr algn="ctr"/>
            <a:r>
              <a:rPr lang="ar-IQ" sz="2000" dirty="0"/>
              <a:t>     م/ انفكاك</a:t>
            </a:r>
          </a:p>
          <a:p>
            <a:endParaRPr lang="ar-IQ" sz="2000" dirty="0"/>
          </a:p>
          <a:p>
            <a:endParaRPr lang="ar-IQ" sz="2000" dirty="0"/>
          </a:p>
          <a:p>
            <a:r>
              <a:rPr lang="ar-IQ" sz="2000" dirty="0"/>
              <a:t>تحية طيبة </a:t>
            </a:r>
          </a:p>
          <a:p>
            <a:r>
              <a:rPr lang="ar-IQ" sz="2000" dirty="0"/>
              <a:t>      اشارة الى الامر الجامعي ذي العدد ............. في .................. والمرافقة صورة عنه ربطا ، انفك السيد .......... الموظف بعنوان ر.مهندسين في مركزنا محالا إلى التقاعد وابتداءً من   /   /2019 ق.ظ . علما انه برئ الذمة قدر تعلق الامر بمركزنا .</a:t>
            </a:r>
          </a:p>
          <a:p>
            <a:r>
              <a:rPr lang="ar-IQ" sz="2000" dirty="0"/>
              <a:t>                                       راجين اتخاذ ما يلزم  مع التقدير .</a:t>
            </a:r>
          </a:p>
          <a:p>
            <a:endParaRPr lang="ar-IQ" sz="2000" dirty="0"/>
          </a:p>
          <a:p>
            <a:r>
              <a:rPr lang="ar-IQ" sz="2000" dirty="0" smtClean="0"/>
              <a:t>المرافقات                 </a:t>
            </a:r>
            <a:endParaRPr lang="ar-IQ" sz="2000" dirty="0"/>
          </a:p>
          <a:p>
            <a:pPr algn="ctr"/>
            <a:r>
              <a:rPr lang="ar-IQ" sz="2000" dirty="0"/>
              <a:t>                                                                                     أ.م.د.................................</a:t>
            </a:r>
          </a:p>
          <a:p>
            <a:pPr algn="ctr"/>
            <a:r>
              <a:rPr lang="ar-IQ" sz="2000" dirty="0"/>
              <a:t>                                                                 مدير مركز التعليم المستمر</a:t>
            </a:r>
          </a:p>
          <a:p>
            <a:pPr algn="ctr"/>
            <a:r>
              <a:rPr lang="ar-IQ" sz="2000" dirty="0"/>
              <a:t>                                                                                  /    /2019</a:t>
            </a:r>
          </a:p>
          <a:p>
            <a:r>
              <a:rPr lang="ar-IQ" sz="2000" dirty="0"/>
              <a:t>صورة عنه الى :</a:t>
            </a:r>
          </a:p>
          <a:p>
            <a:r>
              <a:rPr lang="ar-IQ" sz="2000" dirty="0"/>
              <a:t>-</a:t>
            </a:r>
          </a:p>
          <a:p>
            <a:r>
              <a:rPr lang="ar-IQ" sz="2000" dirty="0"/>
              <a:t>-احمد 11 /9</a:t>
            </a:r>
          </a:p>
          <a:p>
            <a:endParaRPr lang="ar-IQ" dirty="0"/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541591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36883" y="117693"/>
            <a:ext cx="11518232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IQ" dirty="0"/>
              <a:t>بسم الله الرحمن </a:t>
            </a:r>
            <a:r>
              <a:rPr lang="ar-IQ" dirty="0" smtClean="0"/>
              <a:t>الرحيم</a:t>
            </a:r>
          </a:p>
          <a:p>
            <a:r>
              <a:rPr lang="ar-IQ" dirty="0" smtClean="0"/>
              <a:t>وزارة التعليم العالي والبحث العلمي                                                                                                             العدد:               </a:t>
            </a:r>
          </a:p>
          <a:p>
            <a:r>
              <a:rPr lang="ar-IQ" dirty="0" smtClean="0"/>
              <a:t>جامعة </a:t>
            </a:r>
            <a:r>
              <a:rPr lang="ar-IQ" dirty="0"/>
              <a:t>بغداد </a:t>
            </a:r>
            <a:r>
              <a:rPr lang="ar-IQ" dirty="0" smtClean="0"/>
              <a:t>                                                                                                                                    </a:t>
            </a:r>
            <a:r>
              <a:rPr lang="ar-IQ" dirty="0"/>
              <a:t>التاريخ:  </a:t>
            </a:r>
            <a:r>
              <a:rPr lang="ar-IQ" dirty="0" smtClean="0"/>
              <a:t>              </a:t>
            </a:r>
            <a:endParaRPr lang="ar-IQ" dirty="0"/>
          </a:p>
          <a:p>
            <a:r>
              <a:rPr lang="ar-IQ" dirty="0"/>
              <a:t>مركز التعليم المستمر                                                                          </a:t>
            </a:r>
          </a:p>
          <a:p>
            <a:endParaRPr lang="ar-IQ" dirty="0"/>
          </a:p>
          <a:p>
            <a:pPr algn="ctr"/>
            <a:r>
              <a:rPr lang="ar-IQ" dirty="0"/>
              <a:t>الى/ قسـم الشؤون الإداريـة</a:t>
            </a:r>
          </a:p>
          <a:p>
            <a:pPr algn="ctr"/>
            <a:r>
              <a:rPr lang="ar-IQ" dirty="0"/>
              <a:t>م/ مباشرة</a:t>
            </a:r>
          </a:p>
          <a:p>
            <a:endParaRPr lang="ar-IQ" dirty="0"/>
          </a:p>
          <a:p>
            <a:r>
              <a:rPr lang="ar-IQ" dirty="0"/>
              <a:t>تحية طيبة </a:t>
            </a:r>
          </a:p>
          <a:p>
            <a:r>
              <a:rPr lang="ar-IQ" dirty="0"/>
              <a:t>      اشــارة الى الامر الاداري ذي العدد ............. في .................. والمرافقة صورة عنه ربطا ، بـاشر السيد .................. الموظف بعنوان ر.مهندسين في مركزنا بوظيفته بتاريخ /   /2019 ق.ظ بعد تمتعه بإجازته ........... البالغة (   ) يوما  .</a:t>
            </a:r>
          </a:p>
          <a:p>
            <a:r>
              <a:rPr lang="ar-IQ" dirty="0"/>
              <a:t>                                                  راجين اتخاذ ما يلزم مع التقدير .</a:t>
            </a:r>
          </a:p>
          <a:p>
            <a:endParaRPr lang="ar-IQ" dirty="0"/>
          </a:p>
          <a:p>
            <a:endParaRPr lang="ar-IQ" dirty="0"/>
          </a:p>
          <a:p>
            <a:r>
              <a:rPr lang="ar-IQ" dirty="0" smtClean="0"/>
              <a:t>المرفقات</a:t>
            </a:r>
            <a:endParaRPr lang="ar-IQ" dirty="0"/>
          </a:p>
          <a:p>
            <a:r>
              <a:rPr lang="ar-IQ" dirty="0"/>
              <a:t> . صورة عن الإمر </a:t>
            </a:r>
            <a:r>
              <a:rPr lang="ar-IQ" dirty="0" smtClean="0"/>
              <a:t>الإداري  </a:t>
            </a:r>
            <a:endParaRPr lang="ar-IQ" dirty="0"/>
          </a:p>
          <a:p>
            <a:pPr algn="l"/>
            <a:r>
              <a:rPr lang="ar-IQ" dirty="0"/>
              <a:t>                                                                               أ.م.د.................................</a:t>
            </a:r>
          </a:p>
          <a:p>
            <a:pPr algn="l"/>
            <a:r>
              <a:rPr lang="ar-IQ" dirty="0"/>
              <a:t>                                                                               مدير مركز التعليم المستمر</a:t>
            </a:r>
          </a:p>
          <a:p>
            <a:pPr algn="l"/>
            <a:r>
              <a:rPr lang="ar-IQ" dirty="0"/>
              <a:t>                                                                                           /    /2019</a:t>
            </a:r>
          </a:p>
          <a:p>
            <a:endParaRPr lang="ar-IQ" dirty="0"/>
          </a:p>
          <a:p>
            <a:r>
              <a:rPr lang="ar-IQ" dirty="0"/>
              <a:t>صورة عنه الى :</a:t>
            </a:r>
          </a:p>
          <a:p>
            <a:r>
              <a:rPr lang="ar-IQ" dirty="0"/>
              <a:t>-</a:t>
            </a:r>
          </a:p>
          <a:p>
            <a:r>
              <a:rPr lang="ar-IQ" dirty="0"/>
              <a:t>-</a:t>
            </a:r>
          </a:p>
          <a:p>
            <a:r>
              <a:rPr lang="ar-IQ" dirty="0"/>
              <a:t>- احمد   7/8</a:t>
            </a:r>
          </a:p>
        </p:txBody>
      </p:sp>
    </p:spTree>
    <p:extLst>
      <p:ext uri="{BB962C8B-B14F-4D97-AF65-F5344CB8AC3E}">
        <p14:creationId xmlns:p14="http://schemas.microsoft.com/office/powerpoint/2010/main" val="835589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IQ" dirty="0"/>
              <a:t>بسم الله الرحمن الرحيم</a:t>
            </a:r>
          </a:p>
          <a:p>
            <a:r>
              <a:rPr lang="ar-IQ" dirty="0"/>
              <a:t>وزارة التعليم العالي والبحث العلمي        </a:t>
            </a:r>
            <a:r>
              <a:rPr lang="ar-IQ" dirty="0" smtClean="0"/>
              <a:t>                                                                                                               </a:t>
            </a:r>
            <a:r>
              <a:rPr lang="ar-IQ" dirty="0"/>
              <a:t>العدد: </a:t>
            </a:r>
          </a:p>
          <a:p>
            <a:r>
              <a:rPr lang="ar-IQ" dirty="0"/>
              <a:t>جامعة بغداد                                       </a:t>
            </a:r>
            <a:r>
              <a:rPr lang="ar-IQ" dirty="0" smtClean="0"/>
              <a:t>                                                                                                         </a:t>
            </a:r>
            <a:r>
              <a:rPr lang="ar-IQ" dirty="0"/>
              <a:t>التاريخ:                      </a:t>
            </a:r>
          </a:p>
          <a:p>
            <a:r>
              <a:rPr lang="ar-IQ" dirty="0"/>
              <a:t>مركز التعليم المستمر                                                                                </a:t>
            </a:r>
          </a:p>
          <a:p>
            <a:endParaRPr lang="ar-IQ" dirty="0"/>
          </a:p>
          <a:p>
            <a:pPr algn="ctr"/>
            <a:r>
              <a:rPr lang="ar-IQ" dirty="0"/>
              <a:t>الى/قسم الشؤون الادارية</a:t>
            </a:r>
          </a:p>
          <a:p>
            <a:pPr algn="ctr"/>
            <a:r>
              <a:rPr lang="ar-IQ" dirty="0"/>
              <a:t>م/ تغيير عنوان وظيفي</a:t>
            </a:r>
          </a:p>
          <a:p>
            <a:endParaRPr lang="ar-IQ" dirty="0"/>
          </a:p>
          <a:p>
            <a:r>
              <a:rPr lang="ar-IQ" dirty="0"/>
              <a:t>تحية طيبة </a:t>
            </a:r>
          </a:p>
          <a:p>
            <a:r>
              <a:rPr lang="ar-IQ" dirty="0"/>
              <a:t>نرافق صحبة كتابنا الطلب المقدم من السيد ............. الموظف بعنوان .................. في مركزنا والذي يروم فيه تغيير عنوان وظيفته الى  .......... </a:t>
            </a:r>
          </a:p>
          <a:p>
            <a:r>
              <a:rPr lang="ar-IQ" dirty="0"/>
              <a:t>                                             راجين اتخاذ ما يلزم واعلامنا مع التقدير .</a:t>
            </a:r>
          </a:p>
          <a:p>
            <a:endParaRPr lang="ar-IQ" dirty="0"/>
          </a:p>
          <a:p>
            <a:endParaRPr lang="ar-IQ" dirty="0"/>
          </a:p>
          <a:p>
            <a:r>
              <a:rPr lang="ar-IQ" dirty="0" smtClean="0"/>
              <a:t>المرفقات</a:t>
            </a:r>
            <a:endParaRPr lang="ar-IQ" dirty="0"/>
          </a:p>
          <a:p>
            <a:r>
              <a:rPr lang="ar-IQ" dirty="0"/>
              <a:t>•	طلب</a:t>
            </a:r>
          </a:p>
          <a:p>
            <a:pPr algn="l"/>
            <a:endParaRPr lang="ar-IQ" dirty="0"/>
          </a:p>
          <a:p>
            <a:pPr algn="l"/>
            <a:r>
              <a:rPr lang="ar-IQ" dirty="0"/>
              <a:t>                                                                                 أ.م.د.................................</a:t>
            </a:r>
          </a:p>
          <a:p>
            <a:pPr algn="l"/>
            <a:r>
              <a:rPr lang="ar-IQ" dirty="0"/>
              <a:t>                                                                             مدير مركز التعليم المستمر </a:t>
            </a:r>
          </a:p>
          <a:p>
            <a:pPr algn="l"/>
            <a:r>
              <a:rPr lang="ar-IQ" dirty="0"/>
              <a:t>                                                                                      /    /2019</a:t>
            </a:r>
          </a:p>
          <a:p>
            <a:r>
              <a:rPr lang="ar-IQ" dirty="0"/>
              <a:t>صورة عنه الى :</a:t>
            </a:r>
          </a:p>
          <a:p>
            <a:r>
              <a:rPr lang="ar-IQ" dirty="0"/>
              <a:t>-احمد  / 7            </a:t>
            </a:r>
          </a:p>
        </p:txBody>
      </p:sp>
    </p:spTree>
    <p:extLst>
      <p:ext uri="{BB962C8B-B14F-4D97-AF65-F5344CB8AC3E}">
        <p14:creationId xmlns:p14="http://schemas.microsoft.com/office/powerpoint/2010/main" val="1661568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420</TotalTime>
  <Words>889</Words>
  <Application>Microsoft Office PowerPoint</Application>
  <PresentationFormat>Widescreen</PresentationFormat>
  <Paragraphs>117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Times New Roman</vt:lpstr>
      <vt:lpstr>Office Theme</vt:lpstr>
      <vt:lpstr>تحرير الخطابات </vt:lpstr>
      <vt:lpstr>مميزات الخطاب   </vt:lpstr>
      <vt:lpstr> الشروط التي يجب أن تتوافر عند كتابة المخاطبات الرسمية : </vt:lpstr>
      <vt:lpstr>  من حيث الموضوع : </vt:lpstr>
      <vt:lpstr>كيف تصمم الكتب الرسمية عند المخاطبة ؟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تحرير الخطابات </dc:title>
  <dc:creator>User</dc:creator>
  <cp:lastModifiedBy>User</cp:lastModifiedBy>
  <cp:revision>32</cp:revision>
  <dcterms:created xsi:type="dcterms:W3CDTF">2023-12-06T06:09:07Z</dcterms:created>
  <dcterms:modified xsi:type="dcterms:W3CDTF">2024-01-03T08:23:22Z</dcterms:modified>
</cp:coreProperties>
</file>