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6"/>
  </p:notesMasterIdLst>
  <p:sldIdLst>
    <p:sldId id="266" r:id="rId2"/>
    <p:sldId id="267" r:id="rId3"/>
    <p:sldId id="256" r:id="rId4"/>
    <p:sldId id="268" r:id="rId5"/>
    <p:sldId id="269" r:id="rId6"/>
    <p:sldId id="257" r:id="rId7"/>
    <p:sldId id="258" r:id="rId8"/>
    <p:sldId id="259" r:id="rId9"/>
    <p:sldId id="270" r:id="rId10"/>
    <p:sldId id="271" r:id="rId11"/>
    <p:sldId id="260" r:id="rId12"/>
    <p:sldId id="261" r:id="rId13"/>
    <p:sldId id="262" r:id="rId14"/>
    <p:sldId id="272" r:id="rId15"/>
    <p:sldId id="273" r:id="rId16"/>
    <p:sldId id="274" r:id="rId17"/>
    <p:sldId id="275" r:id="rId18"/>
    <p:sldId id="277" r:id="rId19"/>
    <p:sldId id="278" r:id="rId20"/>
    <p:sldId id="279" r:id="rId21"/>
    <p:sldId id="280" r:id="rId22"/>
    <p:sldId id="281" r:id="rId23"/>
    <p:sldId id="282" r:id="rId24"/>
    <p:sldId id="283" r:id="rId25"/>
    <p:sldId id="284" r:id="rId26"/>
    <p:sldId id="276" r:id="rId27"/>
    <p:sldId id="285" r:id="rId28"/>
    <p:sldId id="286" r:id="rId29"/>
    <p:sldId id="287" r:id="rId30"/>
    <p:sldId id="288" r:id="rId31"/>
    <p:sldId id="289" r:id="rId32"/>
    <p:sldId id="290" r:id="rId33"/>
    <p:sldId id="291" r:id="rId34"/>
    <p:sldId id="292"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0" d="100"/>
          <a:sy n="70" d="100"/>
        </p:scale>
        <p:origin x="714"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450D7BE-C5D1-4103-A495-DD4CA0DF278D}" type="datetimeFigureOut">
              <a:rPr lang="en-US" smtClean="0"/>
              <a:t>12/10/2023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0E8216C-2F61-4B0E-A4C7-0651D0BCBE42}" type="slidenum">
              <a:rPr lang="en-US" smtClean="0"/>
              <a:t>‹#›</a:t>
            </a:fld>
            <a:endParaRPr lang="en-US"/>
          </a:p>
        </p:txBody>
      </p:sp>
    </p:spTree>
    <p:extLst>
      <p:ext uri="{BB962C8B-B14F-4D97-AF65-F5344CB8AC3E}">
        <p14:creationId xmlns:p14="http://schemas.microsoft.com/office/powerpoint/2010/main" val="41127262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0E8216C-2F61-4B0E-A4C7-0651D0BCBE42}" type="slidenum">
              <a:rPr lang="en-US" smtClean="0"/>
              <a:t>23</a:t>
            </a:fld>
            <a:endParaRPr lang="en-US"/>
          </a:p>
        </p:txBody>
      </p:sp>
    </p:spTree>
    <p:extLst>
      <p:ext uri="{BB962C8B-B14F-4D97-AF65-F5344CB8AC3E}">
        <p14:creationId xmlns:p14="http://schemas.microsoft.com/office/powerpoint/2010/main" val="30143995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5BE673A-8405-4061-AB52-78FD0A8A15F6}" type="datetimeFigureOut">
              <a:rPr lang="en-US" smtClean="0"/>
              <a:t>12/10/2023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4293139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BE673A-8405-4061-AB52-78FD0A8A15F6}" type="datetimeFigureOut">
              <a:rPr lang="en-US" smtClean="0"/>
              <a:t>12/10/2023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829043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BE673A-8405-4061-AB52-78FD0A8A15F6}" type="datetimeFigureOut">
              <a:rPr lang="en-US" smtClean="0"/>
              <a:t>12/10/2023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27499866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6799858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1895154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8385900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itle 4">
            <a:extLst>
              <a:ext uri="{FF2B5EF4-FFF2-40B4-BE49-F238E27FC236}">
                <a16:creationId xmlns=""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smtClean="0"/>
              <a:t>Click to edit Master title style</a:t>
            </a:r>
            <a:endParaRPr lang="en-US" noProof="0"/>
          </a:p>
        </p:txBody>
      </p:sp>
      <p:sp>
        <p:nvSpPr>
          <p:cNvPr id="12" name="Subtitle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0988325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30227556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smtClean="0"/>
              <a:t>Click to edit Master title style</a:t>
            </a:r>
            <a:endParaRPr lang="en-US" noProof="0"/>
          </a:p>
        </p:txBody>
      </p:sp>
      <p:sp>
        <p:nvSpPr>
          <p:cNvPr id="11" name="Rectangle 10">
            <a:extLst>
              <a:ext uri="{FF2B5EF4-FFF2-40B4-BE49-F238E27FC236}">
                <a16:creationId xmlns=""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410405905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7" name="Picture Placeholder 6">
            <a:extLst>
              <a:ext uri="{FF2B5EF4-FFF2-40B4-BE49-F238E27FC236}">
                <a16:creationId xmlns=""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2817524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Text Placeholder 5">
            <a:extLst>
              <a:ext uri="{FF2B5EF4-FFF2-40B4-BE49-F238E27FC236}">
                <a16:creationId xmlns=""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 xmlns:a16="http://schemas.microsoft.com/office/drawing/2014/main" id="{2F2CFF35-351B-467F-BD62-64A826D398B4}"/>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302861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BE673A-8405-4061-AB52-78FD0A8A15F6}" type="datetimeFigureOut">
              <a:rPr lang="en-US" smtClean="0"/>
              <a:t>12/10/2023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3983899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5BE673A-8405-4061-AB52-78FD0A8A15F6}" type="datetimeFigureOut">
              <a:rPr lang="en-US" smtClean="0"/>
              <a:t>12/10/2023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29418322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5BE673A-8405-4061-AB52-78FD0A8A15F6}" type="datetimeFigureOut">
              <a:rPr lang="en-US" smtClean="0"/>
              <a:t>12/10/2023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947228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5BE673A-8405-4061-AB52-78FD0A8A15F6}" type="datetimeFigureOut">
              <a:rPr lang="en-US" smtClean="0"/>
              <a:t>12/10/2023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37829443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5BE673A-8405-4061-AB52-78FD0A8A15F6}" type="datetimeFigureOut">
              <a:rPr lang="en-US" smtClean="0"/>
              <a:t>12/10/2023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33609301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BE673A-8405-4061-AB52-78FD0A8A15F6}" type="datetimeFigureOut">
              <a:rPr lang="en-US" smtClean="0"/>
              <a:t>12/10/2023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35462227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5BE673A-8405-4061-AB52-78FD0A8A15F6}" type="datetimeFigureOut">
              <a:rPr lang="en-US" smtClean="0"/>
              <a:t>12/10/2023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17780940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5BE673A-8405-4061-AB52-78FD0A8A15F6}" type="datetimeFigureOut">
              <a:rPr lang="en-US" smtClean="0"/>
              <a:t>12/10/2023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4154064-D023-45C9-B1ED-FA5A36EC5CFA}" type="slidenum">
              <a:rPr lang="en-US" smtClean="0"/>
              <a:t>‹#›</a:t>
            </a:fld>
            <a:endParaRPr lang="en-US"/>
          </a:p>
        </p:txBody>
      </p:sp>
    </p:spTree>
    <p:extLst>
      <p:ext uri="{BB962C8B-B14F-4D97-AF65-F5344CB8AC3E}">
        <p14:creationId xmlns:p14="http://schemas.microsoft.com/office/powerpoint/2010/main" val="25418045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BE673A-8405-4061-AB52-78FD0A8A15F6}" type="datetimeFigureOut">
              <a:rPr lang="en-US" smtClean="0"/>
              <a:t>12/10/2023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4154064-D023-45C9-B1ED-FA5A36EC5CFA}" type="slidenum">
              <a:rPr lang="en-US" smtClean="0"/>
              <a:t>‹#›</a:t>
            </a:fld>
            <a:endParaRPr lang="en-US"/>
          </a:p>
        </p:txBody>
      </p:sp>
    </p:spTree>
    <p:extLst>
      <p:ext uri="{BB962C8B-B14F-4D97-AF65-F5344CB8AC3E}">
        <p14:creationId xmlns:p14="http://schemas.microsoft.com/office/powerpoint/2010/main" val="126315113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s://www.hopeeg.com/drugs/cocaine-addiction" TargetMode="Externa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pn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xml"/><Relationship Id="rId1" Type="http://schemas.openxmlformats.org/officeDocument/2006/relationships/slideLayout" Target="../slideLayouts/slideLayout17.xml"/><Relationship Id="rId5" Type="http://schemas.openxmlformats.org/officeDocument/2006/relationships/image" Target="../media/image39.png"/><Relationship Id="rId4" Type="http://schemas.openxmlformats.org/officeDocument/2006/relationships/image" Target="../media/image38.jpg"/></Relationships>
</file>

<file path=ppt/slides/_rels/slide2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43.jp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 Id="rId5" Type="http://schemas.openxmlformats.org/officeDocument/2006/relationships/image" Target="../media/image12.pn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 name="Title 1047">
            <a:extLst>
              <a:ext uri="{FF2B5EF4-FFF2-40B4-BE49-F238E27FC236}">
                <a16:creationId xmlns="" xmlns:a16="http://schemas.microsoft.com/office/drawing/2014/main" id="{68A307F8-C872-4697-8D01-93B84BB73EF4}"/>
              </a:ext>
            </a:extLst>
          </p:cNvPr>
          <p:cNvSpPr>
            <a:spLocks noGrp="1"/>
          </p:cNvSpPr>
          <p:nvPr>
            <p:ph type="ctrTitle"/>
          </p:nvPr>
        </p:nvSpPr>
        <p:spPr>
          <a:xfrm>
            <a:off x="0" y="-5208"/>
            <a:ext cx="6890197" cy="6863208"/>
          </a:xfrm>
          <a:solidFill>
            <a:schemeClr val="bg1">
              <a:lumMod val="95000"/>
              <a:alpha val="55000"/>
            </a:schemeClr>
          </a:solidFill>
        </p:spPr>
        <p:txBody>
          <a:bodyPr/>
          <a:lstStyle/>
          <a:p>
            <a:pPr algn="ctr"/>
            <a:r>
              <a:rPr lang="ar-IQ" sz="4800" dirty="0">
                <a:solidFill>
                  <a:srgbClr val="FF0000"/>
                </a:solidFill>
                <a:ea typeface="Arial Unicode MS" panose="020B0604020202020204" pitchFamily="34" charset="-128"/>
                <a:cs typeface="Arial Unicode MS" panose="020B0604020202020204" pitchFamily="34" charset="-128"/>
              </a:rPr>
              <a:t>المخدرات افة تهدد مجتمعنا </a:t>
            </a:r>
            <a:r>
              <a:rPr lang="ar-IQ" sz="4800" dirty="0" smtClean="0">
                <a:solidFill>
                  <a:srgbClr val="FF0000"/>
                </a:solidFill>
                <a:ea typeface="Arial Unicode MS" panose="020B0604020202020204" pitchFamily="34" charset="-128"/>
                <a:cs typeface="Arial Unicode MS" panose="020B0604020202020204" pitchFamily="34" charset="-128"/>
              </a:rPr>
              <a:t>وابنائنا.....</a:t>
            </a:r>
            <a:endParaRPr lang="en-US" sz="4800" b="0" i="1" dirty="0">
              <a:solidFill>
                <a:srgbClr val="FF0000"/>
              </a:solidFill>
            </a:endParaRPr>
          </a:p>
        </p:txBody>
      </p:sp>
      <p:sp>
        <p:nvSpPr>
          <p:cNvPr id="4" name="Subtitle 3">
            <a:extLst>
              <a:ext uri="{FF2B5EF4-FFF2-40B4-BE49-F238E27FC236}">
                <a16:creationId xmlns="" xmlns:a16="http://schemas.microsoft.com/office/drawing/2014/main" id="{4772945D-CA91-4CFE-8EB7-941C7618C994}"/>
              </a:ext>
            </a:extLst>
          </p:cNvPr>
          <p:cNvSpPr>
            <a:spLocks noGrp="1"/>
          </p:cNvSpPr>
          <p:nvPr>
            <p:ph type="subTitle" idx="1"/>
          </p:nvPr>
        </p:nvSpPr>
        <p:spPr>
          <a:xfrm>
            <a:off x="259948" y="5323940"/>
            <a:ext cx="5124443" cy="999487"/>
          </a:xfrm>
        </p:spPr>
        <p:txBody>
          <a:bodyPr/>
          <a:lstStyle/>
          <a:p>
            <a:pPr algn="ctr"/>
            <a:r>
              <a:rPr lang="ar-IQ" sz="2800" b="1" dirty="0">
                <a:solidFill>
                  <a:schemeClr val="tx1">
                    <a:lumMod val="95000"/>
                    <a:lumOff val="5000"/>
                  </a:schemeClr>
                </a:solidFill>
                <a:latin typeface="Arial" panose="020B0604020202020204" pitchFamily="34" charset="0"/>
                <a:cs typeface="Arial" panose="020B0604020202020204" pitchFamily="34" charset="0"/>
              </a:rPr>
              <a:t> ا. م. د. ايدن كامل </a:t>
            </a:r>
          </a:p>
          <a:p>
            <a:pPr algn="ctr"/>
            <a:r>
              <a:rPr lang="ar-IQ" sz="2800" b="1" dirty="0">
                <a:solidFill>
                  <a:schemeClr val="tx1">
                    <a:lumMod val="95000"/>
                    <a:lumOff val="5000"/>
                  </a:schemeClr>
                </a:solidFill>
                <a:latin typeface="Arial" panose="020B0604020202020204" pitchFamily="34" charset="0"/>
                <a:cs typeface="Arial" panose="020B0604020202020204" pitchFamily="34" charset="0"/>
              </a:rPr>
              <a:t>قسم هندسة الطب الحياتي </a:t>
            </a:r>
            <a:endParaRPr lang="en-US" sz="2800" b="1" dirty="0">
              <a:solidFill>
                <a:schemeClr val="tx1">
                  <a:lumMod val="95000"/>
                  <a:lumOff val="5000"/>
                </a:schemeClr>
              </a:solidFill>
              <a:latin typeface="Arial" panose="020B0604020202020204" pitchFamily="34" charset="0"/>
              <a:cs typeface="Arial" panose="020B0604020202020204" pitchFamily="34" charset="0"/>
            </a:endParaRPr>
          </a:p>
          <a:p>
            <a:pPr algn="ctr"/>
            <a:endParaRPr lang="en-US" sz="2800" b="1" dirty="0">
              <a:solidFill>
                <a:schemeClr val="tx1">
                  <a:lumMod val="95000"/>
                  <a:lumOff val="5000"/>
                </a:schemeClr>
              </a:solidFill>
              <a:latin typeface="Arial" panose="020B0604020202020204" pitchFamily="34" charset="0"/>
              <a:cs typeface="Arial" panose="020B0604020202020204" pitchFamily="34" charset="0"/>
            </a:endParaRPr>
          </a:p>
        </p:txBody>
      </p:sp>
      <p:pic>
        <p:nvPicPr>
          <p:cNvPr id="6" name="Picture Placeholder 5"/>
          <p:cNvPicPr>
            <a:picLocks noGrp="1" noChangeAspect="1"/>
          </p:cNvPicPr>
          <p:nvPr>
            <p:ph type="pic" sz="quarter" idx="10"/>
          </p:nvPr>
        </p:nvPicPr>
        <p:blipFill>
          <a:blip r:embed="rId2"/>
          <a:srcRect l="21180" r="21180"/>
          <a:stretch>
            <a:fillRect/>
          </a:stretch>
        </p:blipFill>
        <p:spPr>
          <a:xfrm>
            <a:off x="5561751" y="-5208"/>
            <a:ext cx="6630249" cy="6750795"/>
          </a:xfrm>
          <a:prstGeom prst="rect">
            <a:avLst/>
          </a:prstGeom>
        </p:spPr>
      </p:pic>
    </p:spTree>
    <p:extLst>
      <p:ext uri="{BB962C8B-B14F-4D97-AF65-F5344CB8AC3E}">
        <p14:creationId xmlns:p14="http://schemas.microsoft.com/office/powerpoint/2010/main" val="44820197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 xmlns:a16="http://schemas.microsoft.com/office/drawing/2014/main" id="{6AB259A0-0017-492F-A0DC-4B70C7052AE0}"/>
              </a:ext>
            </a:extLst>
          </p:cNvPr>
          <p:cNvSpPr>
            <a:spLocks noGrp="1"/>
          </p:cNvSpPr>
          <p:nvPr>
            <p:ph type="body" idx="1"/>
          </p:nvPr>
        </p:nvSpPr>
        <p:spPr>
          <a:xfrm>
            <a:off x="432000" y="1820214"/>
            <a:ext cx="5472000" cy="360000"/>
          </a:xfrm>
        </p:spPr>
        <p:txBody>
          <a:bodyPr>
            <a:normAutofit fontScale="92500" lnSpcReduction="10000"/>
          </a:bodyPr>
          <a:lstStyle/>
          <a:p>
            <a:pPr algn="ctr"/>
            <a:r>
              <a:rPr lang="ar-IQ" dirty="0">
                <a:solidFill>
                  <a:srgbClr val="FF0000"/>
                </a:solidFill>
              </a:rPr>
              <a:t>نبات القات</a:t>
            </a:r>
            <a:endParaRPr lang="en-US" dirty="0">
              <a:solidFill>
                <a:srgbClr val="FF0000"/>
              </a:solidFill>
            </a:endParaRPr>
          </a:p>
        </p:txBody>
      </p:sp>
      <p:sp>
        <p:nvSpPr>
          <p:cNvPr id="5" name="Content Placeholder 4">
            <a:extLst>
              <a:ext uri="{FF2B5EF4-FFF2-40B4-BE49-F238E27FC236}">
                <a16:creationId xmlns="" xmlns:a16="http://schemas.microsoft.com/office/drawing/2014/main" id="{CEEB3BAE-C0B2-447C-B8BE-96C6BD84D658}"/>
              </a:ext>
            </a:extLst>
          </p:cNvPr>
          <p:cNvSpPr>
            <a:spLocks noGrp="1"/>
          </p:cNvSpPr>
          <p:nvPr>
            <p:ph sz="half" idx="2"/>
          </p:nvPr>
        </p:nvSpPr>
        <p:spPr>
          <a:xfrm>
            <a:off x="432000" y="2526417"/>
            <a:ext cx="5472000" cy="2205817"/>
          </a:xfrm>
        </p:spPr>
        <p:txBody>
          <a:bodyPr/>
          <a:lstStyle/>
          <a:p>
            <a:pPr algn="r" rtl="1"/>
            <a:r>
              <a:rPr lang="ar-IQ" sz="2000" dirty="0">
                <a:solidFill>
                  <a:srgbClr val="585858"/>
                </a:solidFill>
                <a:latin typeface="Droid Arabic Kufi"/>
              </a:rPr>
              <a:t>يحتوى على مواد طبيعية مخدرة شديدة القوة يخرج عن طريق مضغ الأوراق، يتعاطى هذا المخدر نصف سكان القارة الإفريقية كما يتعاطى تسعون فى المائة من المدخنين فى دولة اليمن</a:t>
            </a:r>
            <a:endParaRPr lang="en-US" sz="2000" dirty="0"/>
          </a:p>
          <a:p>
            <a:endParaRPr lang="en-US" sz="2000" dirty="0"/>
          </a:p>
          <a:p>
            <a:pPr algn="r" rtl="1"/>
            <a:endParaRPr lang="en-US" sz="2000" dirty="0">
              <a:latin typeface="Arial" panose="020B0604020202020204" pitchFamily="34" charset="0"/>
              <a:cs typeface="Arial" panose="020B0604020202020204" pitchFamily="34" charset="0"/>
            </a:endParaRPr>
          </a:p>
        </p:txBody>
      </p:sp>
      <p:sp>
        <p:nvSpPr>
          <p:cNvPr id="8" name="Slide Number Placeholder 7">
            <a:extLst>
              <a:ext uri="{FF2B5EF4-FFF2-40B4-BE49-F238E27FC236}">
                <a16:creationId xmlns=""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10</a:t>
            </a:fld>
            <a:endParaRPr lang="en-US" dirty="0"/>
          </a:p>
        </p:txBody>
      </p:sp>
      <p:sp>
        <p:nvSpPr>
          <p:cNvPr id="2" name="Title 1">
            <a:extLst>
              <a:ext uri="{FF2B5EF4-FFF2-40B4-BE49-F238E27FC236}">
                <a16:creationId xmlns="" xmlns:a16="http://schemas.microsoft.com/office/drawing/2014/main" id="{19304E83-A4F0-49C5-BB01-F5773509A2B3}"/>
              </a:ext>
            </a:extLst>
          </p:cNvPr>
          <p:cNvSpPr>
            <a:spLocks noGrp="1"/>
          </p:cNvSpPr>
          <p:nvPr>
            <p:ph type="title"/>
          </p:nvPr>
        </p:nvSpPr>
        <p:spPr/>
        <p:txBody>
          <a:bodyPr>
            <a:normAutofit fontScale="90000"/>
          </a:bodyPr>
          <a:lstStyle/>
          <a:p>
            <a:pPr algn="ctr"/>
            <a:r>
              <a:rPr lang="ar-IQ" sz="3200" dirty="0">
                <a:solidFill>
                  <a:srgbClr val="FF0000"/>
                </a:solidFill>
              </a:rPr>
              <a:t/>
            </a:r>
            <a:br>
              <a:rPr lang="ar-IQ" sz="3200" dirty="0">
                <a:solidFill>
                  <a:srgbClr val="FF0000"/>
                </a:solidFill>
              </a:rPr>
            </a:br>
            <a:r>
              <a:rPr lang="ar-IQ" sz="3200" dirty="0">
                <a:solidFill>
                  <a:srgbClr val="FF0000"/>
                </a:solidFill>
              </a:rPr>
              <a:t>المخدرات الطبيعية</a:t>
            </a:r>
            <a:r>
              <a:rPr lang="en-US" sz="3200" dirty="0">
                <a:solidFill>
                  <a:srgbClr val="FF0000"/>
                </a:solidFill>
              </a:rPr>
              <a:t/>
            </a:r>
            <a:br>
              <a:rPr lang="en-US" sz="3200" dirty="0">
                <a:solidFill>
                  <a:srgbClr val="FF0000"/>
                </a:solidFill>
              </a:rPr>
            </a:br>
            <a:endParaRPr lang="en-US" sz="3200" dirty="0">
              <a:solidFill>
                <a:srgbClr val="FF0000"/>
              </a:solidFill>
            </a:endParaRPr>
          </a:p>
        </p:txBody>
      </p:sp>
      <p:sp>
        <p:nvSpPr>
          <p:cNvPr id="6" name="Text Placeholder 5">
            <a:extLst>
              <a:ext uri="{FF2B5EF4-FFF2-40B4-BE49-F238E27FC236}">
                <a16:creationId xmlns="" xmlns:a16="http://schemas.microsoft.com/office/drawing/2014/main" id="{B237D1CA-B91A-410E-A968-D017BBE99F99}"/>
              </a:ext>
            </a:extLst>
          </p:cNvPr>
          <p:cNvSpPr>
            <a:spLocks noGrp="1"/>
          </p:cNvSpPr>
          <p:nvPr>
            <p:ph type="body" sz="quarter" idx="3"/>
          </p:nvPr>
        </p:nvSpPr>
        <p:spPr>
          <a:xfrm>
            <a:off x="6288001" y="1820214"/>
            <a:ext cx="5483996" cy="360000"/>
          </a:xfrm>
        </p:spPr>
        <p:txBody>
          <a:bodyPr>
            <a:normAutofit fontScale="92500" lnSpcReduction="10000"/>
          </a:bodyPr>
          <a:lstStyle/>
          <a:p>
            <a:pPr algn="ctr"/>
            <a:r>
              <a:rPr lang="ar-IQ" dirty="0">
                <a:solidFill>
                  <a:srgbClr val="FF0000"/>
                </a:solidFill>
              </a:rPr>
              <a:t>نبات الكوكا</a:t>
            </a:r>
            <a:endParaRPr lang="en-US" dirty="0">
              <a:solidFill>
                <a:srgbClr val="FF0000"/>
              </a:solidFill>
            </a:endParaRPr>
          </a:p>
        </p:txBody>
      </p:sp>
      <p:sp>
        <p:nvSpPr>
          <p:cNvPr id="7" name="Text Placeholder 6">
            <a:extLst>
              <a:ext uri="{FF2B5EF4-FFF2-40B4-BE49-F238E27FC236}">
                <a16:creationId xmlns="" xmlns:a16="http://schemas.microsoft.com/office/drawing/2014/main" id="{26A87885-D672-4CF9-A78D-CFE98385B03A}"/>
              </a:ext>
            </a:extLst>
          </p:cNvPr>
          <p:cNvSpPr>
            <a:spLocks noGrp="1"/>
          </p:cNvSpPr>
          <p:nvPr>
            <p:ph type="body" sz="quarter" idx="4"/>
          </p:nvPr>
        </p:nvSpPr>
        <p:spPr>
          <a:xfrm>
            <a:off x="6298506" y="2526417"/>
            <a:ext cx="5483996" cy="2205817"/>
          </a:xfrm>
        </p:spPr>
        <p:txBody>
          <a:bodyPr/>
          <a:lstStyle/>
          <a:p>
            <a:pPr algn="r" rtl="1"/>
            <a:r>
              <a:rPr lang="ar-IQ" sz="2000" dirty="0"/>
              <a:t>تم استخراج قلويد الكوكايين من أوراق الكوكا لأول مرة في أربعينيات القرن التاسع عشر. إضافته لمساحيق التجميل، والأدوية، والمشروبات الغازية؛ فهو يُضاف لمشروب الكوكا كولا.</a:t>
            </a:r>
            <a:r>
              <a:rPr lang="ar-IQ" sz="2000" b="1" dirty="0">
                <a:hlinkClick r:id="rId2"/>
              </a:rPr>
              <a:t> </a:t>
            </a:r>
            <a:r>
              <a:rPr lang="ar-IQ" sz="2000" b="1" dirty="0"/>
              <a:t>الكوكايين</a:t>
            </a:r>
            <a:r>
              <a:rPr lang="ar-IQ" sz="2000" dirty="0"/>
              <a:t> وهى مادة شديدة التخدير و قد تكون قاتلة فى كثير من الأحيان تزرع شجرة الكوكا فى مناطق إندونيسيا و سيلان و الهند.</a:t>
            </a:r>
            <a:endParaRPr lang="en-US" sz="2000" dirty="0"/>
          </a:p>
          <a:p>
            <a:pPr algn="r" rtl="1"/>
            <a:endParaRPr lang="en-US" sz="2000" dirty="0"/>
          </a:p>
        </p:txBody>
      </p:sp>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5142" y="3629325"/>
            <a:ext cx="2702796" cy="1790289"/>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82566" y="4858702"/>
            <a:ext cx="3036815" cy="1862773"/>
          </a:xfrm>
          <a:prstGeom prst="rect">
            <a:avLst/>
          </a:prstGeom>
        </p:spPr>
      </p:pic>
      <p:pic>
        <p:nvPicPr>
          <p:cNvPr id="14" name="Picture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44009" y="5078437"/>
            <a:ext cx="2953583" cy="1580198"/>
          </a:xfrm>
          <a:prstGeom prst="rect">
            <a:avLst/>
          </a:prstGeom>
        </p:spPr>
      </p:pic>
      <p:pic>
        <p:nvPicPr>
          <p:cNvPr id="15" name="Picture 1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322220" y="4235007"/>
            <a:ext cx="2724057" cy="1633529"/>
          </a:xfrm>
          <a:prstGeom prst="rect">
            <a:avLst/>
          </a:prstGeom>
        </p:spPr>
      </p:pic>
    </p:spTree>
    <p:extLst>
      <p:ext uri="{BB962C8B-B14F-4D97-AF65-F5344CB8AC3E}">
        <p14:creationId xmlns:p14="http://schemas.microsoft.com/office/powerpoint/2010/main" val="34060362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 xmlns:a16="http://schemas.microsoft.com/office/drawing/2014/main" id="{623FB4D5-DA14-4F29-9320-2DE0A6B571B9}"/>
              </a:ext>
            </a:extLst>
          </p:cNvPr>
          <p:cNvSpPr>
            <a:spLocks noGrp="1"/>
          </p:cNvSpPr>
          <p:nvPr>
            <p:ph type="title"/>
          </p:nvPr>
        </p:nvSpPr>
        <p:spPr>
          <a:xfrm>
            <a:off x="838200" y="365125"/>
            <a:ext cx="10515600" cy="685753"/>
          </a:xfrm>
        </p:spPr>
        <p:txBody>
          <a:bodyPr/>
          <a:lstStyle/>
          <a:p>
            <a:pPr algn="ctr"/>
            <a:r>
              <a:rPr lang="ar-IQ" sz="3200" dirty="0">
                <a:solidFill>
                  <a:srgbClr val="FF0000"/>
                </a:solidFill>
                <a:latin typeface="+mn-lt"/>
              </a:rPr>
              <a:t>المخدرات الصناعية</a:t>
            </a:r>
            <a:endParaRPr lang="en-US" sz="3200" dirty="0">
              <a:solidFill>
                <a:srgbClr val="FF0000"/>
              </a:solidFill>
              <a:latin typeface="+mn-lt"/>
            </a:endParaRPr>
          </a:p>
        </p:txBody>
      </p:sp>
      <p:sp>
        <p:nvSpPr>
          <p:cNvPr id="5" name="Text Placeholder 9"/>
          <p:cNvSpPr txBox="1">
            <a:spLocks/>
          </p:cNvSpPr>
          <p:nvPr/>
        </p:nvSpPr>
        <p:spPr>
          <a:xfrm>
            <a:off x="431800" y="1260000"/>
            <a:ext cx="11339513" cy="44597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ar-IQ" sz="2400" smtClean="0">
                <a:latin typeface="Arial" panose="020B0604020202020204" pitchFamily="34" charset="0"/>
                <a:cs typeface="Arial" panose="020B0604020202020204" pitchFamily="34" charset="0"/>
              </a:rPr>
              <a:t>هي التى يتم تحويلها من المخدرات الطبيعة إلى أنواع صناعية أكثر تأثيرا و قوة من حيث التخدير.</a:t>
            </a:r>
          </a:p>
          <a:p>
            <a:endParaRPr lang="ar-IQ" sz="2400" smtClean="0">
              <a:latin typeface="Arial" panose="020B0604020202020204" pitchFamily="34" charset="0"/>
              <a:cs typeface="Arial" panose="020B0604020202020204" pitchFamily="34" charset="0"/>
            </a:endParaRPr>
          </a:p>
          <a:p>
            <a:endParaRPr lang="en-US" sz="2400" dirty="0">
              <a:latin typeface="Arial" panose="020B0604020202020204" pitchFamily="34" charset="0"/>
              <a:cs typeface="Arial" panose="020B0604020202020204" pitchFamily="34" charset="0"/>
            </a:endParaRPr>
          </a:p>
        </p:txBody>
      </p:sp>
      <p:sp>
        <p:nvSpPr>
          <p:cNvPr id="6" name="Text Placeholder 5"/>
          <p:cNvSpPr>
            <a:spLocks noGrp="1"/>
          </p:cNvSpPr>
          <p:nvPr>
            <p:ph idx="1"/>
          </p:nvPr>
        </p:nvSpPr>
        <p:spPr>
          <a:xfrm>
            <a:off x="8529850" y="1825625"/>
            <a:ext cx="3278219" cy="3401468"/>
          </a:xfrm>
        </p:spPr>
        <p:txBody>
          <a:bodyPr/>
          <a:lstStyle/>
          <a:p>
            <a:pPr marL="0" indent="0" algn="r" rtl="1">
              <a:buNone/>
            </a:pPr>
            <a:endParaRPr lang="ar-IQ" sz="2000" dirty="0">
              <a:solidFill>
                <a:schemeClr val="tx1"/>
              </a:solidFill>
              <a:latin typeface="Arial" panose="020B0604020202020204" pitchFamily="34" charset="0"/>
              <a:cs typeface="Arial" panose="020B0604020202020204" pitchFamily="34" charset="0"/>
            </a:endParaRPr>
          </a:p>
          <a:p>
            <a:pPr marL="0" indent="0" algn="r" rtl="1">
              <a:buNone/>
            </a:pPr>
            <a:r>
              <a:rPr lang="ar-IQ" sz="2400" dirty="0" smtClean="0">
                <a:solidFill>
                  <a:schemeClr val="tx1"/>
                </a:solidFill>
                <a:latin typeface="Arial" panose="020B0604020202020204" pitchFamily="34" charset="0"/>
                <a:cs typeface="Arial" panose="020B0604020202020204" pitchFamily="34" charset="0"/>
              </a:rPr>
              <a:t>الكوكايين</a:t>
            </a:r>
          </a:p>
          <a:p>
            <a:pPr algn="r" rtl="1"/>
            <a:r>
              <a:rPr lang="ar-IQ" sz="2000" dirty="0">
                <a:solidFill>
                  <a:schemeClr val="tx1">
                    <a:lumMod val="95000"/>
                    <a:lumOff val="5000"/>
                  </a:schemeClr>
                </a:solidFill>
              </a:rPr>
              <a:t>الاندفاع وزيادة النشاط</a:t>
            </a:r>
          </a:p>
          <a:p>
            <a:pPr algn="r" rtl="1"/>
            <a:r>
              <a:rPr lang="ar-IQ" sz="2000" dirty="0">
                <a:solidFill>
                  <a:schemeClr val="tx1">
                    <a:lumMod val="95000"/>
                    <a:lumOff val="5000"/>
                  </a:schemeClr>
                </a:solidFill>
              </a:rPr>
              <a:t>زيادة الطاقة</a:t>
            </a:r>
          </a:p>
          <a:p>
            <a:pPr algn="r" rtl="1"/>
            <a:r>
              <a:rPr lang="ar-IQ" sz="2000" dirty="0">
                <a:solidFill>
                  <a:schemeClr val="tx1">
                    <a:lumMod val="95000"/>
                    <a:lumOff val="5000"/>
                  </a:schemeClr>
                </a:solidFill>
              </a:rPr>
              <a:t>زيادة اليقظة</a:t>
            </a:r>
          </a:p>
          <a:p>
            <a:pPr algn="r" rtl="1"/>
            <a:r>
              <a:rPr lang="ar-IQ" sz="2000" dirty="0">
                <a:solidFill>
                  <a:schemeClr val="tx1">
                    <a:lumMod val="95000"/>
                    <a:lumOff val="5000"/>
                  </a:schemeClr>
                </a:solidFill>
              </a:rPr>
              <a:t>الشعور بزيادة الثقة</a:t>
            </a:r>
          </a:p>
          <a:p>
            <a:pPr algn="r" rtl="1"/>
            <a:r>
              <a:rPr lang="ar-IQ" sz="2000" dirty="0">
                <a:solidFill>
                  <a:schemeClr val="tx1">
                    <a:lumMod val="95000"/>
                    <a:lumOff val="5000"/>
                  </a:schemeClr>
                </a:solidFill>
              </a:rPr>
              <a:t>تحفزي الجهاز العصبي المفرط</a:t>
            </a:r>
          </a:p>
          <a:p>
            <a:pPr algn="r" rtl="1"/>
            <a:r>
              <a:rPr lang="ar-IQ" sz="2000" dirty="0">
                <a:solidFill>
                  <a:schemeClr val="tx1">
                    <a:lumMod val="95000"/>
                    <a:lumOff val="5000"/>
                  </a:schemeClr>
                </a:solidFill>
              </a:rPr>
              <a:t>تحفيز القلب</a:t>
            </a:r>
          </a:p>
          <a:p>
            <a:pPr algn="r" rtl="1"/>
            <a:endParaRPr lang="en-US" sz="2000" dirty="0">
              <a:solidFill>
                <a:schemeClr val="tx1"/>
              </a:solidFill>
              <a:latin typeface="Arial" panose="020B0604020202020204" pitchFamily="34" charset="0"/>
              <a:cs typeface="Arial" panose="020B0604020202020204" pitchFamily="34" charset="0"/>
            </a:endParaRPr>
          </a:p>
          <a:p>
            <a:pPr algn="r" rtl="1"/>
            <a:endParaRPr lang="en-US" sz="2000" dirty="0">
              <a:solidFill>
                <a:schemeClr val="tx1"/>
              </a:solidFill>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72081" y="5346748"/>
            <a:ext cx="3599762" cy="1006428"/>
          </a:xfrm>
          <a:prstGeom prst="rect">
            <a:avLst/>
          </a:prstGeom>
        </p:spPr>
      </p:pic>
      <p:pic>
        <p:nvPicPr>
          <p:cNvPr id="10" name="Picture 9"/>
          <p:cNvPicPr>
            <a:picLocks noChangeAspect="1"/>
          </p:cNvPicPr>
          <p:nvPr/>
        </p:nvPicPr>
        <p:blipFill>
          <a:blip r:embed="rId3"/>
          <a:stretch>
            <a:fillRect/>
          </a:stretch>
        </p:blipFill>
        <p:spPr>
          <a:xfrm>
            <a:off x="4371975" y="2505075"/>
            <a:ext cx="3448050" cy="1847850"/>
          </a:xfrm>
          <a:prstGeom prst="rect">
            <a:avLst/>
          </a:prstGeom>
        </p:spPr>
      </p:pic>
      <p:pic>
        <p:nvPicPr>
          <p:cNvPr id="11" name="Picture 10"/>
          <p:cNvPicPr>
            <a:picLocks noChangeAspect="1"/>
          </p:cNvPicPr>
          <p:nvPr/>
        </p:nvPicPr>
        <p:blipFill>
          <a:blip r:embed="rId4"/>
          <a:stretch>
            <a:fillRect/>
          </a:stretch>
        </p:blipFill>
        <p:spPr>
          <a:xfrm>
            <a:off x="4591050" y="4776716"/>
            <a:ext cx="3228975" cy="2081284"/>
          </a:xfrm>
          <a:prstGeom prst="rect">
            <a:avLst/>
          </a:prstGeom>
        </p:spPr>
      </p:pic>
      <p:pic>
        <p:nvPicPr>
          <p:cNvPr id="14" name="Picture 13"/>
          <p:cNvPicPr>
            <a:picLocks noChangeAspect="1"/>
          </p:cNvPicPr>
          <p:nvPr/>
        </p:nvPicPr>
        <p:blipFill>
          <a:blip r:embed="rId5"/>
          <a:stretch>
            <a:fillRect/>
          </a:stretch>
        </p:blipFill>
        <p:spPr>
          <a:xfrm>
            <a:off x="995220" y="3330054"/>
            <a:ext cx="3043774" cy="3166280"/>
          </a:xfrm>
          <a:prstGeom prst="rect">
            <a:avLst/>
          </a:prstGeom>
        </p:spPr>
      </p:pic>
      <p:sp>
        <p:nvSpPr>
          <p:cNvPr id="16" name="Rectangle 15"/>
          <p:cNvSpPr/>
          <p:nvPr/>
        </p:nvSpPr>
        <p:spPr>
          <a:xfrm>
            <a:off x="1641537" y="2351796"/>
            <a:ext cx="2834185" cy="984885"/>
          </a:xfrm>
          <a:prstGeom prst="rect">
            <a:avLst/>
          </a:prstGeom>
        </p:spPr>
        <p:txBody>
          <a:bodyPr wrap="square">
            <a:spAutoFit/>
          </a:bodyPr>
          <a:lstStyle/>
          <a:p>
            <a:r>
              <a:rPr lang="ar-IQ" sz="4000" b="0" i="0" dirty="0" smtClean="0">
                <a:solidFill>
                  <a:srgbClr val="404040"/>
                </a:solidFill>
                <a:effectLst/>
                <a:latin typeface="tajawal"/>
              </a:rPr>
              <a:t>الحشيش</a:t>
            </a:r>
            <a:r>
              <a:rPr lang="ar-IQ" dirty="0" smtClean="0"/>
              <a:t/>
            </a:r>
            <a:br>
              <a:rPr lang="ar-IQ" dirty="0" smtClean="0"/>
            </a:br>
            <a:endParaRPr lang="en-US" dirty="0"/>
          </a:p>
        </p:txBody>
      </p:sp>
    </p:spTree>
    <p:extLst>
      <p:ext uri="{BB962C8B-B14F-4D97-AF65-F5344CB8AC3E}">
        <p14:creationId xmlns:p14="http://schemas.microsoft.com/office/powerpoint/2010/main" val="400318160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2705621"/>
          </a:xfrm>
        </p:spPr>
        <p:txBody>
          <a:bodyPr>
            <a:normAutofit fontScale="90000"/>
          </a:bodyPr>
          <a:lstStyle/>
          <a:p>
            <a:pPr algn="ctr" rtl="1" fontAlgn="base"/>
            <a:r>
              <a:rPr lang="ar-IQ" b="1" dirty="0"/>
              <a:t>ما هو شكل البانجو والحشيش</a:t>
            </a:r>
            <a:br>
              <a:rPr lang="ar-IQ" b="1" dirty="0"/>
            </a:br>
            <a:r>
              <a:rPr lang="ar-IQ" dirty="0"/>
              <a:t>شكل البانجو والحشيش يعد من أوجه الاختلاف بينهما، وذلك بسبب طريقة استخلاص كلاهما من نبات القنب، ويكون شكل البانجو عبارة عن أوراق خضراء مجففة، بينما الحشيش عبارة عن معجون لونه بني غامق.</a:t>
            </a:r>
            <a:br>
              <a:rPr lang="ar-IQ" dirty="0"/>
            </a:br>
            <a:endParaRPr lang="en-US" dirty="0"/>
          </a:p>
        </p:txBody>
      </p:sp>
      <p:pic>
        <p:nvPicPr>
          <p:cNvPr id="4" name="Content Placeholder 3"/>
          <p:cNvPicPr>
            <a:picLocks noGrp="1" noChangeAspect="1"/>
          </p:cNvPicPr>
          <p:nvPr>
            <p:ph idx="1"/>
          </p:nvPr>
        </p:nvPicPr>
        <p:blipFill>
          <a:blip r:embed="rId2"/>
          <a:stretch>
            <a:fillRect/>
          </a:stretch>
        </p:blipFill>
        <p:spPr>
          <a:xfrm>
            <a:off x="838201" y="2879677"/>
            <a:ext cx="10939818" cy="3603009"/>
          </a:xfrm>
          <a:prstGeom prst="rect">
            <a:avLst/>
          </a:prstGeom>
        </p:spPr>
      </p:pic>
    </p:spTree>
    <p:extLst>
      <p:ext uri="{BB962C8B-B14F-4D97-AF65-F5344CB8AC3E}">
        <p14:creationId xmlns:p14="http://schemas.microsoft.com/office/powerpoint/2010/main" val="3031372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3899" y="1173707"/>
            <a:ext cx="11573302" cy="2906974"/>
          </a:xfrm>
        </p:spPr>
        <p:txBody>
          <a:bodyPr>
            <a:normAutofit fontScale="90000"/>
          </a:bodyPr>
          <a:lstStyle/>
          <a:p>
            <a:pPr algn="ctr" fontAlgn="base"/>
            <a:r>
              <a:rPr lang="ar-IQ" b="1" dirty="0"/>
              <a:t>الفرق بين الحشيش و الماريجوانا:</a:t>
            </a:r>
            <a:br>
              <a:rPr lang="ar-IQ" b="1" dirty="0"/>
            </a:br>
            <a:r>
              <a:rPr lang="ar-IQ" dirty="0"/>
              <a:t>الحشيش كما ذكرنا هو السائل المجفف من المادة الصمغية الموجودة على سيقان وأوراق نبات القنب ..أما الماريجوانا هي  رؤوس نبات القنب الهندي المزهرة حيث يتم قطفها ثم يتم تجفيفها، وقد تطحن طحناً خفيفاً، فتكون متكونة من البذور والأوراق والفروع الصغيرة الرقيقة وهما منتجان من نفس النبات إلا أن المادة المخدرة في الماريجوانا تكون أقل من وجودها في الحشيش حيث تزيد أكثر في الحشيش ولعل من أبرز تأثيرات الحشيش.</a:t>
            </a:r>
            <a:br>
              <a:rPr lang="ar-IQ" dirty="0"/>
            </a:br>
            <a:endParaRPr lang="en-US" dirty="0"/>
          </a:p>
        </p:txBody>
      </p:sp>
      <p:pic>
        <p:nvPicPr>
          <p:cNvPr id="4" name="Content Placeholder 3"/>
          <p:cNvPicPr>
            <a:picLocks noGrp="1" noChangeAspect="1"/>
          </p:cNvPicPr>
          <p:nvPr>
            <p:ph idx="1"/>
          </p:nvPr>
        </p:nvPicPr>
        <p:blipFill>
          <a:blip r:embed="rId2"/>
          <a:stretch>
            <a:fillRect/>
          </a:stretch>
        </p:blipFill>
        <p:spPr>
          <a:xfrm>
            <a:off x="887104" y="4407895"/>
            <a:ext cx="3848669" cy="2074863"/>
          </a:xfrm>
          <a:prstGeom prst="rect">
            <a:avLst/>
          </a:prstGeom>
        </p:spPr>
      </p:pic>
      <p:pic>
        <p:nvPicPr>
          <p:cNvPr id="5" name="Picture 4"/>
          <p:cNvPicPr>
            <a:picLocks noChangeAspect="1"/>
          </p:cNvPicPr>
          <p:nvPr/>
        </p:nvPicPr>
        <p:blipFill>
          <a:blip r:embed="rId3"/>
          <a:stretch>
            <a:fillRect/>
          </a:stretch>
        </p:blipFill>
        <p:spPr>
          <a:xfrm>
            <a:off x="6892120" y="4407895"/>
            <a:ext cx="4819650" cy="2360860"/>
          </a:xfrm>
          <a:prstGeom prst="rect">
            <a:avLst/>
          </a:prstGeom>
        </p:spPr>
      </p:pic>
    </p:spTree>
    <p:extLst>
      <p:ext uri="{BB962C8B-B14F-4D97-AF65-F5344CB8AC3E}">
        <p14:creationId xmlns:p14="http://schemas.microsoft.com/office/powerpoint/2010/main" val="20411005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p:txBody>
          <a:bodyPr/>
          <a:lstStyle/>
          <a:p>
            <a:pPr algn="ctr"/>
            <a:r>
              <a:rPr lang="ar-IQ" dirty="0">
                <a:solidFill>
                  <a:srgbClr val="FF0000"/>
                </a:solidFill>
                <a:latin typeface="Arial" panose="020B0604020202020204" pitchFamily="34" charset="0"/>
                <a:cs typeface="Arial" panose="020B0604020202020204" pitchFamily="34" charset="0"/>
              </a:rPr>
              <a:t>المورفين</a:t>
            </a:r>
          </a:p>
          <a:p>
            <a:pPr algn="ctr"/>
            <a:endParaRPr lang="en-US" dirty="0">
              <a:solidFill>
                <a:srgbClr val="FF0000"/>
              </a:solidFill>
              <a:latin typeface="Arial" panose="020B0604020202020204" pitchFamily="34" charset="0"/>
              <a:cs typeface="Arial" panose="020B0604020202020204" pitchFamily="34" charset="0"/>
            </a:endParaRPr>
          </a:p>
        </p:txBody>
      </p:sp>
      <p:sp>
        <p:nvSpPr>
          <p:cNvPr id="5" name="Content Placeholder 4"/>
          <p:cNvSpPr>
            <a:spLocks noGrp="1"/>
          </p:cNvSpPr>
          <p:nvPr>
            <p:ph sz="half" idx="2"/>
          </p:nvPr>
        </p:nvSpPr>
        <p:spPr/>
        <p:txBody>
          <a:bodyPr/>
          <a:lstStyle/>
          <a:p>
            <a:pPr algn="r" rtl="1"/>
            <a:endParaRPr lang="ar-IQ" sz="2000" dirty="0" smtClean="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يشتق </a:t>
            </a:r>
            <a:r>
              <a:rPr lang="ar-IQ" sz="2000" dirty="0">
                <a:latin typeface="Arial" panose="020B0604020202020204" pitchFamily="34" charset="0"/>
                <a:cs typeface="Arial" panose="020B0604020202020204" pitchFamily="34" charset="0"/>
              </a:rPr>
              <a:t>مخدر المورفين من الأفيون، ظهر في عام 1806، وأطلق عليه هذا الاسم نسبة لإله الأحلام عند الإغريق "مورفيوس"، استخدم في العمليات الجراحية في أثناء الحروب.</a:t>
            </a:r>
          </a:p>
          <a:p>
            <a:endParaRPr lang="en-US" sz="2000" dirty="0">
              <a:latin typeface="Arial" panose="020B0604020202020204" pitchFamily="34" charset="0"/>
              <a:cs typeface="Arial" panose="020B0604020202020204" pitchFamily="34" charset="0"/>
            </a:endParaRPr>
          </a:p>
        </p:txBody>
      </p:sp>
      <p:sp>
        <p:nvSpPr>
          <p:cNvPr id="6" name="Slide Number Placeholder 5">
            <a:extLst>
              <a:ext uri="{FF2B5EF4-FFF2-40B4-BE49-F238E27FC236}">
                <a16:creationId xmlns="" xmlns:a16="http://schemas.microsoft.com/office/drawing/2014/main" id="{4B379698-AB4C-493D-BF95-F5781FDF2AC5}"/>
              </a:ext>
            </a:extLst>
          </p:cNvPr>
          <p:cNvSpPr>
            <a:spLocks noGrp="1"/>
          </p:cNvSpPr>
          <p:nvPr>
            <p:ph type="sldNum" sz="quarter" idx="11"/>
          </p:nvPr>
        </p:nvSpPr>
        <p:spPr/>
        <p:txBody>
          <a:bodyPr/>
          <a:lstStyle/>
          <a:p>
            <a:fld id="{19B51A1E-902D-48AF-9020-955120F399B6}" type="slidenum">
              <a:rPr lang="en-US" smtClean="0"/>
              <a:pPr/>
              <a:t>14</a:t>
            </a:fld>
            <a:endParaRPr lang="en-US" dirty="0"/>
          </a:p>
        </p:txBody>
      </p:sp>
      <p:sp>
        <p:nvSpPr>
          <p:cNvPr id="2" name="Title 1">
            <a:extLst>
              <a:ext uri="{FF2B5EF4-FFF2-40B4-BE49-F238E27FC236}">
                <a16:creationId xmlns="" xmlns:a16="http://schemas.microsoft.com/office/drawing/2014/main" id="{E7267129-D582-495A-8F4B-6B9075899DD6}"/>
              </a:ext>
            </a:extLst>
          </p:cNvPr>
          <p:cNvSpPr>
            <a:spLocks noGrp="1"/>
          </p:cNvSpPr>
          <p:nvPr>
            <p:ph type="title"/>
          </p:nvPr>
        </p:nvSpPr>
        <p:spPr/>
        <p:txBody>
          <a:bodyPr/>
          <a:lstStyle/>
          <a:p>
            <a:pPr algn="ctr"/>
            <a:r>
              <a:rPr lang="ar-IQ" sz="3200" dirty="0">
                <a:solidFill>
                  <a:srgbClr val="FF0000"/>
                </a:solidFill>
                <a:latin typeface="+mn-lt"/>
              </a:rPr>
              <a:t>المخدرات الصناعية الكيميائية </a:t>
            </a:r>
            <a:endParaRPr lang="en-US" sz="3200" dirty="0">
              <a:solidFill>
                <a:srgbClr val="FF0000"/>
              </a:solidFill>
              <a:latin typeface="+mn-lt"/>
            </a:endParaRPr>
          </a:p>
        </p:txBody>
      </p:sp>
      <p:sp>
        <p:nvSpPr>
          <p:cNvPr id="7" name="Text Placeholder 6"/>
          <p:cNvSpPr>
            <a:spLocks noGrp="1"/>
          </p:cNvSpPr>
          <p:nvPr>
            <p:ph type="body" sz="quarter" idx="3"/>
          </p:nvPr>
        </p:nvSpPr>
        <p:spPr/>
        <p:txBody>
          <a:bodyPr/>
          <a:lstStyle/>
          <a:p>
            <a:pPr algn="ctr"/>
            <a:r>
              <a:rPr lang="ar-IQ" dirty="0">
                <a:solidFill>
                  <a:srgbClr val="FF0000"/>
                </a:solidFill>
                <a:latin typeface="Arial" panose="020B0604020202020204" pitchFamily="34" charset="0"/>
                <a:cs typeface="Arial" panose="020B0604020202020204" pitchFamily="34" charset="0"/>
              </a:rPr>
              <a:t>الهيروين </a:t>
            </a:r>
          </a:p>
          <a:p>
            <a:pPr algn="ctr"/>
            <a:endParaRPr lang="en-US" dirty="0">
              <a:solidFill>
                <a:srgbClr val="FF0000"/>
              </a:solidFill>
              <a:latin typeface="Arial" panose="020B0604020202020204" pitchFamily="34" charset="0"/>
              <a:cs typeface="Arial" panose="020B0604020202020204" pitchFamily="34" charset="0"/>
            </a:endParaRPr>
          </a:p>
        </p:txBody>
      </p:sp>
      <p:sp>
        <p:nvSpPr>
          <p:cNvPr id="8" name="Content Placeholder 7"/>
          <p:cNvSpPr>
            <a:spLocks noGrp="1"/>
          </p:cNvSpPr>
          <p:nvPr>
            <p:ph sz="quarter" idx="4"/>
          </p:nvPr>
        </p:nvSpPr>
        <p:spPr/>
        <p:txBody>
          <a:bodyPr/>
          <a:lstStyle/>
          <a:p>
            <a:pPr algn="r" rtl="1"/>
            <a:endParaRPr lang="ar-IQ" sz="2000" dirty="0" smtClean="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يستخرج </a:t>
            </a:r>
            <a:r>
              <a:rPr lang="ar-IQ" sz="2000" dirty="0">
                <a:latin typeface="Arial" panose="020B0604020202020204" pitchFamily="34" charset="0"/>
                <a:cs typeface="Arial" panose="020B0604020202020204" pitchFamily="34" charset="0"/>
              </a:rPr>
              <a:t>الهيروين من المورفين بعد التسخين مع كمية كبيرة من كلور الاستيل فتكون الهيروين من مسحوق أبيض ناعم يشكل بلوري يذوب فى الماء مر الطعم والمذاق</a:t>
            </a:r>
            <a:endParaRPr lang="en-US" sz="2000" dirty="0">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0709" y="4771059"/>
            <a:ext cx="5286030" cy="1928013"/>
          </a:xfrm>
          <a:prstGeom prst="rect">
            <a:avLst/>
          </a:prstGeom>
        </p:spPr>
      </p:pic>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7575" y="4761446"/>
            <a:ext cx="5708649" cy="1937626"/>
          </a:xfrm>
          <a:prstGeom prst="rect">
            <a:avLst/>
          </a:prstGeom>
        </p:spPr>
      </p:pic>
    </p:spTree>
    <p:extLst>
      <p:ext uri="{BB962C8B-B14F-4D97-AF65-F5344CB8AC3E}">
        <p14:creationId xmlns:p14="http://schemas.microsoft.com/office/powerpoint/2010/main" val="67466798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pPr algn="ctr"/>
            <a:r>
              <a:rPr lang="en-US" sz="2800" dirty="0">
                <a:solidFill>
                  <a:srgbClr val="FF0000"/>
                </a:solidFill>
              </a:rPr>
              <a:t>LSD</a:t>
            </a:r>
          </a:p>
          <a:p>
            <a:pPr algn="ctr"/>
            <a:endParaRPr lang="en-US" sz="2800" dirty="0">
              <a:solidFill>
                <a:srgbClr val="FF0000"/>
              </a:solidFill>
            </a:endParaRPr>
          </a:p>
        </p:txBody>
      </p:sp>
      <p:sp>
        <p:nvSpPr>
          <p:cNvPr id="3" name="Content Placeholder 2"/>
          <p:cNvSpPr>
            <a:spLocks noGrp="1"/>
          </p:cNvSpPr>
          <p:nvPr>
            <p:ph sz="half" idx="2"/>
          </p:nvPr>
        </p:nvSpPr>
        <p:spPr>
          <a:xfrm>
            <a:off x="839788" y="1978819"/>
            <a:ext cx="5273381" cy="2129157"/>
          </a:xfrm>
        </p:spPr>
        <p:txBody>
          <a:bodyPr/>
          <a:lstStyle/>
          <a:p>
            <a:pPr algn="r" rtl="1"/>
            <a:endParaRPr lang="ar-IQ" sz="2000" dirty="0" smtClean="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عقار </a:t>
            </a:r>
            <a:r>
              <a:rPr lang="ar-IQ" sz="2000" dirty="0">
                <a:latin typeface="Arial" panose="020B0604020202020204" pitchFamily="34" charset="0"/>
                <a:cs typeface="Arial" panose="020B0604020202020204" pitchFamily="34" charset="0"/>
              </a:rPr>
              <a:t>عديم اللون والرائحة يؤدي تعاطي هذه المادة إلى القلق والاضطراب السمعي والبصري و عدم الشعور بالزمان والمكان تعاطي هذه المواد مدمر على المستوى النفسي كما هو ضار على المستوى الجسدي ولكن ليس من الصعب أن يتم علاج المدمن منه.</a:t>
            </a:r>
            <a:endParaRPr lang="en-US" sz="2000" dirty="0">
              <a:latin typeface="Arial" panose="020B0604020202020204" pitchFamily="34" charset="0"/>
              <a:cs typeface="Arial" panose="020B0604020202020204" pitchFamily="34" charset="0"/>
            </a:endParaRPr>
          </a:p>
          <a:p>
            <a:pPr algn="r" rtl="1"/>
            <a:endParaRPr lang="en-US" sz="2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15</a:t>
            </a:fld>
            <a:endParaRPr lang="en-US" noProof="0" dirty="0"/>
          </a:p>
        </p:txBody>
      </p:sp>
      <p:sp>
        <p:nvSpPr>
          <p:cNvPr id="5" name="Title 4"/>
          <p:cNvSpPr>
            <a:spLocks noGrp="1"/>
          </p:cNvSpPr>
          <p:nvPr>
            <p:ph type="title"/>
          </p:nvPr>
        </p:nvSpPr>
        <p:spPr/>
        <p:txBody>
          <a:bodyPr/>
          <a:lstStyle/>
          <a:p>
            <a:pPr algn="ctr"/>
            <a:r>
              <a:rPr lang="ar-IQ" sz="3200" dirty="0">
                <a:solidFill>
                  <a:srgbClr val="FF0000"/>
                </a:solidFill>
              </a:rPr>
              <a:t>حبوب الهلوسة</a:t>
            </a:r>
            <a:endParaRPr lang="en-US" sz="3200" dirty="0">
              <a:solidFill>
                <a:srgbClr val="FF0000"/>
              </a:solidFill>
            </a:endParaRPr>
          </a:p>
        </p:txBody>
      </p:sp>
      <p:sp>
        <p:nvSpPr>
          <p:cNvPr id="6" name="Text Placeholder 5"/>
          <p:cNvSpPr>
            <a:spLocks noGrp="1"/>
          </p:cNvSpPr>
          <p:nvPr>
            <p:ph type="body" sz="quarter" idx="3"/>
          </p:nvPr>
        </p:nvSpPr>
        <p:spPr>
          <a:xfrm>
            <a:off x="6441743" y="1445788"/>
            <a:ext cx="5183188" cy="823912"/>
          </a:xfrm>
        </p:spPr>
        <p:txBody>
          <a:bodyPr/>
          <a:lstStyle/>
          <a:p>
            <a:pPr algn="ctr"/>
            <a:r>
              <a:rPr lang="ar-IQ" sz="2800" dirty="0">
                <a:solidFill>
                  <a:srgbClr val="FF0000"/>
                </a:solidFill>
              </a:rPr>
              <a:t>الفلاكا</a:t>
            </a:r>
          </a:p>
          <a:p>
            <a:pPr algn="ctr"/>
            <a:endParaRPr lang="en-US" sz="2800" dirty="0">
              <a:solidFill>
                <a:srgbClr val="FF0000"/>
              </a:solidFill>
            </a:endParaRPr>
          </a:p>
        </p:txBody>
      </p:sp>
      <p:sp>
        <p:nvSpPr>
          <p:cNvPr id="7" name="Content Placeholder 6"/>
          <p:cNvSpPr>
            <a:spLocks noGrp="1"/>
          </p:cNvSpPr>
          <p:nvPr>
            <p:ph sz="quarter" idx="4"/>
          </p:nvPr>
        </p:nvSpPr>
        <p:spPr>
          <a:xfrm>
            <a:off x="6766543" y="1869743"/>
            <a:ext cx="5183188" cy="1937982"/>
          </a:xfrm>
        </p:spPr>
        <p:txBody>
          <a:bodyPr>
            <a:normAutofit/>
          </a:bodyPr>
          <a:lstStyle/>
          <a:p>
            <a:pPr algn="r" rtl="1"/>
            <a:endParaRPr lang="ar-IQ" sz="2000" dirty="0" smtClean="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هذا </a:t>
            </a:r>
            <a:r>
              <a:rPr lang="ar-IQ" sz="2000" dirty="0">
                <a:latin typeface="Arial" panose="020B0604020202020204" pitchFamily="34" charset="0"/>
                <a:cs typeface="Arial" panose="020B0604020202020204" pitchFamily="34" charset="0"/>
              </a:rPr>
              <a:t>النوع من المخدرات زهيد الثمن لكنه يصيب الانسان بحالة من الهزال والضعف و تنمية النزعة الحيوانية وتجعله شرس بشكل كبير حيث انه يمكن ان يهجم على انسان آخر و يقوم بأكله حيا.</a:t>
            </a:r>
            <a:endParaRPr lang="ar-IQ" sz="2000" b="1" dirty="0">
              <a:latin typeface="Arial" panose="020B0604020202020204" pitchFamily="34" charset="0"/>
              <a:cs typeface="Arial" panose="020B0604020202020204" pitchFamily="34" charset="0"/>
            </a:endParaRPr>
          </a:p>
          <a:p>
            <a:pPr algn="r" rtl="1"/>
            <a:endParaRPr lang="en-US" sz="2000" dirty="0">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5499" y="4122044"/>
            <a:ext cx="5606244" cy="2416868"/>
          </a:xfrm>
          <a:prstGeom prst="rect">
            <a:avLst/>
          </a:prstGeom>
        </p:spPr>
      </p:pic>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37830" y="4122044"/>
            <a:ext cx="4840614" cy="2416868"/>
          </a:xfrm>
          <a:prstGeom prst="rect">
            <a:avLst/>
          </a:prstGeom>
        </p:spPr>
      </p:pic>
      <p:sp>
        <p:nvSpPr>
          <p:cNvPr id="11" name="Rectangle 10"/>
          <p:cNvSpPr/>
          <p:nvPr/>
        </p:nvSpPr>
        <p:spPr>
          <a:xfrm>
            <a:off x="5196114" y="6370418"/>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40936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19B51A1E-902D-48AF-9020-955120F399B6}" type="slidenum">
              <a:rPr lang="en-US" noProof="0" smtClean="0"/>
              <a:pPr/>
              <a:t>16</a:t>
            </a:fld>
            <a:endParaRPr lang="en-US" noProof="0" dirty="0"/>
          </a:p>
        </p:txBody>
      </p:sp>
      <p:pic>
        <p:nvPicPr>
          <p:cNvPr id="13" name="Content Placeholder 3"/>
          <p:cNvPicPr>
            <a:picLocks noGrp="1" noChangeAspect="1"/>
          </p:cNvPicPr>
          <p:nvPr>
            <p:ph idx="4294967295"/>
          </p:nvPr>
        </p:nvPicPr>
        <p:blipFill>
          <a:blip r:embed="rId2"/>
          <a:stretch>
            <a:fillRect/>
          </a:stretch>
        </p:blipFill>
        <p:spPr>
          <a:xfrm>
            <a:off x="337625" y="1336187"/>
            <a:ext cx="5584874" cy="5385288"/>
          </a:xfrm>
          <a:prstGeom prst="rect">
            <a:avLst/>
          </a:prstGeom>
          <a:ln>
            <a:noFill/>
          </a:ln>
          <a:effectLst>
            <a:softEdge rad="112500"/>
          </a:effectLst>
        </p:spPr>
      </p:pic>
      <p:sp>
        <p:nvSpPr>
          <p:cNvPr id="15" name="Title 4"/>
          <p:cNvSpPr>
            <a:spLocks noGrp="1"/>
          </p:cNvSpPr>
          <p:nvPr>
            <p:ph type="title"/>
          </p:nvPr>
        </p:nvSpPr>
        <p:spPr/>
        <p:txBody>
          <a:bodyPr/>
          <a:lstStyle/>
          <a:p>
            <a:pPr algn="ctr"/>
            <a:r>
              <a:rPr lang="ar-IQ" sz="3200" dirty="0">
                <a:solidFill>
                  <a:srgbClr val="FF0000"/>
                </a:solidFill>
              </a:rPr>
              <a:t>حبوب الهلوسة</a:t>
            </a:r>
            <a:endParaRPr lang="en-US" sz="3200" dirty="0">
              <a:solidFill>
                <a:srgbClr val="FF0000"/>
              </a:solidFill>
            </a:endParaRPr>
          </a:p>
        </p:txBody>
      </p:sp>
      <p:sp>
        <p:nvSpPr>
          <p:cNvPr id="16" name="Content Placeholder 2"/>
          <p:cNvSpPr txBox="1">
            <a:spLocks/>
          </p:cNvSpPr>
          <p:nvPr/>
        </p:nvSpPr>
        <p:spPr>
          <a:xfrm>
            <a:off x="838200" y="1825625"/>
            <a:ext cx="10515600" cy="4351338"/>
          </a:xfrm>
          <a:prstGeom prst="rect">
            <a:avLst/>
          </a:prstGeom>
        </p:spPr>
        <p:txBody>
          <a:bodyPr>
            <a:norm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endParaRPr lang="ar-IQ" sz="2000" b="1" dirty="0" smtClean="0">
              <a:solidFill>
                <a:schemeClr val="tx1"/>
              </a:solidFill>
              <a:latin typeface="Arial" panose="020B0604020202020204" pitchFamily="34" charset="0"/>
              <a:cs typeface="Arial" panose="020B0604020202020204" pitchFamily="34" charset="0"/>
            </a:endParaRPr>
          </a:p>
          <a:p>
            <a:pPr algn="r" rtl="1"/>
            <a:endParaRPr lang="ar-IQ" sz="2000" b="1" dirty="0">
              <a:solidFill>
                <a:schemeClr val="tx1"/>
              </a:solidFill>
              <a:latin typeface="Arial" panose="020B0604020202020204" pitchFamily="34" charset="0"/>
              <a:cs typeface="Arial" panose="020B0604020202020204" pitchFamily="34" charset="0"/>
            </a:endParaRPr>
          </a:p>
          <a:p>
            <a:pPr algn="r" rtl="1"/>
            <a:r>
              <a:rPr lang="ar-IQ" sz="2000" b="1" dirty="0" smtClean="0">
                <a:solidFill>
                  <a:schemeClr val="tx1"/>
                </a:solidFill>
                <a:latin typeface="Arial" panose="020B0604020202020204" pitchFamily="34" charset="0"/>
                <a:cs typeface="Arial" panose="020B0604020202020204" pitchFamily="34" charset="0"/>
              </a:rPr>
              <a:t>زيادة شدة الأصوات</a:t>
            </a:r>
          </a:p>
          <a:p>
            <a:pPr algn="r" rtl="1"/>
            <a:r>
              <a:rPr lang="ar-IQ" sz="2000" b="1" dirty="0" smtClean="0">
                <a:solidFill>
                  <a:schemeClr val="tx1"/>
                </a:solidFill>
                <a:latin typeface="Arial" panose="020B0604020202020204" pitchFamily="34" charset="0"/>
                <a:cs typeface="Arial" panose="020B0604020202020204" pitchFamily="34" charset="0"/>
              </a:rPr>
              <a:t>زيادة شدة الألوان</a:t>
            </a:r>
          </a:p>
          <a:p>
            <a:pPr algn="r" rtl="1"/>
            <a:r>
              <a:rPr lang="ar-IQ" sz="2000" b="1" dirty="0" smtClean="0">
                <a:solidFill>
                  <a:schemeClr val="tx1"/>
                </a:solidFill>
                <a:latin typeface="Arial" panose="020B0604020202020204" pitchFamily="34" charset="0"/>
                <a:cs typeface="Arial" panose="020B0604020202020204" pitchFamily="34" charset="0"/>
              </a:rPr>
              <a:t>الارتباك</a:t>
            </a:r>
          </a:p>
          <a:p>
            <a:pPr algn="r" rtl="1"/>
            <a:r>
              <a:rPr lang="ar-IQ" sz="2000" b="1" dirty="0" smtClean="0">
                <a:solidFill>
                  <a:schemeClr val="tx1"/>
                </a:solidFill>
                <a:latin typeface="Arial" panose="020B0604020202020204" pitchFamily="34" charset="0"/>
                <a:cs typeface="Arial" panose="020B0604020202020204" pitchFamily="34" charset="0"/>
              </a:rPr>
              <a:t>الهلوسة السمعية</a:t>
            </a:r>
          </a:p>
          <a:p>
            <a:pPr algn="r" rtl="1"/>
            <a:r>
              <a:rPr lang="ar-IQ" sz="2000" b="1" dirty="0" smtClean="0">
                <a:solidFill>
                  <a:schemeClr val="tx1"/>
                </a:solidFill>
                <a:latin typeface="Arial" panose="020B0604020202020204" pitchFamily="34" charset="0"/>
                <a:cs typeface="Arial" panose="020B0604020202020204" pitchFamily="34" charset="0"/>
              </a:rPr>
              <a:t>الهلوسة البصرية</a:t>
            </a:r>
          </a:p>
          <a:p>
            <a:pPr algn="r" rtl="1"/>
            <a:r>
              <a:rPr lang="ar-IQ" sz="2000" b="1" dirty="0" smtClean="0">
                <a:solidFill>
                  <a:schemeClr val="tx1"/>
                </a:solidFill>
                <a:latin typeface="Arial" panose="020B0604020202020204" pitchFamily="34" charset="0"/>
                <a:cs typeface="Arial" panose="020B0604020202020204" pitchFamily="34" charset="0"/>
              </a:rPr>
              <a:t>تشوّش الإدراك</a:t>
            </a:r>
          </a:p>
          <a:p>
            <a:pPr algn="r" rtl="1"/>
            <a:r>
              <a:rPr lang="ar-IQ" sz="2000" b="1" dirty="0" smtClean="0">
                <a:solidFill>
                  <a:schemeClr val="tx1"/>
                </a:solidFill>
                <a:latin typeface="Arial" panose="020B0604020202020204" pitchFamily="34" charset="0"/>
                <a:cs typeface="Arial" panose="020B0604020202020204" pitchFamily="34" charset="0"/>
              </a:rPr>
              <a:t>تشوّش الذاكرة</a:t>
            </a:r>
          </a:p>
        </p:txBody>
      </p:sp>
      <p:sp>
        <p:nvSpPr>
          <p:cNvPr id="17" name="TextBox 16"/>
          <p:cNvSpPr txBox="1"/>
          <p:nvPr/>
        </p:nvSpPr>
        <p:spPr>
          <a:xfrm>
            <a:off x="6527409" y="1702191"/>
            <a:ext cx="5244590" cy="461665"/>
          </a:xfrm>
          <a:prstGeom prst="rect">
            <a:avLst/>
          </a:prstGeom>
          <a:noFill/>
        </p:spPr>
        <p:txBody>
          <a:bodyPr wrap="square" rtlCol="0">
            <a:spAutoFit/>
          </a:bodyPr>
          <a:lstStyle/>
          <a:p>
            <a:pPr algn="ctr" rtl="1"/>
            <a:r>
              <a:rPr lang="ar-IQ" sz="2400" b="1">
                <a:solidFill>
                  <a:srgbClr val="FF0000"/>
                </a:solidFill>
                <a:latin typeface="+mj-lt"/>
              </a:rPr>
              <a:t>تأثير الأدوية المهلوسة</a:t>
            </a:r>
            <a:endParaRPr lang="en-US" sz="2400" dirty="0">
              <a:latin typeface="+mj-lt"/>
            </a:endParaRPr>
          </a:p>
        </p:txBody>
      </p:sp>
      <p:sp>
        <p:nvSpPr>
          <p:cNvPr id="18" name="Rectangle 17"/>
          <p:cNvSpPr/>
          <p:nvPr/>
        </p:nvSpPr>
        <p:spPr>
          <a:xfrm>
            <a:off x="5866229" y="6266656"/>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7178362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p:txBody>
          <a:bodyPr/>
          <a:lstStyle/>
          <a:p>
            <a:pPr algn="justLow"/>
            <a:r>
              <a:rPr lang="ar-IQ" sz="2400" b="0" dirty="0">
                <a:latin typeface="Arial" panose="020B0604020202020204" pitchFamily="34" charset="0"/>
                <a:cs typeface="Arial" panose="020B0604020202020204" pitchFamily="34" charset="0"/>
              </a:rPr>
              <a:t>وهي مجموعة من العقاقير تباع على شكل حبوب تستخدم لعلاج الإضطرابات النفسية مثل التبول اللاإرادي، والشلل الرعاش، وصرع النوم، وكعلاج للاضطرابات  أيضاً عند الأطفال كمضادات للإكتئاب ومن أمثلة هذه العقاقير الأمفيتامين</a:t>
            </a:r>
            <a:r>
              <a:rPr lang="en-US" sz="2400" b="0" dirty="0" smtClean="0">
                <a:latin typeface="Arial" panose="020B0604020202020204" pitchFamily="34" charset="0"/>
                <a:cs typeface="Arial" panose="020B0604020202020204" pitchFamily="34" charset="0"/>
              </a:rPr>
              <a:t>)</a:t>
            </a:r>
            <a:r>
              <a:rPr lang="ar-IQ" sz="2400" b="0" dirty="0" smtClean="0">
                <a:latin typeface="Arial" panose="020B0604020202020204" pitchFamily="34" charset="0"/>
                <a:cs typeface="Arial" panose="020B0604020202020204" pitchFamily="34" charset="0"/>
              </a:rPr>
              <a:t/>
            </a:r>
            <a:br>
              <a:rPr lang="ar-IQ" sz="2400" b="0" dirty="0" smtClean="0">
                <a:latin typeface="Arial" panose="020B0604020202020204" pitchFamily="34" charset="0"/>
                <a:cs typeface="Arial" panose="020B0604020202020204" pitchFamily="34" charset="0"/>
              </a:rPr>
            </a:br>
            <a:r>
              <a:rPr lang="ar-IQ" sz="2400" b="0" dirty="0" smtClean="0">
                <a:latin typeface="Arial" panose="020B0604020202020204" pitchFamily="34" charset="0"/>
                <a:cs typeface="Arial" panose="020B0604020202020204" pitchFamily="34" charset="0"/>
              </a:rPr>
              <a:t>الكرستال </a:t>
            </a:r>
            <a:r>
              <a:rPr lang="ar-IQ" sz="2400" b="0" dirty="0">
                <a:latin typeface="Arial" panose="020B0604020202020204" pitchFamily="34" charset="0"/>
                <a:cs typeface="Arial" panose="020B0604020202020204" pitchFamily="34" charset="0"/>
              </a:rPr>
              <a:t>مث) </a:t>
            </a:r>
            <a:r>
              <a:rPr lang="ar-IQ" sz="2400" b="0" dirty="0" smtClean="0">
                <a:latin typeface="Arial" panose="020B0604020202020204" pitchFamily="34" charset="0"/>
                <a:cs typeface="Arial" panose="020B0604020202020204" pitchFamily="34" charset="0"/>
              </a:rPr>
              <a:t>الكبتاجون</a:t>
            </a:r>
            <a:r>
              <a:rPr lang="en-US" sz="2400" b="0" dirty="0">
                <a:latin typeface="Arial" panose="020B0604020202020204" pitchFamily="34" charset="0"/>
                <a:cs typeface="Arial" panose="020B0604020202020204" pitchFamily="34" charset="0"/>
              </a:rPr>
              <a:t/>
            </a:r>
            <a:br>
              <a:rPr lang="en-US" sz="2400" b="0" dirty="0">
                <a:latin typeface="Arial" panose="020B0604020202020204" pitchFamily="34" charset="0"/>
                <a:cs typeface="Arial" panose="020B0604020202020204" pitchFamily="34" charset="0"/>
              </a:rPr>
            </a:br>
            <a:endParaRPr lang="en-US" sz="2400" b="0" dirty="0">
              <a:latin typeface="Arial" panose="020B0604020202020204" pitchFamily="34" charset="0"/>
              <a:cs typeface="Arial" panose="020B0604020202020204" pitchFamily="34" charset="0"/>
            </a:endParaRPr>
          </a:p>
        </p:txBody>
      </p:sp>
      <p:sp>
        <p:nvSpPr>
          <p:cNvPr id="9" name="Subtitle 8"/>
          <p:cNvSpPr>
            <a:spLocks noGrp="1"/>
          </p:cNvSpPr>
          <p:nvPr>
            <p:ph type="subTitle" idx="1"/>
          </p:nvPr>
        </p:nvSpPr>
        <p:spPr>
          <a:xfrm>
            <a:off x="678760" y="2049380"/>
            <a:ext cx="5124443" cy="999487"/>
          </a:xfrm>
        </p:spPr>
        <p:txBody>
          <a:bodyPr/>
          <a:lstStyle/>
          <a:p>
            <a:pPr algn="ctr"/>
            <a:r>
              <a:rPr lang="ar-IQ" sz="3200" b="1" dirty="0">
                <a:solidFill>
                  <a:srgbClr val="FF0000"/>
                </a:solidFill>
                <a:latin typeface="+mj-lt"/>
                <a:cs typeface="+mj-cs"/>
              </a:rPr>
              <a:t>العقاقير المنشطة</a:t>
            </a:r>
            <a:endParaRPr lang="en-US" sz="3200" dirty="0">
              <a:solidFill>
                <a:srgbClr val="FF0000"/>
              </a:solidFill>
              <a:latin typeface="+mj-lt"/>
              <a:cs typeface="+mj-cs"/>
            </a:endParaRPr>
          </a:p>
        </p:txBody>
      </p:sp>
      <p:sp>
        <p:nvSpPr>
          <p:cNvPr id="4" name="Slide Number Placeholder 3"/>
          <p:cNvSpPr>
            <a:spLocks noGrp="1"/>
          </p:cNvSpPr>
          <p:nvPr>
            <p:ph type="sldNum" sz="quarter" idx="4294967295"/>
          </p:nvPr>
        </p:nvSpPr>
        <p:spPr>
          <a:xfrm>
            <a:off x="11822113" y="6356350"/>
            <a:ext cx="369887" cy="365125"/>
          </a:xfrm>
        </p:spPr>
        <p:txBody>
          <a:bodyPr/>
          <a:lstStyle/>
          <a:p>
            <a:fld id="{19B51A1E-902D-48AF-9020-955120F399B6}" type="slidenum">
              <a:rPr lang="en-US" noProof="0" smtClean="0"/>
              <a:pPr/>
              <a:t>17</a:t>
            </a:fld>
            <a:endParaRPr lang="en-US" noProof="0" dirty="0"/>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11211" y="3426396"/>
            <a:ext cx="5210902" cy="3210373"/>
          </a:xfrm>
          <a:prstGeom prst="rect">
            <a:avLst/>
          </a:prstGeom>
        </p:spPr>
      </p:pic>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42697" y="290188"/>
            <a:ext cx="4448037" cy="2758679"/>
          </a:xfrm>
          <a:prstGeom prst="rect">
            <a:avLst/>
          </a:prstGeom>
        </p:spPr>
      </p:pic>
    </p:spTree>
    <p:extLst>
      <p:ext uri="{BB962C8B-B14F-4D97-AF65-F5344CB8AC3E}">
        <p14:creationId xmlns:p14="http://schemas.microsoft.com/office/powerpoint/2010/main" val="292880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Content Placeholder 18"/>
          <p:cNvPicPr>
            <a:picLocks noGrp="1" noChangeAspect="1"/>
          </p:cNvPicPr>
          <p:nvPr>
            <p:ph sz="half" idx="1"/>
          </p:nvPr>
        </p:nvPicPr>
        <p:blipFill>
          <a:blip r:embed="rId2"/>
          <a:stretch>
            <a:fillRect/>
          </a:stretch>
        </p:blipFill>
        <p:spPr>
          <a:xfrm>
            <a:off x="6384922" y="1576979"/>
            <a:ext cx="5387166" cy="4779371"/>
          </a:xfrm>
          <a:prstGeom prst="rect">
            <a:avLst/>
          </a:prstGeom>
        </p:spPr>
      </p:pic>
      <p:sp>
        <p:nvSpPr>
          <p:cNvPr id="14" name="Title 13"/>
          <p:cNvSpPr>
            <a:spLocks noGrp="1"/>
          </p:cNvSpPr>
          <p:nvPr>
            <p:ph type="title"/>
          </p:nvPr>
        </p:nvSpPr>
        <p:spPr/>
        <p:txBody>
          <a:bodyPr/>
          <a:lstStyle/>
          <a:p>
            <a:pPr algn="ctr"/>
            <a:r>
              <a:rPr lang="ar-IQ" sz="3200" dirty="0">
                <a:solidFill>
                  <a:srgbClr val="FF0000"/>
                </a:solidFill>
              </a:rPr>
              <a:t>الكرستال </a:t>
            </a:r>
            <a:r>
              <a:rPr lang="ar-IQ" sz="3200" dirty="0" smtClean="0">
                <a:solidFill>
                  <a:srgbClr val="FF0000"/>
                </a:solidFill>
              </a:rPr>
              <a:t>مث</a:t>
            </a:r>
            <a:endParaRPr lang="en-US" sz="320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18</a:t>
            </a:fld>
            <a:endParaRPr lang="en-US" noProof="0" dirty="0"/>
          </a:p>
        </p:txBody>
      </p:sp>
      <p:pic>
        <p:nvPicPr>
          <p:cNvPr id="18" name="Picture Placeholder 17"/>
          <p:cNvPicPr>
            <a:picLocks noGrp="1" noChangeAspect="1"/>
          </p:cNvPicPr>
          <p:nvPr>
            <p:ph type="pic" sz="quarter" idx="10"/>
          </p:nvPr>
        </p:nvPicPr>
        <p:blipFill rotWithShape="1">
          <a:blip r:embed="rId3">
            <a:extLst>
              <a:ext uri="{28A0092B-C50C-407E-A947-70E740481C1C}">
                <a14:useLocalDpi xmlns:a14="http://schemas.microsoft.com/office/drawing/2010/main" val="0"/>
              </a:ext>
            </a:extLst>
          </a:blip>
          <a:srcRect l="-5188" t="-1214" r="-967" b="-8924"/>
          <a:stretch/>
        </p:blipFill>
        <p:spPr>
          <a:xfrm>
            <a:off x="464235" y="656555"/>
            <a:ext cx="5181936" cy="5519161"/>
          </a:xfrm>
        </p:spPr>
      </p:pic>
      <p:sp>
        <p:nvSpPr>
          <p:cNvPr id="20" name="Rectangle 19"/>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249786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6319058" y="3157896"/>
            <a:ext cx="5387166" cy="695740"/>
          </a:xfrm>
        </p:spPr>
        <p:txBody>
          <a:bodyPr/>
          <a:lstStyle/>
          <a:p>
            <a:pPr algn="ctr"/>
            <a:r>
              <a:rPr lang="ar-IQ" sz="3200" dirty="0">
                <a:solidFill>
                  <a:srgbClr val="FF0000"/>
                </a:solidFill>
              </a:rPr>
              <a:t>الكرستال </a:t>
            </a:r>
            <a:r>
              <a:rPr lang="ar-IQ" sz="3200" dirty="0" smtClean="0">
                <a:solidFill>
                  <a:srgbClr val="FF0000"/>
                </a:solidFill>
              </a:rPr>
              <a:t>مث</a:t>
            </a:r>
            <a:endParaRPr lang="en-US" sz="3200" dirty="0"/>
          </a:p>
        </p:txBody>
      </p:sp>
      <p:sp>
        <p:nvSpPr>
          <p:cNvPr id="21" name="Text Placeholder 20"/>
          <p:cNvSpPr>
            <a:spLocks noGrp="1"/>
          </p:cNvSpPr>
          <p:nvPr>
            <p:ph type="body" sz="quarter" idx="32"/>
          </p:nvPr>
        </p:nvSpPr>
        <p:spPr>
          <a:xfrm>
            <a:off x="6319058" y="3975065"/>
            <a:ext cx="5472001" cy="252000"/>
          </a:xfrm>
        </p:spPr>
        <p:txBody>
          <a:bodyPr>
            <a:normAutofit fontScale="55000" lnSpcReduction="20000"/>
          </a:bodyPr>
          <a:lstStyle/>
          <a:p>
            <a:pPr algn="ctr"/>
            <a:r>
              <a:rPr lang="ar-IQ" dirty="0">
                <a:solidFill>
                  <a:srgbClr val="FF0000"/>
                </a:solidFill>
                <a:latin typeface="Arial" panose="020B0604020202020204" pitchFamily="34" charset="0"/>
                <a:cs typeface="Arial" panose="020B0604020202020204" pitchFamily="34" charset="0"/>
              </a:rPr>
              <a:t>اعراض تعاطي الكريستال ميث</a:t>
            </a:r>
          </a:p>
          <a:p>
            <a:pPr algn="ctr"/>
            <a:endParaRPr lang="en-US" dirty="0">
              <a:solidFill>
                <a:srgbClr val="FF0000"/>
              </a:solidFill>
              <a:latin typeface="Arial" panose="020B0604020202020204" pitchFamily="34" charset="0"/>
              <a:cs typeface="Arial" panose="020B0604020202020204" pitchFamily="34" charset="0"/>
            </a:endParaRPr>
          </a:p>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19</a:t>
            </a:fld>
            <a:endParaRPr lang="en-US" noProof="0" dirty="0"/>
          </a:p>
        </p:txBody>
      </p:sp>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2257" y="277366"/>
            <a:ext cx="5222277" cy="6474813"/>
          </a:xfrm>
          <a:prstGeom prst="rect">
            <a:avLst/>
          </a:prstGeom>
        </p:spPr>
      </p:pic>
      <p:sp>
        <p:nvSpPr>
          <p:cNvPr id="17" name="Rectangle 16"/>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733553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 xmlns:a16="http://schemas.microsoft.com/office/drawing/2014/main" id="{4772945D-CA91-4CFE-8EB7-941C7618C994}"/>
              </a:ext>
            </a:extLst>
          </p:cNvPr>
          <p:cNvSpPr>
            <a:spLocks noGrp="1"/>
          </p:cNvSpPr>
          <p:nvPr>
            <p:ph type="subTitle" idx="1"/>
          </p:nvPr>
        </p:nvSpPr>
        <p:spPr>
          <a:xfrm>
            <a:off x="3602322" y="281758"/>
            <a:ext cx="1159277" cy="406918"/>
          </a:xfrm>
        </p:spPr>
        <p:txBody>
          <a:bodyPr>
            <a:normAutofit fontScale="92500"/>
          </a:bodyPr>
          <a:lstStyle/>
          <a:p>
            <a:pPr algn="r"/>
            <a:r>
              <a:rPr lang="ar-IQ" dirty="0" smtClean="0"/>
              <a:t>المخدرات </a:t>
            </a:r>
            <a:endParaRPr lang="en-US" dirty="0"/>
          </a:p>
        </p:txBody>
      </p:sp>
      <p:sp>
        <p:nvSpPr>
          <p:cNvPr id="5" name="Slide Number Placeholder 4">
            <a:extLst>
              <a:ext uri="{FF2B5EF4-FFF2-40B4-BE49-F238E27FC236}">
                <a16:creationId xmlns=""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3" name="Picture Placeholder 2"/>
          <p:cNvPicPr>
            <a:picLocks noGrp="1" noChangeAspect="1"/>
          </p:cNvPicPr>
          <p:nvPr>
            <p:ph type="pic" sz="quarter" idx="12"/>
          </p:nvPr>
        </p:nvPicPr>
        <p:blipFill>
          <a:blip r:embed="rId2"/>
          <a:srcRect l="18898" r="18898"/>
          <a:stretch>
            <a:fillRect/>
          </a:stretch>
        </p:blipFill>
        <p:spPr>
          <a:xfrm>
            <a:off x="105132" y="262377"/>
            <a:ext cx="6866267" cy="6459098"/>
          </a:xfrm>
          <a:prstGeom prst="rect">
            <a:avLst/>
          </a:prstGeom>
        </p:spPr>
      </p:pic>
      <p:sp>
        <p:nvSpPr>
          <p:cNvPr id="11" name="TextBox 10"/>
          <p:cNvSpPr txBox="1"/>
          <p:nvPr/>
        </p:nvSpPr>
        <p:spPr>
          <a:xfrm>
            <a:off x="7096259" y="281758"/>
            <a:ext cx="4980540" cy="6063198"/>
          </a:xfrm>
          <a:prstGeom prst="rect">
            <a:avLst/>
          </a:prstGeom>
          <a:noFill/>
        </p:spPr>
        <p:txBody>
          <a:bodyPr wrap="square" rtlCol="0">
            <a:spAutoFit/>
          </a:bodyPr>
          <a:lstStyle/>
          <a:p>
            <a:pPr algn="r" rtl="1"/>
            <a:endParaRPr lang="ar-IQ" sz="2000" b="1" dirty="0">
              <a:solidFill>
                <a:srgbClr val="FF0000"/>
              </a:solidFill>
              <a:latin typeface="Arial" panose="020B0604020202020204" pitchFamily="34" charset="0"/>
              <a:cs typeface="Arial" panose="020B0604020202020204" pitchFamily="34" charset="0"/>
            </a:endParaRPr>
          </a:p>
          <a:p>
            <a:pPr algn="r" rtl="1"/>
            <a:endParaRPr lang="ar-IQ" sz="2000" b="1" dirty="0" smtClean="0">
              <a:solidFill>
                <a:srgbClr val="FF0000"/>
              </a:solidFill>
              <a:latin typeface="Arial" panose="020B0604020202020204" pitchFamily="34" charset="0"/>
              <a:cs typeface="Arial" panose="020B0604020202020204" pitchFamily="34" charset="0"/>
            </a:endParaRPr>
          </a:p>
          <a:p>
            <a:pPr algn="r" rtl="1"/>
            <a:r>
              <a:rPr lang="ar-IQ" sz="2400" b="1" dirty="0" smtClean="0">
                <a:solidFill>
                  <a:srgbClr val="FF0000"/>
                </a:solidFill>
                <a:latin typeface="+mj-lt"/>
                <a:cs typeface="Arial" panose="020B0604020202020204" pitchFamily="34" charset="0"/>
              </a:rPr>
              <a:t>المخدرات</a:t>
            </a:r>
            <a:r>
              <a:rPr lang="ar-IQ" sz="2400" b="1" dirty="0">
                <a:latin typeface="+mj-lt"/>
                <a:cs typeface="Arial" panose="020B0604020202020204" pitchFamily="34" charset="0"/>
              </a:rPr>
              <a:t> </a:t>
            </a:r>
            <a:endParaRPr lang="ar-IQ" sz="2400" b="1" dirty="0" smtClean="0">
              <a:latin typeface="+mj-lt"/>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هي </a:t>
            </a:r>
            <a:r>
              <a:rPr lang="ar-IQ" sz="2000" dirty="0">
                <a:latin typeface="Arial" panose="020B0604020202020204" pitchFamily="34" charset="0"/>
                <a:cs typeface="Arial" panose="020B0604020202020204" pitchFamily="34" charset="0"/>
              </a:rPr>
              <a:t>كل مادة نباتية أو مصنّعة تحتوي على عناصر منوّمة أو مسكّنة أو مفتّرة، والتي إذا استخدمت في غير الأغراض الطبية المعدة لها فإنها تصيب الجسم بالفتور والخمول وتشلّ نشاطه كما تصيب الجهاز العصبي المركزي والجهاز التنفسي والجهاز الدوري بالأمراض المزمنة، تؤدي إلى حالة من التعود أو ما يسمى "الإدمان" مسببة أضرارًا.</a:t>
            </a:r>
          </a:p>
          <a:p>
            <a:pPr algn="r" rtl="1"/>
            <a:endParaRPr lang="ar-IQ" sz="2000" dirty="0" smtClean="0">
              <a:latin typeface="Arial" panose="020B0604020202020204" pitchFamily="34" charset="0"/>
              <a:cs typeface="Arial" panose="020B0604020202020204" pitchFamily="34" charset="0"/>
            </a:endParaRPr>
          </a:p>
          <a:p>
            <a:pPr algn="r" rtl="1"/>
            <a:endParaRPr lang="ar-IQ" sz="2000" dirty="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انها </a:t>
            </a:r>
            <a:r>
              <a:rPr lang="ar-IQ" sz="2000" dirty="0">
                <a:latin typeface="Arial" panose="020B0604020202020204" pitchFamily="34" charset="0"/>
                <a:cs typeface="Arial" panose="020B0604020202020204" pitchFamily="34" charset="0"/>
              </a:rPr>
              <a:t>كل مادة تذهب العقل بشكل كلى او جزئى سواء كانت طبيعية أو مصنعة و تجعل المتعاطي غير مدرك لما يفعله</a:t>
            </a:r>
            <a:r>
              <a:rPr lang="ar-IQ" sz="2000" dirty="0" smtClean="0">
                <a:latin typeface="Arial" panose="020B0604020202020204" pitchFamily="34" charset="0"/>
                <a:cs typeface="Arial" panose="020B0604020202020204" pitchFamily="34" charset="0"/>
              </a:rPr>
              <a:t>.</a:t>
            </a:r>
          </a:p>
          <a:p>
            <a:pPr algn="r" rtl="1"/>
            <a:endParaRPr lang="ar-IQ" sz="2000" dirty="0">
              <a:latin typeface="Arial" panose="020B0604020202020204" pitchFamily="34" charset="0"/>
              <a:cs typeface="Arial" panose="020B0604020202020204" pitchFamily="34" charset="0"/>
            </a:endParaRPr>
          </a:p>
          <a:p>
            <a:pPr algn="r" rtl="1"/>
            <a:endParaRPr lang="ar-IQ" sz="2000" dirty="0">
              <a:latin typeface="Arial" panose="020B0604020202020204" pitchFamily="34" charset="0"/>
              <a:cs typeface="Arial" panose="020B0604020202020204" pitchFamily="34" charset="0"/>
            </a:endParaRPr>
          </a:p>
          <a:p>
            <a:pPr algn="r" rtl="1"/>
            <a:r>
              <a:rPr lang="ar-IQ" sz="2400" b="1" dirty="0" smtClean="0">
                <a:solidFill>
                  <a:srgbClr val="FF0000"/>
                </a:solidFill>
                <a:latin typeface="Arial" panose="020B0604020202020204" pitchFamily="34" charset="0"/>
                <a:cs typeface="Arial" panose="020B0604020202020204" pitchFamily="34" charset="0"/>
              </a:rPr>
              <a:t>المخدرات </a:t>
            </a:r>
            <a:r>
              <a:rPr lang="ar-IQ" sz="2400" b="1" dirty="0">
                <a:solidFill>
                  <a:srgbClr val="FF0000"/>
                </a:solidFill>
                <a:latin typeface="Arial" panose="020B0604020202020204" pitchFamily="34" charset="0"/>
                <a:cs typeface="Arial" panose="020B0604020202020204" pitchFamily="34" charset="0"/>
              </a:rPr>
              <a:t> </a:t>
            </a:r>
            <a:r>
              <a:rPr lang="ar-IQ" sz="2400" b="1" dirty="0" smtClean="0">
                <a:solidFill>
                  <a:srgbClr val="FF0000"/>
                </a:solidFill>
                <a:latin typeface="Arial" panose="020B0604020202020204" pitchFamily="34" charset="0"/>
                <a:cs typeface="Arial" panose="020B0604020202020204" pitchFamily="34" charset="0"/>
              </a:rPr>
              <a:t>قانونيا</a:t>
            </a:r>
            <a:r>
              <a:rPr lang="ar-IQ" sz="2000" dirty="0">
                <a:latin typeface="Arial" panose="020B0604020202020204" pitchFamily="34" charset="0"/>
                <a:cs typeface="Arial" panose="020B0604020202020204" pitchFamily="34" charset="0"/>
              </a:rPr>
              <a:t/>
            </a:r>
            <a:br>
              <a:rPr lang="ar-IQ" sz="2000" dirty="0">
                <a:latin typeface="Arial" panose="020B0604020202020204" pitchFamily="34" charset="0"/>
                <a:cs typeface="Arial" panose="020B0604020202020204" pitchFamily="34" charset="0"/>
              </a:rPr>
            </a:br>
            <a:r>
              <a:rPr lang="ar-IQ" sz="2000" dirty="0">
                <a:latin typeface="Arial" panose="020B0604020202020204" pitchFamily="34" charset="0"/>
                <a:cs typeface="Arial" panose="020B0604020202020204" pitchFamily="34" charset="0"/>
              </a:rPr>
              <a:t>بأنها المواد التي تسبب الإدمان وتعمل على تدمير الجهاز العصبي، ويحظر زراعتها وصناعتها إلّا لأغراض قانونية ولا تُستعمل إلّا من خلال رخصةٍ خاصةٍ. </a:t>
            </a:r>
          </a:p>
        </p:txBody>
      </p:sp>
    </p:spTree>
    <p:extLst>
      <p:ext uri="{BB962C8B-B14F-4D97-AF65-F5344CB8AC3E}">
        <p14:creationId xmlns:p14="http://schemas.microsoft.com/office/powerpoint/2010/main" val="257699524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idx="1"/>
          </p:nvPr>
        </p:nvSpPr>
        <p:spPr/>
        <p:txBody>
          <a:bodyPr/>
          <a:lstStyle/>
          <a:p>
            <a:pPr algn="ctr"/>
            <a:r>
              <a:rPr lang="ar-IQ" dirty="0">
                <a:solidFill>
                  <a:srgbClr val="FF0000"/>
                </a:solidFill>
                <a:latin typeface="Arial" panose="020B0604020202020204" pitchFamily="34" charset="0"/>
                <a:cs typeface="Arial" panose="020B0604020202020204" pitchFamily="34" charset="0"/>
              </a:rPr>
              <a:t>تأثير تعاطي الكريستال ميث </a:t>
            </a:r>
            <a:r>
              <a:rPr lang="ar-IQ" dirty="0" smtClean="0">
                <a:solidFill>
                  <a:srgbClr val="FF0000"/>
                </a:solidFill>
                <a:latin typeface="Arial" panose="020B0604020202020204" pitchFamily="34" charset="0"/>
                <a:cs typeface="Arial" panose="020B0604020202020204" pitchFamily="34" charset="0"/>
              </a:rPr>
              <a:t>نفسيا</a:t>
            </a:r>
            <a:endParaRPr lang="en-US" dirty="0">
              <a:solidFill>
                <a:srgbClr val="FF0000"/>
              </a:solidFill>
              <a:latin typeface="Arial" panose="020B0604020202020204" pitchFamily="34" charset="0"/>
              <a:cs typeface="Arial" panose="020B0604020202020204" pitchFamily="34" charset="0"/>
            </a:endParaRPr>
          </a:p>
          <a:p>
            <a:pPr algn="ctr"/>
            <a:endParaRPr lang="en-US" dirty="0"/>
          </a:p>
          <a:p>
            <a:endParaRPr lang="en-US" dirty="0"/>
          </a:p>
        </p:txBody>
      </p:sp>
      <p:sp>
        <p:nvSpPr>
          <p:cNvPr id="5" name="Slide Number Placeholder 4"/>
          <p:cNvSpPr>
            <a:spLocks noGrp="1"/>
          </p:cNvSpPr>
          <p:nvPr>
            <p:ph type="sldNum" sz="quarter" idx="11"/>
          </p:nvPr>
        </p:nvSpPr>
        <p:spPr/>
        <p:txBody>
          <a:bodyPr/>
          <a:lstStyle/>
          <a:p>
            <a:fld id="{19B51A1E-902D-48AF-9020-955120F399B6}" type="slidenum">
              <a:rPr lang="en-US" noProof="0" smtClean="0"/>
              <a:pPr/>
              <a:t>20</a:t>
            </a:fld>
            <a:endParaRPr lang="en-US" noProof="0" dirty="0"/>
          </a:p>
        </p:txBody>
      </p:sp>
      <p:sp>
        <p:nvSpPr>
          <p:cNvPr id="8" name="Title 7"/>
          <p:cNvSpPr>
            <a:spLocks noGrp="1"/>
          </p:cNvSpPr>
          <p:nvPr>
            <p:ph type="title"/>
          </p:nvPr>
        </p:nvSpPr>
        <p:spPr/>
        <p:txBody>
          <a:bodyPr/>
          <a:lstStyle/>
          <a:p>
            <a:pPr algn="ctr"/>
            <a:r>
              <a:rPr lang="ar-IQ" sz="3200" dirty="0">
                <a:solidFill>
                  <a:srgbClr val="FF0000"/>
                </a:solidFill>
              </a:rPr>
              <a:t>الكرستال مث</a:t>
            </a:r>
            <a:endParaRPr lang="en-US" sz="3200" dirty="0">
              <a:solidFill>
                <a:srgbClr val="FF0000"/>
              </a:solidFill>
            </a:endParaRPr>
          </a:p>
        </p:txBody>
      </p:sp>
      <p:sp>
        <p:nvSpPr>
          <p:cNvPr id="16" name="Text Placeholder 15"/>
          <p:cNvSpPr>
            <a:spLocks noGrp="1"/>
          </p:cNvSpPr>
          <p:nvPr>
            <p:ph type="body" sz="quarter" idx="3"/>
          </p:nvPr>
        </p:nvSpPr>
        <p:spPr/>
        <p:txBody>
          <a:bodyPr/>
          <a:lstStyle/>
          <a:p>
            <a:pPr algn="ctr"/>
            <a:r>
              <a:rPr lang="ar-IQ" dirty="0">
                <a:solidFill>
                  <a:srgbClr val="FF0000"/>
                </a:solidFill>
                <a:latin typeface="Arial" panose="020B0604020202020204" pitchFamily="34" charset="0"/>
                <a:cs typeface="Arial" panose="020B0604020202020204" pitchFamily="34" charset="0"/>
              </a:rPr>
              <a:t>تأثير تعاطي الكريستال </a:t>
            </a:r>
            <a:r>
              <a:rPr lang="ar-IQ" dirty="0" smtClean="0">
                <a:solidFill>
                  <a:srgbClr val="FF0000"/>
                </a:solidFill>
                <a:latin typeface="Arial" panose="020B0604020202020204" pitchFamily="34" charset="0"/>
                <a:cs typeface="Arial" panose="020B0604020202020204" pitchFamily="34" charset="0"/>
              </a:rPr>
              <a:t>ميث جسديا</a:t>
            </a:r>
            <a:endParaRPr lang="en-US" dirty="0">
              <a:solidFill>
                <a:srgbClr val="FF0000"/>
              </a:solidFill>
              <a:latin typeface="Arial" panose="020B0604020202020204" pitchFamily="34" charset="0"/>
              <a:cs typeface="Arial" panose="020B0604020202020204" pitchFamily="34" charset="0"/>
            </a:endParaRPr>
          </a:p>
          <a:p>
            <a:pPr algn="ctr"/>
            <a:endParaRPr lang="en-US" dirty="0"/>
          </a:p>
        </p:txBody>
      </p:sp>
      <p:sp>
        <p:nvSpPr>
          <p:cNvPr id="17" name="Content Placeholder 16"/>
          <p:cNvSpPr>
            <a:spLocks noGrp="1"/>
          </p:cNvSpPr>
          <p:nvPr>
            <p:ph sz="quarter" idx="4"/>
          </p:nvPr>
        </p:nvSpPr>
        <p:spPr/>
        <p:txBody>
          <a:bodyPr>
            <a:normAutofit fontScale="55000" lnSpcReduction="20000"/>
          </a:bodyPr>
          <a:lstStyle/>
          <a:p>
            <a:pPr algn="r" rtl="1"/>
            <a:r>
              <a:rPr lang="ar-IQ" dirty="0" smtClean="0">
                <a:solidFill>
                  <a:schemeClr val="tx1"/>
                </a:solidFill>
                <a:latin typeface="Arial" panose="020B0604020202020204" pitchFamily="34" charset="0"/>
                <a:cs typeface="Arial" panose="020B0604020202020204" pitchFamily="34" charset="0"/>
              </a:rPr>
              <a:t>مشاكل </a:t>
            </a:r>
            <a:r>
              <a:rPr lang="ar-IQ" dirty="0">
                <a:solidFill>
                  <a:schemeClr val="tx1"/>
                </a:solidFill>
                <a:latin typeface="Arial" panose="020B0604020202020204" pitchFamily="34" charset="0"/>
                <a:cs typeface="Arial" panose="020B0604020202020204" pitchFamily="34" charset="0"/>
              </a:rPr>
              <a:t>القلب والأوعية الدموية، بما في ذلك عدم انتظام ضربات القلب، وسرعة ضربات القلب، وارتفاع ضغط الدم، والأضرار التي لا يمكن علاجها في الأوعية الدموية</a:t>
            </a:r>
          </a:p>
          <a:p>
            <a:pPr algn="r" rtl="1"/>
            <a:r>
              <a:rPr lang="ar-IQ" dirty="0">
                <a:solidFill>
                  <a:schemeClr val="tx1"/>
                </a:solidFill>
                <a:latin typeface="Arial" panose="020B0604020202020204" pitchFamily="34" charset="0"/>
                <a:cs typeface="Arial" panose="020B0604020202020204" pitchFamily="34" charset="0"/>
              </a:rPr>
              <a:t>الضعف الجنسى.</a:t>
            </a:r>
          </a:p>
          <a:p>
            <a:pPr algn="r" rtl="1"/>
            <a:r>
              <a:rPr lang="ar-IQ" dirty="0">
                <a:solidFill>
                  <a:schemeClr val="tx1"/>
                </a:solidFill>
                <a:latin typeface="Arial" panose="020B0604020202020204" pitchFamily="34" charset="0"/>
                <a:cs typeface="Arial" panose="020B0604020202020204" pitchFamily="34" charset="0"/>
              </a:rPr>
              <a:t>جفاف الفم.</a:t>
            </a:r>
          </a:p>
          <a:p>
            <a:pPr algn="r" rtl="1"/>
            <a:r>
              <a:rPr lang="ar-IQ" dirty="0">
                <a:solidFill>
                  <a:schemeClr val="tx1"/>
                </a:solidFill>
                <a:latin typeface="Arial" panose="020B0604020202020204" pitchFamily="34" charset="0"/>
                <a:cs typeface="Arial" panose="020B0604020202020204" pitchFamily="34" charset="0"/>
              </a:rPr>
              <a:t>جفاف الجلد.</a:t>
            </a:r>
          </a:p>
          <a:p>
            <a:pPr algn="r" rtl="1"/>
            <a:r>
              <a:rPr lang="ar-IQ" dirty="0">
                <a:solidFill>
                  <a:schemeClr val="tx1"/>
                </a:solidFill>
                <a:latin typeface="Arial" panose="020B0604020202020204" pitchFamily="34" charset="0"/>
                <a:cs typeface="Arial" panose="020B0604020202020204" pitchFamily="34" charset="0"/>
              </a:rPr>
              <a:t>ارتفاع درجة حرارة الجسم</a:t>
            </a:r>
          </a:p>
          <a:p>
            <a:pPr algn="r" rtl="1"/>
            <a:r>
              <a:rPr lang="ar-IQ" dirty="0">
                <a:solidFill>
                  <a:schemeClr val="tx1"/>
                </a:solidFill>
                <a:latin typeface="Arial" panose="020B0604020202020204" pitchFamily="34" charset="0"/>
                <a:cs typeface="Arial" panose="020B0604020202020204" pitchFamily="34" charset="0"/>
              </a:rPr>
              <a:t>خراجات فى الجلد.</a:t>
            </a:r>
          </a:p>
          <a:p>
            <a:pPr algn="r" rtl="1"/>
            <a:r>
              <a:rPr lang="ar-IQ" dirty="0">
                <a:solidFill>
                  <a:schemeClr val="tx1"/>
                </a:solidFill>
                <a:latin typeface="Arial" panose="020B0604020202020204" pitchFamily="34" charset="0"/>
                <a:cs typeface="Arial" panose="020B0604020202020204" pitchFamily="34" charset="0"/>
              </a:rPr>
              <a:t>اضطرابات النوم.</a:t>
            </a:r>
          </a:p>
          <a:p>
            <a:pPr algn="r" rtl="1"/>
            <a:r>
              <a:rPr lang="ar-IQ" dirty="0">
                <a:solidFill>
                  <a:schemeClr val="tx1"/>
                </a:solidFill>
                <a:latin typeface="Arial" panose="020B0604020202020204" pitchFamily="34" charset="0"/>
                <a:cs typeface="Arial" panose="020B0604020202020204" pitchFamily="34" charset="0"/>
              </a:rPr>
              <a:t>هشاشة العظام، حيث تصبح العظام والأسنان هشة، وأكثر عرضة للكسر.</a:t>
            </a:r>
          </a:p>
          <a:p>
            <a:pPr algn="r" rtl="1"/>
            <a:r>
              <a:rPr lang="ar-IQ" dirty="0">
                <a:solidFill>
                  <a:schemeClr val="tx1"/>
                </a:solidFill>
                <a:latin typeface="Arial" panose="020B0604020202020204" pitchFamily="34" charset="0"/>
                <a:cs typeface="Arial" panose="020B0604020202020204" pitchFamily="34" charset="0"/>
              </a:rPr>
              <a:t>فقدان الوزن، حيث يتم إغلاق مراكز الجوع في الدماغ أيضًا.</a:t>
            </a:r>
          </a:p>
          <a:p>
            <a:pPr algn="r" rtl="1"/>
            <a:r>
              <a:rPr lang="ar-IQ" dirty="0">
                <a:solidFill>
                  <a:schemeClr val="tx1"/>
                </a:solidFill>
                <a:latin typeface="Arial" panose="020B0604020202020204" pitchFamily="34" charset="0"/>
                <a:cs typeface="Arial" panose="020B0604020202020204" pitchFamily="34" charset="0"/>
              </a:rPr>
              <a:t>هلاوس بصرية، والشعور بأن الحشرات تزحف على الجلد أو تحته.</a:t>
            </a:r>
            <a:endParaRPr lang="en-US" dirty="0">
              <a:solidFill>
                <a:schemeClr val="tx1"/>
              </a:solidFill>
              <a:latin typeface="Arial" panose="020B0604020202020204" pitchFamily="34" charset="0"/>
              <a:cs typeface="Arial" panose="020B0604020202020204" pitchFamily="34" charset="0"/>
            </a:endParaRPr>
          </a:p>
          <a:p>
            <a:pPr algn="r"/>
            <a:endParaRPr lang="en-US" dirty="0">
              <a:latin typeface="Arial" panose="020B0604020202020204" pitchFamily="34" charset="0"/>
              <a:cs typeface="Arial" panose="020B0604020202020204" pitchFamily="34" charset="0"/>
            </a:endParaRPr>
          </a:p>
          <a:p>
            <a:endParaRPr lang="en-US" dirty="0"/>
          </a:p>
        </p:txBody>
      </p:sp>
      <p:sp>
        <p:nvSpPr>
          <p:cNvPr id="9" name="Text Placeholder 15"/>
          <p:cNvSpPr txBox="1">
            <a:spLocks/>
          </p:cNvSpPr>
          <p:nvPr/>
        </p:nvSpPr>
        <p:spPr>
          <a:xfrm>
            <a:off x="431800" y="1260000"/>
            <a:ext cx="11339513" cy="252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2400" dirty="0">
              <a:solidFill>
                <a:srgbClr val="FF0000"/>
              </a:solidFill>
              <a:latin typeface="Arial" panose="020B0604020202020204" pitchFamily="34" charset="0"/>
              <a:cs typeface="Arial" panose="020B0604020202020204" pitchFamily="34" charset="0"/>
            </a:endParaRPr>
          </a:p>
        </p:txBody>
      </p:sp>
      <p:sp>
        <p:nvSpPr>
          <p:cNvPr id="10" name="Text Placeholder 14"/>
          <p:cNvSpPr txBox="1">
            <a:spLocks/>
          </p:cNvSpPr>
          <p:nvPr/>
        </p:nvSpPr>
        <p:spPr>
          <a:xfrm>
            <a:off x="8171550" y="1656000"/>
            <a:ext cx="3600450" cy="4464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b="1" dirty="0">
              <a:solidFill>
                <a:schemeClr val="tx1"/>
              </a:solidFill>
              <a:latin typeface="Arial" panose="020B0604020202020204" pitchFamily="34" charset="0"/>
              <a:cs typeface="Arial" panose="020B0604020202020204" pitchFamily="34" charset="0"/>
            </a:endParaRPr>
          </a:p>
        </p:txBody>
      </p:sp>
      <p:sp>
        <p:nvSpPr>
          <p:cNvPr id="12" name="Rectangle 11"/>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Content Placeholder 13"/>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431800" y="2252455"/>
            <a:ext cx="5472113" cy="3556150"/>
          </a:xfrm>
          <a:prstGeom prst="rect">
            <a:avLst/>
          </a:prstGeom>
        </p:spPr>
      </p:pic>
    </p:spTree>
    <p:extLst>
      <p:ext uri="{BB962C8B-B14F-4D97-AF65-F5344CB8AC3E}">
        <p14:creationId xmlns:p14="http://schemas.microsoft.com/office/powerpoint/2010/main" val="335648313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idx="1"/>
          </p:nvPr>
        </p:nvSpPr>
        <p:spPr/>
        <p:txBody>
          <a:bodyPr/>
          <a:lstStyle/>
          <a:p>
            <a:pPr algn="ctr"/>
            <a:r>
              <a:rPr lang="ar-IQ" dirty="0">
                <a:solidFill>
                  <a:srgbClr val="FF0000"/>
                </a:solidFill>
                <a:latin typeface="Arial" panose="020B0604020202020204" pitchFamily="34" charset="0"/>
                <a:cs typeface="Arial" panose="020B0604020202020204" pitchFamily="34" charset="0"/>
              </a:rPr>
              <a:t>تأثير تعاطي الكريستال ميث </a:t>
            </a:r>
            <a:r>
              <a:rPr lang="ar-IQ" dirty="0" smtClean="0">
                <a:solidFill>
                  <a:srgbClr val="FF0000"/>
                </a:solidFill>
                <a:latin typeface="Arial" panose="020B0604020202020204" pitchFamily="34" charset="0"/>
                <a:cs typeface="Arial" panose="020B0604020202020204" pitchFamily="34" charset="0"/>
              </a:rPr>
              <a:t>نفسيا</a:t>
            </a:r>
            <a:endParaRPr lang="en-US" dirty="0">
              <a:solidFill>
                <a:srgbClr val="FF0000"/>
              </a:solidFill>
              <a:latin typeface="Arial" panose="020B0604020202020204" pitchFamily="34" charset="0"/>
              <a:cs typeface="Arial" panose="020B0604020202020204" pitchFamily="34" charset="0"/>
            </a:endParaRPr>
          </a:p>
          <a:p>
            <a:pPr algn="ctr"/>
            <a:endParaRPr lang="en-US" dirty="0"/>
          </a:p>
          <a:p>
            <a:endParaRPr lang="en-US" dirty="0"/>
          </a:p>
        </p:txBody>
      </p:sp>
      <p:sp>
        <p:nvSpPr>
          <p:cNvPr id="5" name="Slide Number Placeholder 4"/>
          <p:cNvSpPr>
            <a:spLocks noGrp="1"/>
          </p:cNvSpPr>
          <p:nvPr>
            <p:ph type="sldNum" sz="quarter" idx="11"/>
          </p:nvPr>
        </p:nvSpPr>
        <p:spPr/>
        <p:txBody>
          <a:bodyPr/>
          <a:lstStyle/>
          <a:p>
            <a:fld id="{19B51A1E-902D-48AF-9020-955120F399B6}" type="slidenum">
              <a:rPr lang="en-US" noProof="0" smtClean="0"/>
              <a:pPr/>
              <a:t>21</a:t>
            </a:fld>
            <a:endParaRPr lang="en-US" noProof="0" dirty="0"/>
          </a:p>
        </p:txBody>
      </p:sp>
      <p:sp>
        <p:nvSpPr>
          <p:cNvPr id="8" name="Title 7"/>
          <p:cNvSpPr>
            <a:spLocks noGrp="1"/>
          </p:cNvSpPr>
          <p:nvPr>
            <p:ph type="title"/>
          </p:nvPr>
        </p:nvSpPr>
        <p:spPr/>
        <p:txBody>
          <a:bodyPr/>
          <a:lstStyle/>
          <a:p>
            <a:pPr algn="ctr"/>
            <a:r>
              <a:rPr lang="ar-IQ" sz="3200" dirty="0">
                <a:solidFill>
                  <a:srgbClr val="FF0000"/>
                </a:solidFill>
              </a:rPr>
              <a:t>الكرستال مث</a:t>
            </a:r>
            <a:endParaRPr lang="en-US" sz="3200" dirty="0">
              <a:solidFill>
                <a:srgbClr val="FF0000"/>
              </a:solidFill>
            </a:endParaRPr>
          </a:p>
        </p:txBody>
      </p:sp>
      <p:sp>
        <p:nvSpPr>
          <p:cNvPr id="16" name="Text Placeholder 15"/>
          <p:cNvSpPr>
            <a:spLocks noGrp="1"/>
          </p:cNvSpPr>
          <p:nvPr>
            <p:ph type="body" sz="quarter" idx="3"/>
          </p:nvPr>
        </p:nvSpPr>
        <p:spPr/>
        <p:txBody>
          <a:bodyPr/>
          <a:lstStyle/>
          <a:p>
            <a:pPr algn="ctr"/>
            <a:r>
              <a:rPr lang="ar-IQ" dirty="0">
                <a:solidFill>
                  <a:srgbClr val="FF0000"/>
                </a:solidFill>
                <a:latin typeface="Arial" panose="020B0604020202020204" pitchFamily="34" charset="0"/>
                <a:cs typeface="Arial" panose="020B0604020202020204" pitchFamily="34" charset="0"/>
              </a:rPr>
              <a:t>تأثير تعاطي الكريستال </a:t>
            </a:r>
            <a:r>
              <a:rPr lang="ar-IQ" dirty="0" smtClean="0">
                <a:solidFill>
                  <a:srgbClr val="FF0000"/>
                </a:solidFill>
                <a:latin typeface="Arial" panose="020B0604020202020204" pitchFamily="34" charset="0"/>
                <a:cs typeface="Arial" panose="020B0604020202020204" pitchFamily="34" charset="0"/>
              </a:rPr>
              <a:t>ميث جسديا</a:t>
            </a:r>
            <a:endParaRPr lang="en-US" dirty="0">
              <a:solidFill>
                <a:srgbClr val="FF0000"/>
              </a:solidFill>
              <a:latin typeface="Arial" panose="020B0604020202020204" pitchFamily="34" charset="0"/>
              <a:cs typeface="Arial" panose="020B0604020202020204" pitchFamily="34" charset="0"/>
            </a:endParaRPr>
          </a:p>
          <a:p>
            <a:pPr algn="ctr"/>
            <a:endParaRPr lang="en-US" dirty="0"/>
          </a:p>
        </p:txBody>
      </p:sp>
      <p:sp>
        <p:nvSpPr>
          <p:cNvPr id="17" name="Content Placeholder 16"/>
          <p:cNvSpPr>
            <a:spLocks noGrp="1"/>
          </p:cNvSpPr>
          <p:nvPr>
            <p:ph sz="quarter" idx="4"/>
          </p:nvPr>
        </p:nvSpPr>
        <p:spPr/>
        <p:txBody>
          <a:bodyPr>
            <a:normAutofit fontScale="55000" lnSpcReduction="20000"/>
          </a:bodyPr>
          <a:lstStyle/>
          <a:p>
            <a:pPr algn="r" rtl="1"/>
            <a:r>
              <a:rPr lang="ar-IQ" dirty="0" smtClean="0">
                <a:solidFill>
                  <a:schemeClr val="tx1"/>
                </a:solidFill>
                <a:latin typeface="Arial" panose="020B0604020202020204" pitchFamily="34" charset="0"/>
                <a:cs typeface="Arial" panose="020B0604020202020204" pitchFamily="34" charset="0"/>
              </a:rPr>
              <a:t>مشاكل </a:t>
            </a:r>
            <a:r>
              <a:rPr lang="ar-IQ" dirty="0">
                <a:solidFill>
                  <a:schemeClr val="tx1"/>
                </a:solidFill>
                <a:latin typeface="Arial" panose="020B0604020202020204" pitchFamily="34" charset="0"/>
                <a:cs typeface="Arial" panose="020B0604020202020204" pitchFamily="34" charset="0"/>
              </a:rPr>
              <a:t>القلب والأوعية الدموية، بما في ذلك عدم انتظام ضربات القلب، وسرعة ضربات القلب، وارتفاع ضغط الدم، والأضرار التي لا يمكن علاجها في الأوعية الدموية</a:t>
            </a:r>
          </a:p>
          <a:p>
            <a:pPr algn="r" rtl="1"/>
            <a:r>
              <a:rPr lang="ar-IQ" dirty="0">
                <a:solidFill>
                  <a:schemeClr val="tx1"/>
                </a:solidFill>
                <a:latin typeface="Arial" panose="020B0604020202020204" pitchFamily="34" charset="0"/>
                <a:cs typeface="Arial" panose="020B0604020202020204" pitchFamily="34" charset="0"/>
              </a:rPr>
              <a:t>الضعف الجنسى.</a:t>
            </a:r>
          </a:p>
          <a:p>
            <a:pPr algn="r" rtl="1"/>
            <a:r>
              <a:rPr lang="ar-IQ" dirty="0">
                <a:solidFill>
                  <a:schemeClr val="tx1"/>
                </a:solidFill>
                <a:latin typeface="Arial" panose="020B0604020202020204" pitchFamily="34" charset="0"/>
                <a:cs typeface="Arial" panose="020B0604020202020204" pitchFamily="34" charset="0"/>
              </a:rPr>
              <a:t>جفاف الفم.</a:t>
            </a:r>
          </a:p>
          <a:p>
            <a:pPr algn="r" rtl="1"/>
            <a:r>
              <a:rPr lang="ar-IQ" dirty="0">
                <a:solidFill>
                  <a:schemeClr val="tx1"/>
                </a:solidFill>
                <a:latin typeface="Arial" panose="020B0604020202020204" pitchFamily="34" charset="0"/>
                <a:cs typeface="Arial" panose="020B0604020202020204" pitchFamily="34" charset="0"/>
              </a:rPr>
              <a:t>جفاف الجلد.</a:t>
            </a:r>
          </a:p>
          <a:p>
            <a:pPr algn="r" rtl="1"/>
            <a:r>
              <a:rPr lang="ar-IQ" dirty="0">
                <a:solidFill>
                  <a:schemeClr val="tx1"/>
                </a:solidFill>
                <a:latin typeface="Arial" panose="020B0604020202020204" pitchFamily="34" charset="0"/>
                <a:cs typeface="Arial" panose="020B0604020202020204" pitchFamily="34" charset="0"/>
              </a:rPr>
              <a:t>ارتفاع درجة حرارة الجسم</a:t>
            </a:r>
          </a:p>
          <a:p>
            <a:pPr algn="r" rtl="1"/>
            <a:r>
              <a:rPr lang="ar-IQ" dirty="0">
                <a:solidFill>
                  <a:schemeClr val="tx1"/>
                </a:solidFill>
                <a:latin typeface="Arial" panose="020B0604020202020204" pitchFamily="34" charset="0"/>
                <a:cs typeface="Arial" panose="020B0604020202020204" pitchFamily="34" charset="0"/>
              </a:rPr>
              <a:t>خراجات فى الجلد.</a:t>
            </a:r>
          </a:p>
          <a:p>
            <a:pPr algn="r" rtl="1"/>
            <a:r>
              <a:rPr lang="ar-IQ" dirty="0">
                <a:solidFill>
                  <a:schemeClr val="tx1"/>
                </a:solidFill>
                <a:latin typeface="Arial" panose="020B0604020202020204" pitchFamily="34" charset="0"/>
                <a:cs typeface="Arial" panose="020B0604020202020204" pitchFamily="34" charset="0"/>
              </a:rPr>
              <a:t>اضطرابات النوم.</a:t>
            </a:r>
          </a:p>
          <a:p>
            <a:pPr algn="r" rtl="1"/>
            <a:r>
              <a:rPr lang="ar-IQ" dirty="0">
                <a:solidFill>
                  <a:schemeClr val="tx1"/>
                </a:solidFill>
                <a:latin typeface="Arial" panose="020B0604020202020204" pitchFamily="34" charset="0"/>
                <a:cs typeface="Arial" panose="020B0604020202020204" pitchFamily="34" charset="0"/>
              </a:rPr>
              <a:t>هشاشة العظام، حيث تصبح العظام والأسنان هشة، وأكثر عرضة للكسر.</a:t>
            </a:r>
          </a:p>
          <a:p>
            <a:pPr algn="r" rtl="1"/>
            <a:r>
              <a:rPr lang="ar-IQ" dirty="0">
                <a:solidFill>
                  <a:schemeClr val="tx1"/>
                </a:solidFill>
                <a:latin typeface="Arial" panose="020B0604020202020204" pitchFamily="34" charset="0"/>
                <a:cs typeface="Arial" panose="020B0604020202020204" pitchFamily="34" charset="0"/>
              </a:rPr>
              <a:t>فقدان الوزن، حيث يتم إغلاق مراكز الجوع في الدماغ أيضًا.</a:t>
            </a:r>
          </a:p>
          <a:p>
            <a:pPr algn="r" rtl="1"/>
            <a:r>
              <a:rPr lang="ar-IQ" dirty="0">
                <a:solidFill>
                  <a:schemeClr val="tx1"/>
                </a:solidFill>
                <a:latin typeface="Arial" panose="020B0604020202020204" pitchFamily="34" charset="0"/>
                <a:cs typeface="Arial" panose="020B0604020202020204" pitchFamily="34" charset="0"/>
              </a:rPr>
              <a:t>هلاوس بصرية، والشعور بأن الحشرات تزحف على الجلد أو تحته.</a:t>
            </a:r>
            <a:endParaRPr lang="en-US" dirty="0">
              <a:solidFill>
                <a:schemeClr val="tx1"/>
              </a:solidFill>
              <a:latin typeface="Arial" panose="020B0604020202020204" pitchFamily="34" charset="0"/>
              <a:cs typeface="Arial" panose="020B0604020202020204" pitchFamily="34" charset="0"/>
            </a:endParaRPr>
          </a:p>
          <a:p>
            <a:pPr algn="r"/>
            <a:endParaRPr lang="en-US" dirty="0">
              <a:latin typeface="Arial" panose="020B0604020202020204" pitchFamily="34" charset="0"/>
              <a:cs typeface="Arial" panose="020B0604020202020204" pitchFamily="34" charset="0"/>
            </a:endParaRPr>
          </a:p>
          <a:p>
            <a:endParaRPr lang="en-US" dirty="0"/>
          </a:p>
        </p:txBody>
      </p:sp>
      <p:sp>
        <p:nvSpPr>
          <p:cNvPr id="9" name="Text Placeholder 15"/>
          <p:cNvSpPr txBox="1">
            <a:spLocks/>
          </p:cNvSpPr>
          <p:nvPr/>
        </p:nvSpPr>
        <p:spPr>
          <a:xfrm>
            <a:off x="431800" y="1260000"/>
            <a:ext cx="11339513" cy="252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2400" dirty="0">
              <a:solidFill>
                <a:srgbClr val="FF0000"/>
              </a:solidFill>
              <a:latin typeface="Arial" panose="020B0604020202020204" pitchFamily="34" charset="0"/>
              <a:cs typeface="Arial" panose="020B0604020202020204" pitchFamily="34" charset="0"/>
            </a:endParaRPr>
          </a:p>
        </p:txBody>
      </p:sp>
      <p:sp>
        <p:nvSpPr>
          <p:cNvPr id="10" name="Text Placeholder 14"/>
          <p:cNvSpPr txBox="1">
            <a:spLocks/>
          </p:cNvSpPr>
          <p:nvPr/>
        </p:nvSpPr>
        <p:spPr>
          <a:xfrm>
            <a:off x="8171550" y="1656000"/>
            <a:ext cx="3600450" cy="4464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b="1" dirty="0">
              <a:solidFill>
                <a:schemeClr val="tx1"/>
              </a:solidFill>
              <a:latin typeface="Arial" panose="020B0604020202020204" pitchFamily="34" charset="0"/>
              <a:cs typeface="Arial" panose="020B0604020202020204" pitchFamily="34" charset="0"/>
            </a:endParaRPr>
          </a:p>
        </p:txBody>
      </p:sp>
      <p:sp>
        <p:nvSpPr>
          <p:cNvPr id="12" name="Rectangle 11"/>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Content Placeholder 13"/>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431800" y="2252455"/>
            <a:ext cx="5472113" cy="3556150"/>
          </a:xfrm>
          <a:prstGeom prst="rect">
            <a:avLst/>
          </a:prstGeom>
        </p:spPr>
      </p:pic>
    </p:spTree>
    <p:extLst>
      <p:ext uri="{BB962C8B-B14F-4D97-AF65-F5344CB8AC3E}">
        <p14:creationId xmlns:p14="http://schemas.microsoft.com/office/powerpoint/2010/main" val="398789703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sz="half" idx="1"/>
          </p:nvPr>
        </p:nvPicPr>
        <p:blipFill>
          <a:blip r:embed="rId2"/>
          <a:stretch>
            <a:fillRect/>
          </a:stretch>
        </p:blipFill>
        <p:spPr>
          <a:xfrm>
            <a:off x="2953344" y="5232400"/>
            <a:ext cx="429025" cy="538163"/>
          </a:xfrm>
          <a:prstGeom prst="rect">
            <a:avLst/>
          </a:prstGeom>
        </p:spPr>
      </p:pic>
      <p:pic>
        <p:nvPicPr>
          <p:cNvPr id="5" name="Picture 4"/>
          <p:cNvPicPr>
            <a:picLocks noChangeAspect="1"/>
          </p:cNvPicPr>
          <p:nvPr/>
        </p:nvPicPr>
        <p:blipFill>
          <a:blip r:embed="rId3"/>
          <a:stretch>
            <a:fillRect/>
          </a:stretch>
        </p:blipFill>
        <p:spPr>
          <a:xfrm>
            <a:off x="459936" y="1135351"/>
            <a:ext cx="6405098" cy="5486401"/>
          </a:xfrm>
          <a:prstGeom prst="rect">
            <a:avLst/>
          </a:prstGeom>
        </p:spPr>
      </p:pic>
      <p:sp>
        <p:nvSpPr>
          <p:cNvPr id="6" name="Text Placeholder 15"/>
          <p:cNvSpPr txBox="1">
            <a:spLocks/>
          </p:cNvSpPr>
          <p:nvPr/>
        </p:nvSpPr>
        <p:spPr>
          <a:xfrm>
            <a:off x="459936" y="587225"/>
            <a:ext cx="11339513" cy="252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ar-IQ" sz="2400" dirty="0" smtClean="0">
                <a:solidFill>
                  <a:srgbClr val="FF0000"/>
                </a:solidFill>
                <a:latin typeface="Arial" panose="020B0604020202020204" pitchFamily="34" charset="0"/>
                <a:cs typeface="Arial" panose="020B0604020202020204" pitchFamily="34" charset="0"/>
              </a:rPr>
              <a:t>اعراض تعاطي الكريستال ميث</a:t>
            </a:r>
            <a:endParaRPr lang="en-US" sz="2400" dirty="0">
              <a:solidFill>
                <a:srgbClr val="FF0000"/>
              </a:solidFill>
              <a:latin typeface="Arial" panose="020B0604020202020204" pitchFamily="34" charset="0"/>
              <a:cs typeface="Arial" panose="020B0604020202020204" pitchFamily="34" charset="0"/>
            </a:endParaRPr>
          </a:p>
        </p:txBody>
      </p:sp>
      <p:pic>
        <p:nvPicPr>
          <p:cNvPr id="7" name="Content Placeholder 3"/>
          <p:cNvPicPr>
            <a:picLocks noChangeAspect="1"/>
          </p:cNvPicPr>
          <p:nvPr/>
        </p:nvPicPr>
        <p:blipFill>
          <a:blip r:embed="rId2"/>
          <a:stretch>
            <a:fillRect/>
          </a:stretch>
        </p:blipFill>
        <p:spPr>
          <a:xfrm>
            <a:off x="7278257" y="1199884"/>
            <a:ext cx="4521192" cy="5421868"/>
          </a:xfrm>
          <a:prstGeom prst="rect">
            <a:avLst/>
          </a:prstGeom>
          <a:solidFill>
            <a:schemeClr val="bg1"/>
          </a:solidFill>
        </p:spPr>
      </p:pic>
    </p:spTree>
    <p:extLst>
      <p:ext uri="{BB962C8B-B14F-4D97-AF65-F5344CB8AC3E}">
        <p14:creationId xmlns:p14="http://schemas.microsoft.com/office/powerpoint/2010/main" val="317432744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fld id="{19B51A1E-902D-48AF-9020-955120F399B6}" type="slidenum">
              <a:rPr lang="en-US" noProof="0" smtClean="0"/>
              <a:pPr/>
              <a:t>23</a:t>
            </a:fld>
            <a:endParaRPr lang="en-US" noProof="0" dirty="0"/>
          </a:p>
        </p:txBody>
      </p:sp>
      <p:sp>
        <p:nvSpPr>
          <p:cNvPr id="16" name="Title 15"/>
          <p:cNvSpPr>
            <a:spLocks noGrp="1"/>
          </p:cNvSpPr>
          <p:nvPr>
            <p:ph type="title"/>
          </p:nvPr>
        </p:nvSpPr>
        <p:spPr/>
        <p:txBody>
          <a:bodyPr/>
          <a:lstStyle/>
          <a:p>
            <a:pPr marL="0" indent="0" algn="ctr"/>
            <a:r>
              <a:rPr lang="ar-IQ" sz="3200" dirty="0">
                <a:solidFill>
                  <a:srgbClr val="FF0000"/>
                </a:solidFill>
              </a:rPr>
              <a:t>الكبتاكون </a:t>
            </a:r>
            <a:endParaRPr lang="en-US" sz="3200" dirty="0">
              <a:solidFill>
                <a:srgbClr val="FF0000"/>
              </a:solidFill>
            </a:endParaRPr>
          </a:p>
        </p:txBody>
      </p:sp>
      <p:pic>
        <p:nvPicPr>
          <p:cNvPr id="13" name="Picture Placeholder 12"/>
          <p:cNvPicPr>
            <a:picLocks noGrp="1" noChangeAspect="1"/>
          </p:cNvPicPr>
          <p:nvPr>
            <p:ph type="pic" sz="quarter" idx="10"/>
          </p:nvPr>
        </p:nvPicPr>
        <p:blipFill rotWithShape="1">
          <a:blip r:embed="rId3">
            <a:extLst>
              <a:ext uri="{28A0092B-C50C-407E-A947-70E740481C1C}">
                <a14:useLocalDpi xmlns:a14="http://schemas.microsoft.com/office/drawing/2010/main" val="0"/>
              </a:ext>
            </a:extLst>
          </a:blip>
          <a:srcRect l="-11393" t="645" r="-1012" b="-214"/>
          <a:stretch/>
        </p:blipFill>
        <p:spPr>
          <a:xfrm>
            <a:off x="6649211" y="225083"/>
            <a:ext cx="4572000" cy="2743200"/>
          </a:xfrm>
        </p:spPr>
      </p:pic>
      <p:pic>
        <p:nvPicPr>
          <p:cNvPr id="20" name="Picture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7031" y="1715604"/>
            <a:ext cx="4866773" cy="4640746"/>
          </a:xfrm>
          <a:prstGeom prst="rect">
            <a:avLst/>
          </a:prstGeom>
        </p:spPr>
      </p:pic>
      <p:pic>
        <p:nvPicPr>
          <p:cNvPr id="22" name="Content Placeholder 3"/>
          <p:cNvPicPr>
            <a:picLocks noGrp="1" noChangeAspect="1"/>
          </p:cNvPicPr>
          <p:nvPr>
            <p:ph idx="1"/>
          </p:nvPr>
        </p:nvPicPr>
        <p:blipFill>
          <a:blip r:embed="rId5"/>
          <a:stretch>
            <a:fillRect/>
          </a:stretch>
        </p:blipFill>
        <p:spPr>
          <a:xfrm>
            <a:off x="6543344" y="2733584"/>
            <a:ext cx="5162880" cy="3622766"/>
          </a:xfrm>
          <a:prstGeom prst="rect">
            <a:avLst/>
          </a:prstGeom>
        </p:spPr>
      </p:pic>
      <p:sp>
        <p:nvSpPr>
          <p:cNvPr id="23" name="Rectangle 22"/>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8955611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6"/>
          <p:cNvSpPr>
            <a:spLocks noGrp="1"/>
          </p:cNvSpPr>
          <p:nvPr>
            <p:ph type="title"/>
          </p:nvPr>
        </p:nvSpPr>
        <p:spPr/>
        <p:txBody>
          <a:bodyPr/>
          <a:lstStyle/>
          <a:p>
            <a:pPr algn="ctr"/>
            <a:r>
              <a:rPr lang="ar-IQ" sz="3200" dirty="0">
                <a:solidFill>
                  <a:srgbClr val="FF0000"/>
                </a:solidFill>
              </a:rPr>
              <a:t>الكبتاكون </a:t>
            </a:r>
            <a:endParaRPr lang="en-US" sz="3200" dirty="0"/>
          </a:p>
        </p:txBody>
      </p:sp>
      <p:pic>
        <p:nvPicPr>
          <p:cNvPr id="11" name="Content Placeholder 3"/>
          <p:cNvPicPr>
            <a:picLocks noGrp="1" noChangeAspect="1"/>
          </p:cNvPicPr>
          <p:nvPr>
            <p:ph idx="1"/>
          </p:nvPr>
        </p:nvPicPr>
        <p:blipFill>
          <a:blip r:embed="rId2"/>
          <a:stretch>
            <a:fillRect/>
          </a:stretch>
        </p:blipFill>
        <p:spPr>
          <a:xfrm>
            <a:off x="3176133" y="1921848"/>
            <a:ext cx="5781675" cy="3933825"/>
          </a:xfrm>
          <a:prstGeom prst="rect">
            <a:avLst/>
          </a:prstGeom>
        </p:spPr>
      </p:pic>
      <p:sp>
        <p:nvSpPr>
          <p:cNvPr id="4" name="Slide Number Placeholder 3"/>
          <p:cNvSpPr>
            <a:spLocks noGrp="1"/>
          </p:cNvSpPr>
          <p:nvPr>
            <p:ph type="sldNum" sz="quarter" idx="11"/>
          </p:nvPr>
        </p:nvSpPr>
        <p:spPr/>
        <p:txBody>
          <a:bodyPr/>
          <a:lstStyle/>
          <a:p>
            <a:fld id="{19B51A1E-902D-48AF-9020-955120F399B6}" type="slidenum">
              <a:rPr lang="en-US" noProof="0" smtClean="0"/>
              <a:pPr/>
              <a:t>24</a:t>
            </a:fld>
            <a:endParaRPr lang="en-US" noProof="0" dirty="0"/>
          </a:p>
        </p:txBody>
      </p:sp>
      <p:sp>
        <p:nvSpPr>
          <p:cNvPr id="9" name="Text Placeholder 9"/>
          <p:cNvSpPr>
            <a:spLocks noGrp="1"/>
          </p:cNvSpPr>
          <p:nvPr>
            <p:ph type="body" sz="quarter" idx="4294967295"/>
          </p:nvPr>
        </p:nvSpPr>
        <p:spPr>
          <a:xfrm>
            <a:off x="637724" y="1344613"/>
            <a:ext cx="11253787" cy="360362"/>
          </a:xfrm>
        </p:spPr>
        <p:txBody>
          <a:bodyPr>
            <a:normAutofit lnSpcReduction="10000"/>
          </a:bodyPr>
          <a:lstStyle/>
          <a:p>
            <a:pPr marL="0" indent="0" algn="ctr">
              <a:buNone/>
            </a:pPr>
            <a:r>
              <a:rPr lang="ar-IQ" sz="2000" dirty="0" smtClean="0">
                <a:solidFill>
                  <a:srgbClr val="FF0000"/>
                </a:solidFill>
                <a:latin typeface="Arial" panose="020B0604020202020204" pitchFamily="34" charset="0"/>
                <a:cs typeface="Arial" panose="020B0604020202020204" pitchFamily="34" charset="0"/>
              </a:rPr>
              <a:t>اعراض تعاطي الكبتاكون </a:t>
            </a:r>
            <a:endParaRPr lang="en-US" sz="2000" dirty="0">
              <a:solidFill>
                <a:srgbClr val="FF0000"/>
              </a:solidFill>
              <a:latin typeface="Arial" panose="020B0604020202020204" pitchFamily="34" charset="0"/>
              <a:cs typeface="Arial" panose="020B0604020202020204" pitchFamily="34" charset="0"/>
            </a:endParaRPr>
          </a:p>
        </p:txBody>
      </p:sp>
      <p:sp>
        <p:nvSpPr>
          <p:cNvPr id="12" name="Rectangle 11"/>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014038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pPr algn="ctr" rtl="1"/>
            <a:r>
              <a:rPr lang="ar-IQ" sz="2800" dirty="0">
                <a:latin typeface="Arial" panose="020B0604020202020204" pitchFamily="34" charset="0"/>
                <a:cs typeface="Arial" panose="020B0604020202020204" pitchFamily="34" charset="0"/>
              </a:rPr>
              <a:t>يكون </a:t>
            </a:r>
            <a:r>
              <a:rPr lang="ar-IQ" sz="2800" dirty="0" smtClean="0">
                <a:latin typeface="Arial" panose="020B0604020202020204" pitchFamily="34" charset="0"/>
                <a:cs typeface="Arial" panose="020B0604020202020204" pitchFamily="34" charset="0"/>
              </a:rPr>
              <a:t>مدمن الكحول </a:t>
            </a:r>
            <a:r>
              <a:rPr lang="ar-IQ" sz="2800" dirty="0">
                <a:latin typeface="Arial" panose="020B0604020202020204" pitchFamily="34" charset="0"/>
                <a:cs typeface="Arial" panose="020B0604020202020204" pitchFamily="34" charset="0"/>
              </a:rPr>
              <a:t>في حالة عدم كفاءة ذاتية وجسمية وعقلية حيث يضعف بصره ويضطرب إدراكه وتقل قدرته على حل المشكلات وتضعف قدرته على تذكر الحوادث السابقة، ويشعر الشخص بانخفاض الكفاءة وتدني الخوف.</a:t>
            </a:r>
            <a:endParaRPr lang="en-US" sz="2800" dirty="0">
              <a:latin typeface="Arial" panose="020B0604020202020204" pitchFamily="34" charset="0"/>
              <a:cs typeface="Arial" panose="020B0604020202020204" pitchFamily="34" charset="0"/>
            </a:endParaRPr>
          </a:p>
        </p:txBody>
      </p:sp>
      <p:sp>
        <p:nvSpPr>
          <p:cNvPr id="12" name="Subtitle 11"/>
          <p:cNvSpPr>
            <a:spLocks noGrp="1"/>
          </p:cNvSpPr>
          <p:nvPr>
            <p:ph type="subTitle" idx="1"/>
          </p:nvPr>
        </p:nvSpPr>
        <p:spPr>
          <a:xfrm>
            <a:off x="733275" y="1017526"/>
            <a:ext cx="3638852" cy="999487"/>
          </a:xfrm>
        </p:spPr>
        <p:txBody>
          <a:bodyPr/>
          <a:lstStyle/>
          <a:p>
            <a:pPr algn="ctr"/>
            <a:r>
              <a:rPr lang="ar-IQ" sz="3200" dirty="0" smtClean="0">
                <a:solidFill>
                  <a:srgbClr val="FF0000"/>
                </a:solidFill>
                <a:cs typeface="+mj-cs"/>
              </a:rPr>
              <a:t>الكحول </a:t>
            </a:r>
            <a:endParaRPr lang="en-US" sz="3200" dirty="0">
              <a:solidFill>
                <a:srgbClr val="FF0000"/>
              </a:solidFill>
              <a:cs typeface="+mj-cs"/>
            </a:endParaRPr>
          </a:p>
        </p:txBody>
      </p:sp>
      <p:pic>
        <p:nvPicPr>
          <p:cNvPr id="14" name="Picture Placeholder 13"/>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l="25646" t="-6939" r="2433" b="24585"/>
          <a:stretch/>
        </p:blipFill>
        <p:spPr>
          <a:xfrm>
            <a:off x="5664005" y="-319313"/>
            <a:ext cx="6440909" cy="7750628"/>
          </a:xfrm>
        </p:spPr>
      </p:pic>
      <p:sp>
        <p:nvSpPr>
          <p:cNvPr id="15" name="Rectangle 14"/>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0403099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 xmlns:a16="http://schemas.microsoft.com/office/drawing/2014/main" id="{2065A35A-C57B-453D-BF8A-7C8AA18B2452}"/>
              </a:ext>
            </a:extLst>
          </p:cNvPr>
          <p:cNvSpPr>
            <a:spLocks noGrp="1"/>
          </p:cNvSpPr>
          <p:nvPr>
            <p:ph type="title"/>
          </p:nvPr>
        </p:nvSpPr>
        <p:spPr>
          <a:xfrm>
            <a:off x="0" y="0"/>
            <a:ext cx="5036234" cy="6374046"/>
          </a:xfrm>
        </p:spPr>
        <p:txBody>
          <a:bodyPr/>
          <a:lstStyle/>
          <a:p>
            <a:pPr algn="ctr"/>
            <a:r>
              <a:rPr lang="ar-IQ" sz="3200" b="1" i="0" dirty="0" smtClean="0">
                <a:solidFill>
                  <a:srgbClr val="FF0000"/>
                </a:solidFill>
                <a:latin typeface="Arial" panose="020B0604020202020204" pitchFamily="34" charset="0"/>
                <a:cs typeface="+mj-cs"/>
              </a:rPr>
              <a:t>المخدرات الرقمية </a:t>
            </a:r>
            <a:r>
              <a:rPr lang="ar-IQ" sz="2400" b="1" dirty="0" smtClean="0">
                <a:solidFill>
                  <a:srgbClr val="FF0000"/>
                </a:solidFill>
                <a:latin typeface="Arial" panose="020B0604020202020204" pitchFamily="34" charset="0"/>
                <a:cs typeface="Arial" panose="020B0604020202020204" pitchFamily="34" charset="0"/>
              </a:rPr>
              <a:t/>
            </a:r>
            <a:br>
              <a:rPr lang="ar-IQ" sz="2400" b="1" dirty="0" smtClean="0">
                <a:solidFill>
                  <a:srgbClr val="FF0000"/>
                </a:solidFill>
                <a:latin typeface="Arial" panose="020B0604020202020204" pitchFamily="34" charset="0"/>
                <a:cs typeface="Arial" panose="020B0604020202020204" pitchFamily="34" charset="0"/>
              </a:rPr>
            </a:br>
            <a:r>
              <a:rPr lang="ar-IQ" sz="2400" b="1" i="0" dirty="0" smtClean="0">
                <a:solidFill>
                  <a:schemeClr val="tx1"/>
                </a:solidFill>
                <a:latin typeface="Arial" panose="020B0604020202020204" pitchFamily="34" charset="0"/>
                <a:cs typeface="Arial" panose="020B0604020202020204" pitchFamily="34" charset="0"/>
              </a:rPr>
              <a:t/>
            </a:r>
            <a:br>
              <a:rPr lang="ar-IQ" sz="2400" b="1" i="0" dirty="0" smtClean="0">
                <a:solidFill>
                  <a:schemeClr val="tx1"/>
                </a:solidFill>
                <a:latin typeface="Arial" panose="020B0604020202020204" pitchFamily="34" charset="0"/>
                <a:cs typeface="Arial" panose="020B0604020202020204" pitchFamily="34" charset="0"/>
              </a:rPr>
            </a:br>
            <a:r>
              <a:rPr lang="ar-IQ" sz="2400" i="0" dirty="0">
                <a:solidFill>
                  <a:schemeClr val="tx1"/>
                </a:solidFill>
                <a:latin typeface="Arial" panose="020B0604020202020204" pitchFamily="34" charset="0"/>
                <a:cs typeface="Arial" panose="020B0604020202020204" pitchFamily="34" charset="0"/>
              </a:rPr>
              <a:t>وهي عبارة عن مقاطع نغمات يتم سماعها عبر سماعات بكل من الأذنين، بحيث يتم بث ترددات معينة في الأذن اليمني على سبيل المثال وترددات أقل إلى الاذن اليسرى. نشأت هذه  "المخدرات الرقمية"، على تقنية قديمة تسمى "النقر بالأذنين"</a:t>
            </a:r>
            <a:r>
              <a:rPr lang="en-US" sz="2400" dirty="0">
                <a:latin typeface="Arial" panose="020B0604020202020204" pitchFamily="34" charset="0"/>
                <a:cs typeface="Arial" panose="020B0604020202020204" pitchFamily="34" charset="0"/>
              </a:rPr>
              <a:t/>
            </a:r>
            <a:br>
              <a:rPr lang="en-US" sz="2400" dirty="0">
                <a:latin typeface="Arial" panose="020B0604020202020204" pitchFamily="34" charset="0"/>
                <a:cs typeface="Arial" panose="020B0604020202020204" pitchFamily="34" charset="0"/>
              </a:rPr>
            </a:br>
            <a:endParaRPr lang="en-US" sz="2400" dirty="0">
              <a:latin typeface="Arial" panose="020B0604020202020204" pitchFamily="34" charset="0"/>
              <a:cs typeface="Arial" panose="020B0604020202020204" pitchFamily="34" charset="0"/>
            </a:endParaRPr>
          </a:p>
        </p:txBody>
      </p:sp>
      <p:pic>
        <p:nvPicPr>
          <p:cNvPr id="3" name="Picture Placeholder 2"/>
          <p:cNvPicPr>
            <a:picLocks noGrp="1" noChangeAspect="1"/>
          </p:cNvPicPr>
          <p:nvPr>
            <p:ph type="pic" sz="quarter" idx="19"/>
          </p:nvPr>
        </p:nvPicPr>
        <p:blipFill rotWithShape="1">
          <a:blip r:embed="rId2">
            <a:extLst>
              <a:ext uri="{28A0092B-C50C-407E-A947-70E740481C1C}">
                <a14:useLocalDpi xmlns:a14="http://schemas.microsoft.com/office/drawing/2010/main" val="0"/>
              </a:ext>
            </a:extLst>
          </a:blip>
          <a:srcRect l="1502" t="1994" r="-4575" b="-3765"/>
          <a:stretch/>
        </p:blipFill>
        <p:spPr>
          <a:xfrm>
            <a:off x="5036234" y="633046"/>
            <a:ext cx="6771672" cy="5741000"/>
          </a:xfrm>
        </p:spPr>
      </p:pic>
    </p:spTree>
    <p:extLst>
      <p:ext uri="{BB962C8B-B14F-4D97-AF65-F5344CB8AC3E}">
        <p14:creationId xmlns:p14="http://schemas.microsoft.com/office/powerpoint/2010/main" val="4245195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ctr" rtl="1"/>
            <a:r>
              <a:rPr lang="ar-IQ" sz="3200" dirty="0">
                <a:solidFill>
                  <a:srgbClr val="FF0000"/>
                </a:solidFill>
              </a:rPr>
              <a:t>تاثير المخدرات جسديا </a:t>
            </a:r>
            <a:endParaRPr lang="en-US" sz="3200" dirty="0">
              <a:solidFill>
                <a:srgbClr val="FF0000"/>
              </a:solidFill>
            </a:endParaRPr>
          </a:p>
        </p:txBody>
      </p:sp>
      <p:sp>
        <p:nvSpPr>
          <p:cNvPr id="9" name="Content Placeholder 8"/>
          <p:cNvSpPr>
            <a:spLocks noGrp="1"/>
          </p:cNvSpPr>
          <p:nvPr>
            <p:ph idx="1"/>
          </p:nvPr>
        </p:nvSpPr>
        <p:spPr/>
        <p:txBody>
          <a:bodyPr/>
          <a:lstStyle/>
          <a:p>
            <a:pPr marL="0" indent="0" algn="r" rtl="1">
              <a:buNone/>
            </a:pPr>
            <a:endParaRPr lang="ar-IQ" sz="2400" dirty="0">
              <a:latin typeface="Arial" panose="020B0604020202020204" pitchFamily="34" charset="0"/>
              <a:cs typeface="Arial" panose="020B0604020202020204" pitchFamily="34" charset="0"/>
            </a:endParaRPr>
          </a:p>
          <a:p>
            <a:pPr marL="0" indent="0" algn="r" rtl="1">
              <a:buNone/>
            </a:pPr>
            <a:endParaRPr lang="ar-IQ" sz="2400" dirty="0">
              <a:latin typeface="Arial" panose="020B0604020202020204" pitchFamily="34" charset="0"/>
              <a:cs typeface="Arial" panose="020B0604020202020204" pitchFamily="34" charset="0"/>
            </a:endParaRPr>
          </a:p>
          <a:p>
            <a:pPr algn="r" rtl="1"/>
            <a:r>
              <a:rPr lang="ar-IQ" sz="2400" dirty="0">
                <a:latin typeface="Arial" panose="020B0604020202020204" pitchFamily="34" charset="0"/>
                <a:cs typeface="Arial" panose="020B0604020202020204" pitchFamily="34" charset="0"/>
              </a:rPr>
              <a:t>ضعف جهاز المناعة، مما يجعل الجسم أكثر عرضة للأمراض.</a:t>
            </a:r>
          </a:p>
          <a:p>
            <a:pPr algn="r" rtl="1"/>
            <a:r>
              <a:rPr lang="ar-IQ" sz="2400" dirty="0">
                <a:latin typeface="Arial" panose="020B0604020202020204" pitchFamily="34" charset="0"/>
                <a:cs typeface="Arial" panose="020B0604020202020204" pitchFamily="34" charset="0"/>
              </a:rPr>
              <a:t>أمراض القلب الناتجة عن تغيير معدل النبض المتزايد مع تعاطي المخدرات، وتلف الأوردة نتيجة الحقن المتكرر.</a:t>
            </a:r>
          </a:p>
          <a:p>
            <a:pPr algn="r" rtl="1"/>
            <a:r>
              <a:rPr lang="ar-IQ" sz="2400" dirty="0">
                <a:latin typeface="Arial" panose="020B0604020202020204" pitchFamily="34" charset="0"/>
                <a:cs typeface="Arial" panose="020B0604020202020204" pitchFamily="34" charset="0"/>
              </a:rPr>
              <a:t>الغثيان وآلام المعدة والتي تؤدي لفقدان الشهية والوزن.</a:t>
            </a:r>
          </a:p>
          <a:p>
            <a:pPr algn="r" rtl="1"/>
            <a:r>
              <a:rPr lang="ar-IQ" sz="2400" dirty="0">
                <a:latin typeface="Arial" panose="020B0604020202020204" pitchFamily="34" charset="0"/>
                <a:cs typeface="Arial" panose="020B0604020202020204" pitchFamily="34" charset="0"/>
              </a:rPr>
              <a:t>فشل الكبد نتيجة الجهد المتزايد بالتعامل مع جميع تلك المواد.</a:t>
            </a:r>
          </a:p>
          <a:p>
            <a:pPr algn="r" rtl="1"/>
            <a:r>
              <a:rPr lang="ar-IQ" sz="2400" dirty="0">
                <a:latin typeface="Arial" panose="020B0604020202020204" pitchFamily="34" charset="0"/>
                <a:cs typeface="Arial" panose="020B0604020202020204" pitchFamily="34" charset="0"/>
              </a:rPr>
              <a:t>النوبات العصبية والسكتة الدماغية وتلف الدماغ.</a:t>
            </a:r>
          </a:p>
          <a:p>
            <a:pPr algn="r" rtl="1"/>
            <a:r>
              <a:rPr lang="ar-IQ" sz="2400" dirty="0">
                <a:latin typeface="Arial" panose="020B0604020202020204" pitchFamily="34" charset="0"/>
                <a:cs typeface="Arial" panose="020B0604020202020204" pitchFamily="34" charset="0"/>
              </a:rPr>
              <a:t>أمراض الرئة</a:t>
            </a:r>
            <a:endParaRPr lang="en-US" sz="2400" dirty="0">
              <a:latin typeface="Arial" panose="020B0604020202020204" pitchFamily="34" charset="0"/>
              <a:cs typeface="Arial" panose="020B0604020202020204" pitchFamily="34" charset="0"/>
            </a:endParaRPr>
          </a:p>
          <a:p>
            <a:endParaRPr lang="en-US" sz="24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27</a:t>
            </a:fld>
            <a:endParaRPr lang="en-US" noProof="0" dirty="0"/>
          </a:p>
        </p:txBody>
      </p:sp>
      <p:sp>
        <p:nvSpPr>
          <p:cNvPr id="10" name="Rectangle 9"/>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8643954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ar-IQ" dirty="0" smtClean="0">
                <a:solidFill>
                  <a:srgbClr val="FF0000"/>
                </a:solidFill>
              </a:rPr>
              <a:t>تأثير المخدرات على الجهاز العصبي </a:t>
            </a:r>
            <a:endParaRPr lang="en-US" dirty="0"/>
          </a:p>
        </p:txBody>
      </p:sp>
      <p:sp>
        <p:nvSpPr>
          <p:cNvPr id="3" name="Content Placeholder 2"/>
          <p:cNvSpPr>
            <a:spLocks noGrp="1"/>
          </p:cNvSpPr>
          <p:nvPr>
            <p:ph idx="1"/>
          </p:nvPr>
        </p:nvSpPr>
        <p:spPr/>
        <p:txBody>
          <a:bodyPr/>
          <a:lstStyle/>
          <a:p>
            <a:pPr marL="0" indent="0" algn="r" rtl="1">
              <a:buNone/>
            </a:pPr>
            <a:endParaRPr lang="ar-IQ" sz="2400" b="1" dirty="0">
              <a:latin typeface="Arial" panose="020B0604020202020204" pitchFamily="34" charset="0"/>
              <a:cs typeface="Arial" panose="020B0604020202020204" pitchFamily="34" charset="0"/>
            </a:endParaRPr>
          </a:p>
          <a:p>
            <a:pPr algn="r" rtl="1"/>
            <a:r>
              <a:rPr lang="ar-IQ" sz="2400" b="1" dirty="0" smtClean="0">
                <a:solidFill>
                  <a:srgbClr val="FF0000"/>
                </a:solidFill>
                <a:latin typeface="Arial" panose="020B0604020202020204" pitchFamily="34" charset="0"/>
                <a:cs typeface="Arial" panose="020B0604020202020204" pitchFamily="34" charset="0"/>
              </a:rPr>
              <a:t>تنشيط </a:t>
            </a:r>
            <a:r>
              <a:rPr lang="ar-IQ" sz="2400" b="1" dirty="0">
                <a:solidFill>
                  <a:srgbClr val="FF0000"/>
                </a:solidFill>
                <a:latin typeface="Arial" panose="020B0604020202020204" pitchFamily="34" charset="0"/>
                <a:cs typeface="Arial" panose="020B0604020202020204" pitchFamily="34" charset="0"/>
              </a:rPr>
              <a:t>وتنبيه الجهاز العصبي:</a:t>
            </a:r>
            <a:r>
              <a:rPr lang="ar-IQ" sz="2400" dirty="0">
                <a:latin typeface="Arial" panose="020B0604020202020204" pitchFamily="34" charset="0"/>
                <a:cs typeface="Arial" panose="020B0604020202020204" pitchFamily="34" charset="0"/>
              </a:rPr>
              <a:t> حيث تسبب المنشطات والمنبهات تسريع الإشارات العصبية وتغيير بنيتها وإفراز أنواع معينة من الهرمونات بشكل كبير وغير اعتيادي مثل الدوبامين، وعادة ما تتمثل آثار العقاقير المنشطة بحالة من السعادة المفرطة والشعور بالقوة والاندفاع، مثل الكوكايين، الهيروين، الأمفيتامين</a:t>
            </a:r>
            <a:r>
              <a:rPr lang="ar-IQ" sz="2400" dirty="0" smtClean="0">
                <a:latin typeface="Arial" panose="020B0604020202020204" pitchFamily="34" charset="0"/>
                <a:cs typeface="Arial" panose="020B0604020202020204" pitchFamily="34" charset="0"/>
              </a:rPr>
              <a:t>.</a:t>
            </a:r>
          </a:p>
          <a:p>
            <a:pPr algn="r" rtl="1"/>
            <a:endParaRPr lang="ar-IQ" sz="2400" dirty="0">
              <a:latin typeface="Arial" panose="020B0604020202020204" pitchFamily="34" charset="0"/>
              <a:cs typeface="Arial" panose="020B0604020202020204" pitchFamily="34" charset="0"/>
            </a:endParaRPr>
          </a:p>
          <a:p>
            <a:pPr algn="r" rtl="1"/>
            <a:r>
              <a:rPr lang="ar-IQ" sz="2400" b="1" dirty="0">
                <a:solidFill>
                  <a:srgbClr val="FF0000"/>
                </a:solidFill>
                <a:latin typeface="Arial" panose="020B0604020202020204" pitchFamily="34" charset="0"/>
                <a:cs typeface="Arial" panose="020B0604020202020204" pitchFamily="34" charset="0"/>
              </a:rPr>
              <a:t>تثبيط الجهاز العصبي:</a:t>
            </a:r>
            <a:r>
              <a:rPr lang="ar-IQ" sz="2400" b="1" dirty="0">
                <a:latin typeface="Arial" panose="020B0604020202020204" pitchFamily="34" charset="0"/>
                <a:cs typeface="Arial" panose="020B0604020202020204" pitchFamily="34" charset="0"/>
              </a:rPr>
              <a:t> </a:t>
            </a:r>
            <a:r>
              <a:rPr lang="ar-IQ" sz="2400" dirty="0">
                <a:latin typeface="Arial" panose="020B0604020202020204" pitchFamily="34" charset="0"/>
                <a:cs typeface="Arial" panose="020B0604020202020204" pitchFamily="34" charset="0"/>
              </a:rPr>
              <a:t>تعمل المثبطات عكس المنشطات، حيث تعرقل الاتصال العصبي والرسائل العصبية وتمنع انغلاق الإشارات العصبية، وتؤدي لحالة من الاسترخاء والهدوء، مثل </a:t>
            </a:r>
            <a:r>
              <a:rPr lang="ar-IQ" sz="2400" dirty="0" smtClean="0">
                <a:latin typeface="Arial" panose="020B0604020202020204" pitchFamily="34" charset="0"/>
                <a:cs typeface="Arial" panose="020B0604020202020204" pitchFamily="34" charset="0"/>
              </a:rPr>
              <a:t>الكحول.</a:t>
            </a:r>
          </a:p>
          <a:p>
            <a:pPr algn="r" rtl="1"/>
            <a:endParaRPr lang="ar-IQ" sz="2400" dirty="0">
              <a:latin typeface="Arial" panose="020B0604020202020204" pitchFamily="34" charset="0"/>
              <a:cs typeface="Arial" panose="020B0604020202020204" pitchFamily="34" charset="0"/>
            </a:endParaRPr>
          </a:p>
          <a:p>
            <a:pPr algn="r" rtl="1"/>
            <a:r>
              <a:rPr lang="ar-IQ" sz="2400" b="1" dirty="0">
                <a:solidFill>
                  <a:srgbClr val="FF0000"/>
                </a:solidFill>
                <a:latin typeface="Arial" panose="020B0604020202020204" pitchFamily="34" charset="0"/>
                <a:cs typeface="Arial" panose="020B0604020202020204" pitchFamily="34" charset="0"/>
              </a:rPr>
              <a:t>تشويه الإشارات العصبية "الهلوسة":</a:t>
            </a:r>
            <a:r>
              <a:rPr lang="ar-IQ" sz="2400" dirty="0">
                <a:solidFill>
                  <a:srgbClr val="FF0000"/>
                </a:solidFill>
                <a:latin typeface="Arial" panose="020B0604020202020204" pitchFamily="34" charset="0"/>
                <a:cs typeface="Arial" panose="020B0604020202020204" pitchFamily="34" charset="0"/>
              </a:rPr>
              <a:t> </a:t>
            </a:r>
            <a:r>
              <a:rPr lang="ar-IQ" sz="2400" dirty="0">
                <a:latin typeface="Arial" panose="020B0604020202020204" pitchFamily="34" charset="0"/>
                <a:cs typeface="Arial" panose="020B0604020202020204" pitchFamily="34" charset="0"/>
              </a:rPr>
              <a:t>الأدوية المهلوسة تعمل على تشويه الرسائل والإشارات العصبية مما يسبب ارتباكاً في الدماغ، وهلوسات سمعية وبصرية وإدراكية.</a:t>
            </a:r>
          </a:p>
          <a:p>
            <a:pPr algn="r" rtl="1"/>
            <a:endParaRPr lang="en-US" sz="2400" dirty="0">
              <a:latin typeface="Arial" panose="020B0604020202020204" pitchFamily="34" charset="0"/>
              <a:cs typeface="Arial" panose="020B0604020202020204" pitchFamily="34" charset="0"/>
            </a:endParaRPr>
          </a:p>
          <a:p>
            <a:endParaRPr lang="en-US" sz="24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28</a:t>
            </a:fld>
            <a:endParaRPr lang="en-US" noProof="0" dirty="0"/>
          </a:p>
        </p:txBody>
      </p:sp>
      <p:sp>
        <p:nvSpPr>
          <p:cNvPr id="5" name="Rectangle 4"/>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618401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ar-IQ" sz="3200" dirty="0">
                <a:solidFill>
                  <a:srgbClr val="FF0000"/>
                </a:solidFill>
              </a:rPr>
              <a:t>تاثير المخدرات </a:t>
            </a:r>
            <a:r>
              <a:rPr lang="ar-IQ" sz="3200" dirty="0" smtClean="0">
                <a:solidFill>
                  <a:srgbClr val="FF0000"/>
                </a:solidFill>
              </a:rPr>
              <a:t>نفسيا</a:t>
            </a:r>
            <a:endParaRPr lang="en-US" sz="3200" dirty="0"/>
          </a:p>
        </p:txBody>
      </p:sp>
      <p:sp>
        <p:nvSpPr>
          <p:cNvPr id="3" name="Content Placeholder 2"/>
          <p:cNvSpPr>
            <a:spLocks noGrp="1"/>
          </p:cNvSpPr>
          <p:nvPr>
            <p:ph idx="1"/>
          </p:nvPr>
        </p:nvSpPr>
        <p:spPr/>
        <p:txBody>
          <a:bodyPr>
            <a:normAutofit fontScale="92500" lnSpcReduction="10000"/>
          </a:bodyPr>
          <a:lstStyle/>
          <a:p>
            <a:pPr algn="r" rtl="1" fontAlgn="base"/>
            <a:endParaRPr lang="ar-IQ" sz="2000" dirty="0" smtClean="0">
              <a:latin typeface="Arial" panose="020B0604020202020204" pitchFamily="34" charset="0"/>
              <a:cs typeface="Arial" panose="020B0604020202020204" pitchFamily="34" charset="0"/>
            </a:endParaRPr>
          </a:p>
          <a:p>
            <a:pPr algn="r" rtl="1" fontAlgn="base"/>
            <a:r>
              <a:rPr lang="ar-IQ" sz="2000" dirty="0" smtClean="0">
                <a:latin typeface="Arial" panose="020B0604020202020204" pitchFamily="34" charset="0"/>
                <a:cs typeface="Arial" panose="020B0604020202020204" pitchFamily="34" charset="0"/>
              </a:rPr>
              <a:t>تشير </a:t>
            </a:r>
            <a:r>
              <a:rPr lang="ar-IQ" sz="2000" dirty="0">
                <a:latin typeface="Arial" panose="020B0604020202020204" pitchFamily="34" charset="0"/>
                <a:cs typeface="Arial" panose="020B0604020202020204" pitchFamily="34" charset="0"/>
              </a:rPr>
              <a:t>العديد من </a:t>
            </a:r>
            <a:r>
              <a:rPr lang="ar-IQ" sz="2000" b="1" dirty="0">
                <a:latin typeface="Arial" panose="020B0604020202020204" pitchFamily="34" charset="0"/>
                <a:cs typeface="Arial" panose="020B0604020202020204" pitchFamily="34" charset="0"/>
              </a:rPr>
              <a:t>الأبحاث العلمية</a:t>
            </a:r>
            <a:r>
              <a:rPr lang="ar-IQ" sz="2000" dirty="0">
                <a:latin typeface="Arial" panose="020B0604020202020204" pitchFamily="34" charset="0"/>
                <a:cs typeface="Arial" panose="020B0604020202020204" pitchFamily="34" charset="0"/>
              </a:rPr>
              <a:t> التي يقوم بها الأطباء النفسيين وعلماء النفس، أن ظاهرة الإدمان ترتبط ارتباطا وثيقا بالوعى الذاتي والحالة النفسية للفرد.</a:t>
            </a:r>
          </a:p>
          <a:p>
            <a:pPr marL="0" indent="0" algn="r" rtl="1" fontAlgn="base">
              <a:buNone/>
            </a:pPr>
            <a:r>
              <a:rPr lang="ar-IQ" sz="2000" dirty="0" smtClean="0">
                <a:latin typeface="Arial" panose="020B0604020202020204" pitchFamily="34" charset="0"/>
                <a:cs typeface="Arial" panose="020B0604020202020204" pitchFamily="34" charset="0"/>
              </a:rPr>
              <a:t>     لذلك </a:t>
            </a:r>
            <a:r>
              <a:rPr lang="ar-IQ" sz="2000" dirty="0">
                <a:latin typeface="Arial" panose="020B0604020202020204" pitchFamily="34" charset="0"/>
                <a:cs typeface="Arial" panose="020B0604020202020204" pitchFamily="34" charset="0"/>
              </a:rPr>
              <a:t>اشهر الأبحاث أثبتت أن الإدمان يحدث تأثيرا كبيرا على المستوى النفسي، والأخلاقي للمتعاطين</a:t>
            </a:r>
            <a:r>
              <a:rPr lang="ar-IQ" sz="2000" dirty="0" smtClean="0">
                <a:latin typeface="Arial" panose="020B0604020202020204" pitchFamily="34" charset="0"/>
                <a:cs typeface="Arial" panose="020B0604020202020204" pitchFamily="34" charset="0"/>
              </a:rPr>
              <a:t>.</a:t>
            </a:r>
          </a:p>
          <a:p>
            <a:pPr algn="r" rtl="1" fontAlgn="base"/>
            <a:r>
              <a:rPr lang="ar-IQ" sz="2000" dirty="0">
                <a:latin typeface="Arial" panose="020B0604020202020204" pitchFamily="34" charset="0"/>
                <a:cs typeface="Arial" panose="020B0604020202020204" pitchFamily="34" charset="0"/>
              </a:rPr>
              <a:t>تظهر على المتعاطين مجموعة من الهلاوس السمعية والبصرية والحسية.</a:t>
            </a:r>
          </a:p>
          <a:p>
            <a:pPr algn="r" rtl="1" fontAlgn="base"/>
            <a:r>
              <a:rPr lang="ar-IQ" sz="2000" dirty="0">
                <a:latin typeface="Arial" panose="020B0604020202020204" pitchFamily="34" charset="0"/>
                <a:cs typeface="Arial" panose="020B0604020202020204" pitchFamily="34" charset="0"/>
              </a:rPr>
              <a:t>يشعر </a:t>
            </a:r>
            <a:r>
              <a:rPr lang="ar-IQ" sz="2000" dirty="0" smtClean="0">
                <a:latin typeface="Arial" panose="020B0604020202020204" pitchFamily="34" charset="0"/>
                <a:cs typeface="Arial" panose="020B0604020202020204" pitchFamily="34" charset="0"/>
              </a:rPr>
              <a:t>المدمن بالإلآم </a:t>
            </a:r>
            <a:r>
              <a:rPr lang="ar-IQ" sz="2000" dirty="0">
                <a:latin typeface="Arial" panose="020B0604020202020204" pitchFamily="34" charset="0"/>
                <a:cs typeface="Arial" panose="020B0604020202020204" pitchFamily="34" charset="0"/>
              </a:rPr>
              <a:t>في جسمه أو ضمور في العضلات، ويشعر كما لو كانت هناك حشرات تمشي على جلده.</a:t>
            </a:r>
          </a:p>
          <a:p>
            <a:pPr algn="r" rtl="1" fontAlgn="base"/>
            <a:r>
              <a:rPr lang="ar-IQ" sz="2000" dirty="0">
                <a:latin typeface="Arial" panose="020B0604020202020204" pitchFamily="34" charset="0"/>
                <a:cs typeface="Arial" panose="020B0604020202020204" pitchFamily="34" charset="0"/>
              </a:rPr>
              <a:t>أحلام اليقظة تستحوذ على نصيب كبيرا من وقته.</a:t>
            </a:r>
          </a:p>
          <a:p>
            <a:pPr algn="r" rtl="1" fontAlgn="base"/>
            <a:r>
              <a:rPr lang="ar-IQ" sz="2000" dirty="0">
                <a:latin typeface="Arial" panose="020B0604020202020204" pitchFamily="34" charset="0"/>
                <a:cs typeface="Arial" panose="020B0604020202020204" pitchFamily="34" charset="0"/>
              </a:rPr>
              <a:t>دائما ما يلجأ إلى استخدام الحيل الدفاعية، والكذب، والاحتيال، وخرق القانون.</a:t>
            </a:r>
          </a:p>
          <a:p>
            <a:pPr algn="r" rtl="1" fontAlgn="base"/>
            <a:r>
              <a:rPr lang="ar-IQ" sz="2000" dirty="0">
                <a:latin typeface="Arial" panose="020B0604020202020204" pitchFamily="34" charset="0"/>
                <a:cs typeface="Arial" panose="020B0604020202020204" pitchFamily="34" charset="0"/>
              </a:rPr>
              <a:t>قد تظهر الأمراض النفسية في صور شك عنيف في أفراد أسرته، والمحيطين، وكل ما يتعامل معاهم.</a:t>
            </a:r>
          </a:p>
          <a:p>
            <a:pPr algn="r" rtl="1" fontAlgn="base"/>
            <a:r>
              <a:rPr lang="ar-IQ" sz="2000" dirty="0">
                <a:latin typeface="Arial" panose="020B0604020202020204" pitchFamily="34" charset="0"/>
                <a:cs typeface="Arial" panose="020B0604020202020204" pitchFamily="34" charset="0"/>
              </a:rPr>
              <a:t>من الأضرار النفسية هي ضعف الإرادة، </a:t>
            </a:r>
            <a:r>
              <a:rPr lang="ar-IQ" sz="2000" dirty="0" smtClean="0">
                <a:latin typeface="Arial" panose="020B0604020202020204" pitchFamily="34" charset="0"/>
                <a:cs typeface="Arial" panose="020B0604020202020204" pitchFamily="34" charset="0"/>
              </a:rPr>
              <a:t>والجبن</a:t>
            </a:r>
            <a:r>
              <a:rPr lang="ar-IQ" sz="2000" dirty="0">
                <a:latin typeface="Arial" panose="020B0604020202020204" pitchFamily="34" charset="0"/>
                <a:cs typeface="Arial" panose="020B0604020202020204" pitchFamily="34" charset="0"/>
              </a:rPr>
              <a:t>، وكراهية العمل، وزيادة الاضطرابات السلوكية، ظهور بعض الأمراض النفسية عند المتعاطي كالقلق، والاكتئاب، والغضب.</a:t>
            </a:r>
          </a:p>
          <a:p>
            <a:pPr algn="r" rtl="1" fontAlgn="base"/>
            <a:r>
              <a:rPr lang="ar-IQ" sz="2000" dirty="0">
                <a:latin typeface="Arial" panose="020B0604020202020204" pitchFamily="34" charset="0"/>
                <a:cs typeface="Arial" panose="020B0604020202020204" pitchFamily="34" charset="0"/>
              </a:rPr>
              <a:t>الإدمان عادة ما ينتهي بمجموعة من الاضطرابات النفسية المختلفة مثل </a:t>
            </a:r>
            <a:r>
              <a:rPr lang="ar-IQ" sz="2000" b="1" dirty="0">
                <a:latin typeface="Arial" panose="020B0604020202020204" pitchFamily="34" charset="0"/>
                <a:cs typeface="Arial" panose="020B0604020202020204" pitchFamily="34" charset="0"/>
              </a:rPr>
              <a:t>الاكتئاب </a:t>
            </a:r>
            <a:r>
              <a:rPr lang="ar-IQ" sz="2000" dirty="0">
                <a:latin typeface="Arial" panose="020B0604020202020204" pitchFamily="34" charset="0"/>
                <a:cs typeface="Arial" panose="020B0604020202020204" pitchFamily="34" charset="0"/>
              </a:rPr>
              <a:t>والقلق الدائم، وهناك العديد من الأبحاث التي أثبتت أن الإدمان والمرض النفسي، هما وجهان لعملة واحدة. </a:t>
            </a:r>
          </a:p>
          <a:p>
            <a:pPr marL="0" indent="0" algn="r" rtl="1" fontAlgn="base">
              <a:buNone/>
            </a:pPr>
            <a:endParaRPr lang="ar-IQ" sz="2000" dirty="0">
              <a:latin typeface="Arial" panose="020B0604020202020204" pitchFamily="34" charset="0"/>
              <a:cs typeface="Arial" panose="020B0604020202020204" pitchFamily="34" charset="0"/>
            </a:endParaRPr>
          </a:p>
          <a:p>
            <a:pPr algn="r" rtl="1"/>
            <a:endParaRPr lang="en-US" sz="2000" dirty="0">
              <a:latin typeface="Arial" panose="020B0604020202020204" pitchFamily="34" charset="0"/>
              <a:cs typeface="Arial" panose="020B0604020202020204" pitchFamily="34" charset="0"/>
            </a:endParaRPr>
          </a:p>
          <a:p>
            <a:pPr algn="r"/>
            <a:endParaRPr lang="en-US" sz="2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29</a:t>
            </a:fld>
            <a:endParaRPr lang="en-US" noProof="0" dirty="0"/>
          </a:p>
        </p:txBody>
      </p:sp>
      <p:sp>
        <p:nvSpPr>
          <p:cNvPr id="5" name="Rectangle 4"/>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58741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5208"/>
            <a:ext cx="12091916" cy="2816647"/>
          </a:xfrm>
        </p:spPr>
        <p:txBody>
          <a:bodyPr/>
          <a:lstStyle/>
          <a:p>
            <a:pPr algn="ctr"/>
            <a:r>
              <a:rPr lang="ar-IQ" sz="2800" dirty="0">
                <a:solidFill>
                  <a:srgbClr val="FF0000"/>
                </a:solidFill>
                <a:latin typeface="Arial" panose="020B0604020202020204" pitchFamily="34" charset="0"/>
                <a:cs typeface="Arial" panose="020B0604020202020204" pitchFamily="34" charset="0"/>
              </a:rPr>
              <a:t>المخدرات عبر التاريخ</a:t>
            </a:r>
            <a:r>
              <a:rPr lang="en-US" sz="2800" dirty="0" smtClean="0"/>
              <a:t/>
            </a:r>
            <a:br>
              <a:rPr lang="en-US" sz="2800" dirty="0" smtClean="0"/>
            </a:br>
            <a:r>
              <a:rPr lang="en-US" sz="2800" dirty="0"/>
              <a:t/>
            </a:r>
            <a:br>
              <a:rPr lang="en-US" sz="2800" dirty="0"/>
            </a:br>
            <a:r>
              <a:rPr lang="ar-IQ" sz="2800" dirty="0"/>
              <a:t>ع</a:t>
            </a:r>
            <a:r>
              <a:rPr lang="ar-IQ" sz="2800" dirty="0" smtClean="0"/>
              <a:t>رفت </a:t>
            </a:r>
            <a:r>
              <a:rPr lang="ar-IQ" sz="2800" dirty="0"/>
              <a:t>المخدرات منذ قدم التاريخ وتناقلت بين الحضارات المختلفة، إذ ظهرت في الأساطير المختلفة وعلى جدران المعابد والمقابر، وظهرت المخدرات منذ آلاف السنين في الحضارات القديمة، إذ روي عنها في الحضارة الصينية والإغريقية وحتى في الحضارة المصرية القديمة.</a:t>
            </a:r>
            <a:r>
              <a:rPr lang="en-US" sz="2800" dirty="0"/>
              <a:t/>
            </a:r>
            <a:br>
              <a:rPr lang="en-US" sz="2800" dirty="0"/>
            </a:br>
            <a:endParaRPr lang="en-US" sz="280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8102" y="2538484"/>
            <a:ext cx="2943878" cy="3903257"/>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84897" y="2759675"/>
            <a:ext cx="3698542" cy="3682067"/>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47212" y="2538484"/>
            <a:ext cx="4544704" cy="3766782"/>
          </a:xfrm>
          <a:prstGeom prst="rect">
            <a:avLst/>
          </a:prstGeom>
        </p:spPr>
      </p:pic>
    </p:spTree>
    <p:extLst>
      <p:ext uri="{BB962C8B-B14F-4D97-AF65-F5344CB8AC3E}">
        <p14:creationId xmlns:p14="http://schemas.microsoft.com/office/powerpoint/2010/main" val="14082700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pPr algn="ctr"/>
            <a:r>
              <a:rPr lang="ar-IQ" sz="3200" dirty="0">
                <a:solidFill>
                  <a:srgbClr val="FF0000"/>
                </a:solidFill>
              </a:rPr>
              <a:t>تاثير المخدرات </a:t>
            </a:r>
            <a:r>
              <a:rPr lang="ar-IQ" sz="3200" dirty="0" smtClean="0">
                <a:solidFill>
                  <a:srgbClr val="FF0000"/>
                </a:solidFill>
              </a:rPr>
              <a:t>اجتماعيا </a:t>
            </a:r>
            <a:endParaRPr lang="en-US" sz="3200" dirty="0"/>
          </a:p>
        </p:txBody>
      </p:sp>
      <p:sp>
        <p:nvSpPr>
          <p:cNvPr id="12" name="Content Placeholder 11"/>
          <p:cNvSpPr>
            <a:spLocks noGrp="1"/>
          </p:cNvSpPr>
          <p:nvPr>
            <p:ph idx="1"/>
          </p:nvPr>
        </p:nvSpPr>
        <p:spPr/>
        <p:txBody>
          <a:bodyPr>
            <a:normAutofit lnSpcReduction="10000"/>
          </a:bodyPr>
          <a:lstStyle/>
          <a:p>
            <a:pPr marL="0" indent="0" algn="r" rtl="1">
              <a:buNone/>
            </a:pPr>
            <a:endParaRPr lang="ar-IQ" sz="2400" dirty="0">
              <a:latin typeface="Arial" panose="020B0604020202020204" pitchFamily="34" charset="0"/>
              <a:cs typeface="Arial" panose="020B0604020202020204" pitchFamily="34" charset="0"/>
            </a:endParaRPr>
          </a:p>
          <a:p>
            <a:pPr marL="0" indent="0" algn="r" rtl="1">
              <a:buNone/>
            </a:pPr>
            <a:r>
              <a:rPr lang="ar-IQ" sz="2400" dirty="0" smtClean="0">
                <a:latin typeface="Arial" panose="020B0604020202020204" pitchFamily="34" charset="0"/>
                <a:cs typeface="Arial" panose="020B0604020202020204" pitchFamily="34" charset="0"/>
              </a:rPr>
              <a:t> لكل </a:t>
            </a:r>
            <a:r>
              <a:rPr lang="ar-IQ" sz="2400" dirty="0">
                <a:latin typeface="Arial" panose="020B0604020202020204" pitchFamily="34" charset="0"/>
                <a:cs typeface="Arial" panose="020B0604020202020204" pitchFamily="34" charset="0"/>
              </a:rPr>
              <a:t>شخص دور هام في المجتمع يشعره بقيمته في الحياة، حتى وإن اقتصر هذا الدور على دائرة المعارف والأصدقاء.</a:t>
            </a:r>
          </a:p>
          <a:p>
            <a:pPr marL="0" indent="0" algn="r" rtl="1">
              <a:buNone/>
            </a:pPr>
            <a:r>
              <a:rPr lang="ar-IQ" sz="2400" dirty="0" smtClean="0">
                <a:latin typeface="Arial" panose="020B0604020202020204" pitchFamily="34" charset="0"/>
                <a:cs typeface="Arial" panose="020B0604020202020204" pitchFamily="34" charset="0"/>
              </a:rPr>
              <a:t> و </a:t>
            </a:r>
            <a:r>
              <a:rPr lang="ar-IQ" sz="2400" dirty="0">
                <a:latin typeface="Arial" panose="020B0604020202020204" pitchFamily="34" charset="0"/>
                <a:cs typeface="Arial" panose="020B0604020202020204" pitchFamily="34" charset="0"/>
              </a:rPr>
              <a:t>تعاطي المخدرات يؤدي إلى</a:t>
            </a:r>
            <a:r>
              <a:rPr lang="ar-IQ" sz="2400" dirty="0" smtClean="0">
                <a:latin typeface="Arial" panose="020B0604020202020204" pitchFamily="34" charset="0"/>
                <a:cs typeface="Arial" panose="020B0604020202020204" pitchFamily="34" charset="0"/>
              </a:rPr>
              <a:t>:</a:t>
            </a:r>
            <a:endParaRPr lang="ar-IQ" sz="2400" dirty="0">
              <a:latin typeface="Arial" panose="020B0604020202020204" pitchFamily="34" charset="0"/>
              <a:cs typeface="Arial" panose="020B0604020202020204" pitchFamily="34" charset="0"/>
            </a:endParaRPr>
          </a:p>
          <a:p>
            <a:pPr algn="r" rtl="1"/>
            <a:r>
              <a:rPr lang="ar-IQ" sz="2400" dirty="0">
                <a:latin typeface="Arial" panose="020B0604020202020204" pitchFamily="34" charset="0"/>
                <a:cs typeface="Arial" panose="020B0604020202020204" pitchFamily="34" charset="0"/>
              </a:rPr>
              <a:t>الشعور بعدم القيمة.</a:t>
            </a:r>
          </a:p>
          <a:p>
            <a:pPr algn="r" rtl="1"/>
            <a:r>
              <a:rPr lang="ar-IQ" sz="2400" dirty="0">
                <a:latin typeface="Arial" panose="020B0604020202020204" pitchFamily="34" charset="0"/>
                <a:cs typeface="Arial" panose="020B0604020202020204" pitchFamily="34" charset="0"/>
              </a:rPr>
              <a:t>فقدان الأصدقاء.</a:t>
            </a:r>
          </a:p>
          <a:p>
            <a:pPr algn="r" rtl="1"/>
            <a:r>
              <a:rPr lang="ar-IQ" sz="2400" dirty="0">
                <a:latin typeface="Arial" panose="020B0604020202020204" pitchFamily="34" charset="0"/>
                <a:cs typeface="Arial" panose="020B0604020202020204" pitchFamily="34" charset="0"/>
              </a:rPr>
              <a:t> إنفاق الأموال على المخدرات.</a:t>
            </a:r>
          </a:p>
          <a:p>
            <a:pPr algn="r" rtl="1"/>
            <a:r>
              <a:rPr lang="ar-IQ" sz="2400" dirty="0">
                <a:latin typeface="Arial" panose="020B0604020202020204" pitchFamily="34" charset="0"/>
                <a:cs typeface="Arial" panose="020B0604020202020204" pitchFamily="34" charset="0"/>
              </a:rPr>
              <a:t>الشعور بالوصم والعار والعزلة.</a:t>
            </a:r>
          </a:p>
          <a:p>
            <a:pPr algn="r" rtl="1"/>
            <a:r>
              <a:rPr lang="ar-IQ" sz="2400" dirty="0">
                <a:latin typeface="Arial" panose="020B0604020202020204" pitchFamily="34" charset="0"/>
                <a:cs typeface="Arial" panose="020B0604020202020204" pitchFamily="34" charset="0"/>
              </a:rPr>
              <a:t>تدمير الطموح وعدم السعي إلى الرقي.</a:t>
            </a:r>
          </a:p>
          <a:p>
            <a:pPr algn="r" rtl="1"/>
            <a:r>
              <a:rPr lang="ar-IQ" sz="2400" dirty="0">
                <a:latin typeface="Arial" panose="020B0604020202020204" pitchFamily="34" charset="0"/>
                <a:cs typeface="Arial" panose="020B0604020202020204" pitchFamily="34" charset="0"/>
              </a:rPr>
              <a:t>البحث عن دوائر اجتماعية جديدة، غالبًا ما تساعد على تعاطي المخدرات المؤدي للإدمان.</a:t>
            </a:r>
          </a:p>
          <a:p>
            <a:pPr marL="0" indent="0" algn="r">
              <a:buNone/>
            </a:pPr>
            <a:endParaRPr lang="en-US" sz="2400" dirty="0">
              <a:latin typeface="Arial" panose="020B0604020202020204" pitchFamily="34" charset="0"/>
              <a:cs typeface="Arial" panose="020B0604020202020204" pitchFamily="34" charset="0"/>
            </a:endParaRPr>
          </a:p>
          <a:p>
            <a:pPr algn="r"/>
            <a:endParaRPr lang="en-US" sz="2400" dirty="0">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30</a:t>
            </a:fld>
            <a:endParaRPr lang="en-US" noProof="0" dirty="0"/>
          </a:p>
        </p:txBody>
      </p:sp>
      <p:sp>
        <p:nvSpPr>
          <p:cNvPr id="13" name="Rectangle 12"/>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8560691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902166"/>
          </a:xfrm>
        </p:spPr>
        <p:txBody>
          <a:bodyPr/>
          <a:lstStyle/>
          <a:p>
            <a:pPr algn="ctr"/>
            <a:r>
              <a:rPr lang="ar-IQ" sz="3200" dirty="0" smtClean="0">
                <a:solidFill>
                  <a:srgbClr val="FF0000"/>
                </a:solidFill>
              </a:rPr>
              <a:t>اسباب تعاطي المخدرات </a:t>
            </a:r>
            <a:endParaRPr lang="en-US" sz="3200" dirty="0">
              <a:solidFill>
                <a:srgbClr val="FF0000"/>
              </a:solidFill>
            </a:endParaRPr>
          </a:p>
        </p:txBody>
      </p:sp>
      <p:sp>
        <p:nvSpPr>
          <p:cNvPr id="3" name="Content Placeholder 2"/>
          <p:cNvSpPr>
            <a:spLocks noGrp="1"/>
          </p:cNvSpPr>
          <p:nvPr>
            <p:ph idx="1"/>
          </p:nvPr>
        </p:nvSpPr>
        <p:spPr>
          <a:xfrm>
            <a:off x="838200" y="994335"/>
            <a:ext cx="10515600" cy="4351338"/>
          </a:xfrm>
        </p:spPr>
        <p:txBody>
          <a:bodyPr/>
          <a:lstStyle/>
          <a:p>
            <a:pPr marL="0" indent="0" algn="r" rtl="1">
              <a:buNone/>
            </a:pPr>
            <a:endParaRPr lang="ar-IQ" sz="2400" dirty="0" smtClean="0">
              <a:latin typeface="Arial" panose="020B0604020202020204" pitchFamily="34" charset="0"/>
              <a:cs typeface="Arial" panose="020B0604020202020204" pitchFamily="34" charset="0"/>
            </a:endParaRPr>
          </a:p>
          <a:p>
            <a:pPr marL="0" indent="0" algn="r" rtl="1">
              <a:buNone/>
            </a:pPr>
            <a:r>
              <a:rPr lang="ar-IQ" sz="2400" dirty="0">
                <a:latin typeface="Arial" panose="020B0604020202020204" pitchFamily="34" charset="0"/>
                <a:cs typeface="Arial" panose="020B0604020202020204" pitchFamily="34" charset="0"/>
              </a:rPr>
              <a:t>ت</a:t>
            </a:r>
            <a:r>
              <a:rPr lang="ar-IQ" sz="2400" dirty="0" smtClean="0">
                <a:latin typeface="Arial" panose="020B0604020202020204" pitchFamily="34" charset="0"/>
                <a:cs typeface="Arial" panose="020B0604020202020204" pitchFamily="34" charset="0"/>
              </a:rPr>
              <a:t>قسم اسباب تعاطي المخدرات الى </a:t>
            </a:r>
          </a:p>
          <a:p>
            <a:pPr algn="r" rtl="1"/>
            <a:r>
              <a:rPr lang="ar-IQ" sz="2400" dirty="0" smtClean="0">
                <a:latin typeface="Arial" panose="020B0604020202020204" pitchFamily="34" charset="0"/>
                <a:cs typeface="Arial" panose="020B0604020202020204" pitchFamily="34" charset="0"/>
              </a:rPr>
              <a:t>اسباب تعود الى الفرد نفسه. الفرد لديه تشوهات معرفية شخصية ضعيفة تؤدي الى استدراج الشخص الى المخدرات</a:t>
            </a:r>
          </a:p>
          <a:p>
            <a:pPr algn="r" rtl="1"/>
            <a:r>
              <a:rPr lang="ar-IQ" sz="2400" dirty="0" smtClean="0">
                <a:latin typeface="Arial" panose="020B0604020202020204" pitchFamily="34" charset="0"/>
                <a:cs typeface="Arial" panose="020B0604020202020204" pitchFamily="34" charset="0"/>
              </a:rPr>
              <a:t>اسباب تعود للاسرة </a:t>
            </a:r>
          </a:p>
          <a:p>
            <a:pPr algn="r" rtl="1"/>
            <a:r>
              <a:rPr lang="ar-IQ" sz="2400" dirty="0" smtClean="0">
                <a:latin typeface="Arial" panose="020B0604020202020204" pitchFamily="34" charset="0"/>
                <a:cs typeface="Arial" panose="020B0604020202020204" pitchFamily="34" charset="0"/>
              </a:rPr>
              <a:t>اسباب تعود للمجتمع (بيئة تعج بالمخدرات) </a:t>
            </a:r>
            <a:endParaRPr lang="en-US" sz="24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31</a:t>
            </a:fld>
            <a:endParaRPr lang="en-US" noProof="0" dirty="0"/>
          </a:p>
        </p:txBody>
      </p:sp>
      <p:sp>
        <p:nvSpPr>
          <p:cNvPr id="5" name="Rectangle 4"/>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9641" y="3380064"/>
            <a:ext cx="2977150" cy="3075668"/>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71944" y="3487807"/>
            <a:ext cx="7374061" cy="2778849"/>
          </a:xfrm>
          <a:prstGeom prst="rect">
            <a:avLst/>
          </a:prstGeom>
        </p:spPr>
      </p:pic>
    </p:spTree>
    <p:extLst>
      <p:ext uri="{BB962C8B-B14F-4D97-AF65-F5344CB8AC3E}">
        <p14:creationId xmlns:p14="http://schemas.microsoft.com/office/powerpoint/2010/main" val="26493374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ph idx="1"/>
          </p:nvPr>
        </p:nvSpPr>
        <p:spPr/>
        <p:txBody>
          <a:bodyPr>
            <a:normAutofit fontScale="85000" lnSpcReduction="20000"/>
          </a:bodyPr>
          <a:lstStyle/>
          <a:p>
            <a:pPr algn="r" rtl="1"/>
            <a:endParaRPr lang="ar-IQ" dirty="0" smtClean="0"/>
          </a:p>
          <a:p>
            <a:pPr algn="r" rtl="1"/>
            <a:r>
              <a:rPr lang="ar-IQ" dirty="0" smtClean="0"/>
              <a:t>توفر المواد المخدرة في بيئة المجتمع </a:t>
            </a:r>
          </a:p>
          <a:p>
            <a:pPr algn="r" rtl="1"/>
            <a:r>
              <a:rPr lang="ar-IQ" dirty="0" smtClean="0"/>
              <a:t>ضعق الدور الاعلامي </a:t>
            </a:r>
          </a:p>
          <a:p>
            <a:pPr algn="r" rtl="1"/>
            <a:r>
              <a:rPr lang="ar-IQ" dirty="0" smtClean="0"/>
              <a:t>ضعف دور مؤسسات المجتمع المدني في التوعية</a:t>
            </a:r>
          </a:p>
          <a:p>
            <a:pPr algn="r" rtl="1"/>
            <a:r>
              <a:rPr lang="ar-IQ" dirty="0" smtClean="0"/>
              <a:t>عدم وجود قوانين صارمة </a:t>
            </a:r>
          </a:p>
          <a:p>
            <a:pPr algn="r" rtl="1"/>
            <a:r>
              <a:rPr lang="ar-IQ" dirty="0" smtClean="0"/>
              <a:t>بعض الضروف السياسية والاقتصادية </a:t>
            </a:r>
          </a:p>
          <a:p>
            <a:pPr algn="r" rtl="1"/>
            <a:r>
              <a:rPr lang="ar-IQ" dirty="0" smtClean="0"/>
              <a:t>عدم تقبل المدمنين والمتعاطيين من قبل افراد المجتمع </a:t>
            </a:r>
          </a:p>
          <a:p>
            <a:pPr algn="r" rtl="1"/>
            <a:r>
              <a:rPr lang="ar-IQ" dirty="0" smtClean="0"/>
              <a:t>عدم توفر الدور والاماكن المناسبه لمعالجة الادمان </a:t>
            </a:r>
          </a:p>
          <a:p>
            <a:pPr algn="r" rtl="1"/>
            <a:endParaRPr lang="en-US" dirty="0"/>
          </a:p>
        </p:txBody>
      </p:sp>
      <p:sp>
        <p:nvSpPr>
          <p:cNvPr id="7" name="Text Placeholder 6"/>
          <p:cNvSpPr>
            <a:spLocks noGrp="1"/>
          </p:cNvSpPr>
          <p:nvPr>
            <p:ph type="body" sz="quarter" idx="12"/>
          </p:nvPr>
        </p:nvSpPr>
        <p:spPr/>
        <p:txBody>
          <a:bodyPr>
            <a:normAutofit fontScale="92500" lnSpcReduction="20000"/>
          </a:bodyPr>
          <a:lstStyle/>
          <a:p>
            <a:pPr algn="r" rtl="1"/>
            <a:endParaRPr lang="ar-IQ" dirty="0" smtClean="0"/>
          </a:p>
          <a:p>
            <a:pPr algn="r" rtl="1"/>
            <a:r>
              <a:rPr lang="ar-IQ" dirty="0" smtClean="0"/>
              <a:t>القدوة السيئة ( اب,ام,اخ او عم ...الخ)</a:t>
            </a:r>
          </a:p>
          <a:p>
            <a:pPr algn="r" rtl="1"/>
            <a:r>
              <a:rPr lang="ar-IQ" dirty="0" smtClean="0"/>
              <a:t>ادمان احد الوالدين او احد افراد الاسرة  </a:t>
            </a:r>
          </a:p>
          <a:p>
            <a:pPr algn="r" rtl="1"/>
            <a:r>
              <a:rPr lang="ar-IQ" dirty="0" smtClean="0"/>
              <a:t>انشغال الوالدين وعدم الرقابة </a:t>
            </a:r>
          </a:p>
          <a:p>
            <a:pPr algn="r" rtl="1"/>
            <a:r>
              <a:rPr lang="ar-IQ" dirty="0" smtClean="0"/>
              <a:t>التشدد بالتربية </a:t>
            </a:r>
          </a:p>
          <a:p>
            <a:pPr algn="r" rtl="1"/>
            <a:r>
              <a:rPr lang="ar-IQ" dirty="0" smtClean="0"/>
              <a:t>كثرة تناول الوالدين للادوية المهدئة </a:t>
            </a:r>
          </a:p>
          <a:p>
            <a:pPr algn="r" rtl="1"/>
            <a:r>
              <a:rPr lang="ar-IQ" dirty="0" smtClean="0"/>
              <a:t>التفكك الاسري </a:t>
            </a:r>
          </a:p>
          <a:p>
            <a:pPr algn="r" rtl="1"/>
            <a:r>
              <a:rPr lang="ar-IQ" dirty="0" smtClean="0"/>
              <a:t>غياب الحوار الداخلي للاسرة </a:t>
            </a:r>
          </a:p>
          <a:p>
            <a:pPr algn="r" rtl="1"/>
            <a:endParaRPr lang="ar-IQ" dirty="0"/>
          </a:p>
        </p:txBody>
      </p:sp>
      <p:sp>
        <p:nvSpPr>
          <p:cNvPr id="8" name="Text Placeholder 7"/>
          <p:cNvSpPr>
            <a:spLocks noGrp="1"/>
          </p:cNvSpPr>
          <p:nvPr>
            <p:ph type="body" sz="quarter" idx="13"/>
          </p:nvPr>
        </p:nvSpPr>
        <p:spPr/>
        <p:txBody>
          <a:bodyPr>
            <a:normAutofit lnSpcReduction="10000"/>
          </a:bodyPr>
          <a:lstStyle/>
          <a:p>
            <a:pPr algn="r" rtl="1"/>
            <a:endParaRPr lang="ar-IQ" dirty="0" smtClean="0">
              <a:solidFill>
                <a:schemeClr val="tx1"/>
              </a:solidFill>
              <a:latin typeface="Arial" panose="020B0604020202020204" pitchFamily="34" charset="0"/>
              <a:cs typeface="Arial" panose="020B0604020202020204" pitchFamily="34" charset="0"/>
            </a:endParaRPr>
          </a:p>
          <a:p>
            <a:pPr algn="r" rtl="1"/>
            <a:r>
              <a:rPr lang="ar-IQ" dirty="0" smtClean="0">
                <a:solidFill>
                  <a:schemeClr val="tx1"/>
                </a:solidFill>
                <a:latin typeface="Arial" panose="020B0604020202020204" pitchFamily="34" charset="0"/>
                <a:cs typeface="Arial" panose="020B0604020202020204" pitchFamily="34" charset="0"/>
              </a:rPr>
              <a:t>ضعف الوازع الديني </a:t>
            </a:r>
          </a:p>
          <a:p>
            <a:pPr algn="r" rtl="1"/>
            <a:r>
              <a:rPr lang="ar-IQ" dirty="0" smtClean="0">
                <a:solidFill>
                  <a:schemeClr val="tx1"/>
                </a:solidFill>
                <a:latin typeface="Arial" panose="020B0604020202020204" pitchFamily="34" charset="0"/>
                <a:cs typeface="Arial" panose="020B0604020202020204" pitchFamily="34" charset="0"/>
              </a:rPr>
              <a:t>رفقاء السوء </a:t>
            </a:r>
          </a:p>
          <a:p>
            <a:pPr algn="r" rtl="1"/>
            <a:r>
              <a:rPr lang="ar-IQ" dirty="0" smtClean="0">
                <a:solidFill>
                  <a:schemeClr val="tx1"/>
                </a:solidFill>
                <a:latin typeface="Arial" panose="020B0604020202020204" pitchFamily="34" charset="0"/>
                <a:cs typeface="Arial" panose="020B0604020202020204" pitchFamily="34" charset="0"/>
              </a:rPr>
              <a:t>الفراغ</a:t>
            </a:r>
          </a:p>
          <a:p>
            <a:pPr algn="r" rtl="1"/>
            <a:r>
              <a:rPr lang="ar-IQ" dirty="0" smtClean="0">
                <a:solidFill>
                  <a:schemeClr val="tx1"/>
                </a:solidFill>
                <a:latin typeface="Arial" panose="020B0604020202020204" pitchFamily="34" charset="0"/>
                <a:cs typeface="Arial" panose="020B0604020202020204" pitchFamily="34" charset="0"/>
              </a:rPr>
              <a:t>حب التقليد </a:t>
            </a:r>
          </a:p>
          <a:p>
            <a:pPr algn="r" rtl="1"/>
            <a:r>
              <a:rPr lang="ar-IQ" dirty="0" smtClean="0">
                <a:solidFill>
                  <a:schemeClr val="tx1"/>
                </a:solidFill>
                <a:latin typeface="Arial" panose="020B0604020202020204" pitchFamily="34" charset="0"/>
                <a:cs typeface="Arial" panose="020B0604020202020204" pitchFamily="34" charset="0"/>
              </a:rPr>
              <a:t>توفر المال بكثرة </a:t>
            </a:r>
          </a:p>
          <a:p>
            <a:pPr algn="r" rtl="1"/>
            <a:r>
              <a:rPr lang="ar-IQ" dirty="0" smtClean="0">
                <a:solidFill>
                  <a:schemeClr val="tx1"/>
                </a:solidFill>
                <a:latin typeface="Arial" panose="020B0604020202020204" pitchFamily="34" charset="0"/>
                <a:cs typeface="Arial" panose="020B0604020202020204" pitchFamily="34" charset="0"/>
              </a:rPr>
              <a:t>الضغط الناجم عن المشكلات الاجتماعية او العاطفية </a:t>
            </a:r>
          </a:p>
          <a:p>
            <a:pPr algn="r" rtl="1"/>
            <a:r>
              <a:rPr lang="ar-IQ" dirty="0" smtClean="0">
                <a:solidFill>
                  <a:schemeClr val="tx1"/>
                </a:solidFill>
                <a:latin typeface="Arial" panose="020B0604020202020204" pitchFamily="34" charset="0"/>
                <a:cs typeface="Arial" panose="020B0604020202020204" pitchFamily="34" charset="0"/>
              </a:rPr>
              <a:t>انخفاض المستوى التعليمي ( انخفاظ الثقافة والوعي </a:t>
            </a:r>
          </a:p>
          <a:p>
            <a:pPr algn="r" rtl="1"/>
            <a:endParaRPr lang="en-US" dirty="0">
              <a:solidFill>
                <a:schemeClr val="tx1"/>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5"/>
          </p:nvPr>
        </p:nvSpPr>
        <p:spPr/>
        <p:txBody>
          <a:bodyPr/>
          <a:lstStyle/>
          <a:p>
            <a:fld id="{19B51A1E-902D-48AF-9020-955120F399B6}" type="slidenum">
              <a:rPr lang="en-US" noProof="0" smtClean="0"/>
              <a:pPr/>
              <a:t>32</a:t>
            </a:fld>
            <a:endParaRPr lang="en-US" noProof="0" dirty="0"/>
          </a:p>
        </p:txBody>
      </p:sp>
      <p:sp>
        <p:nvSpPr>
          <p:cNvPr id="5" name="Title 4"/>
          <p:cNvSpPr>
            <a:spLocks noGrp="1"/>
          </p:cNvSpPr>
          <p:nvPr>
            <p:ph type="title"/>
          </p:nvPr>
        </p:nvSpPr>
        <p:spPr>
          <a:xfrm>
            <a:off x="516835" y="441638"/>
            <a:ext cx="11255165" cy="695740"/>
          </a:xfrm>
        </p:spPr>
        <p:txBody>
          <a:bodyPr/>
          <a:lstStyle/>
          <a:p>
            <a:pPr algn="ctr"/>
            <a:r>
              <a:rPr lang="ar-IQ" dirty="0">
                <a:solidFill>
                  <a:srgbClr val="FF0000"/>
                </a:solidFill>
              </a:rPr>
              <a:t>اسباب تعاطي المخدرات </a:t>
            </a:r>
            <a:endParaRPr lang="en-US" dirty="0"/>
          </a:p>
        </p:txBody>
      </p:sp>
      <p:sp>
        <p:nvSpPr>
          <p:cNvPr id="9" name="Text Placeholder 8"/>
          <p:cNvSpPr>
            <a:spLocks noGrp="1"/>
          </p:cNvSpPr>
          <p:nvPr>
            <p:ph type="body" sz="quarter" idx="32"/>
          </p:nvPr>
        </p:nvSpPr>
        <p:spPr>
          <a:xfrm>
            <a:off x="4301550" y="1260000"/>
            <a:ext cx="3600200" cy="273378"/>
          </a:xfrm>
        </p:spPr>
        <p:txBody>
          <a:bodyPr>
            <a:normAutofit fontScale="85000" lnSpcReduction="20000"/>
          </a:bodyPr>
          <a:lstStyle/>
          <a:p>
            <a:pPr algn="ctr"/>
            <a:r>
              <a:rPr lang="ar-IQ" sz="2000" dirty="0" smtClean="0">
                <a:solidFill>
                  <a:srgbClr val="FF0000"/>
                </a:solidFill>
                <a:latin typeface="Arial" panose="020B0604020202020204" pitchFamily="34" charset="0"/>
                <a:cs typeface="Arial" panose="020B0604020202020204" pitchFamily="34" charset="0"/>
              </a:rPr>
              <a:t>تعود للاسرة </a:t>
            </a:r>
            <a:endParaRPr lang="en-US" sz="2000" dirty="0">
              <a:solidFill>
                <a:srgbClr val="FF0000"/>
              </a:solidFill>
              <a:latin typeface="Arial" panose="020B0604020202020204" pitchFamily="34" charset="0"/>
              <a:cs typeface="Arial" panose="020B0604020202020204" pitchFamily="34" charset="0"/>
            </a:endParaRPr>
          </a:p>
        </p:txBody>
      </p:sp>
      <p:sp>
        <p:nvSpPr>
          <p:cNvPr id="11" name="Text Placeholder 9"/>
          <p:cNvSpPr txBox="1">
            <a:spLocks/>
          </p:cNvSpPr>
          <p:nvPr/>
        </p:nvSpPr>
        <p:spPr>
          <a:xfrm>
            <a:off x="432000" y="1260000"/>
            <a:ext cx="3600000" cy="253218"/>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ar-IQ" sz="2000" dirty="0" smtClean="0">
                <a:solidFill>
                  <a:srgbClr val="FF0000"/>
                </a:solidFill>
                <a:latin typeface="Arial" panose="020B0604020202020204" pitchFamily="34" charset="0"/>
                <a:cs typeface="Arial" panose="020B0604020202020204" pitchFamily="34" charset="0"/>
              </a:rPr>
              <a:t>تعود للمجتمع </a:t>
            </a:r>
            <a:endParaRPr lang="en-US" sz="2000" dirty="0">
              <a:solidFill>
                <a:srgbClr val="FF0000"/>
              </a:solidFill>
              <a:latin typeface="Arial" panose="020B0604020202020204" pitchFamily="34" charset="0"/>
              <a:cs typeface="Arial" panose="020B0604020202020204" pitchFamily="34" charset="0"/>
            </a:endParaRPr>
          </a:p>
        </p:txBody>
      </p:sp>
      <p:sp>
        <p:nvSpPr>
          <p:cNvPr id="12" name="Text Placeholder 9"/>
          <p:cNvSpPr txBox="1">
            <a:spLocks/>
          </p:cNvSpPr>
          <p:nvPr/>
        </p:nvSpPr>
        <p:spPr>
          <a:xfrm>
            <a:off x="8171300" y="1216689"/>
            <a:ext cx="3600698" cy="360000"/>
          </a:xfrm>
          <a:prstGeom prst="rect">
            <a:avLst/>
          </a:prstGeom>
        </p:spPr>
        <p:txBody>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ar-IQ" sz="2000" dirty="0" smtClean="0">
                <a:solidFill>
                  <a:srgbClr val="FF0000"/>
                </a:solidFill>
                <a:latin typeface="Arial" panose="020B0604020202020204" pitchFamily="34" charset="0"/>
                <a:cs typeface="Arial" panose="020B0604020202020204" pitchFamily="34" charset="0"/>
              </a:rPr>
              <a:t>تعود للفرد </a:t>
            </a:r>
            <a:endParaRPr lang="en-US" sz="2000" dirty="0">
              <a:solidFill>
                <a:srgbClr val="FF0000"/>
              </a:solidFill>
              <a:latin typeface="Arial" panose="020B0604020202020204" pitchFamily="34" charset="0"/>
              <a:cs typeface="Arial" panose="020B0604020202020204" pitchFamily="34" charset="0"/>
            </a:endParaRPr>
          </a:p>
        </p:txBody>
      </p:sp>
      <p:sp>
        <p:nvSpPr>
          <p:cNvPr id="13" name="Rectangle 12"/>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1809105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1"/>
          </p:nvPr>
        </p:nvSpPr>
        <p:spPr/>
        <p:txBody>
          <a:bodyPr/>
          <a:lstStyle/>
          <a:p>
            <a:fld id="{19B51A1E-902D-48AF-9020-955120F399B6}" type="slidenum">
              <a:rPr lang="en-US" noProof="0" smtClean="0"/>
              <a:pPr/>
              <a:t>33</a:t>
            </a:fld>
            <a:endParaRPr lang="en-US" noProof="0" dirty="0"/>
          </a:p>
        </p:txBody>
      </p:sp>
      <p:pic>
        <p:nvPicPr>
          <p:cNvPr id="9" name="Picture 8"/>
          <p:cNvPicPr>
            <a:picLocks noChangeAspect="1"/>
          </p:cNvPicPr>
          <p:nvPr/>
        </p:nvPicPr>
        <p:blipFill>
          <a:blip r:embed="rId2"/>
          <a:stretch>
            <a:fillRect/>
          </a:stretch>
        </p:blipFill>
        <p:spPr>
          <a:xfrm>
            <a:off x="1490404" y="798490"/>
            <a:ext cx="8663784" cy="5740422"/>
          </a:xfrm>
          <a:prstGeom prst="rect">
            <a:avLst/>
          </a:prstGeom>
        </p:spPr>
      </p:pic>
    </p:spTree>
    <p:extLst>
      <p:ext uri="{BB962C8B-B14F-4D97-AF65-F5344CB8AC3E}">
        <p14:creationId xmlns:p14="http://schemas.microsoft.com/office/powerpoint/2010/main" val="52877491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0" y="0"/>
            <a:ext cx="12191999" cy="6858000"/>
          </a:xfrm>
        </p:spPr>
        <p:txBody>
          <a:bodyPr/>
          <a:lstStyle/>
          <a:p>
            <a:endParaRPr lang="en-US" dirty="0"/>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4877" y="703275"/>
            <a:ext cx="11322243" cy="5451450"/>
          </a:xfrm>
          <a:prstGeom prst="rect">
            <a:avLst/>
          </a:prstGeom>
        </p:spPr>
      </p:pic>
    </p:spTree>
    <p:extLst>
      <p:ext uri="{BB962C8B-B14F-4D97-AF65-F5344CB8AC3E}">
        <p14:creationId xmlns:p14="http://schemas.microsoft.com/office/powerpoint/2010/main" val="377926978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idx="1"/>
          </p:nvPr>
        </p:nvSpPr>
        <p:spPr/>
        <p:txBody>
          <a:bodyPr/>
          <a:lstStyle/>
          <a:p>
            <a:pPr algn="r"/>
            <a:r>
              <a:rPr lang="ar-IQ" dirty="0">
                <a:solidFill>
                  <a:srgbClr val="FF0000"/>
                </a:solidFill>
                <a:latin typeface="Arial" panose="020B0604020202020204" pitchFamily="34" charset="0"/>
                <a:cs typeface="Arial" panose="020B0604020202020204" pitchFamily="34" charset="0"/>
              </a:rPr>
              <a:t>حسب تأثيرها</a:t>
            </a:r>
            <a:br>
              <a:rPr lang="ar-IQ" dirty="0">
                <a:solidFill>
                  <a:srgbClr val="FF0000"/>
                </a:solidFill>
                <a:latin typeface="Arial" panose="020B0604020202020204" pitchFamily="34" charset="0"/>
                <a:cs typeface="Arial" panose="020B0604020202020204" pitchFamily="34" charset="0"/>
              </a:rPr>
            </a:br>
            <a:endParaRPr lang="en-US" dirty="0">
              <a:solidFill>
                <a:srgbClr val="FF0000"/>
              </a:solidFill>
              <a:latin typeface="Arial" panose="020B0604020202020204" pitchFamily="34" charset="0"/>
              <a:cs typeface="Arial" panose="020B0604020202020204" pitchFamily="34" charset="0"/>
            </a:endParaRPr>
          </a:p>
        </p:txBody>
      </p:sp>
      <p:sp>
        <p:nvSpPr>
          <p:cNvPr id="12" name="Content Placeholder 11"/>
          <p:cNvSpPr>
            <a:spLocks noGrp="1"/>
          </p:cNvSpPr>
          <p:nvPr>
            <p:ph sz="half" idx="2"/>
          </p:nvPr>
        </p:nvSpPr>
        <p:spPr/>
        <p:txBody>
          <a:bodyPr/>
          <a:lstStyle/>
          <a:p>
            <a:pPr algn="r" rtl="1"/>
            <a:endParaRPr lang="ar-IQ" sz="2000" dirty="0" smtClean="0">
              <a:latin typeface="Arial" panose="020B0604020202020204" pitchFamily="34" charset="0"/>
              <a:cs typeface="Arial" panose="020B0604020202020204" pitchFamily="34" charset="0"/>
            </a:endParaRPr>
          </a:p>
          <a:p>
            <a:pPr algn="r" rtl="1"/>
            <a:endParaRPr lang="ar-IQ" sz="2000" dirty="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المسكرات</a:t>
            </a:r>
            <a:r>
              <a:rPr lang="ar-IQ" sz="2000" dirty="0">
                <a:latin typeface="Arial" panose="020B0604020202020204" pitchFamily="34" charset="0"/>
                <a:cs typeface="Arial" panose="020B0604020202020204" pitchFamily="34" charset="0"/>
              </a:rPr>
              <a:t>: مثلالكحول ,الكلوروفورم والبنزين.</a:t>
            </a:r>
          </a:p>
          <a:p>
            <a:pPr algn="r" rtl="1"/>
            <a:r>
              <a:rPr lang="ar-IQ" sz="2000" dirty="0">
                <a:latin typeface="Arial" panose="020B0604020202020204" pitchFamily="34" charset="0"/>
                <a:cs typeface="Arial" panose="020B0604020202020204" pitchFamily="34" charset="0"/>
              </a:rPr>
              <a:t>مسببات النشوة: مثل الافيون  ومشتقاته.</a:t>
            </a:r>
          </a:p>
          <a:p>
            <a:pPr algn="r" rtl="1"/>
            <a:r>
              <a:rPr lang="ar-IQ" sz="2000" dirty="0">
                <a:latin typeface="Arial" panose="020B0604020202020204" pitchFamily="34" charset="0"/>
                <a:cs typeface="Arial" panose="020B0604020202020204" pitchFamily="34" charset="0"/>
              </a:rPr>
              <a:t>المهلوسات: مثل المسكالين ,فطر الامانيت , البلاذو والقنب الهندي.</a:t>
            </a:r>
          </a:p>
          <a:p>
            <a:pPr algn="r" rtl="1"/>
            <a:r>
              <a:rPr lang="ar-IQ" sz="2000" dirty="0">
                <a:latin typeface="Arial" panose="020B0604020202020204" pitchFamily="34" charset="0"/>
                <a:cs typeface="Arial" panose="020B0604020202020204" pitchFamily="34" charset="0"/>
              </a:rPr>
              <a:t>المنومات: وتتمثل في الكلور ,الباربيورات ,السلفونات وبروميد.</a:t>
            </a:r>
            <a:endParaRPr lang="en-US" sz="2000" dirty="0">
              <a:latin typeface="Arial" panose="020B0604020202020204" pitchFamily="34" charset="0"/>
              <a:cs typeface="Arial" panose="020B0604020202020204" pitchFamily="34" charset="0"/>
            </a:endParaRPr>
          </a:p>
          <a:p>
            <a:endParaRPr lang="en-US" sz="2000" dirty="0">
              <a:latin typeface="Arial" panose="020B0604020202020204" pitchFamily="34" charset="0"/>
              <a:cs typeface="Arial" panose="020B0604020202020204" pitchFamily="34" charset="0"/>
            </a:endParaRPr>
          </a:p>
        </p:txBody>
      </p:sp>
      <p:sp>
        <p:nvSpPr>
          <p:cNvPr id="6" name="Slide Number Placeholder 5">
            <a:extLst>
              <a:ext uri="{FF2B5EF4-FFF2-40B4-BE49-F238E27FC236}">
                <a16:creationId xmlns=""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4</a:t>
            </a:fld>
            <a:endParaRPr lang="en-US" dirty="0"/>
          </a:p>
        </p:txBody>
      </p:sp>
      <p:sp>
        <p:nvSpPr>
          <p:cNvPr id="2" name="Title 1">
            <a:extLst>
              <a:ext uri="{FF2B5EF4-FFF2-40B4-BE49-F238E27FC236}">
                <a16:creationId xmlns="" xmlns:a16="http://schemas.microsoft.com/office/drawing/2014/main" id="{3560F281-4FF6-4617-A809-AC9C15ECF18A}"/>
              </a:ext>
            </a:extLst>
          </p:cNvPr>
          <p:cNvSpPr>
            <a:spLocks noGrp="1"/>
          </p:cNvSpPr>
          <p:nvPr>
            <p:ph type="title"/>
          </p:nvPr>
        </p:nvSpPr>
        <p:spPr/>
        <p:txBody>
          <a:bodyPr/>
          <a:lstStyle/>
          <a:p>
            <a:pPr algn="ctr" rtl="1"/>
            <a:r>
              <a:rPr lang="ar-IQ" sz="3200" dirty="0">
                <a:solidFill>
                  <a:srgbClr val="FF0000"/>
                </a:solidFill>
                <a:latin typeface="Arial" panose="020B0604020202020204" pitchFamily="34" charset="0"/>
                <a:ea typeface="Arial Unicode MS" panose="020B0604020202020204" pitchFamily="34" charset="-128"/>
                <a:cs typeface="Arial" panose="020B0604020202020204" pitchFamily="34" charset="0"/>
              </a:rPr>
              <a:t>تصنيف المخدرات</a:t>
            </a:r>
            <a:endParaRPr lang="en-US" sz="3200" dirty="0">
              <a:solidFill>
                <a:srgbClr val="FF0000"/>
              </a:solidFill>
              <a:latin typeface="Arial" panose="020B0604020202020204" pitchFamily="34" charset="0"/>
              <a:ea typeface="Arial Unicode MS" panose="020B0604020202020204" pitchFamily="34" charset="-128"/>
              <a:cs typeface="Arial" panose="020B0604020202020204" pitchFamily="34" charset="0"/>
            </a:endParaRPr>
          </a:p>
        </p:txBody>
      </p:sp>
      <p:sp>
        <p:nvSpPr>
          <p:cNvPr id="13" name="Text Placeholder 12"/>
          <p:cNvSpPr>
            <a:spLocks noGrp="1"/>
          </p:cNvSpPr>
          <p:nvPr>
            <p:ph type="body" sz="quarter" idx="3"/>
          </p:nvPr>
        </p:nvSpPr>
        <p:spPr/>
        <p:txBody>
          <a:bodyPr/>
          <a:lstStyle/>
          <a:p>
            <a:pPr algn="r"/>
            <a:r>
              <a:rPr lang="ar-IQ" dirty="0">
                <a:solidFill>
                  <a:srgbClr val="FF0000"/>
                </a:solidFill>
                <a:latin typeface="Arial" panose="020B0604020202020204" pitchFamily="34" charset="0"/>
                <a:cs typeface="Arial" panose="020B0604020202020204" pitchFamily="34" charset="0"/>
              </a:rPr>
              <a:t>حسب طريقة الإنتاج</a:t>
            </a:r>
            <a:br>
              <a:rPr lang="ar-IQ" dirty="0">
                <a:solidFill>
                  <a:srgbClr val="FF0000"/>
                </a:solidFill>
                <a:latin typeface="Arial" panose="020B0604020202020204" pitchFamily="34" charset="0"/>
                <a:cs typeface="Arial" panose="020B0604020202020204" pitchFamily="34" charset="0"/>
              </a:rPr>
            </a:br>
            <a:endParaRPr lang="en-US" dirty="0">
              <a:solidFill>
                <a:srgbClr val="FF0000"/>
              </a:solidFill>
              <a:latin typeface="Arial" panose="020B0604020202020204" pitchFamily="34" charset="0"/>
              <a:cs typeface="Arial" panose="020B0604020202020204" pitchFamily="34" charset="0"/>
            </a:endParaRPr>
          </a:p>
        </p:txBody>
      </p:sp>
      <p:sp>
        <p:nvSpPr>
          <p:cNvPr id="14" name="Content Placeholder 13"/>
          <p:cNvSpPr>
            <a:spLocks noGrp="1"/>
          </p:cNvSpPr>
          <p:nvPr>
            <p:ph sz="quarter" idx="4"/>
          </p:nvPr>
        </p:nvSpPr>
        <p:spPr/>
        <p:txBody>
          <a:bodyPr/>
          <a:lstStyle/>
          <a:p>
            <a:pPr algn="r" rtl="1"/>
            <a:endParaRPr lang="ar-IQ" sz="2000" dirty="0" smtClean="0">
              <a:latin typeface="Arial" panose="020B0604020202020204" pitchFamily="34" charset="0"/>
              <a:cs typeface="Arial" panose="020B0604020202020204" pitchFamily="34" charset="0"/>
            </a:endParaRPr>
          </a:p>
          <a:p>
            <a:pPr algn="r" rtl="1"/>
            <a:endParaRPr lang="ar-IQ" sz="2000" dirty="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مخدرات </a:t>
            </a:r>
            <a:r>
              <a:rPr lang="ar-IQ" sz="2000" dirty="0">
                <a:latin typeface="Arial" panose="020B0604020202020204" pitchFamily="34" charset="0"/>
                <a:cs typeface="Arial" panose="020B0604020202020204" pitchFamily="34" charset="0"/>
              </a:rPr>
              <a:t>تنتج من </a:t>
            </a:r>
            <a:r>
              <a:rPr lang="ar-IQ" sz="2000" dirty="0">
                <a:solidFill>
                  <a:srgbClr val="C00000"/>
                </a:solidFill>
                <a:latin typeface="Arial" panose="020B0604020202020204" pitchFamily="34" charset="0"/>
                <a:cs typeface="Arial" panose="020B0604020202020204" pitchFamily="34" charset="0"/>
              </a:rPr>
              <a:t>نباتات طبيعية </a:t>
            </a:r>
            <a:r>
              <a:rPr lang="ar-IQ" sz="2000" dirty="0">
                <a:latin typeface="Arial" panose="020B0604020202020204" pitchFamily="34" charset="0"/>
                <a:cs typeface="Arial" panose="020B0604020202020204" pitchFamily="34" charset="0"/>
              </a:rPr>
              <a:t>مباشرة: مثل الخشخاش(الافيون) ,القات , نبات القنب والكوكا.</a:t>
            </a:r>
          </a:p>
          <a:p>
            <a:pPr algn="r" rtl="1"/>
            <a:r>
              <a:rPr lang="ar-IQ" sz="2000" dirty="0">
                <a:latin typeface="Arial" panose="020B0604020202020204" pitchFamily="34" charset="0"/>
                <a:cs typeface="Arial" panose="020B0604020202020204" pitchFamily="34" charset="0"/>
              </a:rPr>
              <a:t>مخدرات مصنعة وتستخرج من </a:t>
            </a:r>
            <a:r>
              <a:rPr lang="ar-IQ" sz="2000" dirty="0">
                <a:solidFill>
                  <a:srgbClr val="C00000"/>
                </a:solidFill>
                <a:latin typeface="Arial" panose="020B0604020202020204" pitchFamily="34" charset="0"/>
                <a:cs typeface="Arial" panose="020B0604020202020204" pitchFamily="34" charset="0"/>
              </a:rPr>
              <a:t>المخدر الطبيعي </a:t>
            </a:r>
            <a:r>
              <a:rPr lang="ar-IQ" sz="2000" dirty="0">
                <a:latin typeface="Arial" panose="020B0604020202020204" pitchFamily="34" charset="0"/>
                <a:cs typeface="Arial" panose="020B0604020202020204" pitchFamily="34" charset="0"/>
              </a:rPr>
              <a:t>بعد أن تتعرض لعمليات كيميائية تحولها إلى صورة أخرى: مثل المورفين والهيروين والكوكايين.</a:t>
            </a:r>
          </a:p>
          <a:p>
            <a:pPr algn="r" rtl="1"/>
            <a:r>
              <a:rPr lang="ar-IQ" sz="2000" dirty="0">
                <a:latin typeface="Arial" panose="020B0604020202020204" pitchFamily="34" charset="0"/>
                <a:cs typeface="Arial" panose="020B0604020202020204" pitchFamily="34" charset="0"/>
              </a:rPr>
              <a:t>مخدرات </a:t>
            </a:r>
            <a:r>
              <a:rPr lang="ar-IQ" sz="2000" dirty="0">
                <a:solidFill>
                  <a:srgbClr val="C00000"/>
                </a:solidFill>
                <a:latin typeface="Arial" panose="020B0604020202020204" pitchFamily="34" charset="0"/>
                <a:cs typeface="Arial" panose="020B0604020202020204" pitchFamily="34" charset="0"/>
              </a:rPr>
              <a:t>مركبة وتصنع من عناصر كيماوية ومركبات أخرى ولها التأثير نفسه</a:t>
            </a:r>
            <a:r>
              <a:rPr lang="ar-IQ" sz="2000" dirty="0">
                <a:latin typeface="Arial" panose="020B0604020202020204" pitchFamily="34" charset="0"/>
                <a:cs typeface="Arial" panose="020B0604020202020204" pitchFamily="34" charset="0"/>
              </a:rPr>
              <a:t>: مثل بقية المواد المخدرة المسكنة والمنومة والمهلوسة. ومنها مؤخرا القات الصناعي </a:t>
            </a:r>
          </a:p>
          <a:p>
            <a:pPr algn="r" rtl="1"/>
            <a:endParaRPr lang="en-US" sz="2000" dirty="0">
              <a:latin typeface="Arial" panose="020B0604020202020204" pitchFamily="34" charset="0"/>
              <a:cs typeface="Arial" panose="020B0604020202020204" pitchFamily="34" charset="0"/>
            </a:endParaRPr>
          </a:p>
        </p:txBody>
      </p:sp>
      <p:sp>
        <p:nvSpPr>
          <p:cNvPr id="17" name="Rectangle 16"/>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353220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pPr algn="r"/>
            <a:r>
              <a:rPr lang="ar-IQ" dirty="0">
                <a:solidFill>
                  <a:srgbClr val="FF0000"/>
                </a:solidFill>
                <a:latin typeface="Arial" panose="020B0604020202020204" pitchFamily="34" charset="0"/>
                <a:cs typeface="Arial" panose="020B0604020202020204" pitchFamily="34" charset="0"/>
              </a:rPr>
              <a:t>حسب الاعتماد (الإدمان) النفسي والعضوي</a:t>
            </a:r>
            <a:endParaRPr lang="en-US" dirty="0">
              <a:solidFill>
                <a:srgbClr val="FF0000"/>
              </a:solidFill>
              <a:latin typeface="Arial" panose="020B0604020202020204" pitchFamily="34" charset="0"/>
              <a:cs typeface="Arial" panose="020B0604020202020204" pitchFamily="34" charset="0"/>
            </a:endParaRPr>
          </a:p>
        </p:txBody>
      </p:sp>
      <p:sp>
        <p:nvSpPr>
          <p:cNvPr id="3" name="Content Placeholder 2"/>
          <p:cNvSpPr>
            <a:spLocks noGrp="1"/>
          </p:cNvSpPr>
          <p:nvPr>
            <p:ph sz="half" idx="2"/>
          </p:nvPr>
        </p:nvSpPr>
        <p:spPr/>
        <p:txBody>
          <a:bodyPr/>
          <a:lstStyle/>
          <a:p>
            <a:pPr marL="0" indent="0" algn="r" rtl="1">
              <a:buNone/>
            </a:pPr>
            <a:endParaRPr lang="ar-IQ" sz="2000" dirty="0" smtClean="0">
              <a:latin typeface="Arial" panose="020B0604020202020204" pitchFamily="34" charset="0"/>
              <a:cs typeface="Arial" panose="020B0604020202020204" pitchFamily="34" charset="0"/>
            </a:endParaRPr>
          </a:p>
          <a:p>
            <a:pPr algn="r" rtl="1"/>
            <a:endParaRPr lang="ar-IQ" sz="2000" dirty="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المواد </a:t>
            </a:r>
            <a:r>
              <a:rPr lang="ar-IQ" sz="2000" dirty="0">
                <a:latin typeface="Arial" panose="020B0604020202020204" pitchFamily="34" charset="0"/>
                <a:cs typeface="Arial" panose="020B0604020202020204" pitchFamily="34" charset="0"/>
              </a:rPr>
              <a:t>التي تسبب اعتماداً نفسياً وعضويا: مثل الأفيون ومشتقاته كالمورفين ,الكوكايين والهيروين .</a:t>
            </a:r>
          </a:p>
          <a:p>
            <a:pPr algn="r" rtl="1"/>
            <a:r>
              <a:rPr lang="ar-IQ" sz="2000" dirty="0">
                <a:latin typeface="Arial" panose="020B0604020202020204" pitchFamily="34" charset="0"/>
                <a:cs typeface="Arial" panose="020B0604020202020204" pitchFamily="34" charset="0"/>
              </a:rPr>
              <a:t>المواد التي تسبب اعتمادا نفسيا فقط: مثل الحشيش والقات وعقاقير الهلوسة.</a:t>
            </a:r>
          </a:p>
          <a:p>
            <a:pPr algn="r" rtl="1"/>
            <a:endParaRPr lang="en-US" sz="2000" dirty="0">
              <a:latin typeface="Arial" panose="020B0604020202020204" pitchFamily="34" charset="0"/>
              <a:cs typeface="Arial" panose="020B0604020202020204" pitchFamily="34" charset="0"/>
            </a:endParaRPr>
          </a:p>
          <a:p>
            <a:endParaRPr lang="en-US" sz="2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5</a:t>
            </a:fld>
            <a:endParaRPr lang="en-US" noProof="0" dirty="0"/>
          </a:p>
        </p:txBody>
      </p:sp>
      <p:sp>
        <p:nvSpPr>
          <p:cNvPr id="5" name="Title 4"/>
          <p:cNvSpPr>
            <a:spLocks noGrp="1"/>
          </p:cNvSpPr>
          <p:nvPr>
            <p:ph type="title"/>
          </p:nvPr>
        </p:nvSpPr>
        <p:spPr/>
        <p:txBody>
          <a:bodyPr/>
          <a:lstStyle/>
          <a:p>
            <a:pPr algn="ctr"/>
            <a:r>
              <a:rPr lang="ar-IQ" sz="3200" dirty="0">
                <a:solidFill>
                  <a:srgbClr val="FF0000"/>
                </a:solidFill>
                <a:ea typeface="Arial Unicode MS" panose="020B0604020202020204" pitchFamily="34" charset="-128"/>
                <a:cs typeface="Arial" panose="020B0604020202020204" pitchFamily="34" charset="0"/>
              </a:rPr>
              <a:t>تصنيف المخدرات</a:t>
            </a:r>
            <a:endParaRPr lang="en-US" sz="3200" dirty="0"/>
          </a:p>
        </p:txBody>
      </p:sp>
      <p:sp>
        <p:nvSpPr>
          <p:cNvPr id="6" name="Text Placeholder 5"/>
          <p:cNvSpPr>
            <a:spLocks noGrp="1"/>
          </p:cNvSpPr>
          <p:nvPr>
            <p:ph type="body" sz="quarter" idx="3"/>
          </p:nvPr>
        </p:nvSpPr>
        <p:spPr/>
        <p:txBody>
          <a:bodyPr/>
          <a:lstStyle/>
          <a:p>
            <a:pPr algn="r"/>
            <a:r>
              <a:rPr lang="ar-IQ" dirty="0">
                <a:solidFill>
                  <a:srgbClr val="FF0000"/>
                </a:solidFill>
                <a:latin typeface="Arial" panose="020B0604020202020204" pitchFamily="34" charset="0"/>
                <a:cs typeface="Arial" panose="020B0604020202020204" pitchFamily="34" charset="0"/>
              </a:rPr>
              <a:t>حسب اللون</a:t>
            </a:r>
            <a:br>
              <a:rPr lang="ar-IQ" dirty="0">
                <a:solidFill>
                  <a:srgbClr val="FF0000"/>
                </a:solidFill>
                <a:latin typeface="Arial" panose="020B0604020202020204" pitchFamily="34" charset="0"/>
                <a:cs typeface="Arial" panose="020B0604020202020204" pitchFamily="34" charset="0"/>
              </a:rPr>
            </a:br>
            <a:endParaRPr lang="en-US" dirty="0">
              <a:solidFill>
                <a:srgbClr val="FF0000"/>
              </a:solidFill>
              <a:latin typeface="Arial" panose="020B0604020202020204" pitchFamily="34" charset="0"/>
              <a:cs typeface="Arial" panose="020B0604020202020204" pitchFamily="34" charset="0"/>
            </a:endParaRPr>
          </a:p>
        </p:txBody>
      </p:sp>
      <p:sp>
        <p:nvSpPr>
          <p:cNvPr id="7" name="Content Placeholder 6"/>
          <p:cNvSpPr>
            <a:spLocks noGrp="1"/>
          </p:cNvSpPr>
          <p:nvPr>
            <p:ph sz="quarter" idx="4"/>
          </p:nvPr>
        </p:nvSpPr>
        <p:spPr/>
        <p:txBody>
          <a:bodyPr/>
          <a:lstStyle/>
          <a:p>
            <a:pPr algn="r" rtl="1"/>
            <a:endParaRPr lang="ar-IQ" sz="2000" dirty="0" smtClean="0">
              <a:latin typeface="Arial" panose="020B0604020202020204" pitchFamily="34" charset="0"/>
              <a:cs typeface="Arial" panose="020B0604020202020204" pitchFamily="34" charset="0"/>
            </a:endParaRPr>
          </a:p>
          <a:p>
            <a:pPr marL="0" indent="0" algn="r" rtl="1">
              <a:buNone/>
            </a:pPr>
            <a:endParaRPr lang="ar-IQ" sz="2000" dirty="0" smtClean="0">
              <a:latin typeface="Arial" panose="020B0604020202020204" pitchFamily="34" charset="0"/>
              <a:cs typeface="Arial" panose="020B0604020202020204" pitchFamily="34" charset="0"/>
            </a:endParaRPr>
          </a:p>
          <a:p>
            <a:pPr algn="r" rtl="1"/>
            <a:r>
              <a:rPr lang="ar-IQ" sz="2000" dirty="0" smtClean="0">
                <a:latin typeface="Arial" panose="020B0604020202020204" pitchFamily="34" charset="0"/>
                <a:cs typeface="Arial" panose="020B0604020202020204" pitchFamily="34" charset="0"/>
              </a:rPr>
              <a:t>المخدرات </a:t>
            </a:r>
            <a:r>
              <a:rPr lang="ar-IQ" sz="2000" dirty="0">
                <a:latin typeface="Arial" panose="020B0604020202020204" pitchFamily="34" charset="0"/>
                <a:cs typeface="Arial" panose="020B0604020202020204" pitchFamily="34" charset="0"/>
              </a:rPr>
              <a:t>البيضاء: مثل الكوكايين والهيروين.</a:t>
            </a:r>
          </a:p>
          <a:p>
            <a:pPr algn="r" rtl="1"/>
            <a:r>
              <a:rPr lang="ar-IQ" sz="2000" dirty="0">
                <a:latin typeface="Arial" panose="020B0604020202020204" pitchFamily="34" charset="0"/>
                <a:cs typeface="Arial" panose="020B0604020202020204" pitchFamily="34" charset="0"/>
              </a:rPr>
              <a:t>المخدرات السوداء: مثل الأفيون ومشتقاته والحشيش.</a:t>
            </a:r>
          </a:p>
          <a:p>
            <a:pPr algn="r"/>
            <a:endParaRPr lang="en-US" sz="2000" dirty="0">
              <a:latin typeface="Arial" panose="020B0604020202020204" pitchFamily="34" charset="0"/>
              <a:cs typeface="Arial" panose="020B0604020202020204" pitchFamily="34" charset="0"/>
            </a:endParaRPr>
          </a:p>
        </p:txBody>
      </p:sp>
      <p:sp>
        <p:nvSpPr>
          <p:cNvPr id="10" name="Rectangle 9"/>
          <p:cNvSpPr/>
          <p:nvPr/>
        </p:nvSpPr>
        <p:spPr>
          <a:xfrm>
            <a:off x="5196114" y="6356350"/>
            <a:ext cx="174171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513432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43700" y="365125"/>
            <a:ext cx="8010099" cy="1325563"/>
          </a:xfrm>
        </p:spPr>
        <p:txBody>
          <a:bodyPr/>
          <a:lstStyle/>
          <a:p>
            <a:r>
              <a:rPr lang="ar-IQ" b="1" dirty="0" smtClean="0">
                <a:solidFill>
                  <a:srgbClr val="FF0000"/>
                </a:solidFill>
                <a:latin typeface="Arial" panose="020B0604020202020204" pitchFamily="34" charset="0"/>
                <a:cs typeface="Arial" panose="020B0604020202020204" pitchFamily="34" charset="0"/>
              </a:rPr>
              <a:t>تصنيف منظمة الصحة العالمية</a:t>
            </a:r>
            <a:endParaRPr lang="en-US" dirty="0"/>
          </a:p>
        </p:txBody>
      </p:sp>
      <p:pic>
        <p:nvPicPr>
          <p:cNvPr id="5" name="Picture 4"/>
          <p:cNvPicPr>
            <a:picLocks noChangeAspect="1"/>
          </p:cNvPicPr>
          <p:nvPr/>
        </p:nvPicPr>
        <p:blipFill>
          <a:blip r:embed="rId2"/>
          <a:stretch>
            <a:fillRect/>
          </a:stretch>
        </p:blipFill>
        <p:spPr>
          <a:xfrm>
            <a:off x="838200" y="1728294"/>
            <a:ext cx="5046255" cy="4545999"/>
          </a:xfrm>
          <a:prstGeom prst="rect">
            <a:avLst/>
          </a:prstGeom>
        </p:spPr>
      </p:pic>
      <p:sp>
        <p:nvSpPr>
          <p:cNvPr id="7" name="Content Placeholder 3">
            <a:extLst>
              <a:ext uri="{FF2B5EF4-FFF2-40B4-BE49-F238E27FC236}">
                <a16:creationId xmlns="" xmlns:a16="http://schemas.microsoft.com/office/drawing/2014/main" id="{D355C61F-C8F1-4977-8E1F-F16C0D9EA88C}"/>
              </a:ext>
            </a:extLst>
          </p:cNvPr>
          <p:cNvSpPr>
            <a:spLocks noGrp="1"/>
          </p:cNvSpPr>
          <p:nvPr>
            <p:ph idx="1"/>
          </p:nvPr>
        </p:nvSpPr>
        <p:spPr>
          <a:xfrm>
            <a:off x="6305266" y="1825625"/>
            <a:ext cx="5171366" cy="4351338"/>
          </a:xfrm>
        </p:spPr>
        <p:txBody>
          <a:bodyPr/>
          <a:lstStyle/>
          <a:p>
            <a:pPr algn="r" rtl="1"/>
            <a:r>
              <a:rPr lang="ar-IQ" sz="2000" dirty="0">
                <a:latin typeface="Arial" panose="020B0604020202020204" pitchFamily="34" charset="0"/>
                <a:cs typeface="Arial" panose="020B0604020202020204" pitchFamily="34" charset="0"/>
              </a:rPr>
              <a:t>مجموعة العقاقير المنبهة: مثل الكافيين والنيكوتين والكوكايين، والأمفيتامينات مثل (ميث السرعة أو الكريستال).</a:t>
            </a:r>
          </a:p>
          <a:p>
            <a:pPr algn="r" rtl="1"/>
            <a:r>
              <a:rPr lang="ar-IQ" sz="2000" dirty="0">
                <a:latin typeface="Arial" panose="020B0604020202020204" pitchFamily="34" charset="0"/>
                <a:cs typeface="Arial" panose="020B0604020202020204" pitchFamily="34" charset="0"/>
              </a:rPr>
              <a:t>مجموعة العقاقير المهدئة: وتشمل المخدرات مثل المورفين والهيروين والأفيون، ومجموعة الباربيتيورات وبعض المركبات الصناعية مثل الميثاون وتضم هذه المجموعة كذلك الكحول.</a:t>
            </a:r>
          </a:p>
          <a:p>
            <a:pPr algn="r" rtl="1"/>
            <a:r>
              <a:rPr lang="ar-IQ" sz="2000" dirty="0">
                <a:latin typeface="Arial" panose="020B0604020202020204" pitchFamily="34" charset="0"/>
                <a:cs typeface="Arial" panose="020B0604020202020204" pitchFamily="34" charset="0"/>
              </a:rPr>
              <a:t>مجموعة العقاقير المثيرة للأخاييل (المغيبات) ويأتي على رأسها القنب الهندي الذي يستخرج منه الحشيش، والماريغوانا.</a:t>
            </a:r>
          </a:p>
          <a:p>
            <a:pPr algn="r" rtl="1"/>
            <a:endParaRPr lang="en-US" sz="2000" dirty="0">
              <a:latin typeface="Arial" panose="020B0604020202020204" pitchFamily="34" charset="0"/>
              <a:cs typeface="Arial" panose="020B0604020202020204" pitchFamily="34" charset="0"/>
            </a:endParaRPr>
          </a:p>
          <a:p>
            <a:pPr marL="0" indent="0">
              <a:buNone/>
            </a:pPr>
            <a:endParaRPr lang="en-US" sz="2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4874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450375" y="218364"/>
            <a:ext cx="11505063" cy="6509982"/>
          </a:xfrm>
          <a:prstGeom prst="rect">
            <a:avLst/>
          </a:prstGeom>
        </p:spPr>
      </p:pic>
    </p:spTree>
    <p:extLst>
      <p:ext uri="{BB962C8B-B14F-4D97-AF65-F5344CB8AC3E}">
        <p14:creationId xmlns:p14="http://schemas.microsoft.com/office/powerpoint/2010/main" val="2458013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p:cNvPicPr>
          <p:nvPr>
            <p:ph idx="1"/>
          </p:nvPr>
        </p:nvPicPr>
        <p:blipFill>
          <a:blip r:embed="rId2"/>
          <a:stretch>
            <a:fillRect/>
          </a:stretch>
        </p:blipFill>
        <p:spPr>
          <a:xfrm>
            <a:off x="382137" y="368490"/>
            <a:ext cx="11668836" cy="6305265"/>
          </a:xfrm>
          <a:prstGeom prst="rect">
            <a:avLst/>
          </a:prstGeom>
        </p:spPr>
      </p:pic>
    </p:spTree>
    <p:extLst>
      <p:ext uri="{BB962C8B-B14F-4D97-AF65-F5344CB8AC3E}">
        <p14:creationId xmlns:p14="http://schemas.microsoft.com/office/powerpoint/2010/main" val="40161370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 xmlns:a16="http://schemas.microsoft.com/office/drawing/2014/main" id="{6AB259A0-0017-492F-A0DC-4B70C7052AE0}"/>
              </a:ext>
            </a:extLst>
          </p:cNvPr>
          <p:cNvSpPr>
            <a:spLocks noGrp="1"/>
          </p:cNvSpPr>
          <p:nvPr>
            <p:ph type="body" idx="1"/>
          </p:nvPr>
        </p:nvSpPr>
        <p:spPr>
          <a:xfrm>
            <a:off x="432000" y="1364776"/>
            <a:ext cx="5472000" cy="719530"/>
          </a:xfrm>
        </p:spPr>
        <p:txBody>
          <a:bodyPr>
            <a:normAutofit lnSpcReduction="10000"/>
          </a:bodyPr>
          <a:lstStyle/>
          <a:p>
            <a:pPr algn="ctr"/>
            <a:r>
              <a:rPr lang="ar-IQ" dirty="0">
                <a:solidFill>
                  <a:srgbClr val="FF0000"/>
                </a:solidFill>
              </a:rPr>
              <a:t>نبات القنب الهندي</a:t>
            </a:r>
            <a:br>
              <a:rPr lang="ar-IQ" dirty="0">
                <a:solidFill>
                  <a:srgbClr val="FF0000"/>
                </a:solidFill>
              </a:rPr>
            </a:br>
            <a:endParaRPr lang="en-US" dirty="0">
              <a:solidFill>
                <a:srgbClr val="FF0000"/>
              </a:solidFill>
            </a:endParaRPr>
          </a:p>
        </p:txBody>
      </p:sp>
      <p:sp>
        <p:nvSpPr>
          <p:cNvPr id="5" name="Content Placeholder 4">
            <a:extLst>
              <a:ext uri="{FF2B5EF4-FFF2-40B4-BE49-F238E27FC236}">
                <a16:creationId xmlns="" xmlns:a16="http://schemas.microsoft.com/office/drawing/2014/main" id="{CEEB3BAE-C0B2-447C-B8BE-96C6BD84D658}"/>
              </a:ext>
            </a:extLst>
          </p:cNvPr>
          <p:cNvSpPr>
            <a:spLocks noGrp="1"/>
          </p:cNvSpPr>
          <p:nvPr>
            <p:ph sz="half" idx="2"/>
          </p:nvPr>
        </p:nvSpPr>
        <p:spPr>
          <a:xfrm>
            <a:off x="432000" y="2578811"/>
            <a:ext cx="5472000" cy="2205817"/>
          </a:xfrm>
        </p:spPr>
        <p:txBody>
          <a:bodyPr/>
          <a:lstStyle/>
          <a:p>
            <a:pPr algn="r" rtl="1"/>
            <a:r>
              <a:rPr lang="ar-IQ" sz="2000" dirty="0">
                <a:latin typeface="Arial" panose="020B0604020202020204" pitchFamily="34" charset="0"/>
                <a:cs typeface="Arial" panose="020B0604020202020204" pitchFamily="34" charset="0"/>
              </a:rPr>
              <a:t>نبات طبيعي يستخرج منه  الالياف (البناء),زيت (</a:t>
            </a:r>
            <a:r>
              <a:rPr lang="en-US" sz="2000" dirty="0">
                <a:latin typeface="Arial" panose="020B0604020202020204" pitchFamily="34" charset="0"/>
                <a:cs typeface="Arial" panose="020B0604020202020204" pitchFamily="34" charset="0"/>
              </a:rPr>
              <a:t> (Hemp seed </a:t>
            </a:r>
            <a:r>
              <a:rPr lang="en-US" sz="2000" dirty="0" smtClean="0">
                <a:latin typeface="Arial" panose="020B0604020202020204" pitchFamily="34" charset="0"/>
                <a:cs typeface="Arial" panose="020B0604020202020204" pitchFamily="34" charset="0"/>
              </a:rPr>
              <a:t>oil</a:t>
            </a:r>
            <a:r>
              <a:rPr lang="ar-IQ" sz="2000" dirty="0" smtClean="0">
                <a:latin typeface="Arial" panose="020B0604020202020204" pitchFamily="34" charset="0"/>
                <a:cs typeface="Arial" panose="020B0604020202020204" pitchFamily="34" charset="0"/>
              </a:rPr>
              <a:t> زهور </a:t>
            </a:r>
            <a:r>
              <a:rPr lang="ar-IQ" sz="2000" dirty="0">
                <a:latin typeface="Arial" panose="020B0604020202020204" pitchFamily="34" charset="0"/>
                <a:cs typeface="Arial" panose="020B0604020202020204" pitchFamily="34" charset="0"/>
              </a:rPr>
              <a:t>النبات والتى تستخدم فى صنع مخدر الحشيش</a:t>
            </a:r>
            <a:endParaRPr lang="en-US" sz="2000" dirty="0">
              <a:latin typeface="Arial" panose="020B0604020202020204" pitchFamily="34" charset="0"/>
              <a:cs typeface="Arial" panose="020B0604020202020204" pitchFamily="34" charset="0"/>
            </a:endParaRPr>
          </a:p>
          <a:p>
            <a:pPr algn="r" rtl="1"/>
            <a:endParaRPr lang="en-US" sz="2000" dirty="0">
              <a:latin typeface="Arial" panose="020B0604020202020204" pitchFamily="34" charset="0"/>
              <a:cs typeface="Arial" panose="020B0604020202020204" pitchFamily="34" charset="0"/>
            </a:endParaRPr>
          </a:p>
        </p:txBody>
      </p:sp>
      <p:sp>
        <p:nvSpPr>
          <p:cNvPr id="8" name="Slide Number Placeholder 7">
            <a:extLst>
              <a:ext uri="{FF2B5EF4-FFF2-40B4-BE49-F238E27FC236}">
                <a16:creationId xmlns=""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2" name="Title 1">
            <a:extLst>
              <a:ext uri="{FF2B5EF4-FFF2-40B4-BE49-F238E27FC236}">
                <a16:creationId xmlns="" xmlns:a16="http://schemas.microsoft.com/office/drawing/2014/main" id="{19304E83-A4F0-49C5-BB01-F5773509A2B3}"/>
              </a:ext>
            </a:extLst>
          </p:cNvPr>
          <p:cNvSpPr>
            <a:spLocks noGrp="1"/>
          </p:cNvSpPr>
          <p:nvPr>
            <p:ph type="title"/>
          </p:nvPr>
        </p:nvSpPr>
        <p:spPr/>
        <p:txBody>
          <a:bodyPr>
            <a:normAutofit fontScale="90000"/>
          </a:bodyPr>
          <a:lstStyle/>
          <a:p>
            <a:pPr algn="ctr"/>
            <a:r>
              <a:rPr lang="ar-IQ" sz="3200" dirty="0">
                <a:solidFill>
                  <a:srgbClr val="FF0000"/>
                </a:solidFill>
              </a:rPr>
              <a:t/>
            </a:r>
            <a:br>
              <a:rPr lang="ar-IQ" sz="3200" dirty="0">
                <a:solidFill>
                  <a:srgbClr val="FF0000"/>
                </a:solidFill>
              </a:rPr>
            </a:br>
            <a:r>
              <a:rPr lang="ar-IQ" sz="3200" dirty="0">
                <a:solidFill>
                  <a:srgbClr val="FF0000"/>
                </a:solidFill>
              </a:rPr>
              <a:t>المخدرات الطبيعية</a:t>
            </a:r>
            <a:r>
              <a:rPr lang="en-US" sz="3200" dirty="0">
                <a:solidFill>
                  <a:srgbClr val="FF0000"/>
                </a:solidFill>
              </a:rPr>
              <a:t/>
            </a:r>
            <a:br>
              <a:rPr lang="en-US" sz="3200" dirty="0">
                <a:solidFill>
                  <a:srgbClr val="FF0000"/>
                </a:solidFill>
              </a:rPr>
            </a:br>
            <a:endParaRPr lang="en-US" sz="3200" dirty="0">
              <a:solidFill>
                <a:srgbClr val="FF0000"/>
              </a:solidFill>
            </a:endParaRPr>
          </a:p>
        </p:txBody>
      </p:sp>
      <p:sp>
        <p:nvSpPr>
          <p:cNvPr id="6" name="Text Placeholder 5">
            <a:extLst>
              <a:ext uri="{FF2B5EF4-FFF2-40B4-BE49-F238E27FC236}">
                <a16:creationId xmlns="" xmlns:a16="http://schemas.microsoft.com/office/drawing/2014/main" id="{B237D1CA-B91A-410E-A968-D017BBE99F99}"/>
              </a:ext>
            </a:extLst>
          </p:cNvPr>
          <p:cNvSpPr>
            <a:spLocks noGrp="1"/>
          </p:cNvSpPr>
          <p:nvPr>
            <p:ph type="body" sz="quarter" idx="3"/>
          </p:nvPr>
        </p:nvSpPr>
        <p:spPr>
          <a:xfrm>
            <a:off x="6144416" y="1364776"/>
            <a:ext cx="5879262" cy="719530"/>
          </a:xfrm>
        </p:spPr>
        <p:txBody>
          <a:bodyPr>
            <a:normAutofit lnSpcReduction="10000"/>
          </a:bodyPr>
          <a:lstStyle/>
          <a:p>
            <a:pPr algn="ctr"/>
            <a:r>
              <a:rPr lang="ar-IQ" dirty="0">
                <a:solidFill>
                  <a:srgbClr val="FF0000"/>
                </a:solidFill>
              </a:rPr>
              <a:t>نبات الخشخاش</a:t>
            </a:r>
            <a:br>
              <a:rPr lang="ar-IQ" dirty="0">
                <a:solidFill>
                  <a:srgbClr val="FF0000"/>
                </a:solidFill>
              </a:rPr>
            </a:br>
            <a:endParaRPr lang="en-US" dirty="0">
              <a:solidFill>
                <a:srgbClr val="FF0000"/>
              </a:solidFill>
            </a:endParaRPr>
          </a:p>
        </p:txBody>
      </p:sp>
      <p:sp>
        <p:nvSpPr>
          <p:cNvPr id="7" name="Text Placeholder 6">
            <a:extLst>
              <a:ext uri="{FF2B5EF4-FFF2-40B4-BE49-F238E27FC236}">
                <a16:creationId xmlns="" xmlns:a16="http://schemas.microsoft.com/office/drawing/2014/main" id="{26A87885-D672-4CF9-A78D-CFE98385B03A}"/>
              </a:ext>
            </a:extLst>
          </p:cNvPr>
          <p:cNvSpPr>
            <a:spLocks noGrp="1"/>
          </p:cNvSpPr>
          <p:nvPr>
            <p:ph type="body" sz="quarter" idx="4"/>
          </p:nvPr>
        </p:nvSpPr>
        <p:spPr>
          <a:xfrm>
            <a:off x="6288003" y="2578811"/>
            <a:ext cx="5483996" cy="2205817"/>
          </a:xfrm>
        </p:spPr>
        <p:txBody>
          <a:bodyPr/>
          <a:lstStyle/>
          <a:p>
            <a:pPr algn="r" rtl="1"/>
            <a:r>
              <a:rPr lang="ar-IQ" sz="2000" dirty="0"/>
              <a:t>وتعتبر زراعة هذا النبات من الزراعات الممنوعة (إلّا لإغراض طبية مرخصة) منذ قديم الازل. حيث أنه مصدر للمواد المخدرة مثل  الافيون ,المورفين والهيروين.</a:t>
            </a:r>
            <a:endParaRPr lang="en-US" sz="2000" dirty="0"/>
          </a:p>
          <a:p>
            <a:pPr algn="r" rtl="1"/>
            <a:endParaRPr lang="en-US" sz="2000"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04073" y="3656028"/>
            <a:ext cx="2636483" cy="3041936"/>
          </a:xfrm>
          <a:prstGeom prst="rect">
            <a:avLst/>
          </a:prstGeom>
        </p:spPr>
      </p:pic>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4052" y="3621306"/>
            <a:ext cx="2828433" cy="2864642"/>
          </a:xfrm>
          <a:prstGeom prst="rect">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85533" y="3621305"/>
            <a:ext cx="2617793" cy="3236695"/>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43731" y="3656029"/>
            <a:ext cx="2886074" cy="3051314"/>
          </a:xfrm>
          <a:prstGeom prst="rect">
            <a:avLst/>
          </a:prstGeom>
        </p:spPr>
      </p:pic>
    </p:spTree>
    <p:extLst>
      <p:ext uri="{BB962C8B-B14F-4D97-AF65-F5344CB8AC3E}">
        <p14:creationId xmlns:p14="http://schemas.microsoft.com/office/powerpoint/2010/main" val="1686251328"/>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171</TotalTime>
  <Words>1087</Words>
  <Application>Microsoft Office PowerPoint</Application>
  <PresentationFormat>Widescreen</PresentationFormat>
  <Paragraphs>225</Paragraphs>
  <Slides>34</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34</vt:i4>
      </vt:variant>
    </vt:vector>
  </HeadingPairs>
  <TitlesOfParts>
    <vt:vector size="43" baseType="lpstr">
      <vt:lpstr>Arial Unicode MS</vt:lpstr>
      <vt:lpstr>Arial</vt:lpstr>
      <vt:lpstr>Calibri</vt:lpstr>
      <vt:lpstr>Calibri Light</vt:lpstr>
      <vt:lpstr>Corbel</vt:lpstr>
      <vt:lpstr>Droid Arabic Kufi</vt:lpstr>
      <vt:lpstr>tajawal</vt:lpstr>
      <vt:lpstr>Times New Roman</vt:lpstr>
      <vt:lpstr>Office Theme</vt:lpstr>
      <vt:lpstr>المخدرات افة تهدد مجتمعنا وابنائنا.....</vt:lpstr>
      <vt:lpstr>PowerPoint Presentation</vt:lpstr>
      <vt:lpstr>المخدرات عبر التاريخ  عرفت المخدرات منذ قدم التاريخ وتناقلت بين الحضارات المختلفة، إذ ظهرت في الأساطير المختلفة وعلى جدران المعابد والمقابر، وظهرت المخدرات منذ آلاف السنين في الحضارات القديمة، إذ روي عنها في الحضارة الصينية والإغريقية وحتى في الحضارة المصرية القديمة. </vt:lpstr>
      <vt:lpstr>تصنيف المخدرات</vt:lpstr>
      <vt:lpstr>تصنيف المخدرات</vt:lpstr>
      <vt:lpstr>تصنيف منظمة الصحة العالمية</vt:lpstr>
      <vt:lpstr>PowerPoint Presentation</vt:lpstr>
      <vt:lpstr>PowerPoint Presentation</vt:lpstr>
      <vt:lpstr> المخدرات الطبيعية </vt:lpstr>
      <vt:lpstr> المخدرات الطبيعية </vt:lpstr>
      <vt:lpstr>المخدرات الصناعية</vt:lpstr>
      <vt:lpstr>ما هو شكل البانجو والحشيش شكل البانجو والحشيش يعد من أوجه الاختلاف بينهما، وذلك بسبب طريقة استخلاص كلاهما من نبات القنب، ويكون شكل البانجو عبارة عن أوراق خضراء مجففة، بينما الحشيش عبارة عن معجون لونه بني غامق. </vt:lpstr>
      <vt:lpstr>الفرق بين الحشيش و الماريجوانا: الحشيش كما ذكرنا هو السائل المجفف من المادة الصمغية الموجودة على سيقان وأوراق نبات القنب ..أما الماريجوانا هي  رؤوس نبات القنب الهندي المزهرة حيث يتم قطفها ثم يتم تجفيفها، وقد تطحن طحناً خفيفاً، فتكون متكونة من البذور والأوراق والفروع الصغيرة الرقيقة وهما منتجان من نفس النبات إلا أن المادة المخدرة في الماريجوانا تكون أقل من وجودها في الحشيش حيث تزيد أكثر في الحشيش ولعل من أبرز تأثيرات الحشيش. </vt:lpstr>
      <vt:lpstr>المخدرات الصناعية الكيميائية </vt:lpstr>
      <vt:lpstr>حبوب الهلوسة</vt:lpstr>
      <vt:lpstr>حبوب الهلوسة</vt:lpstr>
      <vt:lpstr>وهي مجموعة من العقاقير تباع على شكل حبوب تستخدم لعلاج الإضطرابات النفسية مثل التبول اللاإرادي، والشلل الرعاش، وصرع النوم، وكعلاج للاضطرابات  أيضاً عند الأطفال كمضادات للإكتئاب ومن أمثلة هذه العقاقير الأمفيتامين) الكرستال مث) الكبتاجون </vt:lpstr>
      <vt:lpstr>الكرستال مث</vt:lpstr>
      <vt:lpstr>الكرستال مث</vt:lpstr>
      <vt:lpstr>الكرستال مث</vt:lpstr>
      <vt:lpstr>الكرستال مث</vt:lpstr>
      <vt:lpstr>PowerPoint Presentation</vt:lpstr>
      <vt:lpstr>الكبتاكون </vt:lpstr>
      <vt:lpstr>الكبتاكون </vt:lpstr>
      <vt:lpstr>يكون مدمن الكحول في حالة عدم كفاءة ذاتية وجسمية وعقلية حيث يضعف بصره ويضطرب إدراكه وتقل قدرته على حل المشكلات وتضعف قدرته على تذكر الحوادث السابقة، ويشعر الشخص بانخفاض الكفاءة وتدني الخوف.</vt:lpstr>
      <vt:lpstr>المخدرات الرقمية   وهي عبارة عن مقاطع نغمات يتم سماعها عبر سماعات بكل من الأذنين، بحيث يتم بث ترددات معينة في الأذن اليمني على سبيل المثال وترددات أقل إلى الاذن اليسرى. نشأت هذه  "المخدرات الرقمية"، على تقنية قديمة تسمى "النقر بالأذنين" </vt:lpstr>
      <vt:lpstr>تاثير المخدرات جسديا </vt:lpstr>
      <vt:lpstr>تأثير المخدرات على الجهاز العصبي </vt:lpstr>
      <vt:lpstr>تاثير المخدرات نفسيا</vt:lpstr>
      <vt:lpstr>تاثير المخدرات اجتماعيا </vt:lpstr>
      <vt:lpstr>اسباب تعاطي المخدرات </vt:lpstr>
      <vt:lpstr>اسباب تعاطي المخدرات </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المخدرات افة تهدد مجتمعنا وابنائنا.....</dc:title>
  <dc:creator>Maher</dc:creator>
  <cp:lastModifiedBy>Maher</cp:lastModifiedBy>
  <cp:revision>15</cp:revision>
  <dcterms:created xsi:type="dcterms:W3CDTF">2023-12-10T11:02:35Z</dcterms:created>
  <dcterms:modified xsi:type="dcterms:W3CDTF">2023-12-10T19:08:16Z</dcterms:modified>
</cp:coreProperties>
</file>