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17"/>
  </p:notesMasterIdLst>
  <p:sldIdLst>
    <p:sldId id="256" r:id="rId2"/>
    <p:sldId id="260" r:id="rId3"/>
    <p:sldId id="299" r:id="rId4"/>
    <p:sldId id="298" r:id="rId5"/>
    <p:sldId id="297" r:id="rId6"/>
    <p:sldId id="285" r:id="rId7"/>
    <p:sldId id="289" r:id="rId8"/>
    <p:sldId id="295" r:id="rId9"/>
    <p:sldId id="258" r:id="rId10"/>
    <p:sldId id="288" r:id="rId11"/>
    <p:sldId id="272" r:id="rId12"/>
    <p:sldId id="259" r:id="rId13"/>
    <p:sldId id="294" r:id="rId14"/>
    <p:sldId id="292" r:id="rId15"/>
    <p:sldId id="283"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had hamza" initials="sh" lastIdx="2" clrIdx="0">
    <p:extLst>
      <p:ext uri="{19B8F6BF-5375-455C-9EA6-DF929625EA0E}">
        <p15:presenceInfo xmlns:p15="http://schemas.microsoft.com/office/powerpoint/2012/main" userId="4963af717452b3f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6B6B"/>
    <a:srgbClr val="A02048"/>
    <a:srgbClr val="B10F2A"/>
    <a:srgbClr val="FFFBEE"/>
    <a:srgbClr val="FFEECC"/>
    <a:srgbClr val="FC04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96A1DC-9781-40CB-BCF1-DBCF6FB18FD1}">
  <a:tblStyle styleId="{7296A1DC-9781-40CB-BCF1-DBCF6FB18F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p:scale>
          <a:sx n="100" d="100"/>
          <a:sy n="100" d="100"/>
        </p:scale>
        <p:origin x="974"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err="1">
                <a:solidFill>
                  <a:srgbClr val="272525"/>
                </a:solidFill>
                <a:latin typeface="Eudoxus Sans" pitchFamily="34" charset="0"/>
                <a:ea typeface="Eudoxus Sans" pitchFamily="34" charset="-122"/>
                <a:cs typeface="Eudoxus Sans" pitchFamily="34" charset="-120"/>
              </a:rPr>
              <a:t>تعد</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الأطعمة</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المعلبة</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من</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المنتجات</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الرئيسية</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المتوفرة</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في</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الأسواق</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اليوم</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ومتنوعة</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بحيث</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تشمل</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اللحوم</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الخضروات</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الفواكه</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والأسماك</a:t>
            </a:r>
            <a:r>
              <a:rPr lang="ar-AE" sz="1100" baseline="0" dirty="0">
                <a:solidFill>
                  <a:srgbClr val="272525"/>
                </a:solidFill>
                <a:latin typeface="Eudoxus Sans" pitchFamily="34" charset="0"/>
                <a:ea typeface="Eudoxus Sans" pitchFamily="34" charset="-122"/>
                <a:cs typeface="Eudoxus Sans" pitchFamily="34" charset="-120"/>
              </a:rPr>
              <a:t> . راح نتعرف</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على</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مزاياها</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وسلبياتها</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وتأثيرها</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على</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الصحة</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العامة</a:t>
            </a:r>
            <a:r>
              <a:rPr lang="en-US" sz="1100" dirty="0">
                <a:solidFill>
                  <a:srgbClr val="272525"/>
                </a:solidFill>
                <a:latin typeface="Eudoxus Sans" pitchFamily="34" charset="0"/>
                <a:ea typeface="Eudoxus Sans" pitchFamily="34" charset="-122"/>
                <a:cs typeface="Eudoxus Sans" pitchFamily="34" charset="-120"/>
              </a:rPr>
              <a:t>.</a:t>
            </a:r>
            <a:endParaRPr lang="en-US" sz="1100"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ecff88d7a_0_28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3ecff88d7a_0_28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IQ" sz="1100" b="1" dirty="0">
                <a:solidFill>
                  <a:schemeClr val="accent3">
                    <a:lumMod val="75000"/>
                  </a:schemeClr>
                </a:solidFill>
                <a:latin typeface="Arial"/>
              </a:rPr>
              <a:t>قسم منها يستخدم بعض المواد الحافظة في طلاء العلب المعدنية لتحاشي تفاعل المادة الغذائية المعلبة مع جدار العلبة المعدنية , والقسم الأخر من المواد الحافظة يستخدم أما لمنع تفسخ المواد الغذائية المعلبة لأطول فترة زمنية أو لإعطاء طعم ولون ورائحة خاصة ترضي المستهلك أو لإزالة لون المادة الغذائية</a:t>
            </a:r>
            <a:endParaRPr dirty="0"/>
          </a:p>
        </p:txBody>
      </p:sp>
    </p:spTree>
    <p:extLst>
      <p:ext uri="{BB962C8B-B14F-4D97-AF65-F5344CB8AC3E}">
        <p14:creationId xmlns:p14="http://schemas.microsoft.com/office/powerpoint/2010/main" val="4255238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13ecff88d7a_0_27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13ecff88d7a_0_27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ecff88d7a_0_28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3ecff88d7a_0_28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3ecff88d7a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3ecff88d7a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549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3ecff88d7a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3ecff88d7a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097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3ecff88d7a_0_28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13ecff88d7a_0_28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3ec3755a6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3ec3755a6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3ecff88d7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3ecff88d7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643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3ecff88d7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3ecff88d7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792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3ecff88d7a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3ecff88d7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329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3ecff88d7a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3ecff88d7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4270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ecff88d7a_0_28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3ecff88d7a_0_28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56058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ecff88d7a_0_28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3ecff88d7a_0_28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6070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3ec3755a6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3ec3755a6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ar-IQ" sz="1100" b="1" dirty="0">
                <a:solidFill>
                  <a:schemeClr val="accent3">
                    <a:lumMod val="75000"/>
                  </a:schemeClr>
                </a:solidFill>
                <a:latin typeface="Arial"/>
              </a:rPr>
              <a:t>تفقد الكثير من المواد الغذائية قيمتها الغذائية عند التعليب وذلك بسبب الحرارة العالية المستخدمة في التعقيم </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905600" y="981575"/>
            <a:ext cx="4782600" cy="29427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200"/>
              <a:buNone/>
              <a:defRPr sz="8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905600" y="3924275"/>
            <a:ext cx="4782600" cy="32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ubTitle" idx="2"/>
          </p:nvPr>
        </p:nvSpPr>
        <p:spPr>
          <a:xfrm rot="5400000">
            <a:off x="6189600" y="2357775"/>
            <a:ext cx="5480700" cy="42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latin typeface="Long Cang"/>
                <a:ea typeface="Long Cang"/>
                <a:cs typeface="Long Cang"/>
                <a:sym typeface="Long Cang"/>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3" name="Google Shape;13;p2"/>
          <p:cNvSpPr txBox="1">
            <a:spLocks noGrp="1"/>
          </p:cNvSpPr>
          <p:nvPr>
            <p:ph type="subTitle" idx="3"/>
          </p:nvPr>
        </p:nvSpPr>
        <p:spPr>
          <a:xfrm rot="5400000">
            <a:off x="6289125" y="2357623"/>
            <a:ext cx="4347000" cy="42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Long Cang"/>
                <a:ea typeface="Long Cang"/>
                <a:cs typeface="Long Cang"/>
                <a:sym typeface="Long Cang"/>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4" name="Google Shape;14;p2"/>
          <p:cNvSpPr txBox="1">
            <a:spLocks noGrp="1"/>
          </p:cNvSpPr>
          <p:nvPr>
            <p:ph type="subTitle" idx="4"/>
          </p:nvPr>
        </p:nvSpPr>
        <p:spPr>
          <a:xfrm rot="-5400000" flipH="1">
            <a:off x="-2525200" y="2357775"/>
            <a:ext cx="5480700" cy="42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latin typeface="Long Cang"/>
                <a:ea typeface="Long Cang"/>
                <a:cs typeface="Long Cang"/>
                <a:sym typeface="Long Cang"/>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
    <p:spTree>
      <p:nvGrpSpPr>
        <p:cNvPr id="1" name="Shape 185"/>
        <p:cNvGrpSpPr/>
        <p:nvPr/>
      </p:nvGrpSpPr>
      <p:grpSpPr>
        <a:xfrm>
          <a:off x="0" y="0"/>
          <a:ext cx="0" cy="0"/>
          <a:chOff x="0" y="0"/>
          <a:chExt cx="0" cy="0"/>
        </a:xfrm>
      </p:grpSpPr>
      <p:sp>
        <p:nvSpPr>
          <p:cNvPr id="186" name="Google Shape;186;p21"/>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1"/>
          <p:cNvSpPr txBox="1"/>
          <p:nvPr/>
        </p:nvSpPr>
        <p:spPr>
          <a:xfrm>
            <a:off x="550" y="-98509"/>
            <a:ext cx="9144000" cy="42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__ _ _ _ _ _ _ _ _ _ _ _ _ _ _ _ _ _ _ _ _ _</a:t>
            </a:r>
            <a:endParaRPr sz="1600">
              <a:solidFill>
                <a:schemeClr val="lt1"/>
              </a:solidFill>
              <a:latin typeface="Long Cang"/>
              <a:ea typeface="Long Cang"/>
              <a:cs typeface="Long Cang"/>
              <a:sym typeface="Long Cang"/>
            </a:endParaRPr>
          </a:p>
          <a:p>
            <a:pPr marL="0" lvl="0" indent="0" algn="l" rtl="0">
              <a:spcBef>
                <a:spcPts val="0"/>
              </a:spcBef>
              <a:spcAft>
                <a:spcPts val="0"/>
              </a:spcAft>
              <a:buNone/>
            </a:pPr>
            <a:endParaRPr sz="1600">
              <a:solidFill>
                <a:schemeClr val="lt1"/>
              </a:solidFill>
              <a:latin typeface="Long Cang"/>
              <a:ea typeface="Long Cang"/>
              <a:cs typeface="Long Cang"/>
              <a:sym typeface="Long Cang"/>
            </a:endParaRPr>
          </a:p>
        </p:txBody>
      </p:sp>
      <p:sp>
        <p:nvSpPr>
          <p:cNvPr id="188" name="Google Shape;188;p21"/>
          <p:cNvSpPr txBox="1"/>
          <p:nvPr/>
        </p:nvSpPr>
        <p:spPr>
          <a:xfrm>
            <a:off x="550" y="4664378"/>
            <a:ext cx="9144000" cy="42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__ _ _ _ _ _ _ _ _ _ _ _ _ _ _ _ _ _ _ _ _ _</a:t>
            </a:r>
            <a:endParaRPr sz="1600">
              <a:solidFill>
                <a:schemeClr val="lt1"/>
              </a:solidFill>
              <a:latin typeface="Long Cang"/>
              <a:ea typeface="Long Cang"/>
              <a:cs typeface="Long Cang"/>
              <a:sym typeface="Long Cang"/>
            </a:endParaRPr>
          </a:p>
          <a:p>
            <a:pPr marL="0" lvl="0" indent="0" algn="l" rtl="0">
              <a:spcBef>
                <a:spcPts val="0"/>
              </a:spcBef>
              <a:spcAft>
                <a:spcPts val="0"/>
              </a:spcAft>
              <a:buNone/>
            </a:pPr>
            <a:endParaRPr sz="1600">
              <a:solidFill>
                <a:schemeClr val="lt1"/>
              </a:solidFill>
              <a:latin typeface="Long Cang"/>
              <a:ea typeface="Long Cang"/>
              <a:cs typeface="Long Cang"/>
              <a:sym typeface="Long Cang"/>
            </a:endParaRPr>
          </a:p>
        </p:txBody>
      </p:sp>
      <p:sp>
        <p:nvSpPr>
          <p:cNvPr id="189" name="Google Shape;189;p21"/>
          <p:cNvSpPr/>
          <p:nvPr/>
        </p:nvSpPr>
        <p:spPr>
          <a:xfrm>
            <a:off x="86141" y="92866"/>
            <a:ext cx="1123200" cy="1123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
    <p:spTree>
      <p:nvGrpSpPr>
        <p:cNvPr id="1" name="Shape 190"/>
        <p:cNvGrpSpPr/>
        <p:nvPr/>
      </p:nvGrpSpPr>
      <p:grpSpPr>
        <a:xfrm>
          <a:off x="0" y="0"/>
          <a:ext cx="0" cy="0"/>
          <a:chOff x="0" y="0"/>
          <a:chExt cx="0" cy="0"/>
        </a:xfrm>
      </p:grpSpPr>
      <p:sp>
        <p:nvSpPr>
          <p:cNvPr id="191" name="Google Shape;191;p22"/>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2"/>
          <p:cNvSpPr txBox="1"/>
          <p:nvPr/>
        </p:nvSpPr>
        <p:spPr>
          <a:xfrm>
            <a:off x="550" y="-98509"/>
            <a:ext cx="9144000" cy="42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__ _ _ _ _ _ _ _ _ _ _ _ _ _ _ _ _ _ _ _ _ _</a:t>
            </a:r>
            <a:endParaRPr sz="1600">
              <a:solidFill>
                <a:schemeClr val="lt1"/>
              </a:solidFill>
              <a:latin typeface="Long Cang"/>
              <a:ea typeface="Long Cang"/>
              <a:cs typeface="Long Cang"/>
              <a:sym typeface="Long Cang"/>
            </a:endParaRPr>
          </a:p>
          <a:p>
            <a:pPr marL="0" lvl="0" indent="0" algn="l" rtl="0">
              <a:spcBef>
                <a:spcPts val="0"/>
              </a:spcBef>
              <a:spcAft>
                <a:spcPts val="0"/>
              </a:spcAft>
              <a:buNone/>
            </a:pPr>
            <a:endParaRPr sz="1600">
              <a:solidFill>
                <a:schemeClr val="lt1"/>
              </a:solidFill>
              <a:latin typeface="Long Cang"/>
              <a:ea typeface="Long Cang"/>
              <a:cs typeface="Long Cang"/>
              <a:sym typeface="Long Cang"/>
            </a:endParaRPr>
          </a:p>
        </p:txBody>
      </p:sp>
      <p:sp>
        <p:nvSpPr>
          <p:cNvPr id="193" name="Google Shape;193;p22"/>
          <p:cNvSpPr txBox="1"/>
          <p:nvPr/>
        </p:nvSpPr>
        <p:spPr>
          <a:xfrm>
            <a:off x="550" y="4664378"/>
            <a:ext cx="9144000" cy="42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__ _ _ _ _ _ _ _ _ _ _ _ _ _ _ _ _ _ _ _ _ _</a:t>
            </a:r>
            <a:endParaRPr sz="1600">
              <a:solidFill>
                <a:schemeClr val="lt1"/>
              </a:solidFill>
              <a:latin typeface="Long Cang"/>
              <a:ea typeface="Long Cang"/>
              <a:cs typeface="Long Cang"/>
              <a:sym typeface="Long Cang"/>
            </a:endParaRPr>
          </a:p>
          <a:p>
            <a:pPr marL="0" lvl="0" indent="0" algn="l" rtl="0">
              <a:spcBef>
                <a:spcPts val="0"/>
              </a:spcBef>
              <a:spcAft>
                <a:spcPts val="0"/>
              </a:spcAft>
              <a:buNone/>
            </a:pPr>
            <a:endParaRPr sz="1600">
              <a:solidFill>
                <a:schemeClr val="lt1"/>
              </a:solidFill>
              <a:latin typeface="Long Cang"/>
              <a:ea typeface="Long Cang"/>
              <a:cs typeface="Long Cang"/>
              <a:sym typeface="Long Cang"/>
            </a:endParaRPr>
          </a:p>
        </p:txBody>
      </p:sp>
      <p:sp>
        <p:nvSpPr>
          <p:cNvPr id="194" name="Google Shape;194;p22"/>
          <p:cNvSpPr/>
          <p:nvPr/>
        </p:nvSpPr>
        <p:spPr>
          <a:xfrm>
            <a:off x="7924766" y="3906591"/>
            <a:ext cx="1123200" cy="1123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subTitle" idx="1"/>
          </p:nvPr>
        </p:nvSpPr>
        <p:spPr>
          <a:xfrm rot="5400000">
            <a:off x="6365400" y="2358075"/>
            <a:ext cx="5129100" cy="4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solidFill>
                  <a:schemeClr val="lt1"/>
                </a:solidFill>
                <a:latin typeface="Long Cang"/>
                <a:ea typeface="Long Cang"/>
                <a:cs typeface="Long Cang"/>
                <a:sym typeface="Long Ca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 name="Google Shape;18;p3"/>
          <p:cNvSpPr txBox="1">
            <a:spLocks noGrp="1"/>
          </p:cNvSpPr>
          <p:nvPr>
            <p:ph type="subTitle" idx="2"/>
          </p:nvPr>
        </p:nvSpPr>
        <p:spPr>
          <a:xfrm rot="5400000">
            <a:off x="6428475" y="2358025"/>
            <a:ext cx="4068300" cy="4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atin typeface="Long Cang"/>
                <a:ea typeface="Long Cang"/>
                <a:cs typeface="Long Cang"/>
                <a:sym typeface="Long Ca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 name="Google Shape;19;p3"/>
          <p:cNvSpPr txBox="1">
            <a:spLocks noGrp="1"/>
          </p:cNvSpPr>
          <p:nvPr>
            <p:ph type="subTitle" idx="3"/>
          </p:nvPr>
        </p:nvSpPr>
        <p:spPr>
          <a:xfrm rot="-5400000" flipH="1">
            <a:off x="-2349400" y="2358075"/>
            <a:ext cx="5129100" cy="4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solidFill>
                  <a:schemeClr val="lt1"/>
                </a:solidFill>
                <a:latin typeface="Long Cang"/>
                <a:ea typeface="Long Cang"/>
                <a:cs typeface="Long Cang"/>
                <a:sym typeface="Long Ca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 name="Google Shape;20;p3"/>
          <p:cNvSpPr txBox="1">
            <a:spLocks noGrp="1"/>
          </p:cNvSpPr>
          <p:nvPr>
            <p:ph type="title" hasCustomPrompt="1"/>
          </p:nvPr>
        </p:nvSpPr>
        <p:spPr>
          <a:xfrm>
            <a:off x="1843950" y="1257625"/>
            <a:ext cx="2033100" cy="118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 name="Google Shape;21;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2" name="Google Shape;22;p3"/>
          <p:cNvSpPr txBox="1">
            <a:spLocks noGrp="1"/>
          </p:cNvSpPr>
          <p:nvPr>
            <p:ph type="subTitle" idx="4"/>
          </p:nvPr>
        </p:nvSpPr>
        <p:spPr>
          <a:xfrm>
            <a:off x="719988" y="3875000"/>
            <a:ext cx="4281000" cy="619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3" name="Google Shape;23;p3"/>
          <p:cNvSpPr txBox="1">
            <a:spLocks noGrp="1"/>
          </p:cNvSpPr>
          <p:nvPr>
            <p:ph type="title" idx="5"/>
          </p:nvPr>
        </p:nvSpPr>
        <p:spPr>
          <a:xfrm>
            <a:off x="719988" y="2913250"/>
            <a:ext cx="4281000" cy="841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ldNum" idx="6"/>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txBox="1">
            <a:spLocks noGrp="1"/>
          </p:cNvSpPr>
          <p:nvPr>
            <p:ph type="title"/>
          </p:nvPr>
        </p:nvSpPr>
        <p:spPr>
          <a:xfrm>
            <a:off x="879050" y="521225"/>
            <a:ext cx="75450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6" name="Google Shape;46;p6"/>
          <p:cNvSpPr/>
          <p:nvPr/>
        </p:nvSpPr>
        <p:spPr>
          <a:xfrm>
            <a:off x="755056" y="499431"/>
            <a:ext cx="412500" cy="41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p:nvPr/>
        </p:nvSpPr>
        <p:spPr>
          <a:xfrm rot="5400000" flipH="1">
            <a:off x="6252075" y="2350294"/>
            <a:ext cx="5479200" cy="42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a:t>
            </a:r>
            <a:endParaRPr sz="1600">
              <a:solidFill>
                <a:schemeClr val="lt1"/>
              </a:solidFill>
              <a:latin typeface="Long Cang"/>
              <a:ea typeface="Long Cang"/>
              <a:cs typeface="Long Cang"/>
              <a:sym typeface="Long Cang"/>
            </a:endParaRPr>
          </a:p>
        </p:txBody>
      </p:sp>
      <p:sp>
        <p:nvSpPr>
          <p:cNvPr id="48" name="Google Shape;48;p6"/>
          <p:cNvSpPr txBox="1"/>
          <p:nvPr/>
        </p:nvSpPr>
        <p:spPr>
          <a:xfrm rot="-5400000">
            <a:off x="-2586175" y="2350294"/>
            <a:ext cx="5479200" cy="42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a:t>
            </a:r>
            <a:endParaRPr sz="1600">
              <a:solidFill>
                <a:schemeClr val="lt1"/>
              </a:solidFill>
              <a:latin typeface="Long Cang"/>
              <a:ea typeface="Long Cang"/>
              <a:cs typeface="Long Cang"/>
              <a:sym typeface="Long Cang"/>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4"/>
        <p:cNvGrpSpPr/>
        <p:nvPr/>
      </p:nvGrpSpPr>
      <p:grpSpPr>
        <a:xfrm>
          <a:off x="0" y="0"/>
          <a:ext cx="0" cy="0"/>
          <a:chOff x="0" y="0"/>
          <a:chExt cx="0" cy="0"/>
        </a:xfrm>
      </p:grpSpPr>
      <p:sp>
        <p:nvSpPr>
          <p:cNvPr id="65" name="Google Shape;65;p9"/>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txBox="1">
            <a:spLocks noGrp="1"/>
          </p:cNvSpPr>
          <p:nvPr>
            <p:ph type="title"/>
          </p:nvPr>
        </p:nvSpPr>
        <p:spPr>
          <a:xfrm>
            <a:off x="4424325" y="1177288"/>
            <a:ext cx="3738000" cy="8118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4200"/>
              <a:buNone/>
              <a:defRPr sz="5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7" name="Google Shape;67;p9"/>
          <p:cNvSpPr txBox="1">
            <a:spLocks noGrp="1"/>
          </p:cNvSpPr>
          <p:nvPr>
            <p:ph type="subTitle" idx="1"/>
          </p:nvPr>
        </p:nvSpPr>
        <p:spPr>
          <a:xfrm>
            <a:off x="4424325" y="2076663"/>
            <a:ext cx="3738000" cy="1890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8" name="Google Shape;68;p9"/>
          <p:cNvSpPr txBox="1">
            <a:spLocks noGrp="1"/>
          </p:cNvSpPr>
          <p:nvPr>
            <p:ph type="subTitle" idx="2"/>
          </p:nvPr>
        </p:nvSpPr>
        <p:spPr>
          <a:xfrm rot="5400000">
            <a:off x="6365400" y="2358075"/>
            <a:ext cx="5129100" cy="4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solidFill>
                  <a:schemeClr val="lt1"/>
                </a:solidFill>
                <a:latin typeface="Long Cang"/>
                <a:ea typeface="Long Cang"/>
                <a:cs typeface="Long Cang"/>
                <a:sym typeface="Long Ca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9" name="Google Shape;69;p9"/>
          <p:cNvSpPr txBox="1">
            <a:spLocks noGrp="1"/>
          </p:cNvSpPr>
          <p:nvPr>
            <p:ph type="subTitle" idx="3"/>
          </p:nvPr>
        </p:nvSpPr>
        <p:spPr>
          <a:xfrm rot="5400000">
            <a:off x="6428475" y="2358025"/>
            <a:ext cx="4068300" cy="4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atin typeface="Long Cang"/>
                <a:ea typeface="Long Cang"/>
                <a:cs typeface="Long Cang"/>
                <a:sym typeface="Long Ca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0" name="Google Shape;70;p9"/>
          <p:cNvSpPr txBox="1">
            <a:spLocks noGrp="1"/>
          </p:cNvSpPr>
          <p:nvPr>
            <p:ph type="subTitle" idx="4"/>
          </p:nvPr>
        </p:nvSpPr>
        <p:spPr>
          <a:xfrm rot="-5400000" flipH="1">
            <a:off x="-2349400" y="2358075"/>
            <a:ext cx="5129100" cy="4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solidFill>
                  <a:schemeClr val="lt1"/>
                </a:solidFill>
                <a:latin typeface="Long Cang"/>
                <a:ea typeface="Long Cang"/>
                <a:cs typeface="Long Cang"/>
                <a:sym typeface="Long Ca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ITLE_ONLY_1">
    <p:spTree>
      <p:nvGrpSpPr>
        <p:cNvPr id="1" name="Shape 82"/>
        <p:cNvGrpSpPr/>
        <p:nvPr/>
      </p:nvGrpSpPr>
      <p:grpSpPr>
        <a:xfrm>
          <a:off x="0" y="0"/>
          <a:ext cx="0" cy="0"/>
          <a:chOff x="0" y="0"/>
          <a:chExt cx="0" cy="0"/>
        </a:xfrm>
      </p:grpSpPr>
      <p:sp>
        <p:nvSpPr>
          <p:cNvPr id="83" name="Google Shape;83;p13"/>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txBox="1">
            <a:spLocks noGrp="1"/>
          </p:cNvSpPr>
          <p:nvPr>
            <p:ph type="title"/>
          </p:nvPr>
        </p:nvSpPr>
        <p:spPr>
          <a:xfrm>
            <a:off x="879050" y="521225"/>
            <a:ext cx="75450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800"/>
              <a:buNone/>
              <a:defRPr/>
            </a:lvl1pPr>
            <a:lvl2pPr lvl="1" rtl="0">
              <a:lnSpc>
                <a:spcPct val="80000"/>
              </a:lnSpc>
              <a:spcBef>
                <a:spcPts val="0"/>
              </a:spcBef>
              <a:spcAft>
                <a:spcPts val="0"/>
              </a:spcAft>
              <a:buSzPts val="3800"/>
              <a:buNone/>
              <a:defRPr/>
            </a:lvl2pPr>
            <a:lvl3pPr lvl="2" rtl="0">
              <a:lnSpc>
                <a:spcPct val="80000"/>
              </a:lnSpc>
              <a:spcBef>
                <a:spcPts val="0"/>
              </a:spcBef>
              <a:spcAft>
                <a:spcPts val="0"/>
              </a:spcAft>
              <a:buSzPts val="3800"/>
              <a:buNone/>
              <a:defRPr/>
            </a:lvl3pPr>
            <a:lvl4pPr lvl="3" rtl="0">
              <a:lnSpc>
                <a:spcPct val="80000"/>
              </a:lnSpc>
              <a:spcBef>
                <a:spcPts val="0"/>
              </a:spcBef>
              <a:spcAft>
                <a:spcPts val="0"/>
              </a:spcAft>
              <a:buSzPts val="3800"/>
              <a:buNone/>
              <a:defRPr/>
            </a:lvl4pPr>
            <a:lvl5pPr lvl="4" rtl="0">
              <a:lnSpc>
                <a:spcPct val="80000"/>
              </a:lnSpc>
              <a:spcBef>
                <a:spcPts val="0"/>
              </a:spcBef>
              <a:spcAft>
                <a:spcPts val="0"/>
              </a:spcAft>
              <a:buSzPts val="3800"/>
              <a:buNone/>
              <a:defRPr/>
            </a:lvl5pPr>
            <a:lvl6pPr lvl="5" rtl="0">
              <a:lnSpc>
                <a:spcPct val="80000"/>
              </a:lnSpc>
              <a:spcBef>
                <a:spcPts val="0"/>
              </a:spcBef>
              <a:spcAft>
                <a:spcPts val="0"/>
              </a:spcAft>
              <a:buSzPts val="3800"/>
              <a:buNone/>
              <a:defRPr/>
            </a:lvl6pPr>
            <a:lvl7pPr lvl="6" rtl="0">
              <a:lnSpc>
                <a:spcPct val="80000"/>
              </a:lnSpc>
              <a:spcBef>
                <a:spcPts val="0"/>
              </a:spcBef>
              <a:spcAft>
                <a:spcPts val="0"/>
              </a:spcAft>
              <a:buSzPts val="3800"/>
              <a:buNone/>
              <a:defRPr/>
            </a:lvl7pPr>
            <a:lvl8pPr lvl="7" rtl="0">
              <a:lnSpc>
                <a:spcPct val="80000"/>
              </a:lnSpc>
              <a:spcBef>
                <a:spcPts val="0"/>
              </a:spcBef>
              <a:spcAft>
                <a:spcPts val="0"/>
              </a:spcAft>
              <a:buSzPts val="3800"/>
              <a:buNone/>
              <a:defRPr/>
            </a:lvl8pPr>
            <a:lvl9pPr lvl="8" rtl="0">
              <a:lnSpc>
                <a:spcPct val="80000"/>
              </a:lnSpc>
              <a:spcBef>
                <a:spcPts val="0"/>
              </a:spcBef>
              <a:spcAft>
                <a:spcPts val="0"/>
              </a:spcAft>
              <a:buSzPts val="3800"/>
              <a:buNone/>
              <a:defRPr/>
            </a:lvl9pPr>
          </a:lstStyle>
          <a:p>
            <a:endParaRPr/>
          </a:p>
        </p:txBody>
      </p:sp>
      <p:sp>
        <p:nvSpPr>
          <p:cNvPr id="85" name="Google Shape;85;p13"/>
          <p:cNvSpPr txBox="1">
            <a:spLocks noGrp="1"/>
          </p:cNvSpPr>
          <p:nvPr>
            <p:ph type="title" idx="2" hasCustomPrompt="1"/>
          </p:nvPr>
        </p:nvSpPr>
        <p:spPr>
          <a:xfrm>
            <a:off x="720000" y="1245075"/>
            <a:ext cx="2459400" cy="45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4000"/>
              <a:buNone/>
              <a:defRPr sz="4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6" name="Google Shape;86;p13"/>
          <p:cNvSpPr txBox="1">
            <a:spLocks noGrp="1"/>
          </p:cNvSpPr>
          <p:nvPr>
            <p:ph type="subTitle" idx="1"/>
          </p:nvPr>
        </p:nvSpPr>
        <p:spPr>
          <a:xfrm>
            <a:off x="720000" y="1947611"/>
            <a:ext cx="2459400" cy="364500"/>
          </a:xfrm>
          <a:prstGeom prst="rect">
            <a:avLst/>
          </a:prstGeom>
        </p:spPr>
        <p:txBody>
          <a:bodyPr spcFirstLastPara="1" wrap="square" lIns="91425" tIns="91425" rIns="91425" bIns="91425" anchor="b" anchorCtr="0">
            <a:noAutofit/>
          </a:bodyPr>
          <a:lstStyle>
            <a:lvl1pPr lvl="0">
              <a:spcBef>
                <a:spcPts val="0"/>
              </a:spcBef>
              <a:spcAft>
                <a:spcPts val="0"/>
              </a:spcAft>
              <a:buSzPts val="2800"/>
              <a:buFont typeface="Long Cang"/>
              <a:buNone/>
              <a:defRPr sz="2800">
                <a:latin typeface="Long Cang"/>
                <a:ea typeface="Long Cang"/>
                <a:cs typeface="Long Cang"/>
                <a:sym typeface="Long Cang"/>
              </a:defRPr>
            </a:lvl1pPr>
            <a:lvl2pPr lvl="1">
              <a:spcBef>
                <a:spcPts val="0"/>
              </a:spcBef>
              <a:spcAft>
                <a:spcPts val="0"/>
              </a:spcAft>
              <a:buSzPts val="3000"/>
              <a:buFont typeface="Long Cang"/>
              <a:buNone/>
              <a:defRPr sz="3000">
                <a:latin typeface="Long Cang"/>
                <a:ea typeface="Long Cang"/>
                <a:cs typeface="Long Cang"/>
                <a:sym typeface="Long Cang"/>
              </a:defRPr>
            </a:lvl2pPr>
            <a:lvl3pPr lvl="2">
              <a:spcBef>
                <a:spcPts val="0"/>
              </a:spcBef>
              <a:spcAft>
                <a:spcPts val="0"/>
              </a:spcAft>
              <a:buSzPts val="3000"/>
              <a:buFont typeface="Long Cang"/>
              <a:buNone/>
              <a:defRPr sz="3000">
                <a:latin typeface="Long Cang"/>
                <a:ea typeface="Long Cang"/>
                <a:cs typeface="Long Cang"/>
                <a:sym typeface="Long Cang"/>
              </a:defRPr>
            </a:lvl3pPr>
            <a:lvl4pPr lvl="3">
              <a:spcBef>
                <a:spcPts val="0"/>
              </a:spcBef>
              <a:spcAft>
                <a:spcPts val="0"/>
              </a:spcAft>
              <a:buSzPts val="3000"/>
              <a:buFont typeface="Long Cang"/>
              <a:buNone/>
              <a:defRPr sz="3000">
                <a:latin typeface="Long Cang"/>
                <a:ea typeface="Long Cang"/>
                <a:cs typeface="Long Cang"/>
                <a:sym typeface="Long Cang"/>
              </a:defRPr>
            </a:lvl4pPr>
            <a:lvl5pPr lvl="4">
              <a:spcBef>
                <a:spcPts val="0"/>
              </a:spcBef>
              <a:spcAft>
                <a:spcPts val="0"/>
              </a:spcAft>
              <a:buSzPts val="3000"/>
              <a:buFont typeface="Long Cang"/>
              <a:buNone/>
              <a:defRPr sz="3000">
                <a:latin typeface="Long Cang"/>
                <a:ea typeface="Long Cang"/>
                <a:cs typeface="Long Cang"/>
                <a:sym typeface="Long Cang"/>
              </a:defRPr>
            </a:lvl5pPr>
            <a:lvl6pPr lvl="5">
              <a:spcBef>
                <a:spcPts val="0"/>
              </a:spcBef>
              <a:spcAft>
                <a:spcPts val="0"/>
              </a:spcAft>
              <a:buSzPts val="3000"/>
              <a:buFont typeface="Long Cang"/>
              <a:buNone/>
              <a:defRPr sz="3000">
                <a:latin typeface="Long Cang"/>
                <a:ea typeface="Long Cang"/>
                <a:cs typeface="Long Cang"/>
                <a:sym typeface="Long Cang"/>
              </a:defRPr>
            </a:lvl6pPr>
            <a:lvl7pPr lvl="6">
              <a:spcBef>
                <a:spcPts val="0"/>
              </a:spcBef>
              <a:spcAft>
                <a:spcPts val="0"/>
              </a:spcAft>
              <a:buSzPts val="3000"/>
              <a:buFont typeface="Long Cang"/>
              <a:buNone/>
              <a:defRPr sz="3000">
                <a:latin typeface="Long Cang"/>
                <a:ea typeface="Long Cang"/>
                <a:cs typeface="Long Cang"/>
                <a:sym typeface="Long Cang"/>
              </a:defRPr>
            </a:lvl7pPr>
            <a:lvl8pPr lvl="7">
              <a:spcBef>
                <a:spcPts val="0"/>
              </a:spcBef>
              <a:spcAft>
                <a:spcPts val="0"/>
              </a:spcAft>
              <a:buSzPts val="3000"/>
              <a:buFont typeface="Long Cang"/>
              <a:buNone/>
              <a:defRPr sz="3000">
                <a:latin typeface="Long Cang"/>
                <a:ea typeface="Long Cang"/>
                <a:cs typeface="Long Cang"/>
                <a:sym typeface="Long Cang"/>
              </a:defRPr>
            </a:lvl8pPr>
            <a:lvl9pPr lvl="8">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87" name="Google Shape;87;p13"/>
          <p:cNvSpPr txBox="1">
            <a:spLocks noGrp="1"/>
          </p:cNvSpPr>
          <p:nvPr>
            <p:ph type="subTitle" idx="3"/>
          </p:nvPr>
        </p:nvSpPr>
        <p:spPr>
          <a:xfrm>
            <a:off x="720000" y="2117146"/>
            <a:ext cx="2459400" cy="6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8" name="Google Shape;88;p13"/>
          <p:cNvSpPr txBox="1">
            <a:spLocks noGrp="1"/>
          </p:cNvSpPr>
          <p:nvPr>
            <p:ph type="title" idx="4" hasCustomPrompt="1"/>
          </p:nvPr>
        </p:nvSpPr>
        <p:spPr>
          <a:xfrm>
            <a:off x="720000" y="2998273"/>
            <a:ext cx="2459400" cy="45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4000"/>
              <a:buNone/>
              <a:defRPr sz="4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9" name="Google Shape;89;p13"/>
          <p:cNvSpPr txBox="1">
            <a:spLocks noGrp="1"/>
          </p:cNvSpPr>
          <p:nvPr>
            <p:ph type="subTitle" idx="5"/>
          </p:nvPr>
        </p:nvSpPr>
        <p:spPr>
          <a:xfrm>
            <a:off x="720000" y="3700804"/>
            <a:ext cx="2459400" cy="3645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90" name="Google Shape;90;p13"/>
          <p:cNvSpPr txBox="1">
            <a:spLocks noGrp="1"/>
          </p:cNvSpPr>
          <p:nvPr>
            <p:ph type="title" idx="6" hasCustomPrompt="1"/>
          </p:nvPr>
        </p:nvSpPr>
        <p:spPr>
          <a:xfrm>
            <a:off x="3342300" y="1245075"/>
            <a:ext cx="2459400" cy="45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4000"/>
              <a:buNone/>
              <a:defRPr sz="4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1" name="Google Shape;91;p13"/>
          <p:cNvSpPr txBox="1">
            <a:spLocks noGrp="1"/>
          </p:cNvSpPr>
          <p:nvPr>
            <p:ph type="subTitle" idx="7"/>
          </p:nvPr>
        </p:nvSpPr>
        <p:spPr>
          <a:xfrm>
            <a:off x="3320500" y="1947611"/>
            <a:ext cx="2459400" cy="3645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92" name="Google Shape;92;p13"/>
          <p:cNvSpPr txBox="1">
            <a:spLocks noGrp="1"/>
          </p:cNvSpPr>
          <p:nvPr>
            <p:ph type="subTitle" idx="8"/>
          </p:nvPr>
        </p:nvSpPr>
        <p:spPr>
          <a:xfrm>
            <a:off x="3342300" y="2117146"/>
            <a:ext cx="2459400" cy="6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3" name="Google Shape;93;p13"/>
          <p:cNvSpPr txBox="1">
            <a:spLocks noGrp="1"/>
          </p:cNvSpPr>
          <p:nvPr>
            <p:ph type="title" idx="9" hasCustomPrompt="1"/>
          </p:nvPr>
        </p:nvSpPr>
        <p:spPr>
          <a:xfrm>
            <a:off x="3342300" y="2998273"/>
            <a:ext cx="2459400" cy="45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4000"/>
              <a:buNone/>
              <a:defRPr sz="4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4" name="Google Shape;94;p13"/>
          <p:cNvSpPr txBox="1">
            <a:spLocks noGrp="1"/>
          </p:cNvSpPr>
          <p:nvPr>
            <p:ph type="subTitle" idx="13"/>
          </p:nvPr>
        </p:nvSpPr>
        <p:spPr>
          <a:xfrm>
            <a:off x="3342300" y="3700804"/>
            <a:ext cx="2459400" cy="3645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95" name="Google Shape;95;p13"/>
          <p:cNvSpPr txBox="1">
            <a:spLocks noGrp="1"/>
          </p:cNvSpPr>
          <p:nvPr>
            <p:ph type="subTitle" idx="14"/>
          </p:nvPr>
        </p:nvSpPr>
        <p:spPr>
          <a:xfrm>
            <a:off x="3342300" y="3870339"/>
            <a:ext cx="2459400" cy="6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6" name="Google Shape;96;p13"/>
          <p:cNvSpPr txBox="1">
            <a:spLocks noGrp="1"/>
          </p:cNvSpPr>
          <p:nvPr>
            <p:ph type="title" idx="15" hasCustomPrompt="1"/>
          </p:nvPr>
        </p:nvSpPr>
        <p:spPr>
          <a:xfrm>
            <a:off x="5964475" y="1245075"/>
            <a:ext cx="2459400" cy="45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4000"/>
              <a:buNone/>
              <a:defRPr sz="4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7" name="Google Shape;97;p13"/>
          <p:cNvSpPr txBox="1">
            <a:spLocks noGrp="1"/>
          </p:cNvSpPr>
          <p:nvPr>
            <p:ph type="subTitle" idx="16"/>
          </p:nvPr>
        </p:nvSpPr>
        <p:spPr>
          <a:xfrm>
            <a:off x="5942675" y="1947611"/>
            <a:ext cx="2459400" cy="3645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98" name="Google Shape;98;p13"/>
          <p:cNvSpPr txBox="1">
            <a:spLocks noGrp="1"/>
          </p:cNvSpPr>
          <p:nvPr>
            <p:ph type="subTitle" idx="17"/>
          </p:nvPr>
        </p:nvSpPr>
        <p:spPr>
          <a:xfrm>
            <a:off x="5964475" y="2117146"/>
            <a:ext cx="2459400" cy="6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9" name="Google Shape;99;p13"/>
          <p:cNvSpPr txBox="1">
            <a:spLocks noGrp="1"/>
          </p:cNvSpPr>
          <p:nvPr>
            <p:ph type="title" idx="18" hasCustomPrompt="1"/>
          </p:nvPr>
        </p:nvSpPr>
        <p:spPr>
          <a:xfrm>
            <a:off x="5964475" y="2998273"/>
            <a:ext cx="2459400" cy="45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4000"/>
              <a:buNone/>
              <a:defRPr sz="4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00" name="Google Shape;100;p13"/>
          <p:cNvSpPr txBox="1">
            <a:spLocks noGrp="1"/>
          </p:cNvSpPr>
          <p:nvPr>
            <p:ph type="subTitle" idx="19"/>
          </p:nvPr>
        </p:nvSpPr>
        <p:spPr>
          <a:xfrm>
            <a:off x="5964475" y="3700804"/>
            <a:ext cx="2459400" cy="3645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01" name="Google Shape;101;p13"/>
          <p:cNvSpPr txBox="1">
            <a:spLocks noGrp="1"/>
          </p:cNvSpPr>
          <p:nvPr>
            <p:ph type="subTitle" idx="20"/>
          </p:nvPr>
        </p:nvSpPr>
        <p:spPr>
          <a:xfrm>
            <a:off x="5964475" y="3870339"/>
            <a:ext cx="2459400" cy="6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 name="Google Shape;102;p13"/>
          <p:cNvSpPr txBox="1">
            <a:spLocks noGrp="1"/>
          </p:cNvSpPr>
          <p:nvPr>
            <p:ph type="subTitle" idx="21"/>
          </p:nvPr>
        </p:nvSpPr>
        <p:spPr>
          <a:xfrm>
            <a:off x="720000" y="3870337"/>
            <a:ext cx="2459400" cy="6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3" name="Google Shape;103;p13"/>
          <p:cNvSpPr/>
          <p:nvPr/>
        </p:nvSpPr>
        <p:spPr>
          <a:xfrm>
            <a:off x="755056" y="499431"/>
            <a:ext cx="412500" cy="41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txBox="1"/>
          <p:nvPr/>
        </p:nvSpPr>
        <p:spPr>
          <a:xfrm rot="5400000" flipH="1">
            <a:off x="6252075" y="2350294"/>
            <a:ext cx="5479200" cy="42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a:t>
            </a:r>
            <a:endParaRPr sz="1600">
              <a:solidFill>
                <a:schemeClr val="lt1"/>
              </a:solidFill>
              <a:latin typeface="Long Cang"/>
              <a:ea typeface="Long Cang"/>
              <a:cs typeface="Long Cang"/>
              <a:sym typeface="Long Cang"/>
            </a:endParaRPr>
          </a:p>
        </p:txBody>
      </p:sp>
      <p:sp>
        <p:nvSpPr>
          <p:cNvPr id="105" name="Google Shape;105;p13"/>
          <p:cNvSpPr txBox="1"/>
          <p:nvPr/>
        </p:nvSpPr>
        <p:spPr>
          <a:xfrm rot="-5400000">
            <a:off x="-2586175" y="2350294"/>
            <a:ext cx="5479200" cy="42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a:t>
            </a:r>
            <a:endParaRPr sz="1600">
              <a:solidFill>
                <a:schemeClr val="lt1"/>
              </a:solidFill>
              <a:latin typeface="Long Cang"/>
              <a:ea typeface="Long Cang"/>
              <a:cs typeface="Long Cang"/>
              <a:sym typeface="Long Cang"/>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SECTION_TITLE_AND_DESCRIPTION_1">
    <p:spTree>
      <p:nvGrpSpPr>
        <p:cNvPr id="1" name="Shape 106"/>
        <p:cNvGrpSpPr/>
        <p:nvPr/>
      </p:nvGrpSpPr>
      <p:grpSpPr>
        <a:xfrm>
          <a:off x="0" y="0"/>
          <a:ext cx="0" cy="0"/>
          <a:chOff x="0" y="0"/>
          <a:chExt cx="0" cy="0"/>
        </a:xfrm>
      </p:grpSpPr>
      <p:sp>
        <p:nvSpPr>
          <p:cNvPr id="107" name="Google Shape;107;p14"/>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txBox="1">
            <a:spLocks noGrp="1"/>
          </p:cNvSpPr>
          <p:nvPr>
            <p:ph type="title"/>
          </p:nvPr>
        </p:nvSpPr>
        <p:spPr>
          <a:xfrm>
            <a:off x="977925" y="3439368"/>
            <a:ext cx="4346100" cy="528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sz="3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9" name="Google Shape;109;p14"/>
          <p:cNvSpPr txBox="1">
            <a:spLocks noGrp="1"/>
          </p:cNvSpPr>
          <p:nvPr>
            <p:ph type="subTitle" idx="1"/>
          </p:nvPr>
        </p:nvSpPr>
        <p:spPr>
          <a:xfrm>
            <a:off x="977925" y="1077800"/>
            <a:ext cx="4346100" cy="2392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110" name="Google Shape;110;p14"/>
          <p:cNvSpPr txBox="1">
            <a:spLocks noGrp="1"/>
          </p:cNvSpPr>
          <p:nvPr>
            <p:ph type="subTitle" idx="2"/>
          </p:nvPr>
        </p:nvSpPr>
        <p:spPr>
          <a:xfrm rot="5400000">
            <a:off x="6365400" y="2358075"/>
            <a:ext cx="5129100" cy="4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solidFill>
                  <a:schemeClr val="lt1"/>
                </a:solidFill>
                <a:latin typeface="Long Cang"/>
                <a:ea typeface="Long Cang"/>
                <a:cs typeface="Long Cang"/>
                <a:sym typeface="Long Ca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1" name="Google Shape;111;p14"/>
          <p:cNvSpPr txBox="1">
            <a:spLocks noGrp="1"/>
          </p:cNvSpPr>
          <p:nvPr>
            <p:ph type="subTitle" idx="3"/>
          </p:nvPr>
        </p:nvSpPr>
        <p:spPr>
          <a:xfrm rot="5400000">
            <a:off x="6428475" y="2358025"/>
            <a:ext cx="4068300" cy="4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atin typeface="Long Cang"/>
                <a:ea typeface="Long Cang"/>
                <a:cs typeface="Long Cang"/>
                <a:sym typeface="Long Ca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2" name="Google Shape;112;p14"/>
          <p:cNvSpPr txBox="1">
            <a:spLocks noGrp="1"/>
          </p:cNvSpPr>
          <p:nvPr>
            <p:ph type="subTitle" idx="4"/>
          </p:nvPr>
        </p:nvSpPr>
        <p:spPr>
          <a:xfrm rot="-5400000" flipH="1">
            <a:off x="-2349400" y="2358075"/>
            <a:ext cx="5129100" cy="4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solidFill>
                  <a:schemeClr val="lt1"/>
                </a:solidFill>
                <a:latin typeface="Long Cang"/>
                <a:ea typeface="Long Cang"/>
                <a:cs typeface="Long Cang"/>
                <a:sym typeface="Long Ca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TITLE_ONLY_1_1_1">
    <p:spTree>
      <p:nvGrpSpPr>
        <p:cNvPr id="1" name="Shape 132"/>
        <p:cNvGrpSpPr/>
        <p:nvPr/>
      </p:nvGrpSpPr>
      <p:grpSpPr>
        <a:xfrm>
          <a:off x="0" y="0"/>
          <a:ext cx="0" cy="0"/>
          <a:chOff x="0" y="0"/>
          <a:chExt cx="0" cy="0"/>
        </a:xfrm>
      </p:grpSpPr>
      <p:sp>
        <p:nvSpPr>
          <p:cNvPr id="133" name="Google Shape;133;p17"/>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7"/>
          <p:cNvSpPr txBox="1">
            <a:spLocks noGrp="1"/>
          </p:cNvSpPr>
          <p:nvPr>
            <p:ph type="title"/>
          </p:nvPr>
        </p:nvSpPr>
        <p:spPr>
          <a:xfrm>
            <a:off x="879050" y="521225"/>
            <a:ext cx="75450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35" name="Google Shape;135;p17"/>
          <p:cNvSpPr txBox="1">
            <a:spLocks noGrp="1"/>
          </p:cNvSpPr>
          <p:nvPr>
            <p:ph type="subTitle" idx="1"/>
          </p:nvPr>
        </p:nvSpPr>
        <p:spPr>
          <a:xfrm>
            <a:off x="897150" y="3058962"/>
            <a:ext cx="2315400" cy="6213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36" name="Google Shape;136;p17"/>
          <p:cNvSpPr txBox="1">
            <a:spLocks noGrp="1"/>
          </p:cNvSpPr>
          <p:nvPr>
            <p:ph type="subTitle" idx="2"/>
          </p:nvPr>
        </p:nvSpPr>
        <p:spPr>
          <a:xfrm>
            <a:off x="897150" y="3589600"/>
            <a:ext cx="2315400" cy="662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37" name="Google Shape;137;p17"/>
          <p:cNvSpPr txBox="1">
            <a:spLocks noGrp="1"/>
          </p:cNvSpPr>
          <p:nvPr>
            <p:ph type="subTitle" idx="3"/>
          </p:nvPr>
        </p:nvSpPr>
        <p:spPr>
          <a:xfrm>
            <a:off x="5956200" y="3058962"/>
            <a:ext cx="2315400" cy="621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38" name="Google Shape;138;p17"/>
          <p:cNvSpPr txBox="1">
            <a:spLocks noGrp="1"/>
          </p:cNvSpPr>
          <p:nvPr>
            <p:ph type="subTitle" idx="4"/>
          </p:nvPr>
        </p:nvSpPr>
        <p:spPr>
          <a:xfrm>
            <a:off x="5956200" y="3589600"/>
            <a:ext cx="2315400" cy="662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39" name="Google Shape;139;p17"/>
          <p:cNvSpPr txBox="1">
            <a:spLocks noGrp="1"/>
          </p:cNvSpPr>
          <p:nvPr>
            <p:ph type="subTitle" idx="5"/>
          </p:nvPr>
        </p:nvSpPr>
        <p:spPr>
          <a:xfrm>
            <a:off x="897150" y="1577999"/>
            <a:ext cx="2315400" cy="6213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40" name="Google Shape;140;p17"/>
          <p:cNvSpPr txBox="1">
            <a:spLocks noGrp="1"/>
          </p:cNvSpPr>
          <p:nvPr>
            <p:ph type="subTitle" idx="6"/>
          </p:nvPr>
        </p:nvSpPr>
        <p:spPr>
          <a:xfrm>
            <a:off x="897150" y="2103550"/>
            <a:ext cx="2315400" cy="662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41" name="Google Shape;141;p17"/>
          <p:cNvSpPr txBox="1">
            <a:spLocks noGrp="1"/>
          </p:cNvSpPr>
          <p:nvPr>
            <p:ph type="subTitle" idx="7"/>
          </p:nvPr>
        </p:nvSpPr>
        <p:spPr>
          <a:xfrm>
            <a:off x="5956200" y="1572912"/>
            <a:ext cx="2315400" cy="621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42" name="Google Shape;142;p17"/>
          <p:cNvSpPr txBox="1">
            <a:spLocks noGrp="1"/>
          </p:cNvSpPr>
          <p:nvPr>
            <p:ph type="subTitle" idx="8"/>
          </p:nvPr>
        </p:nvSpPr>
        <p:spPr>
          <a:xfrm>
            <a:off x="5956200" y="2103550"/>
            <a:ext cx="2315400" cy="662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43" name="Google Shape;143;p17"/>
          <p:cNvSpPr/>
          <p:nvPr/>
        </p:nvSpPr>
        <p:spPr>
          <a:xfrm>
            <a:off x="755056" y="499431"/>
            <a:ext cx="412500" cy="41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txBox="1"/>
          <p:nvPr/>
        </p:nvSpPr>
        <p:spPr>
          <a:xfrm rot="5400000" flipH="1">
            <a:off x="6252075" y="2350294"/>
            <a:ext cx="5479200" cy="42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a:t>
            </a:r>
            <a:endParaRPr sz="1600">
              <a:solidFill>
                <a:schemeClr val="lt1"/>
              </a:solidFill>
              <a:latin typeface="Long Cang"/>
              <a:ea typeface="Long Cang"/>
              <a:cs typeface="Long Cang"/>
              <a:sym typeface="Long Cang"/>
            </a:endParaRPr>
          </a:p>
        </p:txBody>
      </p:sp>
      <p:sp>
        <p:nvSpPr>
          <p:cNvPr id="145" name="Google Shape;145;p17"/>
          <p:cNvSpPr txBox="1"/>
          <p:nvPr/>
        </p:nvSpPr>
        <p:spPr>
          <a:xfrm rot="-5400000">
            <a:off x="-2586175" y="2350294"/>
            <a:ext cx="5479200" cy="42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a:t>
            </a:r>
            <a:endParaRPr sz="1600">
              <a:solidFill>
                <a:schemeClr val="lt1"/>
              </a:solidFill>
              <a:latin typeface="Long Cang"/>
              <a:ea typeface="Long Cang"/>
              <a:cs typeface="Long Cang"/>
              <a:sym typeface="Long Cang"/>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TITLE_ONLY_1_1_1_1">
    <p:spTree>
      <p:nvGrpSpPr>
        <p:cNvPr id="1" name="Shape 146"/>
        <p:cNvGrpSpPr/>
        <p:nvPr/>
      </p:nvGrpSpPr>
      <p:grpSpPr>
        <a:xfrm>
          <a:off x="0" y="0"/>
          <a:ext cx="0" cy="0"/>
          <a:chOff x="0" y="0"/>
          <a:chExt cx="0" cy="0"/>
        </a:xfrm>
      </p:grpSpPr>
      <p:sp>
        <p:nvSpPr>
          <p:cNvPr id="147" name="Google Shape;147;p18"/>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txBox="1">
            <a:spLocks noGrp="1"/>
          </p:cNvSpPr>
          <p:nvPr>
            <p:ph type="title"/>
          </p:nvPr>
        </p:nvSpPr>
        <p:spPr>
          <a:xfrm>
            <a:off x="879050" y="521225"/>
            <a:ext cx="75450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800"/>
              <a:buNone/>
              <a:defRPr/>
            </a:lvl1pPr>
            <a:lvl2pPr lvl="1" rtl="0">
              <a:lnSpc>
                <a:spcPct val="80000"/>
              </a:lnSpc>
              <a:spcBef>
                <a:spcPts val="0"/>
              </a:spcBef>
              <a:spcAft>
                <a:spcPts val="0"/>
              </a:spcAft>
              <a:buSzPts val="3800"/>
              <a:buNone/>
              <a:defRPr/>
            </a:lvl2pPr>
            <a:lvl3pPr lvl="2" rtl="0">
              <a:lnSpc>
                <a:spcPct val="80000"/>
              </a:lnSpc>
              <a:spcBef>
                <a:spcPts val="0"/>
              </a:spcBef>
              <a:spcAft>
                <a:spcPts val="0"/>
              </a:spcAft>
              <a:buSzPts val="3800"/>
              <a:buNone/>
              <a:defRPr/>
            </a:lvl3pPr>
            <a:lvl4pPr lvl="3" rtl="0">
              <a:lnSpc>
                <a:spcPct val="80000"/>
              </a:lnSpc>
              <a:spcBef>
                <a:spcPts val="0"/>
              </a:spcBef>
              <a:spcAft>
                <a:spcPts val="0"/>
              </a:spcAft>
              <a:buSzPts val="3800"/>
              <a:buNone/>
              <a:defRPr/>
            </a:lvl4pPr>
            <a:lvl5pPr lvl="4" rtl="0">
              <a:lnSpc>
                <a:spcPct val="80000"/>
              </a:lnSpc>
              <a:spcBef>
                <a:spcPts val="0"/>
              </a:spcBef>
              <a:spcAft>
                <a:spcPts val="0"/>
              </a:spcAft>
              <a:buSzPts val="3800"/>
              <a:buNone/>
              <a:defRPr/>
            </a:lvl5pPr>
            <a:lvl6pPr lvl="5" rtl="0">
              <a:lnSpc>
                <a:spcPct val="80000"/>
              </a:lnSpc>
              <a:spcBef>
                <a:spcPts val="0"/>
              </a:spcBef>
              <a:spcAft>
                <a:spcPts val="0"/>
              </a:spcAft>
              <a:buSzPts val="3800"/>
              <a:buNone/>
              <a:defRPr/>
            </a:lvl6pPr>
            <a:lvl7pPr lvl="6" rtl="0">
              <a:lnSpc>
                <a:spcPct val="80000"/>
              </a:lnSpc>
              <a:spcBef>
                <a:spcPts val="0"/>
              </a:spcBef>
              <a:spcAft>
                <a:spcPts val="0"/>
              </a:spcAft>
              <a:buSzPts val="3800"/>
              <a:buNone/>
              <a:defRPr/>
            </a:lvl7pPr>
            <a:lvl8pPr lvl="7" rtl="0">
              <a:lnSpc>
                <a:spcPct val="80000"/>
              </a:lnSpc>
              <a:spcBef>
                <a:spcPts val="0"/>
              </a:spcBef>
              <a:spcAft>
                <a:spcPts val="0"/>
              </a:spcAft>
              <a:buSzPts val="3800"/>
              <a:buNone/>
              <a:defRPr/>
            </a:lvl8pPr>
            <a:lvl9pPr lvl="8" rtl="0">
              <a:lnSpc>
                <a:spcPct val="80000"/>
              </a:lnSpc>
              <a:spcBef>
                <a:spcPts val="0"/>
              </a:spcBef>
              <a:spcAft>
                <a:spcPts val="0"/>
              </a:spcAft>
              <a:buSzPts val="3800"/>
              <a:buNone/>
              <a:defRPr/>
            </a:lvl9pPr>
          </a:lstStyle>
          <a:p>
            <a:endParaRPr/>
          </a:p>
        </p:txBody>
      </p:sp>
      <p:sp>
        <p:nvSpPr>
          <p:cNvPr id="149" name="Google Shape;149;p18"/>
          <p:cNvSpPr txBox="1">
            <a:spLocks noGrp="1"/>
          </p:cNvSpPr>
          <p:nvPr>
            <p:ph type="subTitle" idx="1"/>
          </p:nvPr>
        </p:nvSpPr>
        <p:spPr>
          <a:xfrm>
            <a:off x="720000" y="3386289"/>
            <a:ext cx="2315400" cy="47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50" name="Google Shape;150;p18"/>
          <p:cNvSpPr txBox="1">
            <a:spLocks noGrp="1"/>
          </p:cNvSpPr>
          <p:nvPr>
            <p:ph type="subTitle" idx="2"/>
          </p:nvPr>
        </p:nvSpPr>
        <p:spPr>
          <a:xfrm>
            <a:off x="720000" y="3768550"/>
            <a:ext cx="2315400" cy="66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51" name="Google Shape;151;p18"/>
          <p:cNvSpPr txBox="1">
            <a:spLocks noGrp="1"/>
          </p:cNvSpPr>
          <p:nvPr>
            <p:ph type="subTitle" idx="3"/>
          </p:nvPr>
        </p:nvSpPr>
        <p:spPr>
          <a:xfrm>
            <a:off x="6108600" y="3386289"/>
            <a:ext cx="2315400" cy="47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52" name="Google Shape;152;p18"/>
          <p:cNvSpPr txBox="1">
            <a:spLocks noGrp="1"/>
          </p:cNvSpPr>
          <p:nvPr>
            <p:ph type="subTitle" idx="4"/>
          </p:nvPr>
        </p:nvSpPr>
        <p:spPr>
          <a:xfrm>
            <a:off x="6108600" y="3768550"/>
            <a:ext cx="2315400" cy="66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53" name="Google Shape;153;p18"/>
          <p:cNvSpPr txBox="1">
            <a:spLocks noGrp="1"/>
          </p:cNvSpPr>
          <p:nvPr>
            <p:ph type="subTitle" idx="5"/>
          </p:nvPr>
        </p:nvSpPr>
        <p:spPr>
          <a:xfrm>
            <a:off x="720000" y="1806151"/>
            <a:ext cx="2315400" cy="47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54" name="Google Shape;154;p18"/>
          <p:cNvSpPr txBox="1">
            <a:spLocks noGrp="1"/>
          </p:cNvSpPr>
          <p:nvPr>
            <p:ph type="subTitle" idx="6"/>
          </p:nvPr>
        </p:nvSpPr>
        <p:spPr>
          <a:xfrm>
            <a:off x="720000" y="2188475"/>
            <a:ext cx="2315400" cy="66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55" name="Google Shape;155;p18"/>
          <p:cNvSpPr txBox="1">
            <a:spLocks noGrp="1"/>
          </p:cNvSpPr>
          <p:nvPr>
            <p:ph type="subTitle" idx="7"/>
          </p:nvPr>
        </p:nvSpPr>
        <p:spPr>
          <a:xfrm>
            <a:off x="6108600" y="1806151"/>
            <a:ext cx="2315400" cy="47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56" name="Google Shape;156;p18"/>
          <p:cNvSpPr txBox="1">
            <a:spLocks noGrp="1"/>
          </p:cNvSpPr>
          <p:nvPr>
            <p:ph type="subTitle" idx="8"/>
          </p:nvPr>
        </p:nvSpPr>
        <p:spPr>
          <a:xfrm>
            <a:off x="6108600" y="2188475"/>
            <a:ext cx="2315400" cy="66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57" name="Google Shape;157;p18"/>
          <p:cNvSpPr/>
          <p:nvPr/>
        </p:nvSpPr>
        <p:spPr>
          <a:xfrm>
            <a:off x="755056" y="499431"/>
            <a:ext cx="412500" cy="41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8"/>
          <p:cNvSpPr txBox="1">
            <a:spLocks noGrp="1"/>
          </p:cNvSpPr>
          <p:nvPr>
            <p:ph type="subTitle" idx="9"/>
          </p:nvPr>
        </p:nvSpPr>
        <p:spPr>
          <a:xfrm>
            <a:off x="3414300" y="3386289"/>
            <a:ext cx="2315400" cy="47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59" name="Google Shape;159;p18"/>
          <p:cNvSpPr txBox="1">
            <a:spLocks noGrp="1"/>
          </p:cNvSpPr>
          <p:nvPr>
            <p:ph type="subTitle" idx="13"/>
          </p:nvPr>
        </p:nvSpPr>
        <p:spPr>
          <a:xfrm>
            <a:off x="3414300" y="3768550"/>
            <a:ext cx="2315400" cy="66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0" name="Google Shape;160;p18"/>
          <p:cNvSpPr txBox="1">
            <a:spLocks noGrp="1"/>
          </p:cNvSpPr>
          <p:nvPr>
            <p:ph type="subTitle" idx="14"/>
          </p:nvPr>
        </p:nvSpPr>
        <p:spPr>
          <a:xfrm>
            <a:off x="3414300" y="1806151"/>
            <a:ext cx="2315400" cy="47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61" name="Google Shape;161;p18"/>
          <p:cNvSpPr txBox="1">
            <a:spLocks noGrp="1"/>
          </p:cNvSpPr>
          <p:nvPr>
            <p:ph type="subTitle" idx="15"/>
          </p:nvPr>
        </p:nvSpPr>
        <p:spPr>
          <a:xfrm>
            <a:off x="3414300" y="2188475"/>
            <a:ext cx="2315400" cy="66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2" name="Google Shape;162;p18"/>
          <p:cNvSpPr txBox="1"/>
          <p:nvPr/>
        </p:nvSpPr>
        <p:spPr>
          <a:xfrm rot="5400000" flipH="1">
            <a:off x="6252075" y="2350294"/>
            <a:ext cx="5479200" cy="42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a:t>
            </a:r>
            <a:endParaRPr sz="1600">
              <a:solidFill>
                <a:schemeClr val="lt1"/>
              </a:solidFill>
              <a:latin typeface="Long Cang"/>
              <a:ea typeface="Long Cang"/>
              <a:cs typeface="Long Cang"/>
              <a:sym typeface="Long Cang"/>
            </a:endParaRPr>
          </a:p>
        </p:txBody>
      </p:sp>
      <p:sp>
        <p:nvSpPr>
          <p:cNvPr id="163" name="Google Shape;163;p18"/>
          <p:cNvSpPr txBox="1"/>
          <p:nvPr/>
        </p:nvSpPr>
        <p:spPr>
          <a:xfrm rot="-5400000">
            <a:off x="-2586175" y="2350294"/>
            <a:ext cx="5479200" cy="42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a:t>
            </a:r>
            <a:endParaRPr sz="1600">
              <a:solidFill>
                <a:schemeClr val="lt1"/>
              </a:solidFill>
              <a:latin typeface="Long Cang"/>
              <a:ea typeface="Long Cang"/>
              <a:cs typeface="Long Cang"/>
              <a:sym typeface="Long Cang"/>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TITLE_1">
    <p:spTree>
      <p:nvGrpSpPr>
        <p:cNvPr id="1" name="Shape 176"/>
        <p:cNvGrpSpPr/>
        <p:nvPr/>
      </p:nvGrpSpPr>
      <p:grpSpPr>
        <a:xfrm>
          <a:off x="0" y="0"/>
          <a:ext cx="0" cy="0"/>
          <a:chOff x="0" y="0"/>
          <a:chExt cx="0" cy="0"/>
        </a:xfrm>
      </p:grpSpPr>
      <p:sp>
        <p:nvSpPr>
          <p:cNvPr id="177" name="Google Shape;177;p20"/>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txBox="1">
            <a:spLocks noGrp="1"/>
          </p:cNvSpPr>
          <p:nvPr>
            <p:ph type="ctrTitle"/>
          </p:nvPr>
        </p:nvSpPr>
        <p:spPr>
          <a:xfrm>
            <a:off x="905600" y="888800"/>
            <a:ext cx="4782600" cy="11355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5200"/>
              <a:buNone/>
              <a:defRPr sz="8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9" name="Google Shape;179;p20"/>
          <p:cNvSpPr txBox="1">
            <a:spLocks noGrp="1"/>
          </p:cNvSpPr>
          <p:nvPr>
            <p:ph type="subTitle" idx="1"/>
          </p:nvPr>
        </p:nvSpPr>
        <p:spPr>
          <a:xfrm>
            <a:off x="905600" y="1942025"/>
            <a:ext cx="4782600" cy="12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0" name="Google Shape;18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181" name="Google Shape;181;p20"/>
          <p:cNvSpPr txBox="1">
            <a:spLocks noGrp="1"/>
          </p:cNvSpPr>
          <p:nvPr>
            <p:ph type="subTitle" idx="2"/>
          </p:nvPr>
        </p:nvSpPr>
        <p:spPr>
          <a:xfrm rot="5400000">
            <a:off x="6189600" y="2357775"/>
            <a:ext cx="5480700" cy="42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latin typeface="Long Cang"/>
                <a:ea typeface="Long Cang"/>
                <a:cs typeface="Long Cang"/>
                <a:sym typeface="Long Cang"/>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82" name="Google Shape;182;p20"/>
          <p:cNvSpPr txBox="1">
            <a:spLocks noGrp="1"/>
          </p:cNvSpPr>
          <p:nvPr>
            <p:ph type="subTitle" idx="3"/>
          </p:nvPr>
        </p:nvSpPr>
        <p:spPr>
          <a:xfrm rot="5400000">
            <a:off x="6289125" y="2357623"/>
            <a:ext cx="4347000" cy="42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Long Cang"/>
                <a:ea typeface="Long Cang"/>
                <a:cs typeface="Long Cang"/>
                <a:sym typeface="Long Cang"/>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83" name="Google Shape;183;p20"/>
          <p:cNvSpPr txBox="1">
            <a:spLocks noGrp="1"/>
          </p:cNvSpPr>
          <p:nvPr>
            <p:ph type="subTitle" idx="4"/>
          </p:nvPr>
        </p:nvSpPr>
        <p:spPr>
          <a:xfrm rot="-5400000" flipH="1">
            <a:off x="-2525200" y="2357775"/>
            <a:ext cx="5480700" cy="42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latin typeface="Long Cang"/>
                <a:ea typeface="Long Cang"/>
                <a:cs typeface="Long Cang"/>
                <a:sym typeface="Long Cang"/>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84" name="Google Shape;184;p20"/>
          <p:cNvSpPr txBox="1"/>
          <p:nvPr/>
        </p:nvSpPr>
        <p:spPr>
          <a:xfrm>
            <a:off x="905600" y="3681357"/>
            <a:ext cx="4782600" cy="497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 sz="1000">
                <a:solidFill>
                  <a:schemeClr val="dk1"/>
                </a:solidFill>
                <a:latin typeface="Nunito"/>
                <a:ea typeface="Nunito"/>
                <a:cs typeface="Nunito"/>
                <a:sym typeface="Nunito"/>
              </a:rPr>
              <a:t>CREDITS: This presentation template was created by </a:t>
            </a:r>
            <a:r>
              <a:rPr lang="en" sz="10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000">
                <a:solidFill>
                  <a:schemeClr val="dk1"/>
                </a:solidFill>
                <a:latin typeface="Nunito"/>
                <a:ea typeface="Nunito"/>
                <a:cs typeface="Nunito"/>
                <a:sym typeface="Nunito"/>
              </a:rPr>
              <a:t>, and includes icons by </a:t>
            </a:r>
            <a:r>
              <a:rPr lang="en" sz="10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000" b="1">
                <a:solidFill>
                  <a:schemeClr val="dk1"/>
                </a:solidFill>
                <a:latin typeface="Nunito"/>
                <a:ea typeface="Nunito"/>
                <a:cs typeface="Nunito"/>
                <a:sym typeface="Nunito"/>
              </a:rPr>
              <a:t> </a:t>
            </a:r>
            <a:r>
              <a:rPr lang="en" sz="1000">
                <a:solidFill>
                  <a:schemeClr val="dk1"/>
                </a:solidFill>
                <a:latin typeface="Nunito"/>
                <a:ea typeface="Nunito"/>
                <a:cs typeface="Nunito"/>
                <a:sym typeface="Nunito"/>
              </a:rPr>
              <a:t>and infographics &amp; images by </a:t>
            </a:r>
            <a:r>
              <a:rPr lang="en" sz="10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000" b="1">
              <a:solidFill>
                <a:schemeClr val="dk1"/>
              </a:solidFill>
              <a:latin typeface="Nunito"/>
              <a:ea typeface="Nunito"/>
              <a:cs typeface="Nunito"/>
              <a:sym typeface="Nunit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79050" y="521225"/>
            <a:ext cx="75450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800"/>
              <a:buFont typeface="Long Cang"/>
              <a:buNone/>
              <a:defRPr sz="3800">
                <a:solidFill>
                  <a:schemeClr val="dk1"/>
                </a:solidFill>
                <a:latin typeface="Long Cang"/>
                <a:ea typeface="Long Cang"/>
                <a:cs typeface="Long Cang"/>
                <a:sym typeface="Long Cang"/>
              </a:defRPr>
            </a:lvl1pPr>
            <a:lvl2pPr lvl="1">
              <a:lnSpc>
                <a:spcPct val="80000"/>
              </a:lnSpc>
              <a:spcBef>
                <a:spcPts val="0"/>
              </a:spcBef>
              <a:spcAft>
                <a:spcPts val="0"/>
              </a:spcAft>
              <a:buClr>
                <a:schemeClr val="dk1"/>
              </a:buClr>
              <a:buSzPts val="3800"/>
              <a:buFont typeface="Long Cang"/>
              <a:buNone/>
              <a:defRPr sz="3800">
                <a:solidFill>
                  <a:schemeClr val="dk1"/>
                </a:solidFill>
                <a:latin typeface="Long Cang"/>
                <a:ea typeface="Long Cang"/>
                <a:cs typeface="Long Cang"/>
                <a:sym typeface="Long Cang"/>
              </a:defRPr>
            </a:lvl2pPr>
            <a:lvl3pPr lvl="2">
              <a:lnSpc>
                <a:spcPct val="80000"/>
              </a:lnSpc>
              <a:spcBef>
                <a:spcPts val="0"/>
              </a:spcBef>
              <a:spcAft>
                <a:spcPts val="0"/>
              </a:spcAft>
              <a:buClr>
                <a:schemeClr val="dk1"/>
              </a:buClr>
              <a:buSzPts val="3800"/>
              <a:buFont typeface="Long Cang"/>
              <a:buNone/>
              <a:defRPr sz="3800">
                <a:solidFill>
                  <a:schemeClr val="dk1"/>
                </a:solidFill>
                <a:latin typeface="Long Cang"/>
                <a:ea typeface="Long Cang"/>
                <a:cs typeface="Long Cang"/>
                <a:sym typeface="Long Cang"/>
              </a:defRPr>
            </a:lvl3pPr>
            <a:lvl4pPr lvl="3">
              <a:lnSpc>
                <a:spcPct val="80000"/>
              </a:lnSpc>
              <a:spcBef>
                <a:spcPts val="0"/>
              </a:spcBef>
              <a:spcAft>
                <a:spcPts val="0"/>
              </a:spcAft>
              <a:buClr>
                <a:schemeClr val="dk1"/>
              </a:buClr>
              <a:buSzPts val="3800"/>
              <a:buFont typeface="Long Cang"/>
              <a:buNone/>
              <a:defRPr sz="3800">
                <a:solidFill>
                  <a:schemeClr val="dk1"/>
                </a:solidFill>
                <a:latin typeface="Long Cang"/>
                <a:ea typeface="Long Cang"/>
                <a:cs typeface="Long Cang"/>
                <a:sym typeface="Long Cang"/>
              </a:defRPr>
            </a:lvl4pPr>
            <a:lvl5pPr lvl="4">
              <a:lnSpc>
                <a:spcPct val="80000"/>
              </a:lnSpc>
              <a:spcBef>
                <a:spcPts val="0"/>
              </a:spcBef>
              <a:spcAft>
                <a:spcPts val="0"/>
              </a:spcAft>
              <a:buClr>
                <a:schemeClr val="dk1"/>
              </a:buClr>
              <a:buSzPts val="3800"/>
              <a:buFont typeface="Long Cang"/>
              <a:buNone/>
              <a:defRPr sz="3800">
                <a:solidFill>
                  <a:schemeClr val="dk1"/>
                </a:solidFill>
                <a:latin typeface="Long Cang"/>
                <a:ea typeface="Long Cang"/>
                <a:cs typeface="Long Cang"/>
                <a:sym typeface="Long Cang"/>
              </a:defRPr>
            </a:lvl5pPr>
            <a:lvl6pPr lvl="5">
              <a:lnSpc>
                <a:spcPct val="80000"/>
              </a:lnSpc>
              <a:spcBef>
                <a:spcPts val="0"/>
              </a:spcBef>
              <a:spcAft>
                <a:spcPts val="0"/>
              </a:spcAft>
              <a:buClr>
                <a:schemeClr val="dk1"/>
              </a:buClr>
              <a:buSzPts val="3800"/>
              <a:buFont typeface="Long Cang"/>
              <a:buNone/>
              <a:defRPr sz="3800">
                <a:solidFill>
                  <a:schemeClr val="dk1"/>
                </a:solidFill>
                <a:latin typeface="Long Cang"/>
                <a:ea typeface="Long Cang"/>
                <a:cs typeface="Long Cang"/>
                <a:sym typeface="Long Cang"/>
              </a:defRPr>
            </a:lvl6pPr>
            <a:lvl7pPr lvl="6">
              <a:lnSpc>
                <a:spcPct val="80000"/>
              </a:lnSpc>
              <a:spcBef>
                <a:spcPts val="0"/>
              </a:spcBef>
              <a:spcAft>
                <a:spcPts val="0"/>
              </a:spcAft>
              <a:buClr>
                <a:schemeClr val="dk1"/>
              </a:buClr>
              <a:buSzPts val="3800"/>
              <a:buFont typeface="Long Cang"/>
              <a:buNone/>
              <a:defRPr sz="3800">
                <a:solidFill>
                  <a:schemeClr val="dk1"/>
                </a:solidFill>
                <a:latin typeface="Long Cang"/>
                <a:ea typeface="Long Cang"/>
                <a:cs typeface="Long Cang"/>
                <a:sym typeface="Long Cang"/>
              </a:defRPr>
            </a:lvl7pPr>
            <a:lvl8pPr lvl="7">
              <a:lnSpc>
                <a:spcPct val="80000"/>
              </a:lnSpc>
              <a:spcBef>
                <a:spcPts val="0"/>
              </a:spcBef>
              <a:spcAft>
                <a:spcPts val="0"/>
              </a:spcAft>
              <a:buClr>
                <a:schemeClr val="dk1"/>
              </a:buClr>
              <a:buSzPts val="3800"/>
              <a:buFont typeface="Long Cang"/>
              <a:buNone/>
              <a:defRPr sz="3800">
                <a:solidFill>
                  <a:schemeClr val="dk1"/>
                </a:solidFill>
                <a:latin typeface="Long Cang"/>
                <a:ea typeface="Long Cang"/>
                <a:cs typeface="Long Cang"/>
                <a:sym typeface="Long Cang"/>
              </a:defRPr>
            </a:lvl8pPr>
            <a:lvl9pPr lvl="8">
              <a:lnSpc>
                <a:spcPct val="80000"/>
              </a:lnSpc>
              <a:spcBef>
                <a:spcPts val="0"/>
              </a:spcBef>
              <a:spcAft>
                <a:spcPts val="0"/>
              </a:spcAft>
              <a:buClr>
                <a:schemeClr val="dk1"/>
              </a:buClr>
              <a:buSzPts val="3800"/>
              <a:buFont typeface="Long Cang"/>
              <a:buNone/>
              <a:defRPr sz="3800">
                <a:solidFill>
                  <a:schemeClr val="dk1"/>
                </a:solidFill>
                <a:latin typeface="Long Cang"/>
                <a:ea typeface="Long Cang"/>
                <a:cs typeface="Long Cang"/>
                <a:sym typeface="Long Cang"/>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1pPr>
            <a:lvl2pPr marL="914400" lvl="1"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2pPr>
            <a:lvl3pPr marL="1371600" lvl="2"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3pPr>
            <a:lvl4pPr marL="1828800" lvl="3"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4pPr>
            <a:lvl5pPr marL="2286000" lvl="4"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5pPr>
            <a:lvl6pPr marL="2743200" lvl="5"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6pPr>
            <a:lvl7pPr marL="3200400" lvl="6"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7pPr>
            <a:lvl8pPr marL="3657600" lvl="7"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8pPr>
            <a:lvl9pPr marL="4114800" lvl="8"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9" r:id="rId5"/>
    <p:sldLayoutId id="2147483660" r:id="rId6"/>
    <p:sldLayoutId id="2147483663" r:id="rId7"/>
    <p:sldLayoutId id="2147483664"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6"/>
          <p:cNvSpPr/>
          <p:nvPr/>
        </p:nvSpPr>
        <p:spPr>
          <a:xfrm>
            <a:off x="758350" y="719875"/>
            <a:ext cx="1307700" cy="130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txBox="1">
            <a:spLocks noGrp="1"/>
          </p:cNvSpPr>
          <p:nvPr>
            <p:ph type="ctrTitle"/>
          </p:nvPr>
        </p:nvSpPr>
        <p:spPr>
          <a:xfrm>
            <a:off x="770744" y="905724"/>
            <a:ext cx="4782600" cy="1666026"/>
          </a:xfrm>
          <a:prstGeom prst="rect">
            <a:avLst/>
          </a:prstGeom>
        </p:spPr>
        <p:txBody>
          <a:bodyPr spcFirstLastPara="1" wrap="square" lIns="91425" tIns="91425" rIns="91425" bIns="91425" anchor="b" anchorCtr="0">
            <a:noAutofit/>
          </a:bodyPr>
          <a:lstStyle/>
          <a:p>
            <a:pPr lvl="0" algn="ctr"/>
            <a:r>
              <a:rPr lang="ar-AE" sz="6000" dirty="0">
                <a:solidFill>
                  <a:schemeClr val="tx1">
                    <a:lumMod val="95000"/>
                    <a:lumOff val="5000"/>
                  </a:schemeClr>
                </a:solidFill>
                <a:latin typeface="Urdu Typesetting" panose="03020402040406030203" pitchFamily="66" charset="-78"/>
                <a:cs typeface="Urdu Typesetting" panose="03020402040406030203" pitchFamily="66" charset="-78"/>
              </a:rPr>
              <a:t>الاغذية المعلبة وتأثيرها على الصحة العامة</a:t>
            </a:r>
            <a:endParaRPr sz="6000" dirty="0">
              <a:solidFill>
                <a:schemeClr val="tx1">
                  <a:lumMod val="95000"/>
                  <a:lumOff val="5000"/>
                </a:schemeClr>
              </a:solidFill>
              <a:latin typeface="Urdu Typesetting" panose="03020402040406030203" pitchFamily="66" charset="-78"/>
              <a:cs typeface="Urdu Typesetting" panose="03020402040406030203" pitchFamily="66" charset="-78"/>
            </a:endParaRPr>
          </a:p>
        </p:txBody>
      </p:sp>
      <p:sp>
        <p:nvSpPr>
          <p:cNvPr id="207" name="Google Shape;207;p26"/>
          <p:cNvSpPr txBox="1">
            <a:spLocks noGrp="1"/>
          </p:cNvSpPr>
          <p:nvPr>
            <p:ph type="subTitle" idx="1"/>
          </p:nvPr>
        </p:nvSpPr>
        <p:spPr>
          <a:xfrm>
            <a:off x="2203057" y="3117400"/>
            <a:ext cx="2083975" cy="99385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AE" sz="2000" b="1" dirty="0">
                <a:latin typeface="Traditional Arabic" panose="02020603050405020304" pitchFamily="18" charset="-78"/>
                <a:cs typeface="Traditional Arabic" panose="02020603050405020304" pitchFamily="18" charset="-78"/>
              </a:rPr>
              <a:t>م.م. سهاد حمزه محمدعلي</a:t>
            </a:r>
          </a:p>
          <a:p>
            <a:pPr marL="0" lvl="0" indent="0" algn="ctr" rtl="0">
              <a:spcBef>
                <a:spcPts val="0"/>
              </a:spcBef>
              <a:spcAft>
                <a:spcPts val="0"/>
              </a:spcAft>
              <a:buNone/>
            </a:pPr>
            <a:r>
              <a:rPr lang="ar-AE" sz="2000" b="1" dirty="0">
                <a:latin typeface="Traditional Arabic" panose="02020603050405020304" pitchFamily="18" charset="-78"/>
                <a:cs typeface="Traditional Arabic" panose="02020603050405020304" pitchFamily="18" charset="-78"/>
              </a:rPr>
              <a:t>م.م. مآب رياض ساجت</a:t>
            </a:r>
          </a:p>
          <a:p>
            <a:pPr marL="0" lvl="0" indent="0" algn="ctr" rtl="0">
              <a:spcBef>
                <a:spcPts val="0"/>
              </a:spcBef>
              <a:spcAft>
                <a:spcPts val="0"/>
              </a:spcAft>
              <a:buNone/>
            </a:pPr>
            <a:r>
              <a:rPr lang="ar-AE" sz="2000" b="1" dirty="0">
                <a:latin typeface="Traditional Arabic" panose="02020603050405020304" pitchFamily="18" charset="-78"/>
                <a:cs typeface="Traditional Arabic" panose="02020603050405020304" pitchFamily="18" charset="-78"/>
              </a:rPr>
              <a:t>قسم الاسماك</a:t>
            </a:r>
            <a:endParaRPr sz="2000" b="1" dirty="0">
              <a:latin typeface="Traditional Arabic" panose="02020603050405020304" pitchFamily="18" charset="-78"/>
              <a:cs typeface="Traditional Arabic" panose="02020603050405020304" pitchFamily="18" charset="-78"/>
            </a:endParaRPr>
          </a:p>
        </p:txBody>
      </p:sp>
      <p:pic>
        <p:nvPicPr>
          <p:cNvPr id="208" name="Google Shape;208;p26"/>
          <p:cNvPicPr preferRelativeResize="0"/>
          <p:nvPr/>
        </p:nvPicPr>
        <p:blipFill rotWithShape="1">
          <a:blip r:embed="rId3">
            <a:alphaModFix/>
          </a:blip>
          <a:srcRect l="51160" r="11414" b="13262"/>
          <a:stretch/>
        </p:blipFill>
        <p:spPr>
          <a:xfrm>
            <a:off x="5758544" y="661425"/>
            <a:ext cx="2472600" cy="3820800"/>
          </a:xfrm>
          <a:prstGeom prst="roundRect">
            <a:avLst>
              <a:gd name="adj" fmla="val 16849"/>
            </a:avLst>
          </a:prstGeom>
          <a:noFill/>
          <a:ln>
            <a:noFill/>
          </a:ln>
        </p:spPr>
      </p:pic>
      <p:sp>
        <p:nvSpPr>
          <p:cNvPr id="209" name="Google Shape;209;p26"/>
          <p:cNvSpPr/>
          <p:nvPr/>
        </p:nvSpPr>
        <p:spPr>
          <a:xfrm>
            <a:off x="4899494" y="3117400"/>
            <a:ext cx="1307700" cy="1307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txBox="1">
            <a:spLocks noGrp="1"/>
          </p:cNvSpPr>
          <p:nvPr>
            <p:ph type="subTitle" idx="2"/>
          </p:nvPr>
        </p:nvSpPr>
        <p:spPr>
          <a:xfrm rot="5400000">
            <a:off x="6189600" y="2357775"/>
            <a:ext cx="54807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t>Canned food  · Canned food  · Canned food  </a:t>
            </a:r>
            <a:endParaRPr sz="1400" dirty="0"/>
          </a:p>
        </p:txBody>
      </p:sp>
      <p:sp>
        <p:nvSpPr>
          <p:cNvPr id="212" name="Google Shape;212;p26"/>
          <p:cNvSpPr txBox="1">
            <a:spLocks noGrp="1"/>
          </p:cNvSpPr>
          <p:nvPr>
            <p:ph type="subTitle" idx="4"/>
          </p:nvPr>
        </p:nvSpPr>
        <p:spPr>
          <a:xfrm rot="-5400000" flipH="1">
            <a:off x="-2525200" y="2357775"/>
            <a:ext cx="54807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t>Canned food  · Canned food  · Canned food </a:t>
            </a:r>
            <a:endParaRPr sz="14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8" name="Google Shape;258;p29"/>
          <p:cNvSpPr txBox="1">
            <a:spLocks noGrp="1"/>
          </p:cNvSpPr>
          <p:nvPr>
            <p:ph type="title" idx="5"/>
          </p:nvPr>
        </p:nvSpPr>
        <p:spPr>
          <a:xfrm>
            <a:off x="719988" y="661426"/>
            <a:ext cx="4281000" cy="2190632"/>
          </a:xfrm>
          <a:prstGeom prst="rect">
            <a:avLst/>
          </a:prstGeom>
        </p:spPr>
        <p:txBody>
          <a:bodyPr spcFirstLastPara="1" wrap="square" lIns="91425" tIns="91425" rIns="91425" bIns="91425" anchor="ctr" anchorCtr="0">
            <a:noAutofit/>
          </a:bodyPr>
          <a:lstStyle/>
          <a:p>
            <a:pPr lvl="0" rtl="1"/>
            <a:r>
              <a:rPr lang="ar-IQ" sz="4400" b="1" dirty="0">
                <a:solidFill>
                  <a:schemeClr val="tx1"/>
                </a:solidFill>
                <a:latin typeface="Urdu Typesetting" panose="03020402040406030203" pitchFamily="66" charset="-78"/>
                <a:cs typeface="Urdu Typesetting" panose="03020402040406030203" pitchFamily="66" charset="-78"/>
              </a:rPr>
              <a:t>الأضرار الصحية الناتجة من المواد الحافظة المستخدمة </a:t>
            </a:r>
            <a:r>
              <a:rPr lang="ar-IQ" sz="4000" b="1" dirty="0">
                <a:solidFill>
                  <a:schemeClr val="tx1"/>
                </a:solidFill>
                <a:latin typeface="Urdu Typesetting" panose="03020402040406030203" pitchFamily="66" charset="-78"/>
                <a:cs typeface="Urdu Typesetting" panose="03020402040406030203" pitchFamily="66" charset="-78"/>
              </a:rPr>
              <a:t>في</a:t>
            </a:r>
            <a:r>
              <a:rPr lang="ar-IQ" sz="4400" b="1" dirty="0">
                <a:solidFill>
                  <a:schemeClr val="tx1"/>
                </a:solidFill>
                <a:latin typeface="Urdu Typesetting" panose="03020402040406030203" pitchFamily="66" charset="-78"/>
                <a:cs typeface="Urdu Typesetting" panose="03020402040406030203" pitchFamily="66" charset="-78"/>
              </a:rPr>
              <a:t> الأغذية المعلبة</a:t>
            </a:r>
            <a:endParaRPr sz="4400" dirty="0">
              <a:solidFill>
                <a:schemeClr val="tx1"/>
              </a:solidFill>
              <a:latin typeface="Urdu Typesetting" panose="03020402040406030203" pitchFamily="66" charset="-78"/>
              <a:cs typeface="Urdu Typesetting" panose="03020402040406030203" pitchFamily="66" charset="-78"/>
            </a:endParaRPr>
          </a:p>
        </p:txBody>
      </p:sp>
      <p:sp>
        <p:nvSpPr>
          <p:cNvPr id="259" name="Google Shape;259;p29"/>
          <p:cNvSpPr txBox="1">
            <a:spLocks noGrp="1"/>
          </p:cNvSpPr>
          <p:nvPr>
            <p:ph type="subTitle" idx="1"/>
          </p:nvPr>
        </p:nvSpPr>
        <p:spPr>
          <a:xfrm rot="5400000">
            <a:off x="6365400" y="2358075"/>
            <a:ext cx="51291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Canned food brand · Canned food brand · Canned food brand</a:t>
            </a:r>
            <a:endParaRPr dirty="0"/>
          </a:p>
        </p:txBody>
      </p:sp>
      <p:sp>
        <p:nvSpPr>
          <p:cNvPr id="262" name="Google Shape;262;p29"/>
          <p:cNvSpPr txBox="1">
            <a:spLocks noGrp="1"/>
          </p:cNvSpPr>
          <p:nvPr>
            <p:ph type="subTitle" idx="3"/>
          </p:nvPr>
        </p:nvSpPr>
        <p:spPr>
          <a:xfrm rot="-5400000" flipH="1">
            <a:off x="-2349400" y="2358075"/>
            <a:ext cx="51291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Canned food brand · Canned food brand · Canned food brand</a:t>
            </a:r>
            <a:endParaRPr dirty="0"/>
          </a:p>
        </p:txBody>
      </p:sp>
      <p:pic>
        <p:nvPicPr>
          <p:cNvPr id="264" name="Google Shape;264;p29"/>
          <p:cNvPicPr preferRelativeResize="0"/>
          <p:nvPr/>
        </p:nvPicPr>
        <p:blipFill rotWithShape="1">
          <a:blip r:embed="rId3">
            <a:alphaModFix/>
          </a:blip>
          <a:srcRect l="27555" r="27559"/>
          <a:stretch/>
        </p:blipFill>
        <p:spPr>
          <a:xfrm>
            <a:off x="5658625" y="661425"/>
            <a:ext cx="2572500" cy="3820800"/>
          </a:xfrm>
          <a:prstGeom prst="roundRect">
            <a:avLst>
              <a:gd name="adj" fmla="val 16849"/>
            </a:avLst>
          </a:prstGeom>
          <a:noFill/>
          <a:ln>
            <a:noFill/>
          </a:ln>
        </p:spPr>
      </p:pic>
      <p:sp>
        <p:nvSpPr>
          <p:cNvPr id="265" name="Google Shape;265;p29"/>
          <p:cNvSpPr/>
          <p:nvPr/>
        </p:nvSpPr>
        <p:spPr>
          <a:xfrm>
            <a:off x="2177676" y="3030911"/>
            <a:ext cx="1307700" cy="1307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p:nvPr/>
        </p:nvSpPr>
        <p:spPr>
          <a:xfrm>
            <a:off x="2097696" y="3998711"/>
            <a:ext cx="339900" cy="33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Tree>
    <p:extLst>
      <p:ext uri="{BB962C8B-B14F-4D97-AF65-F5344CB8AC3E}">
        <p14:creationId xmlns:p14="http://schemas.microsoft.com/office/powerpoint/2010/main" val="3593285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73" name="Google Shape;573;p42"/>
          <p:cNvSpPr txBox="1">
            <a:spLocks noGrp="1"/>
          </p:cNvSpPr>
          <p:nvPr>
            <p:ph type="subTitle" idx="4"/>
          </p:nvPr>
        </p:nvSpPr>
        <p:spPr>
          <a:xfrm>
            <a:off x="4927296" y="3490212"/>
            <a:ext cx="2484120" cy="1490511"/>
          </a:xfrm>
          <a:prstGeom prst="rect">
            <a:avLst/>
          </a:prstGeom>
        </p:spPr>
        <p:txBody>
          <a:bodyPr spcFirstLastPara="1" wrap="square" lIns="91425" tIns="91425" rIns="91425" bIns="91425" anchor="t" anchorCtr="0">
            <a:noAutofit/>
          </a:bodyPr>
          <a:lstStyle/>
          <a:p>
            <a:r>
              <a:rPr lang="ar-IQ" b="1" dirty="0">
                <a:solidFill>
                  <a:schemeClr val="tx1"/>
                </a:solidFill>
                <a:latin typeface="Arial"/>
                <a:cs typeface="+mj-cs"/>
              </a:rPr>
              <a:t>أن المواد الملونة والحافظة لها أضرار كبيرة وكثيرة بعضها يسبب السرطان وبعضها يسبب طفح جلدي وبعضها يسبب مشاكل صحية</a:t>
            </a:r>
            <a:endParaRPr lang="en-US" dirty="0">
              <a:solidFill>
                <a:schemeClr val="tx1"/>
              </a:solidFill>
              <a:cs typeface="+mj-cs"/>
            </a:endParaRPr>
          </a:p>
        </p:txBody>
      </p:sp>
      <p:sp>
        <p:nvSpPr>
          <p:cNvPr id="575" name="Google Shape;575;p42"/>
          <p:cNvSpPr txBox="1">
            <a:spLocks noGrp="1"/>
          </p:cNvSpPr>
          <p:nvPr>
            <p:ph type="subTitle" idx="6"/>
          </p:nvPr>
        </p:nvSpPr>
        <p:spPr>
          <a:xfrm>
            <a:off x="719926" y="1798838"/>
            <a:ext cx="2315400" cy="965143"/>
          </a:xfrm>
          <a:prstGeom prst="rect">
            <a:avLst/>
          </a:prstGeom>
        </p:spPr>
        <p:txBody>
          <a:bodyPr spcFirstLastPara="1" wrap="square" lIns="91425" tIns="91425" rIns="91425" bIns="91425" anchor="t" anchorCtr="0">
            <a:noAutofit/>
          </a:bodyPr>
          <a:lstStyle/>
          <a:p>
            <a:pPr marL="0" lvl="0" indent="0"/>
            <a:r>
              <a:rPr lang="ar-IQ" b="1" dirty="0">
                <a:solidFill>
                  <a:schemeClr val="tx1"/>
                </a:solidFill>
                <a:latin typeface="Arial"/>
                <a:cs typeface="+mj-cs"/>
              </a:rPr>
              <a:t>أن المعلبات تؤدى إلى تكوين الحصوات في المرارة كما تسبب الإمساك المزمن.</a:t>
            </a:r>
            <a:br>
              <a:rPr lang="ar-IQ" dirty="0">
                <a:solidFill>
                  <a:schemeClr val="tx1"/>
                </a:solidFill>
                <a:cs typeface="+mj-cs"/>
              </a:rPr>
            </a:br>
            <a:endParaRPr dirty="0">
              <a:solidFill>
                <a:schemeClr val="tx1"/>
              </a:solidFill>
              <a:cs typeface="+mj-cs"/>
            </a:endParaRPr>
          </a:p>
        </p:txBody>
      </p:sp>
      <p:sp>
        <p:nvSpPr>
          <p:cNvPr id="577" name="Google Shape;577;p42"/>
          <p:cNvSpPr txBox="1">
            <a:spLocks noGrp="1"/>
          </p:cNvSpPr>
          <p:nvPr>
            <p:ph type="subTitle" idx="8"/>
          </p:nvPr>
        </p:nvSpPr>
        <p:spPr>
          <a:xfrm>
            <a:off x="6177576" y="1738576"/>
            <a:ext cx="2315400" cy="860327"/>
          </a:xfrm>
          <a:prstGeom prst="rect">
            <a:avLst/>
          </a:prstGeom>
        </p:spPr>
        <p:txBody>
          <a:bodyPr spcFirstLastPara="1" wrap="square" lIns="91425" tIns="91425" rIns="91425" bIns="91425" anchor="t" anchorCtr="0">
            <a:noAutofit/>
          </a:bodyPr>
          <a:lstStyle/>
          <a:p>
            <a:pPr marL="0" lvl="0" indent="0"/>
            <a:r>
              <a:rPr lang="ar-IQ" b="1" dirty="0">
                <a:solidFill>
                  <a:schemeClr val="tx1"/>
                </a:solidFill>
                <a:latin typeface="Arial"/>
                <a:cs typeface="+mj-cs"/>
              </a:rPr>
              <a:t> تسبب التهابات حادة او مزمنة في المعدة وتؤدي إلى الإصابة بقرحة المعدة</a:t>
            </a:r>
            <a:r>
              <a:rPr lang="ar-IQ" b="1" dirty="0">
                <a:solidFill>
                  <a:schemeClr val="tx1"/>
                </a:solidFill>
                <a:latin typeface="Arial"/>
              </a:rPr>
              <a:t>.</a:t>
            </a:r>
            <a:endParaRPr dirty="0">
              <a:solidFill>
                <a:schemeClr val="tx1"/>
              </a:solidFill>
            </a:endParaRPr>
          </a:p>
        </p:txBody>
      </p:sp>
      <p:sp>
        <p:nvSpPr>
          <p:cNvPr id="579" name="Google Shape;579;p42"/>
          <p:cNvSpPr txBox="1">
            <a:spLocks noGrp="1"/>
          </p:cNvSpPr>
          <p:nvPr>
            <p:ph type="subTitle" idx="13"/>
          </p:nvPr>
        </p:nvSpPr>
        <p:spPr>
          <a:xfrm>
            <a:off x="1877626" y="3460734"/>
            <a:ext cx="2315400" cy="1148277"/>
          </a:xfrm>
          <a:prstGeom prst="rect">
            <a:avLst/>
          </a:prstGeom>
        </p:spPr>
        <p:txBody>
          <a:bodyPr spcFirstLastPara="1" wrap="square" lIns="91425" tIns="91425" rIns="91425" bIns="91425" anchor="t" anchorCtr="0">
            <a:noAutofit/>
          </a:bodyPr>
          <a:lstStyle/>
          <a:p>
            <a:pPr marL="0" lvl="0" indent="0"/>
            <a:r>
              <a:rPr lang="ar-IQ" b="1" dirty="0">
                <a:solidFill>
                  <a:schemeClr val="tx1"/>
                </a:solidFill>
                <a:latin typeface="Arial"/>
                <a:cs typeface="+mj-cs"/>
              </a:rPr>
              <a:t>يؤدي إلى السمنة أو البدانة بكل مضاعفتها مثل الإصابة بمرض السكر والقلب والأوعية الدموية.</a:t>
            </a:r>
            <a:br>
              <a:rPr lang="ar-IQ" dirty="0">
                <a:solidFill>
                  <a:schemeClr val="tx1"/>
                </a:solidFill>
                <a:cs typeface="+mj-cs"/>
              </a:rPr>
            </a:br>
            <a:endParaRPr dirty="0">
              <a:solidFill>
                <a:schemeClr val="tx1"/>
              </a:solidFill>
              <a:cs typeface="+mj-cs"/>
            </a:endParaRPr>
          </a:p>
        </p:txBody>
      </p:sp>
      <p:sp>
        <p:nvSpPr>
          <p:cNvPr id="581" name="Google Shape;581;p42"/>
          <p:cNvSpPr txBox="1">
            <a:spLocks noGrp="1"/>
          </p:cNvSpPr>
          <p:nvPr>
            <p:ph type="subTitle" idx="15"/>
          </p:nvPr>
        </p:nvSpPr>
        <p:spPr>
          <a:xfrm>
            <a:off x="3414300" y="1837689"/>
            <a:ext cx="2315400" cy="1085620"/>
          </a:xfrm>
          <a:prstGeom prst="rect">
            <a:avLst/>
          </a:prstGeom>
        </p:spPr>
        <p:txBody>
          <a:bodyPr spcFirstLastPara="1" wrap="square" lIns="91425" tIns="91425" rIns="91425" bIns="91425" anchor="t" anchorCtr="0">
            <a:noAutofit/>
          </a:bodyPr>
          <a:lstStyle/>
          <a:p>
            <a:pPr marL="0" lvl="0" indent="0"/>
            <a:r>
              <a:rPr lang="ar-IQ" b="1" dirty="0">
                <a:solidFill>
                  <a:schemeClr val="tx1"/>
                </a:solidFill>
                <a:latin typeface="Arial"/>
                <a:cs typeface="+mj-cs"/>
              </a:rPr>
              <a:t>هذه المعلبات قليلة الألياف وتحتوي على سعرات حرارية كبيرة وهذا يسبب الإصابة بسرطان القولون والمستقيم .</a:t>
            </a:r>
            <a:endParaRPr dirty="0">
              <a:solidFill>
                <a:schemeClr val="tx1"/>
              </a:solidFill>
              <a:cs typeface="+mj-cs"/>
            </a:endParaRPr>
          </a:p>
        </p:txBody>
      </p:sp>
      <p:grpSp>
        <p:nvGrpSpPr>
          <p:cNvPr id="582" name="Google Shape;582;p42"/>
          <p:cNvGrpSpPr/>
          <p:nvPr/>
        </p:nvGrpSpPr>
        <p:grpSpPr>
          <a:xfrm>
            <a:off x="1622451" y="1528477"/>
            <a:ext cx="510350" cy="135600"/>
            <a:chOff x="1622451" y="1406527"/>
            <a:chExt cx="510350" cy="135600"/>
          </a:xfrm>
        </p:grpSpPr>
        <p:sp>
          <p:nvSpPr>
            <p:cNvPr id="583" name="Google Shape;583;p42"/>
            <p:cNvSpPr/>
            <p:nvPr/>
          </p:nvSpPr>
          <p:spPr>
            <a:xfrm>
              <a:off x="1809826" y="1406527"/>
              <a:ext cx="135600" cy="135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2"/>
            <p:cNvSpPr/>
            <p:nvPr/>
          </p:nvSpPr>
          <p:spPr>
            <a:xfrm>
              <a:off x="1997201" y="1406527"/>
              <a:ext cx="135600" cy="135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2"/>
            <p:cNvSpPr/>
            <p:nvPr/>
          </p:nvSpPr>
          <p:spPr>
            <a:xfrm>
              <a:off x="1622451" y="1406527"/>
              <a:ext cx="135600" cy="135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42"/>
          <p:cNvGrpSpPr/>
          <p:nvPr/>
        </p:nvGrpSpPr>
        <p:grpSpPr>
          <a:xfrm>
            <a:off x="4317376" y="1528477"/>
            <a:ext cx="510350" cy="135600"/>
            <a:chOff x="1622451" y="1406527"/>
            <a:chExt cx="510350" cy="135600"/>
          </a:xfrm>
        </p:grpSpPr>
        <p:sp>
          <p:nvSpPr>
            <p:cNvPr id="587" name="Google Shape;587;p42"/>
            <p:cNvSpPr/>
            <p:nvPr/>
          </p:nvSpPr>
          <p:spPr>
            <a:xfrm>
              <a:off x="1809826" y="1406527"/>
              <a:ext cx="135600" cy="135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2"/>
            <p:cNvSpPr/>
            <p:nvPr/>
          </p:nvSpPr>
          <p:spPr>
            <a:xfrm>
              <a:off x="1997201" y="1406527"/>
              <a:ext cx="135600" cy="135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2"/>
            <p:cNvSpPr/>
            <p:nvPr/>
          </p:nvSpPr>
          <p:spPr>
            <a:xfrm>
              <a:off x="1622451" y="1406527"/>
              <a:ext cx="135600" cy="135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42"/>
          <p:cNvGrpSpPr/>
          <p:nvPr/>
        </p:nvGrpSpPr>
        <p:grpSpPr>
          <a:xfrm>
            <a:off x="7012301" y="1528477"/>
            <a:ext cx="510350" cy="135600"/>
            <a:chOff x="1622451" y="1406527"/>
            <a:chExt cx="510350" cy="135600"/>
          </a:xfrm>
        </p:grpSpPr>
        <p:sp>
          <p:nvSpPr>
            <p:cNvPr id="591" name="Google Shape;591;p42"/>
            <p:cNvSpPr/>
            <p:nvPr/>
          </p:nvSpPr>
          <p:spPr>
            <a:xfrm>
              <a:off x="1809826" y="1406527"/>
              <a:ext cx="135600" cy="135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2"/>
            <p:cNvSpPr/>
            <p:nvPr/>
          </p:nvSpPr>
          <p:spPr>
            <a:xfrm>
              <a:off x="1997201" y="1406527"/>
              <a:ext cx="135600" cy="135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2"/>
            <p:cNvSpPr/>
            <p:nvPr/>
          </p:nvSpPr>
          <p:spPr>
            <a:xfrm>
              <a:off x="1622451" y="1406527"/>
              <a:ext cx="135600" cy="135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42"/>
          <p:cNvGrpSpPr/>
          <p:nvPr/>
        </p:nvGrpSpPr>
        <p:grpSpPr>
          <a:xfrm>
            <a:off x="2906846" y="3165806"/>
            <a:ext cx="510350" cy="135600"/>
            <a:chOff x="1622451" y="1406527"/>
            <a:chExt cx="510350" cy="135600"/>
          </a:xfrm>
        </p:grpSpPr>
        <p:sp>
          <p:nvSpPr>
            <p:cNvPr id="599" name="Google Shape;599;p42"/>
            <p:cNvSpPr/>
            <p:nvPr/>
          </p:nvSpPr>
          <p:spPr>
            <a:xfrm>
              <a:off x="1809826" y="1406527"/>
              <a:ext cx="135600" cy="135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2"/>
            <p:cNvSpPr/>
            <p:nvPr/>
          </p:nvSpPr>
          <p:spPr>
            <a:xfrm>
              <a:off x="1997201" y="1406527"/>
              <a:ext cx="135600" cy="135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2"/>
            <p:cNvSpPr/>
            <p:nvPr/>
          </p:nvSpPr>
          <p:spPr>
            <a:xfrm>
              <a:off x="1622451" y="1406527"/>
              <a:ext cx="135600" cy="135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 name="Google Shape;602;p42"/>
          <p:cNvGrpSpPr/>
          <p:nvPr/>
        </p:nvGrpSpPr>
        <p:grpSpPr>
          <a:xfrm>
            <a:off x="5914181" y="3165806"/>
            <a:ext cx="510350" cy="135600"/>
            <a:chOff x="1622451" y="1406527"/>
            <a:chExt cx="510350" cy="135600"/>
          </a:xfrm>
        </p:grpSpPr>
        <p:sp>
          <p:nvSpPr>
            <p:cNvPr id="603" name="Google Shape;603;p42"/>
            <p:cNvSpPr/>
            <p:nvPr/>
          </p:nvSpPr>
          <p:spPr>
            <a:xfrm>
              <a:off x="1809826" y="1406527"/>
              <a:ext cx="135600" cy="135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2"/>
            <p:cNvSpPr/>
            <p:nvPr/>
          </p:nvSpPr>
          <p:spPr>
            <a:xfrm>
              <a:off x="1997201" y="1406527"/>
              <a:ext cx="135600" cy="135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2"/>
            <p:cNvSpPr/>
            <p:nvPr/>
          </p:nvSpPr>
          <p:spPr>
            <a:xfrm>
              <a:off x="1622451" y="1406527"/>
              <a:ext cx="135600" cy="135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73">
                                            <p:txEl>
                                              <p:pRg st="0" end="0"/>
                                            </p:txEl>
                                          </p:spTgt>
                                        </p:tgtEl>
                                        <p:attrNameLst>
                                          <p:attrName>style.visibility</p:attrName>
                                        </p:attrNameLst>
                                      </p:cBhvr>
                                      <p:to>
                                        <p:strVal val="visible"/>
                                      </p:to>
                                    </p:set>
                                    <p:animEffect transition="in" filter="wheel(1)">
                                      <p:cBhvr>
                                        <p:cTn id="7" dur="2000"/>
                                        <p:tgtEl>
                                          <p:spTgt spid="57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75">
                                            <p:txEl>
                                              <p:pRg st="0" end="0"/>
                                            </p:txEl>
                                          </p:spTgt>
                                        </p:tgtEl>
                                        <p:attrNameLst>
                                          <p:attrName>style.visibility</p:attrName>
                                        </p:attrNameLst>
                                      </p:cBhvr>
                                      <p:to>
                                        <p:strVal val="visible"/>
                                      </p:to>
                                    </p:set>
                                    <p:animEffect transition="in" filter="wheel(1)">
                                      <p:cBhvr>
                                        <p:cTn id="10" dur="2000"/>
                                        <p:tgtEl>
                                          <p:spTgt spid="575">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77">
                                            <p:txEl>
                                              <p:pRg st="0" end="0"/>
                                            </p:txEl>
                                          </p:spTgt>
                                        </p:tgtEl>
                                        <p:attrNameLst>
                                          <p:attrName>style.visibility</p:attrName>
                                        </p:attrNameLst>
                                      </p:cBhvr>
                                      <p:to>
                                        <p:strVal val="visible"/>
                                      </p:to>
                                    </p:set>
                                    <p:animEffect transition="in" filter="wheel(1)">
                                      <p:cBhvr>
                                        <p:cTn id="13" dur="2000"/>
                                        <p:tgtEl>
                                          <p:spTgt spid="577">
                                            <p:txEl>
                                              <p:pRg st="0" end="0"/>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79">
                                            <p:txEl>
                                              <p:pRg st="0" end="0"/>
                                            </p:txEl>
                                          </p:spTgt>
                                        </p:tgtEl>
                                        <p:attrNameLst>
                                          <p:attrName>style.visibility</p:attrName>
                                        </p:attrNameLst>
                                      </p:cBhvr>
                                      <p:to>
                                        <p:strVal val="visible"/>
                                      </p:to>
                                    </p:set>
                                    <p:animEffect transition="in" filter="wheel(1)">
                                      <p:cBhvr>
                                        <p:cTn id="16" dur="2000"/>
                                        <p:tgtEl>
                                          <p:spTgt spid="579">
                                            <p:txEl>
                                              <p:pRg st="0" end="0"/>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81">
                                            <p:txEl>
                                              <p:pRg st="0" end="0"/>
                                            </p:txEl>
                                          </p:spTgt>
                                        </p:tgtEl>
                                        <p:attrNameLst>
                                          <p:attrName>style.visibility</p:attrName>
                                        </p:attrNameLst>
                                      </p:cBhvr>
                                      <p:to>
                                        <p:strVal val="visible"/>
                                      </p:to>
                                    </p:set>
                                    <p:animEffect transition="in" filter="wheel(1)">
                                      <p:cBhvr>
                                        <p:cTn id="19" dur="2000"/>
                                        <p:tgtEl>
                                          <p:spTgt spid="581">
                                            <p:txEl>
                                              <p:pRg st="0" end="0"/>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582"/>
                                        </p:tgtEl>
                                        <p:attrNameLst>
                                          <p:attrName>style.visibility</p:attrName>
                                        </p:attrNameLst>
                                      </p:cBhvr>
                                      <p:to>
                                        <p:strVal val="visible"/>
                                      </p:to>
                                    </p:set>
                                    <p:animEffect transition="in" filter="wheel(1)">
                                      <p:cBhvr>
                                        <p:cTn id="22" dur="2000"/>
                                        <p:tgtEl>
                                          <p:spTgt spid="582"/>
                                        </p:tgtEl>
                                      </p:cBhvr>
                                    </p:animEffect>
                                  </p:childTnLst>
                                </p:cTn>
                              </p:par>
                              <p:par>
                                <p:cTn id="23" presetID="21" presetClass="entr" presetSubtype="1" fill="hold" nodeType="withEffect">
                                  <p:stCondLst>
                                    <p:cond delay="0"/>
                                  </p:stCondLst>
                                  <p:childTnLst>
                                    <p:set>
                                      <p:cBhvr>
                                        <p:cTn id="24" dur="1" fill="hold">
                                          <p:stCondLst>
                                            <p:cond delay="0"/>
                                          </p:stCondLst>
                                        </p:cTn>
                                        <p:tgtEl>
                                          <p:spTgt spid="586"/>
                                        </p:tgtEl>
                                        <p:attrNameLst>
                                          <p:attrName>style.visibility</p:attrName>
                                        </p:attrNameLst>
                                      </p:cBhvr>
                                      <p:to>
                                        <p:strVal val="visible"/>
                                      </p:to>
                                    </p:set>
                                    <p:animEffect transition="in" filter="wheel(1)">
                                      <p:cBhvr>
                                        <p:cTn id="25" dur="2000"/>
                                        <p:tgtEl>
                                          <p:spTgt spid="586"/>
                                        </p:tgtEl>
                                      </p:cBhvr>
                                    </p:animEffect>
                                  </p:childTnLst>
                                </p:cTn>
                              </p:par>
                              <p:par>
                                <p:cTn id="26" presetID="21" presetClass="entr" presetSubtype="1" fill="hold" nodeType="withEffect">
                                  <p:stCondLst>
                                    <p:cond delay="0"/>
                                  </p:stCondLst>
                                  <p:childTnLst>
                                    <p:set>
                                      <p:cBhvr>
                                        <p:cTn id="27" dur="1" fill="hold">
                                          <p:stCondLst>
                                            <p:cond delay="0"/>
                                          </p:stCondLst>
                                        </p:cTn>
                                        <p:tgtEl>
                                          <p:spTgt spid="590"/>
                                        </p:tgtEl>
                                        <p:attrNameLst>
                                          <p:attrName>style.visibility</p:attrName>
                                        </p:attrNameLst>
                                      </p:cBhvr>
                                      <p:to>
                                        <p:strVal val="visible"/>
                                      </p:to>
                                    </p:set>
                                    <p:animEffect transition="in" filter="wheel(1)">
                                      <p:cBhvr>
                                        <p:cTn id="28" dur="2000"/>
                                        <p:tgtEl>
                                          <p:spTgt spid="590"/>
                                        </p:tgtEl>
                                      </p:cBhvr>
                                    </p:animEffect>
                                  </p:childTnLst>
                                </p:cTn>
                              </p:par>
                              <p:par>
                                <p:cTn id="29" presetID="21" presetClass="entr" presetSubtype="1" fill="hold" nodeType="withEffect">
                                  <p:stCondLst>
                                    <p:cond delay="0"/>
                                  </p:stCondLst>
                                  <p:childTnLst>
                                    <p:set>
                                      <p:cBhvr>
                                        <p:cTn id="30" dur="1" fill="hold">
                                          <p:stCondLst>
                                            <p:cond delay="0"/>
                                          </p:stCondLst>
                                        </p:cTn>
                                        <p:tgtEl>
                                          <p:spTgt spid="598"/>
                                        </p:tgtEl>
                                        <p:attrNameLst>
                                          <p:attrName>style.visibility</p:attrName>
                                        </p:attrNameLst>
                                      </p:cBhvr>
                                      <p:to>
                                        <p:strVal val="visible"/>
                                      </p:to>
                                    </p:set>
                                    <p:animEffect transition="in" filter="wheel(1)">
                                      <p:cBhvr>
                                        <p:cTn id="31" dur="2000"/>
                                        <p:tgtEl>
                                          <p:spTgt spid="598"/>
                                        </p:tgtEl>
                                      </p:cBhvr>
                                    </p:animEffect>
                                  </p:childTnLst>
                                </p:cTn>
                              </p:par>
                              <p:par>
                                <p:cTn id="32" presetID="21" presetClass="entr" presetSubtype="1" fill="hold" nodeType="withEffect">
                                  <p:stCondLst>
                                    <p:cond delay="0"/>
                                  </p:stCondLst>
                                  <p:childTnLst>
                                    <p:set>
                                      <p:cBhvr>
                                        <p:cTn id="33" dur="1" fill="hold">
                                          <p:stCondLst>
                                            <p:cond delay="0"/>
                                          </p:stCondLst>
                                        </p:cTn>
                                        <p:tgtEl>
                                          <p:spTgt spid="602"/>
                                        </p:tgtEl>
                                        <p:attrNameLst>
                                          <p:attrName>style.visibility</p:attrName>
                                        </p:attrNameLst>
                                      </p:cBhvr>
                                      <p:to>
                                        <p:strVal val="visible"/>
                                      </p:to>
                                    </p:set>
                                    <p:animEffect transition="in" filter="wheel(1)">
                                      <p:cBhvr>
                                        <p:cTn id="34" dur="2000"/>
                                        <p:tgtEl>
                                          <p:spTgt spid="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 grpId="0" build="p"/>
      <p:bldP spid="575" grpId="0" build="p"/>
      <p:bldP spid="577" grpId="0" build="p"/>
      <p:bldP spid="579" grpId="0" build="p"/>
      <p:bldP spid="58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9BE07847-C0B1-F159-A002-C96E0AB19977}"/>
              </a:ext>
            </a:extLst>
          </p:cNvPr>
          <p:cNvSpPr/>
          <p:nvPr/>
        </p:nvSpPr>
        <p:spPr>
          <a:xfrm>
            <a:off x="2586136" y="399919"/>
            <a:ext cx="4945380" cy="1108046"/>
          </a:xfrm>
          <a:prstGeom prst="round2Same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 name="Rectangle: Rounded Corners 1">
            <a:extLst>
              <a:ext uri="{FF2B5EF4-FFF2-40B4-BE49-F238E27FC236}">
                <a16:creationId xmlns:a16="http://schemas.microsoft.com/office/drawing/2014/main" id="{34870369-DB9B-373E-C908-BE71832B3932}"/>
              </a:ext>
            </a:extLst>
          </p:cNvPr>
          <p:cNvSpPr/>
          <p:nvPr/>
        </p:nvSpPr>
        <p:spPr>
          <a:xfrm>
            <a:off x="60960" y="95794"/>
            <a:ext cx="9022080" cy="5047706"/>
          </a:xfrm>
          <a:prstGeom prst="roundRect">
            <a:avLst/>
          </a:prstGeom>
          <a:blipFill dpi="0" rotWithShape="1">
            <a:blip r:embed="rId3">
              <a:alphaModFix amt="98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FAEED96B-B636-80E5-A557-A52B1F4961C7}"/>
              </a:ext>
            </a:extLst>
          </p:cNvPr>
          <p:cNvGrpSpPr/>
          <p:nvPr/>
        </p:nvGrpSpPr>
        <p:grpSpPr>
          <a:xfrm>
            <a:off x="4998720" y="95794"/>
            <a:ext cx="4083310" cy="4965747"/>
            <a:chOff x="4998720" y="95794"/>
            <a:chExt cx="4083310" cy="4965747"/>
          </a:xfrm>
        </p:grpSpPr>
        <p:sp>
          <p:nvSpPr>
            <p:cNvPr id="31" name="Rectangle: Rounded Corners 30">
              <a:extLst>
                <a:ext uri="{FF2B5EF4-FFF2-40B4-BE49-F238E27FC236}">
                  <a16:creationId xmlns:a16="http://schemas.microsoft.com/office/drawing/2014/main" id="{9292290E-15A3-9036-8B6D-53A8A0CBAE04}"/>
                </a:ext>
              </a:extLst>
            </p:cNvPr>
            <p:cNvSpPr/>
            <p:nvPr/>
          </p:nvSpPr>
          <p:spPr>
            <a:xfrm>
              <a:off x="4998720" y="95794"/>
              <a:ext cx="4083310" cy="496574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a:extLst>
                <a:ext uri="{FF2B5EF4-FFF2-40B4-BE49-F238E27FC236}">
                  <a16:creationId xmlns:a16="http://schemas.microsoft.com/office/drawing/2014/main" id="{46BBA563-C8CF-D919-8C23-791547953E4E}"/>
                </a:ext>
              </a:extLst>
            </p:cNvPr>
            <p:cNvSpPr txBox="1"/>
            <p:nvPr/>
          </p:nvSpPr>
          <p:spPr>
            <a:xfrm>
              <a:off x="5571467" y="304800"/>
              <a:ext cx="3206773" cy="4216539"/>
            </a:xfrm>
            <a:prstGeom prst="rect">
              <a:avLst/>
            </a:prstGeom>
            <a:noFill/>
          </p:spPr>
          <p:txBody>
            <a:bodyPr wrap="square" rtlCol="0">
              <a:spAutoFit/>
            </a:bodyPr>
            <a:lstStyle/>
            <a:p>
              <a:pPr algn="ctr"/>
              <a:endParaRPr lang="ar-AE" sz="3600" b="1" dirty="0">
                <a:latin typeface="Urdu Typesetting" panose="03020402040406030203" pitchFamily="66" charset="-78"/>
                <a:cs typeface="Urdu Typesetting" panose="03020402040406030203" pitchFamily="66" charset="-78"/>
              </a:endParaRPr>
            </a:p>
            <a:p>
              <a:pPr algn="ctr"/>
              <a:r>
                <a:rPr lang="ar-AE" sz="3600" b="1" dirty="0">
                  <a:latin typeface="Urdu Typesetting" panose="03020402040406030203" pitchFamily="66" charset="-78"/>
                  <a:cs typeface="Urdu Typesetting" panose="03020402040406030203" pitchFamily="66" charset="-78"/>
                </a:rPr>
                <a:t>امراض التسمم الناتجة من تناول الاغذية المعلبة</a:t>
              </a:r>
            </a:p>
            <a:p>
              <a:pPr algn="ctr"/>
              <a:endParaRPr lang="ar-AE" sz="2000" b="1" dirty="0"/>
            </a:p>
            <a:p>
              <a:pPr algn="ctr"/>
              <a:r>
                <a:rPr lang="ar-AE" sz="2000" b="1" dirty="0"/>
                <a:t>وفقًا لـ مراكز السيطرة على الأمراض والوقاية منها، يتعرض حوالي 48 مليون شخص للتسمم الغذائي في الولايات المتحدة الأمريكية سنويًا، ويتم نقل حوالي 128,000 شخص إلى المستشفى، ويتوفى حوالي 3,000 شخص بسبب هذا المرض</a:t>
              </a:r>
              <a:endParaRPr lang="en-US" sz="2000" b="1"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5"/>
          <p:cNvSpPr/>
          <p:nvPr/>
        </p:nvSpPr>
        <p:spPr>
          <a:xfrm>
            <a:off x="175728" y="4662956"/>
            <a:ext cx="463800" cy="46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a:off x="7995097" y="-64135"/>
            <a:ext cx="882814" cy="76114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txBox="1">
            <a:spLocks noGrp="1"/>
          </p:cNvSpPr>
          <p:nvPr>
            <p:ph type="subTitle" idx="4"/>
          </p:nvPr>
        </p:nvSpPr>
        <p:spPr>
          <a:xfrm rot="-5400000" flipH="1">
            <a:off x="-2349400" y="2358075"/>
            <a:ext cx="51291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Canned food brand · Canned food brand · Canned food brand</a:t>
            </a:r>
            <a:endParaRPr dirty="0"/>
          </a:p>
        </p:txBody>
      </p:sp>
      <p:sp>
        <p:nvSpPr>
          <p:cNvPr id="422" name="Google Shape;422;p35"/>
          <p:cNvSpPr txBox="1">
            <a:spLocks noGrp="1"/>
          </p:cNvSpPr>
          <p:nvPr>
            <p:ph type="subTitle" idx="2"/>
          </p:nvPr>
        </p:nvSpPr>
        <p:spPr>
          <a:xfrm rot="5400000">
            <a:off x="6365400" y="2358075"/>
            <a:ext cx="51291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Canned food brand · Canned food brand · Canned food brand</a:t>
            </a:r>
            <a:endParaRPr/>
          </a:p>
        </p:txBody>
      </p:sp>
      <p:pic>
        <p:nvPicPr>
          <p:cNvPr id="423" name="Google Shape;423;p35"/>
          <p:cNvPicPr preferRelativeResize="0"/>
          <p:nvPr/>
        </p:nvPicPr>
        <p:blipFill rotWithShape="1">
          <a:blip r:embed="rId3">
            <a:alphaModFix/>
          </a:blip>
          <a:srcRect l="28426" r="28430"/>
          <a:stretch/>
        </p:blipFill>
        <p:spPr>
          <a:xfrm>
            <a:off x="5758544" y="661425"/>
            <a:ext cx="2472600" cy="3820800"/>
          </a:xfrm>
          <a:prstGeom prst="roundRect">
            <a:avLst>
              <a:gd name="adj" fmla="val 16849"/>
            </a:avLst>
          </a:prstGeom>
          <a:noFill/>
          <a:ln>
            <a:noFill/>
          </a:ln>
        </p:spPr>
      </p:pic>
      <p:sp>
        <p:nvSpPr>
          <p:cNvPr id="424" name="Google Shape;424;p35"/>
          <p:cNvSpPr/>
          <p:nvPr/>
        </p:nvSpPr>
        <p:spPr>
          <a:xfrm>
            <a:off x="5761664" y="3895570"/>
            <a:ext cx="857710" cy="84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Flowchart: Card 3">
            <a:extLst>
              <a:ext uri="{FF2B5EF4-FFF2-40B4-BE49-F238E27FC236}">
                <a16:creationId xmlns:a16="http://schemas.microsoft.com/office/drawing/2014/main" id="{7471C84B-186F-E6E6-FFB8-D8DE6FBCB829}"/>
              </a:ext>
            </a:extLst>
          </p:cNvPr>
          <p:cNvSpPr/>
          <p:nvPr/>
        </p:nvSpPr>
        <p:spPr>
          <a:xfrm>
            <a:off x="3079704" y="2025957"/>
            <a:ext cx="2378262" cy="1466390"/>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b="1" dirty="0">
                <a:solidFill>
                  <a:schemeClr val="tx2">
                    <a:lumMod val="75000"/>
                  </a:schemeClr>
                </a:solidFill>
                <a:cs typeface="+mj-cs"/>
              </a:rPr>
              <a:t>يعتبر التسمم الجرثومي من أهم وأخطر أنواع التسمم الغذائي , وأهما </a:t>
            </a:r>
          </a:p>
          <a:p>
            <a:pPr algn="ctr"/>
            <a:r>
              <a:rPr lang="ar-AE" b="1" dirty="0">
                <a:solidFill>
                  <a:schemeClr val="tx2">
                    <a:lumMod val="75000"/>
                  </a:schemeClr>
                </a:solidFill>
                <a:cs typeface="+mj-cs"/>
              </a:rPr>
              <a:t>  </a:t>
            </a:r>
            <a:r>
              <a:rPr lang="en-US" b="1" dirty="0">
                <a:solidFill>
                  <a:schemeClr val="tx2">
                    <a:lumMod val="75000"/>
                  </a:schemeClr>
                </a:solidFill>
                <a:cs typeface="+mj-cs"/>
              </a:rPr>
              <a:t>Clostridium botulinum.</a:t>
            </a:r>
          </a:p>
          <a:p>
            <a:pPr algn="ctr"/>
            <a:r>
              <a:rPr lang="en-US" b="1" dirty="0">
                <a:solidFill>
                  <a:schemeClr val="tx2">
                    <a:lumMod val="75000"/>
                  </a:schemeClr>
                </a:solidFill>
                <a:cs typeface="+mj-cs"/>
              </a:rPr>
              <a:t>  salmonella </a:t>
            </a:r>
          </a:p>
          <a:p>
            <a:pPr algn="ctr"/>
            <a:r>
              <a:rPr lang="en-US" b="1" dirty="0">
                <a:solidFill>
                  <a:schemeClr val="tx2">
                    <a:lumMod val="75000"/>
                  </a:schemeClr>
                </a:solidFill>
                <a:cs typeface="+mj-cs"/>
              </a:rPr>
              <a:t>Bacillus cereus </a:t>
            </a:r>
          </a:p>
        </p:txBody>
      </p:sp>
      <p:sp>
        <p:nvSpPr>
          <p:cNvPr id="8" name="Flowchart: Card 7">
            <a:extLst>
              <a:ext uri="{FF2B5EF4-FFF2-40B4-BE49-F238E27FC236}">
                <a16:creationId xmlns:a16="http://schemas.microsoft.com/office/drawing/2014/main" id="{7BC51E18-3FA7-B011-B00A-C18CB27D792D}"/>
              </a:ext>
            </a:extLst>
          </p:cNvPr>
          <p:cNvSpPr/>
          <p:nvPr/>
        </p:nvSpPr>
        <p:spPr>
          <a:xfrm>
            <a:off x="3013206" y="3471212"/>
            <a:ext cx="2502960" cy="1332370"/>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ar-AE" b="1" dirty="0">
                <a:solidFill>
                  <a:schemeClr val="tx2">
                    <a:lumMod val="75000"/>
                  </a:schemeClr>
                </a:solidFill>
                <a:latin typeface="Arial"/>
                <a:cs typeface="+mj-cs"/>
              </a:rPr>
              <a:t>ت</a:t>
            </a:r>
            <a:r>
              <a:rPr lang="ar-IQ" sz="1400" b="1" dirty="0">
                <a:solidFill>
                  <a:schemeClr val="tx2">
                    <a:lumMod val="75000"/>
                  </a:schemeClr>
                </a:solidFill>
                <a:latin typeface="Arial"/>
                <a:cs typeface="+mj-cs"/>
              </a:rPr>
              <a:t>تمثل الأعراض السريرية بشكل عام بالتقيء , الإسهال , صداع , الغيثان , وقد يحدث جفاف في الجسم خصوصا في الأطفال والشيوخ مع حدوث ارتفاع في درجة حرارة الجسم .</a:t>
            </a:r>
            <a:endParaRPr lang="en-US" sz="1400" b="1" dirty="0">
              <a:solidFill>
                <a:schemeClr val="tx2">
                  <a:lumMod val="75000"/>
                </a:schemeClr>
              </a:solidFill>
              <a:latin typeface="Arial"/>
              <a:cs typeface="+mj-cs"/>
            </a:endParaRPr>
          </a:p>
        </p:txBody>
      </p:sp>
      <p:sp>
        <p:nvSpPr>
          <p:cNvPr id="9" name="Flowchart: Card 8">
            <a:extLst>
              <a:ext uri="{FF2B5EF4-FFF2-40B4-BE49-F238E27FC236}">
                <a16:creationId xmlns:a16="http://schemas.microsoft.com/office/drawing/2014/main" id="{006D61F3-5BCC-6B99-2896-9C686200DC6A}"/>
              </a:ext>
            </a:extLst>
          </p:cNvPr>
          <p:cNvSpPr/>
          <p:nvPr/>
        </p:nvSpPr>
        <p:spPr>
          <a:xfrm>
            <a:off x="507512" y="697013"/>
            <a:ext cx="2355405" cy="1272539"/>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b="1" dirty="0">
                <a:solidFill>
                  <a:schemeClr val="tx2">
                    <a:lumMod val="75000"/>
                  </a:schemeClr>
                </a:solidFill>
                <a:cs typeface="+mj-cs"/>
              </a:rPr>
              <a:t> وجميعها هذه المكروبات تفرز سموما داخل المواد الغذائية المعلبة تسبب أضرار خطره على صحة الإنسان </a:t>
            </a:r>
          </a:p>
        </p:txBody>
      </p:sp>
      <p:sp>
        <p:nvSpPr>
          <p:cNvPr id="10" name="Flowchart: Card 9">
            <a:extLst>
              <a:ext uri="{FF2B5EF4-FFF2-40B4-BE49-F238E27FC236}">
                <a16:creationId xmlns:a16="http://schemas.microsoft.com/office/drawing/2014/main" id="{480F365F-B849-8B11-E409-FF4D3D97985F}"/>
              </a:ext>
            </a:extLst>
          </p:cNvPr>
          <p:cNvSpPr/>
          <p:nvPr/>
        </p:nvSpPr>
        <p:spPr>
          <a:xfrm>
            <a:off x="484058" y="2122882"/>
            <a:ext cx="2472600" cy="1272539"/>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sz="1400" b="1" dirty="0">
                <a:solidFill>
                  <a:schemeClr val="tx2">
                    <a:lumMod val="75000"/>
                  </a:schemeClr>
                </a:solidFill>
                <a:latin typeface="Arial"/>
                <a:cs typeface="+mj-cs"/>
              </a:rPr>
              <a:t>كما أن لهذه السموم القابلية على مقاومة درجات الحرارة العالية عند التعقيم</a:t>
            </a:r>
            <a:endParaRPr lang="en-US" b="1" dirty="0">
              <a:solidFill>
                <a:schemeClr val="tx2">
                  <a:lumMod val="75000"/>
                </a:schemeClr>
              </a:solidFill>
            </a:endParaRPr>
          </a:p>
        </p:txBody>
      </p:sp>
      <p:sp>
        <p:nvSpPr>
          <p:cNvPr id="11" name="Flowchart: Card 10">
            <a:extLst>
              <a:ext uri="{FF2B5EF4-FFF2-40B4-BE49-F238E27FC236}">
                <a16:creationId xmlns:a16="http://schemas.microsoft.com/office/drawing/2014/main" id="{3B57B88A-5050-A832-DC37-42827A14F61A}"/>
              </a:ext>
            </a:extLst>
          </p:cNvPr>
          <p:cNvSpPr/>
          <p:nvPr/>
        </p:nvSpPr>
        <p:spPr>
          <a:xfrm>
            <a:off x="572299" y="3330587"/>
            <a:ext cx="2290618" cy="1332369"/>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b="1" dirty="0">
                <a:solidFill>
                  <a:schemeClr val="tx2">
                    <a:lumMod val="75000"/>
                  </a:schemeClr>
                </a:solidFill>
                <a:cs typeface="+mj-cs"/>
              </a:rPr>
              <a:t>عادة تبدأ أعراض التسمم بالظهور بعد فترة زمنية تتراوح من 1- 36 ساعة من تناول المواد الغذائية الملوثة وذلك حسب المسبب المرضي </a:t>
            </a:r>
          </a:p>
        </p:txBody>
      </p:sp>
      <p:sp>
        <p:nvSpPr>
          <p:cNvPr id="12" name="Flowchart: Card 11">
            <a:extLst>
              <a:ext uri="{FF2B5EF4-FFF2-40B4-BE49-F238E27FC236}">
                <a16:creationId xmlns:a16="http://schemas.microsoft.com/office/drawing/2014/main" id="{6F6C8787-4DFE-05A3-DE38-BDD5A1B32CAB}"/>
              </a:ext>
            </a:extLst>
          </p:cNvPr>
          <p:cNvSpPr/>
          <p:nvPr/>
        </p:nvSpPr>
        <p:spPr>
          <a:xfrm>
            <a:off x="2934378" y="519506"/>
            <a:ext cx="2523588" cy="1506451"/>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lumMod val="75000"/>
                  </a:schemeClr>
                </a:solidFill>
                <a:cs typeface="+mj-cs"/>
              </a:rPr>
              <a:t>Clostridium botulinum</a:t>
            </a:r>
            <a:r>
              <a:rPr lang="ar-AE" b="1" dirty="0">
                <a:solidFill>
                  <a:schemeClr val="tx2">
                    <a:lumMod val="75000"/>
                  </a:schemeClr>
                </a:solidFill>
                <a:cs typeface="+mj-cs"/>
              </a:rPr>
              <a:t>كما تسبب </a:t>
            </a:r>
          </a:p>
          <a:p>
            <a:pPr algn="ctr"/>
            <a:r>
              <a:rPr lang="ar-AE" b="1" dirty="0">
                <a:solidFill>
                  <a:schemeClr val="tx2">
                    <a:lumMod val="75000"/>
                  </a:schemeClr>
                </a:solidFill>
                <a:cs typeface="+mj-cs"/>
              </a:rPr>
              <a:t>تعطيل للجهاز العصبي المركزي , وبتالي حدوث الوفاة نتيجة لشلل في</a:t>
            </a:r>
          </a:p>
          <a:p>
            <a:pPr algn="ctr"/>
            <a:r>
              <a:rPr lang="ar-AE" b="1" dirty="0">
                <a:solidFill>
                  <a:schemeClr val="tx2">
                    <a:lumMod val="75000"/>
                  </a:schemeClr>
                </a:solidFill>
                <a:cs typeface="+mj-cs"/>
              </a:rPr>
              <a:t> عضلات التنفس , حيث يكفي مليغرام واحد من هذه السموم لقتل ستة عشر ألف شخص .</a:t>
            </a:r>
          </a:p>
        </p:txBody>
      </p:sp>
    </p:spTree>
    <p:extLst>
      <p:ext uri="{BB962C8B-B14F-4D97-AF65-F5344CB8AC3E}">
        <p14:creationId xmlns:p14="http://schemas.microsoft.com/office/powerpoint/2010/main" val="2186062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5"/>
          <p:cNvSpPr/>
          <p:nvPr/>
        </p:nvSpPr>
        <p:spPr>
          <a:xfrm>
            <a:off x="175728" y="4662956"/>
            <a:ext cx="463800" cy="46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a:off x="7995097" y="-64135"/>
            <a:ext cx="882814" cy="76114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txBox="1">
            <a:spLocks noGrp="1"/>
          </p:cNvSpPr>
          <p:nvPr>
            <p:ph type="subTitle" idx="4"/>
          </p:nvPr>
        </p:nvSpPr>
        <p:spPr>
          <a:xfrm rot="-5400000" flipH="1">
            <a:off x="-2349400" y="2358075"/>
            <a:ext cx="51291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Canned food brand · Canned food brand · Canned food brand</a:t>
            </a:r>
            <a:endParaRPr dirty="0"/>
          </a:p>
        </p:txBody>
      </p:sp>
      <p:sp>
        <p:nvSpPr>
          <p:cNvPr id="422" name="Google Shape;422;p35"/>
          <p:cNvSpPr txBox="1">
            <a:spLocks noGrp="1"/>
          </p:cNvSpPr>
          <p:nvPr>
            <p:ph type="subTitle" idx="2"/>
          </p:nvPr>
        </p:nvSpPr>
        <p:spPr>
          <a:xfrm rot="5400000">
            <a:off x="6365400" y="2358075"/>
            <a:ext cx="51291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Canned food brand · Canned food brand · Canned food brand</a:t>
            </a:r>
            <a:endParaRPr/>
          </a:p>
        </p:txBody>
      </p:sp>
      <p:pic>
        <p:nvPicPr>
          <p:cNvPr id="423" name="Google Shape;423;p35"/>
          <p:cNvPicPr preferRelativeResize="0"/>
          <p:nvPr/>
        </p:nvPicPr>
        <p:blipFill rotWithShape="1">
          <a:blip r:embed="rId3">
            <a:alphaModFix/>
          </a:blip>
          <a:srcRect l="28426" r="28430"/>
          <a:stretch/>
        </p:blipFill>
        <p:spPr>
          <a:xfrm>
            <a:off x="5758544" y="661425"/>
            <a:ext cx="2472600" cy="3820800"/>
          </a:xfrm>
          <a:prstGeom prst="roundRect">
            <a:avLst>
              <a:gd name="adj" fmla="val 16849"/>
            </a:avLst>
          </a:prstGeom>
          <a:noFill/>
          <a:ln>
            <a:noFill/>
          </a:ln>
        </p:spPr>
      </p:pic>
      <p:sp>
        <p:nvSpPr>
          <p:cNvPr id="424" name="Google Shape;424;p35"/>
          <p:cNvSpPr/>
          <p:nvPr/>
        </p:nvSpPr>
        <p:spPr>
          <a:xfrm>
            <a:off x="5761664" y="3895570"/>
            <a:ext cx="857710" cy="84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Flowchart: Card 3">
            <a:extLst>
              <a:ext uri="{FF2B5EF4-FFF2-40B4-BE49-F238E27FC236}">
                <a16:creationId xmlns:a16="http://schemas.microsoft.com/office/drawing/2014/main" id="{7471C84B-186F-E6E6-FFB8-D8DE6FBCB829}"/>
              </a:ext>
            </a:extLst>
          </p:cNvPr>
          <p:cNvSpPr/>
          <p:nvPr/>
        </p:nvSpPr>
        <p:spPr>
          <a:xfrm>
            <a:off x="3172694" y="416829"/>
            <a:ext cx="2378262" cy="1466390"/>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b="1" dirty="0">
                <a:solidFill>
                  <a:schemeClr val="tx2">
                    <a:lumMod val="75000"/>
                  </a:schemeClr>
                </a:solidFill>
                <a:cs typeface="+mj-cs"/>
              </a:rPr>
              <a:t>يعتبر التسمم الجرثومي من أهم وأخطر أنواع التسمم الغذائي , وأهما </a:t>
            </a:r>
          </a:p>
          <a:p>
            <a:pPr algn="ctr"/>
            <a:r>
              <a:rPr lang="ar-AE" b="1" dirty="0">
                <a:solidFill>
                  <a:schemeClr val="tx2">
                    <a:lumMod val="75000"/>
                  </a:schemeClr>
                </a:solidFill>
                <a:cs typeface="+mj-cs"/>
              </a:rPr>
              <a:t>  </a:t>
            </a:r>
            <a:r>
              <a:rPr lang="en-US" b="1" i="1" dirty="0">
                <a:solidFill>
                  <a:schemeClr val="tx2">
                    <a:lumMod val="75000"/>
                  </a:schemeClr>
                </a:solidFill>
                <a:cs typeface="+mj-cs"/>
              </a:rPr>
              <a:t>Clostridium botulinum</a:t>
            </a:r>
            <a:r>
              <a:rPr lang="en-US" b="1" dirty="0">
                <a:solidFill>
                  <a:schemeClr val="tx2">
                    <a:lumMod val="75000"/>
                  </a:schemeClr>
                </a:solidFill>
                <a:cs typeface="+mj-cs"/>
              </a:rPr>
              <a:t>.</a:t>
            </a:r>
          </a:p>
          <a:p>
            <a:pPr algn="ctr"/>
            <a:r>
              <a:rPr lang="en-US" b="1" dirty="0">
                <a:solidFill>
                  <a:schemeClr val="tx2">
                    <a:lumMod val="75000"/>
                  </a:schemeClr>
                </a:solidFill>
                <a:cs typeface="+mj-cs"/>
              </a:rPr>
              <a:t>  </a:t>
            </a:r>
            <a:r>
              <a:rPr lang="en-US" b="1" i="1" dirty="0">
                <a:solidFill>
                  <a:schemeClr val="tx2">
                    <a:lumMod val="75000"/>
                  </a:schemeClr>
                </a:solidFill>
                <a:cs typeface="+mj-cs"/>
              </a:rPr>
              <a:t>salmonella </a:t>
            </a:r>
          </a:p>
          <a:p>
            <a:pPr algn="ctr"/>
            <a:r>
              <a:rPr lang="en-US" b="1" i="1" dirty="0">
                <a:solidFill>
                  <a:schemeClr val="tx2">
                    <a:lumMod val="75000"/>
                  </a:schemeClr>
                </a:solidFill>
                <a:cs typeface="+mj-cs"/>
              </a:rPr>
              <a:t>Bacillus cereus </a:t>
            </a:r>
          </a:p>
        </p:txBody>
      </p:sp>
      <p:sp>
        <p:nvSpPr>
          <p:cNvPr id="8" name="Flowchart: Card 7">
            <a:extLst>
              <a:ext uri="{FF2B5EF4-FFF2-40B4-BE49-F238E27FC236}">
                <a16:creationId xmlns:a16="http://schemas.microsoft.com/office/drawing/2014/main" id="{7BC51E18-3FA7-B011-B00A-C18CB27D792D}"/>
              </a:ext>
            </a:extLst>
          </p:cNvPr>
          <p:cNvSpPr/>
          <p:nvPr/>
        </p:nvSpPr>
        <p:spPr>
          <a:xfrm>
            <a:off x="484058" y="3394302"/>
            <a:ext cx="2502960" cy="1332370"/>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ar-AE" b="1" dirty="0">
                <a:solidFill>
                  <a:schemeClr val="tx2">
                    <a:lumMod val="75000"/>
                  </a:schemeClr>
                </a:solidFill>
                <a:latin typeface="Arial"/>
                <a:cs typeface="+mj-cs"/>
              </a:rPr>
              <a:t>ت</a:t>
            </a:r>
            <a:r>
              <a:rPr lang="ar-IQ" sz="1400" b="1" dirty="0">
                <a:solidFill>
                  <a:schemeClr val="tx2">
                    <a:lumMod val="75000"/>
                  </a:schemeClr>
                </a:solidFill>
                <a:latin typeface="Arial"/>
                <a:cs typeface="+mj-cs"/>
              </a:rPr>
              <a:t>تمثل الأعراض السريرية بشكل عام بالتقيء , الإسهال , صداع , الغيثان , وقد يحدث جفاف في الجسم خصوصا في الأطفال والشيوخ مع حدوث ارتفاع في درجة حرارة الجسم .</a:t>
            </a:r>
            <a:endParaRPr lang="en-US" sz="1400" b="1" dirty="0">
              <a:solidFill>
                <a:schemeClr val="tx2">
                  <a:lumMod val="75000"/>
                </a:schemeClr>
              </a:solidFill>
              <a:latin typeface="Arial"/>
              <a:cs typeface="+mj-cs"/>
            </a:endParaRPr>
          </a:p>
        </p:txBody>
      </p:sp>
      <p:sp>
        <p:nvSpPr>
          <p:cNvPr id="9" name="Flowchart: Card 8">
            <a:extLst>
              <a:ext uri="{FF2B5EF4-FFF2-40B4-BE49-F238E27FC236}">
                <a16:creationId xmlns:a16="http://schemas.microsoft.com/office/drawing/2014/main" id="{006D61F3-5BCC-6B99-2896-9C686200DC6A}"/>
              </a:ext>
            </a:extLst>
          </p:cNvPr>
          <p:cNvSpPr/>
          <p:nvPr/>
        </p:nvSpPr>
        <p:spPr>
          <a:xfrm>
            <a:off x="3195550" y="2022521"/>
            <a:ext cx="2355405" cy="1272539"/>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b="1" dirty="0">
                <a:solidFill>
                  <a:schemeClr val="tx2">
                    <a:lumMod val="75000"/>
                  </a:schemeClr>
                </a:solidFill>
                <a:cs typeface="+mj-cs"/>
              </a:rPr>
              <a:t> وجميعها هذه المكروبات تفرز سموما داخل المواد الغذائية المعلبة تسبب أضرار خطره على صحة الإنسان </a:t>
            </a:r>
          </a:p>
        </p:txBody>
      </p:sp>
      <p:sp>
        <p:nvSpPr>
          <p:cNvPr id="10" name="Flowchart: Card 9">
            <a:extLst>
              <a:ext uri="{FF2B5EF4-FFF2-40B4-BE49-F238E27FC236}">
                <a16:creationId xmlns:a16="http://schemas.microsoft.com/office/drawing/2014/main" id="{480F365F-B849-8B11-E409-FF4D3D97985F}"/>
              </a:ext>
            </a:extLst>
          </p:cNvPr>
          <p:cNvSpPr/>
          <p:nvPr/>
        </p:nvSpPr>
        <p:spPr>
          <a:xfrm>
            <a:off x="514418" y="2022521"/>
            <a:ext cx="2472600" cy="1272539"/>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sz="1400" b="1" dirty="0">
                <a:solidFill>
                  <a:schemeClr val="tx2">
                    <a:lumMod val="75000"/>
                  </a:schemeClr>
                </a:solidFill>
                <a:latin typeface="Arial"/>
                <a:cs typeface="+mj-cs"/>
              </a:rPr>
              <a:t>كما أن لهذه السموم القابلية على مقاومة درجات الحرارة العالية عند التعقيم</a:t>
            </a:r>
            <a:endParaRPr lang="en-US" b="1" dirty="0">
              <a:solidFill>
                <a:schemeClr val="tx2">
                  <a:lumMod val="75000"/>
                </a:schemeClr>
              </a:solidFill>
            </a:endParaRPr>
          </a:p>
        </p:txBody>
      </p:sp>
      <p:sp>
        <p:nvSpPr>
          <p:cNvPr id="11" name="Flowchart: Card 10">
            <a:extLst>
              <a:ext uri="{FF2B5EF4-FFF2-40B4-BE49-F238E27FC236}">
                <a16:creationId xmlns:a16="http://schemas.microsoft.com/office/drawing/2014/main" id="{3B57B88A-5050-A832-DC37-42827A14F61A}"/>
              </a:ext>
            </a:extLst>
          </p:cNvPr>
          <p:cNvSpPr/>
          <p:nvPr/>
        </p:nvSpPr>
        <p:spPr>
          <a:xfrm>
            <a:off x="3225548" y="3394301"/>
            <a:ext cx="2290618" cy="1332369"/>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b="1" dirty="0">
                <a:solidFill>
                  <a:schemeClr val="tx2">
                    <a:lumMod val="75000"/>
                  </a:schemeClr>
                </a:solidFill>
                <a:cs typeface="+mj-cs"/>
              </a:rPr>
              <a:t>عادة تبدأ أعراض التسمم بالظهور بعد فترة زمنية تتراوح من 1- 36 ساعة من تناول المواد الغذائية الملوثة وذلك حسب المسبب المرضي </a:t>
            </a:r>
          </a:p>
        </p:txBody>
      </p:sp>
      <p:sp>
        <p:nvSpPr>
          <p:cNvPr id="12" name="Flowchart: Card 11">
            <a:extLst>
              <a:ext uri="{FF2B5EF4-FFF2-40B4-BE49-F238E27FC236}">
                <a16:creationId xmlns:a16="http://schemas.microsoft.com/office/drawing/2014/main" id="{6F6C8787-4DFE-05A3-DE38-BDD5A1B32CAB}"/>
              </a:ext>
            </a:extLst>
          </p:cNvPr>
          <p:cNvSpPr/>
          <p:nvPr/>
        </p:nvSpPr>
        <p:spPr>
          <a:xfrm>
            <a:off x="527917" y="634969"/>
            <a:ext cx="2523588" cy="1506451"/>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2">
                    <a:lumMod val="75000"/>
                  </a:schemeClr>
                </a:solidFill>
                <a:cs typeface="+mj-cs"/>
              </a:rPr>
              <a:t>Clostridium botulinum</a:t>
            </a:r>
            <a:r>
              <a:rPr lang="ar-AE" b="1" dirty="0">
                <a:solidFill>
                  <a:schemeClr val="tx2">
                    <a:lumMod val="75000"/>
                  </a:schemeClr>
                </a:solidFill>
                <a:cs typeface="+mj-cs"/>
              </a:rPr>
              <a:t>كما تسبب </a:t>
            </a:r>
          </a:p>
          <a:p>
            <a:pPr algn="ctr"/>
            <a:r>
              <a:rPr lang="ar-AE" b="1" dirty="0">
                <a:solidFill>
                  <a:schemeClr val="tx2">
                    <a:lumMod val="75000"/>
                  </a:schemeClr>
                </a:solidFill>
                <a:cs typeface="+mj-cs"/>
              </a:rPr>
              <a:t>تعطيل للجهاز العصبي المركزي , وبتالي حدوث الوفاة نتيجة لشلل في</a:t>
            </a:r>
          </a:p>
          <a:p>
            <a:pPr algn="ctr"/>
            <a:r>
              <a:rPr lang="ar-AE" b="1" dirty="0">
                <a:solidFill>
                  <a:schemeClr val="tx2">
                    <a:lumMod val="75000"/>
                  </a:schemeClr>
                </a:solidFill>
                <a:cs typeface="+mj-cs"/>
              </a:rPr>
              <a:t> عضلات التنفس , حيث يكفي مليغرام واحد من هذه السموم لقتل ستة عشر ألف شخص .</a:t>
            </a:r>
          </a:p>
        </p:txBody>
      </p:sp>
    </p:spTree>
    <p:extLst>
      <p:ext uri="{BB962C8B-B14F-4D97-AF65-F5344CB8AC3E}">
        <p14:creationId xmlns:p14="http://schemas.microsoft.com/office/powerpoint/2010/main" val="2916962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53"/>
          <p:cNvSpPr/>
          <p:nvPr/>
        </p:nvSpPr>
        <p:spPr>
          <a:xfrm>
            <a:off x="758350" y="2031400"/>
            <a:ext cx="336300" cy="336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3"/>
          <p:cNvSpPr/>
          <p:nvPr/>
        </p:nvSpPr>
        <p:spPr>
          <a:xfrm>
            <a:off x="758350" y="540000"/>
            <a:ext cx="1307700" cy="130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8" name="Google Shape;878;p53"/>
          <p:cNvPicPr preferRelativeResize="0"/>
          <p:nvPr/>
        </p:nvPicPr>
        <p:blipFill rotWithShape="1">
          <a:blip r:embed="rId3">
            <a:alphaModFix/>
          </a:blip>
          <a:srcRect l="28426" r="28430"/>
          <a:stretch/>
        </p:blipFill>
        <p:spPr>
          <a:xfrm>
            <a:off x="5758544" y="661425"/>
            <a:ext cx="2472600" cy="3820800"/>
          </a:xfrm>
          <a:prstGeom prst="roundRect">
            <a:avLst>
              <a:gd name="adj" fmla="val 16849"/>
            </a:avLst>
          </a:prstGeom>
          <a:noFill/>
          <a:ln>
            <a:noFill/>
          </a:ln>
        </p:spPr>
      </p:pic>
      <p:sp>
        <p:nvSpPr>
          <p:cNvPr id="879" name="Google Shape;879;p53"/>
          <p:cNvSpPr/>
          <p:nvPr/>
        </p:nvSpPr>
        <p:spPr>
          <a:xfrm>
            <a:off x="4899494" y="2343750"/>
            <a:ext cx="1307700" cy="1307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3"/>
          <p:cNvSpPr txBox="1">
            <a:spLocks noGrp="1"/>
          </p:cNvSpPr>
          <p:nvPr>
            <p:ph type="ctrTitle"/>
          </p:nvPr>
        </p:nvSpPr>
        <p:spPr>
          <a:xfrm>
            <a:off x="905600" y="888800"/>
            <a:ext cx="4782600" cy="113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Harlow Solid Italic" panose="04030604020F02020D02" pitchFamily="82" charset="0"/>
              </a:rPr>
              <a:t>Thanks!</a:t>
            </a:r>
            <a:endParaRPr dirty="0">
              <a:latin typeface="Harlow Solid Italic" panose="04030604020F02020D02" pitchFamily="82" charset="0"/>
            </a:endParaRPr>
          </a:p>
        </p:txBody>
      </p:sp>
      <p:sp>
        <p:nvSpPr>
          <p:cNvPr id="881" name="Google Shape;881;p53"/>
          <p:cNvSpPr txBox="1">
            <a:spLocks noGrp="1"/>
          </p:cNvSpPr>
          <p:nvPr>
            <p:ph type="subTitle" idx="4"/>
          </p:nvPr>
        </p:nvSpPr>
        <p:spPr>
          <a:xfrm rot="-5400000" flipH="1">
            <a:off x="-2525200" y="2357775"/>
            <a:ext cx="5480700" cy="42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Canned food brand · Canned food brand · Canned food brand</a:t>
            </a:r>
            <a:endParaRPr/>
          </a:p>
        </p:txBody>
      </p:sp>
      <p:sp>
        <p:nvSpPr>
          <p:cNvPr id="882" name="Google Shape;882;p53"/>
          <p:cNvSpPr txBox="1">
            <a:spLocks noGrp="1"/>
          </p:cNvSpPr>
          <p:nvPr>
            <p:ph type="subTitle" idx="2"/>
          </p:nvPr>
        </p:nvSpPr>
        <p:spPr>
          <a:xfrm rot="5400000">
            <a:off x="6189600" y="2357775"/>
            <a:ext cx="5480700" cy="42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Canned food brand · Canned food brand · Canned food brand</a:t>
            </a:r>
            <a:endParaRPr/>
          </a:p>
        </p:txBody>
      </p:sp>
      <p:sp>
        <p:nvSpPr>
          <p:cNvPr id="885" name="Google Shape;885;p53"/>
          <p:cNvSpPr/>
          <p:nvPr/>
        </p:nvSpPr>
        <p:spPr>
          <a:xfrm>
            <a:off x="994155" y="3313461"/>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6" name="Google Shape;886;p53"/>
          <p:cNvGrpSpPr/>
          <p:nvPr/>
        </p:nvGrpSpPr>
        <p:grpSpPr>
          <a:xfrm>
            <a:off x="1443627" y="3313652"/>
            <a:ext cx="346056" cy="345674"/>
            <a:chOff x="3303268" y="3817349"/>
            <a:chExt cx="346056" cy="345674"/>
          </a:xfrm>
        </p:grpSpPr>
        <p:sp>
          <p:nvSpPr>
            <p:cNvPr id="887" name="Google Shape;887;p53"/>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3"/>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3"/>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3"/>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53"/>
          <p:cNvGrpSpPr/>
          <p:nvPr/>
        </p:nvGrpSpPr>
        <p:grpSpPr>
          <a:xfrm>
            <a:off x="1892716" y="3313652"/>
            <a:ext cx="346056" cy="345674"/>
            <a:chOff x="3752358" y="3817349"/>
            <a:chExt cx="346056" cy="345674"/>
          </a:xfrm>
        </p:grpSpPr>
        <p:sp>
          <p:nvSpPr>
            <p:cNvPr id="892" name="Google Shape;892;p53"/>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3"/>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3"/>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3"/>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 name="Google Shape;896;p53"/>
          <p:cNvGrpSpPr/>
          <p:nvPr/>
        </p:nvGrpSpPr>
        <p:grpSpPr>
          <a:xfrm>
            <a:off x="2341806" y="3313652"/>
            <a:ext cx="346024" cy="345674"/>
            <a:chOff x="4201447" y="3817349"/>
            <a:chExt cx="346024" cy="345674"/>
          </a:xfrm>
        </p:grpSpPr>
        <p:sp>
          <p:nvSpPr>
            <p:cNvPr id="897" name="Google Shape;897;p53"/>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3"/>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 name="Google Shape;899;p53"/>
          <p:cNvGrpSpPr/>
          <p:nvPr/>
        </p:nvGrpSpPr>
        <p:grpSpPr>
          <a:xfrm>
            <a:off x="2790839" y="3313652"/>
            <a:ext cx="346056" cy="345674"/>
            <a:chOff x="2238181" y="4120624"/>
            <a:chExt cx="346056" cy="345674"/>
          </a:xfrm>
        </p:grpSpPr>
        <p:grpSp>
          <p:nvGrpSpPr>
            <p:cNvPr id="900" name="Google Shape;900;p53"/>
            <p:cNvGrpSpPr/>
            <p:nvPr/>
          </p:nvGrpSpPr>
          <p:grpSpPr>
            <a:xfrm>
              <a:off x="2309155" y="4177413"/>
              <a:ext cx="203862" cy="231903"/>
              <a:chOff x="1512725" y="258500"/>
              <a:chExt cx="4570900" cy="5199625"/>
            </a:xfrm>
          </p:grpSpPr>
          <p:sp>
            <p:nvSpPr>
              <p:cNvPr id="901" name="Google Shape;901;p53"/>
              <p:cNvSpPr/>
              <p:nvPr/>
            </p:nvSpPr>
            <p:spPr>
              <a:xfrm>
                <a:off x="1512725" y="2700900"/>
                <a:ext cx="2654475" cy="2757225"/>
              </a:xfrm>
              <a:custGeom>
                <a:avLst/>
                <a:gdLst/>
                <a:ahLst/>
                <a:cxnLst/>
                <a:rect l="l" t="t" r="r" b="b"/>
                <a:pathLst>
                  <a:path w="106179" h="110289" extrusionOk="0">
                    <a:moveTo>
                      <a:pt x="19199" y="1"/>
                    </a:moveTo>
                    <a:cubicBezTo>
                      <a:pt x="18076" y="1"/>
                      <a:pt x="16954" y="466"/>
                      <a:pt x="16148" y="1404"/>
                    </a:cubicBezTo>
                    <a:cubicBezTo>
                      <a:pt x="5840" y="13310"/>
                      <a:pt x="1" y="28739"/>
                      <a:pt x="33" y="44494"/>
                    </a:cubicBezTo>
                    <a:cubicBezTo>
                      <a:pt x="33" y="62077"/>
                      <a:pt x="6916" y="78582"/>
                      <a:pt x="19442" y="91010"/>
                    </a:cubicBezTo>
                    <a:cubicBezTo>
                      <a:pt x="31968" y="103439"/>
                      <a:pt x="48572" y="110289"/>
                      <a:pt x="66252" y="110289"/>
                    </a:cubicBezTo>
                    <a:cubicBezTo>
                      <a:pt x="69546" y="110289"/>
                      <a:pt x="72939" y="110060"/>
                      <a:pt x="76201" y="109571"/>
                    </a:cubicBezTo>
                    <a:cubicBezTo>
                      <a:pt x="86248" y="108071"/>
                      <a:pt x="95675" y="104352"/>
                      <a:pt x="103895" y="98643"/>
                    </a:cubicBezTo>
                    <a:cubicBezTo>
                      <a:pt x="105983" y="97208"/>
                      <a:pt x="106179" y="94272"/>
                      <a:pt x="104417" y="92478"/>
                    </a:cubicBezTo>
                    <a:cubicBezTo>
                      <a:pt x="104384" y="92348"/>
                      <a:pt x="104384" y="92315"/>
                      <a:pt x="104352" y="92315"/>
                    </a:cubicBezTo>
                    <a:cubicBezTo>
                      <a:pt x="103555" y="91537"/>
                      <a:pt x="102517" y="91128"/>
                      <a:pt x="101470" y="91128"/>
                    </a:cubicBezTo>
                    <a:cubicBezTo>
                      <a:pt x="100673" y="91128"/>
                      <a:pt x="99870" y="91365"/>
                      <a:pt x="99165" y="91859"/>
                    </a:cubicBezTo>
                    <a:cubicBezTo>
                      <a:pt x="91956" y="96849"/>
                      <a:pt x="83769" y="100111"/>
                      <a:pt x="74994" y="101416"/>
                    </a:cubicBezTo>
                    <a:cubicBezTo>
                      <a:pt x="72091" y="101808"/>
                      <a:pt x="69155" y="102069"/>
                      <a:pt x="66252" y="102069"/>
                    </a:cubicBezTo>
                    <a:cubicBezTo>
                      <a:pt x="50757" y="102069"/>
                      <a:pt x="36176" y="96066"/>
                      <a:pt x="25216" y="85171"/>
                    </a:cubicBezTo>
                    <a:cubicBezTo>
                      <a:pt x="14256" y="74309"/>
                      <a:pt x="8221" y="59826"/>
                      <a:pt x="8188" y="44462"/>
                    </a:cubicBezTo>
                    <a:cubicBezTo>
                      <a:pt x="8188" y="30664"/>
                      <a:pt x="13277" y="17126"/>
                      <a:pt x="22313" y="6721"/>
                    </a:cubicBezTo>
                    <a:cubicBezTo>
                      <a:pt x="23650" y="5188"/>
                      <a:pt x="23650" y="2904"/>
                      <a:pt x="22248" y="1404"/>
                    </a:cubicBezTo>
                    <a:lnTo>
                      <a:pt x="22215" y="1338"/>
                    </a:lnTo>
                    <a:cubicBezTo>
                      <a:pt x="21407" y="449"/>
                      <a:pt x="20302" y="1"/>
                      <a:pt x="19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3"/>
              <p:cNvSpPr/>
              <p:nvPr/>
            </p:nvSpPr>
            <p:spPr>
              <a:xfrm>
                <a:off x="2323325" y="258500"/>
                <a:ext cx="3760300" cy="4390225"/>
              </a:xfrm>
              <a:custGeom>
                <a:avLst/>
                <a:gdLst/>
                <a:ahLst/>
                <a:cxnLst/>
                <a:rect l="l" t="t" r="r" b="b"/>
                <a:pathLst>
                  <a:path w="150412" h="175609" extrusionOk="0">
                    <a:moveTo>
                      <a:pt x="63610" y="0"/>
                    </a:moveTo>
                    <a:cubicBezTo>
                      <a:pt x="61359" y="0"/>
                      <a:pt x="59532" y="1827"/>
                      <a:pt x="59532" y="4078"/>
                    </a:cubicBezTo>
                    <a:lnTo>
                      <a:pt x="59532" y="93228"/>
                    </a:lnTo>
                    <a:lnTo>
                      <a:pt x="59467" y="142060"/>
                    </a:lnTo>
                    <a:cubicBezTo>
                      <a:pt x="59467" y="153020"/>
                      <a:pt x="52421" y="162741"/>
                      <a:pt x="41950" y="166199"/>
                    </a:cubicBezTo>
                    <a:cubicBezTo>
                      <a:pt x="39320" y="167047"/>
                      <a:pt x="36616" y="167503"/>
                      <a:pt x="33881" y="167503"/>
                    </a:cubicBezTo>
                    <a:cubicBezTo>
                      <a:pt x="33462" y="167503"/>
                      <a:pt x="33042" y="167493"/>
                      <a:pt x="32621" y="167471"/>
                    </a:cubicBezTo>
                    <a:cubicBezTo>
                      <a:pt x="19181" y="166818"/>
                      <a:pt x="8515" y="155793"/>
                      <a:pt x="8319" y="142419"/>
                    </a:cubicBezTo>
                    <a:cubicBezTo>
                      <a:pt x="8221" y="135569"/>
                      <a:pt x="10798" y="129143"/>
                      <a:pt x="15593" y="124250"/>
                    </a:cubicBezTo>
                    <a:cubicBezTo>
                      <a:pt x="20454" y="119291"/>
                      <a:pt x="26978" y="116584"/>
                      <a:pt x="33926" y="116584"/>
                    </a:cubicBezTo>
                    <a:cubicBezTo>
                      <a:pt x="36633" y="116584"/>
                      <a:pt x="39373" y="117041"/>
                      <a:pt x="41983" y="117889"/>
                    </a:cubicBezTo>
                    <a:cubicBezTo>
                      <a:pt x="42399" y="118019"/>
                      <a:pt x="42825" y="118082"/>
                      <a:pt x="43246" y="118082"/>
                    </a:cubicBezTo>
                    <a:cubicBezTo>
                      <a:pt x="44409" y="118082"/>
                      <a:pt x="45540" y="117600"/>
                      <a:pt x="46354" y="116714"/>
                    </a:cubicBezTo>
                    <a:cubicBezTo>
                      <a:pt x="47006" y="115931"/>
                      <a:pt x="47332" y="114920"/>
                      <a:pt x="47332" y="113909"/>
                    </a:cubicBezTo>
                    <a:lnTo>
                      <a:pt x="47332" y="81028"/>
                    </a:lnTo>
                    <a:cubicBezTo>
                      <a:pt x="47332" y="79038"/>
                      <a:pt x="45865" y="77277"/>
                      <a:pt x="43875" y="76983"/>
                    </a:cubicBezTo>
                    <a:cubicBezTo>
                      <a:pt x="40547" y="76494"/>
                      <a:pt x="37220" y="76233"/>
                      <a:pt x="33926" y="76233"/>
                    </a:cubicBezTo>
                    <a:cubicBezTo>
                      <a:pt x="26651" y="76233"/>
                      <a:pt x="19638" y="77407"/>
                      <a:pt x="12984" y="79593"/>
                    </a:cubicBezTo>
                    <a:cubicBezTo>
                      <a:pt x="10831" y="80311"/>
                      <a:pt x="9820" y="82724"/>
                      <a:pt x="10831" y="84780"/>
                    </a:cubicBezTo>
                    <a:lnTo>
                      <a:pt x="10831" y="84812"/>
                    </a:lnTo>
                    <a:cubicBezTo>
                      <a:pt x="10961" y="85008"/>
                      <a:pt x="11092" y="85269"/>
                      <a:pt x="11157" y="85465"/>
                    </a:cubicBezTo>
                    <a:cubicBezTo>
                      <a:pt x="11790" y="86730"/>
                      <a:pt x="13091" y="87485"/>
                      <a:pt x="14435" y="87485"/>
                    </a:cubicBezTo>
                    <a:cubicBezTo>
                      <a:pt x="14823" y="87485"/>
                      <a:pt x="15214" y="87423"/>
                      <a:pt x="15593" y="87291"/>
                    </a:cubicBezTo>
                    <a:cubicBezTo>
                      <a:pt x="21400" y="85367"/>
                      <a:pt x="27565" y="84388"/>
                      <a:pt x="33860" y="84388"/>
                    </a:cubicBezTo>
                    <a:cubicBezTo>
                      <a:pt x="35622" y="84388"/>
                      <a:pt x="37383" y="84486"/>
                      <a:pt x="39145" y="84649"/>
                    </a:cubicBezTo>
                    <a:lnTo>
                      <a:pt x="39145" y="108853"/>
                    </a:lnTo>
                    <a:cubicBezTo>
                      <a:pt x="37383" y="108592"/>
                      <a:pt x="35622" y="108462"/>
                      <a:pt x="33860" y="108462"/>
                    </a:cubicBezTo>
                    <a:cubicBezTo>
                      <a:pt x="24727" y="108462"/>
                      <a:pt x="16180" y="112050"/>
                      <a:pt x="9787" y="118541"/>
                    </a:cubicBezTo>
                    <a:cubicBezTo>
                      <a:pt x="3426" y="124967"/>
                      <a:pt x="1" y="133481"/>
                      <a:pt x="99" y="142549"/>
                    </a:cubicBezTo>
                    <a:cubicBezTo>
                      <a:pt x="360" y="160197"/>
                      <a:pt x="14452" y="174712"/>
                      <a:pt x="32164" y="175561"/>
                    </a:cubicBezTo>
                    <a:cubicBezTo>
                      <a:pt x="32758" y="175593"/>
                      <a:pt x="33351" y="175609"/>
                      <a:pt x="33941" y="175609"/>
                    </a:cubicBezTo>
                    <a:cubicBezTo>
                      <a:pt x="37530" y="175609"/>
                      <a:pt x="41044" y="175018"/>
                      <a:pt x="44462" y="173897"/>
                    </a:cubicBezTo>
                    <a:cubicBezTo>
                      <a:pt x="58325" y="169330"/>
                      <a:pt x="67622" y="156543"/>
                      <a:pt x="67622" y="142027"/>
                    </a:cubicBezTo>
                    <a:lnTo>
                      <a:pt x="67687" y="93163"/>
                    </a:lnTo>
                    <a:lnTo>
                      <a:pt x="67687" y="8155"/>
                    </a:lnTo>
                    <a:lnTo>
                      <a:pt x="78321" y="8155"/>
                    </a:lnTo>
                    <a:cubicBezTo>
                      <a:pt x="81697" y="8133"/>
                      <a:pt x="85305" y="8095"/>
                      <a:pt x="88344" y="8095"/>
                    </a:cubicBezTo>
                    <a:cubicBezTo>
                      <a:pt x="89709" y="8095"/>
                      <a:pt x="90960" y="8103"/>
                      <a:pt x="92022" y="8123"/>
                    </a:cubicBezTo>
                    <a:cubicBezTo>
                      <a:pt x="93098" y="21073"/>
                      <a:pt x="98643" y="33110"/>
                      <a:pt x="107973" y="42374"/>
                    </a:cubicBezTo>
                    <a:cubicBezTo>
                      <a:pt x="117269" y="51573"/>
                      <a:pt x="129339" y="57053"/>
                      <a:pt x="142256" y="58031"/>
                    </a:cubicBezTo>
                    <a:cubicBezTo>
                      <a:pt x="142256" y="64131"/>
                      <a:pt x="142289" y="76005"/>
                      <a:pt x="142354" y="82333"/>
                    </a:cubicBezTo>
                    <a:cubicBezTo>
                      <a:pt x="133155" y="81876"/>
                      <a:pt x="124250" y="79821"/>
                      <a:pt x="115769" y="76233"/>
                    </a:cubicBezTo>
                    <a:cubicBezTo>
                      <a:pt x="109506" y="73624"/>
                      <a:pt x="103700" y="70198"/>
                      <a:pt x="98350" y="66088"/>
                    </a:cubicBezTo>
                    <a:cubicBezTo>
                      <a:pt x="97610" y="65524"/>
                      <a:pt x="96719" y="65238"/>
                      <a:pt x="95830" y="65238"/>
                    </a:cubicBezTo>
                    <a:cubicBezTo>
                      <a:pt x="95229" y="65238"/>
                      <a:pt x="94629" y="65369"/>
                      <a:pt x="94077" y="65632"/>
                    </a:cubicBezTo>
                    <a:cubicBezTo>
                      <a:pt x="92674" y="66284"/>
                      <a:pt x="91793" y="67752"/>
                      <a:pt x="91793" y="69318"/>
                    </a:cubicBezTo>
                    <a:lnTo>
                      <a:pt x="91956" y="142354"/>
                    </a:lnTo>
                    <a:cubicBezTo>
                      <a:pt x="91891" y="150443"/>
                      <a:pt x="90195" y="158272"/>
                      <a:pt x="86966" y="165514"/>
                    </a:cubicBezTo>
                    <a:cubicBezTo>
                      <a:pt x="86150" y="167308"/>
                      <a:pt x="86802" y="169428"/>
                      <a:pt x="88433" y="170472"/>
                    </a:cubicBezTo>
                    <a:cubicBezTo>
                      <a:pt x="88466" y="170472"/>
                      <a:pt x="88466" y="170505"/>
                      <a:pt x="88531" y="170505"/>
                    </a:cubicBezTo>
                    <a:cubicBezTo>
                      <a:pt x="89214" y="170960"/>
                      <a:pt x="89984" y="171174"/>
                      <a:pt x="90744" y="171174"/>
                    </a:cubicBezTo>
                    <a:cubicBezTo>
                      <a:pt x="92271" y="171174"/>
                      <a:pt x="93760" y="170311"/>
                      <a:pt x="94436" y="168808"/>
                    </a:cubicBezTo>
                    <a:cubicBezTo>
                      <a:pt x="98089" y="160555"/>
                      <a:pt x="100046" y="151650"/>
                      <a:pt x="100111" y="142354"/>
                    </a:cubicBezTo>
                    <a:lnTo>
                      <a:pt x="99850" y="77049"/>
                    </a:lnTo>
                    <a:lnTo>
                      <a:pt x="99850" y="77049"/>
                    </a:lnTo>
                    <a:cubicBezTo>
                      <a:pt x="103895" y="79593"/>
                      <a:pt x="108071" y="81844"/>
                      <a:pt x="112474" y="83670"/>
                    </a:cubicBezTo>
                    <a:cubicBezTo>
                      <a:pt x="123206" y="88205"/>
                      <a:pt x="134591" y="90521"/>
                      <a:pt x="146301" y="90521"/>
                    </a:cubicBezTo>
                    <a:cubicBezTo>
                      <a:pt x="147410" y="90521"/>
                      <a:pt x="148454" y="90097"/>
                      <a:pt x="149237" y="89346"/>
                    </a:cubicBezTo>
                    <a:cubicBezTo>
                      <a:pt x="149987" y="88563"/>
                      <a:pt x="150411" y="87552"/>
                      <a:pt x="150411" y="86443"/>
                    </a:cubicBezTo>
                    <a:lnTo>
                      <a:pt x="150379" y="70231"/>
                    </a:lnTo>
                    <a:lnTo>
                      <a:pt x="150313" y="54345"/>
                    </a:lnTo>
                    <a:cubicBezTo>
                      <a:pt x="150281" y="49974"/>
                      <a:pt x="146301" y="49942"/>
                      <a:pt x="146236" y="49942"/>
                    </a:cubicBezTo>
                    <a:cubicBezTo>
                      <a:pt x="120955" y="49942"/>
                      <a:pt x="100177" y="29358"/>
                      <a:pt x="99981" y="4045"/>
                    </a:cubicBezTo>
                    <a:cubicBezTo>
                      <a:pt x="99981" y="2121"/>
                      <a:pt x="98546" y="131"/>
                      <a:pt x="959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3" name="Google Shape;903;p53"/>
            <p:cNvSpPr/>
            <p:nvPr/>
          </p:nvSpPr>
          <p:spPr>
            <a:xfrm>
              <a:off x="2238181" y="4120624"/>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76"/>
                                        </p:tgtEl>
                                        <p:attrNameLst>
                                          <p:attrName>style.visibility</p:attrName>
                                        </p:attrNameLst>
                                      </p:cBhvr>
                                      <p:to>
                                        <p:strVal val="visible"/>
                                      </p:to>
                                    </p:set>
                                    <p:animEffect transition="in" filter="wheel(1)">
                                      <p:cBhvr>
                                        <p:cTn id="7" dur="2000"/>
                                        <p:tgtEl>
                                          <p:spTgt spid="87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77"/>
                                        </p:tgtEl>
                                        <p:attrNameLst>
                                          <p:attrName>style.visibility</p:attrName>
                                        </p:attrNameLst>
                                      </p:cBhvr>
                                      <p:to>
                                        <p:strVal val="visible"/>
                                      </p:to>
                                    </p:set>
                                    <p:animEffect transition="in" filter="wheel(1)">
                                      <p:cBhvr>
                                        <p:cTn id="10" dur="2000"/>
                                        <p:tgtEl>
                                          <p:spTgt spid="877"/>
                                        </p:tgtEl>
                                      </p:cBhvr>
                                    </p:animEffect>
                                  </p:childTnLst>
                                </p:cTn>
                              </p:par>
                              <p:par>
                                <p:cTn id="11" presetID="21" presetClass="entr" presetSubtype="1" fill="hold" nodeType="withEffect">
                                  <p:stCondLst>
                                    <p:cond delay="0"/>
                                  </p:stCondLst>
                                  <p:childTnLst>
                                    <p:set>
                                      <p:cBhvr>
                                        <p:cTn id="12" dur="1" fill="hold">
                                          <p:stCondLst>
                                            <p:cond delay="0"/>
                                          </p:stCondLst>
                                        </p:cTn>
                                        <p:tgtEl>
                                          <p:spTgt spid="878"/>
                                        </p:tgtEl>
                                        <p:attrNameLst>
                                          <p:attrName>style.visibility</p:attrName>
                                        </p:attrNameLst>
                                      </p:cBhvr>
                                      <p:to>
                                        <p:strVal val="visible"/>
                                      </p:to>
                                    </p:set>
                                    <p:animEffect transition="in" filter="wheel(1)">
                                      <p:cBhvr>
                                        <p:cTn id="13" dur="2000"/>
                                        <p:tgtEl>
                                          <p:spTgt spid="87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879"/>
                                        </p:tgtEl>
                                        <p:attrNameLst>
                                          <p:attrName>style.visibility</p:attrName>
                                        </p:attrNameLst>
                                      </p:cBhvr>
                                      <p:to>
                                        <p:strVal val="visible"/>
                                      </p:to>
                                    </p:set>
                                    <p:animEffect transition="in" filter="wheel(1)">
                                      <p:cBhvr>
                                        <p:cTn id="16" dur="2000"/>
                                        <p:tgtEl>
                                          <p:spTgt spid="87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80"/>
                                        </p:tgtEl>
                                        <p:attrNameLst>
                                          <p:attrName>style.visibility</p:attrName>
                                        </p:attrNameLst>
                                      </p:cBhvr>
                                      <p:to>
                                        <p:strVal val="visible"/>
                                      </p:to>
                                    </p:set>
                                    <p:animEffect transition="in" filter="wheel(1)">
                                      <p:cBhvr>
                                        <p:cTn id="19" dur="2000"/>
                                        <p:tgtEl>
                                          <p:spTgt spid="88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881">
                                            <p:txEl>
                                              <p:pRg st="0" end="0"/>
                                            </p:txEl>
                                          </p:spTgt>
                                        </p:tgtEl>
                                        <p:attrNameLst>
                                          <p:attrName>style.visibility</p:attrName>
                                        </p:attrNameLst>
                                      </p:cBhvr>
                                      <p:to>
                                        <p:strVal val="visible"/>
                                      </p:to>
                                    </p:set>
                                    <p:animEffect transition="in" filter="wheel(1)">
                                      <p:cBhvr>
                                        <p:cTn id="22" dur="2000"/>
                                        <p:tgtEl>
                                          <p:spTgt spid="881">
                                            <p:txEl>
                                              <p:pRg st="0" end="0"/>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82">
                                            <p:txEl>
                                              <p:pRg st="0" end="0"/>
                                            </p:txEl>
                                          </p:spTgt>
                                        </p:tgtEl>
                                        <p:attrNameLst>
                                          <p:attrName>style.visibility</p:attrName>
                                        </p:attrNameLst>
                                      </p:cBhvr>
                                      <p:to>
                                        <p:strVal val="visible"/>
                                      </p:to>
                                    </p:set>
                                    <p:animEffect transition="in" filter="wheel(1)">
                                      <p:cBhvr>
                                        <p:cTn id="25" dur="2000"/>
                                        <p:tgtEl>
                                          <p:spTgt spid="882">
                                            <p:txEl>
                                              <p:pRg st="0" end="0"/>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885"/>
                                        </p:tgtEl>
                                        <p:attrNameLst>
                                          <p:attrName>style.visibility</p:attrName>
                                        </p:attrNameLst>
                                      </p:cBhvr>
                                      <p:to>
                                        <p:strVal val="visible"/>
                                      </p:to>
                                    </p:set>
                                    <p:animEffect transition="in" filter="wheel(1)">
                                      <p:cBhvr>
                                        <p:cTn id="28" dur="2000"/>
                                        <p:tgtEl>
                                          <p:spTgt spid="885"/>
                                        </p:tgtEl>
                                      </p:cBhvr>
                                    </p:animEffect>
                                  </p:childTnLst>
                                </p:cTn>
                              </p:par>
                              <p:par>
                                <p:cTn id="29" presetID="21" presetClass="entr" presetSubtype="1" fill="hold" nodeType="withEffect">
                                  <p:stCondLst>
                                    <p:cond delay="0"/>
                                  </p:stCondLst>
                                  <p:childTnLst>
                                    <p:set>
                                      <p:cBhvr>
                                        <p:cTn id="30" dur="1" fill="hold">
                                          <p:stCondLst>
                                            <p:cond delay="0"/>
                                          </p:stCondLst>
                                        </p:cTn>
                                        <p:tgtEl>
                                          <p:spTgt spid="886"/>
                                        </p:tgtEl>
                                        <p:attrNameLst>
                                          <p:attrName>style.visibility</p:attrName>
                                        </p:attrNameLst>
                                      </p:cBhvr>
                                      <p:to>
                                        <p:strVal val="visible"/>
                                      </p:to>
                                    </p:set>
                                    <p:animEffect transition="in" filter="wheel(1)">
                                      <p:cBhvr>
                                        <p:cTn id="31" dur="2000"/>
                                        <p:tgtEl>
                                          <p:spTgt spid="886"/>
                                        </p:tgtEl>
                                      </p:cBhvr>
                                    </p:animEffect>
                                  </p:childTnLst>
                                </p:cTn>
                              </p:par>
                              <p:par>
                                <p:cTn id="32" presetID="21" presetClass="entr" presetSubtype="1" fill="hold" nodeType="withEffect">
                                  <p:stCondLst>
                                    <p:cond delay="0"/>
                                  </p:stCondLst>
                                  <p:childTnLst>
                                    <p:set>
                                      <p:cBhvr>
                                        <p:cTn id="33" dur="1" fill="hold">
                                          <p:stCondLst>
                                            <p:cond delay="0"/>
                                          </p:stCondLst>
                                        </p:cTn>
                                        <p:tgtEl>
                                          <p:spTgt spid="891"/>
                                        </p:tgtEl>
                                        <p:attrNameLst>
                                          <p:attrName>style.visibility</p:attrName>
                                        </p:attrNameLst>
                                      </p:cBhvr>
                                      <p:to>
                                        <p:strVal val="visible"/>
                                      </p:to>
                                    </p:set>
                                    <p:animEffect transition="in" filter="wheel(1)">
                                      <p:cBhvr>
                                        <p:cTn id="34" dur="2000"/>
                                        <p:tgtEl>
                                          <p:spTgt spid="891"/>
                                        </p:tgtEl>
                                      </p:cBhvr>
                                    </p:animEffect>
                                  </p:childTnLst>
                                </p:cTn>
                              </p:par>
                              <p:par>
                                <p:cTn id="35" presetID="21" presetClass="entr" presetSubtype="1" fill="hold" nodeType="withEffect">
                                  <p:stCondLst>
                                    <p:cond delay="0"/>
                                  </p:stCondLst>
                                  <p:childTnLst>
                                    <p:set>
                                      <p:cBhvr>
                                        <p:cTn id="36" dur="1" fill="hold">
                                          <p:stCondLst>
                                            <p:cond delay="0"/>
                                          </p:stCondLst>
                                        </p:cTn>
                                        <p:tgtEl>
                                          <p:spTgt spid="896"/>
                                        </p:tgtEl>
                                        <p:attrNameLst>
                                          <p:attrName>style.visibility</p:attrName>
                                        </p:attrNameLst>
                                      </p:cBhvr>
                                      <p:to>
                                        <p:strVal val="visible"/>
                                      </p:to>
                                    </p:set>
                                    <p:animEffect transition="in" filter="wheel(1)">
                                      <p:cBhvr>
                                        <p:cTn id="37" dur="2000"/>
                                        <p:tgtEl>
                                          <p:spTgt spid="896"/>
                                        </p:tgtEl>
                                      </p:cBhvr>
                                    </p:animEffect>
                                  </p:childTnLst>
                                </p:cTn>
                              </p:par>
                              <p:par>
                                <p:cTn id="38" presetID="21" presetClass="entr" presetSubtype="1" fill="hold" nodeType="withEffect">
                                  <p:stCondLst>
                                    <p:cond delay="0"/>
                                  </p:stCondLst>
                                  <p:childTnLst>
                                    <p:set>
                                      <p:cBhvr>
                                        <p:cTn id="39" dur="1" fill="hold">
                                          <p:stCondLst>
                                            <p:cond delay="0"/>
                                          </p:stCondLst>
                                        </p:cTn>
                                        <p:tgtEl>
                                          <p:spTgt spid="899"/>
                                        </p:tgtEl>
                                        <p:attrNameLst>
                                          <p:attrName>style.visibility</p:attrName>
                                        </p:attrNameLst>
                                      </p:cBhvr>
                                      <p:to>
                                        <p:strVal val="visible"/>
                                      </p:to>
                                    </p:set>
                                    <p:animEffect transition="in" filter="wheel(1)">
                                      <p:cBhvr>
                                        <p:cTn id="40" dur="2000"/>
                                        <p:tgtEl>
                                          <p:spTgt spid="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 grpId="0" animBg="1"/>
      <p:bldP spid="877" grpId="0" animBg="1"/>
      <p:bldP spid="879" grpId="0" animBg="1"/>
      <p:bldP spid="880" grpId="0"/>
      <p:bldP spid="881" grpId="0" build="p"/>
      <p:bldP spid="882" grpId="0" build="p"/>
      <p:bldP spid="88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0"/>
          <p:cNvSpPr/>
          <p:nvPr/>
        </p:nvSpPr>
        <p:spPr>
          <a:xfrm>
            <a:off x="3838625" y="681400"/>
            <a:ext cx="1307700" cy="130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0"/>
          <p:cNvSpPr txBox="1">
            <a:spLocks noGrp="1"/>
          </p:cNvSpPr>
          <p:nvPr>
            <p:ph type="subTitle" idx="2"/>
          </p:nvPr>
        </p:nvSpPr>
        <p:spPr>
          <a:xfrm rot="5400000">
            <a:off x="6365400" y="2358075"/>
            <a:ext cx="51291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Canned food brand · Canned food brand · Canned food brand</a:t>
            </a:r>
            <a:endParaRPr/>
          </a:p>
        </p:txBody>
      </p:sp>
      <p:sp>
        <p:nvSpPr>
          <p:cNvPr id="275" name="Google Shape;275;p30"/>
          <p:cNvSpPr txBox="1">
            <a:spLocks noGrp="1"/>
          </p:cNvSpPr>
          <p:nvPr>
            <p:ph type="subTitle" idx="4"/>
          </p:nvPr>
        </p:nvSpPr>
        <p:spPr>
          <a:xfrm rot="-5400000" flipH="1">
            <a:off x="-2349400" y="2358075"/>
            <a:ext cx="51291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Canned food brand · Canned food brand · Canned food brand</a:t>
            </a:r>
            <a:endParaRPr/>
          </a:p>
        </p:txBody>
      </p:sp>
      <p:pic>
        <p:nvPicPr>
          <p:cNvPr id="276" name="Google Shape;276;p30"/>
          <p:cNvPicPr preferRelativeResize="0"/>
          <p:nvPr/>
        </p:nvPicPr>
        <p:blipFill rotWithShape="1">
          <a:blip r:embed="rId3">
            <a:alphaModFix/>
          </a:blip>
          <a:srcRect l="49765" r="8694"/>
          <a:stretch/>
        </p:blipFill>
        <p:spPr>
          <a:xfrm>
            <a:off x="789401" y="661425"/>
            <a:ext cx="2821200" cy="3820800"/>
          </a:xfrm>
          <a:prstGeom prst="roundRect">
            <a:avLst>
              <a:gd name="adj" fmla="val 16849"/>
            </a:avLst>
          </a:prstGeom>
          <a:noFill/>
          <a:ln>
            <a:noFill/>
          </a:ln>
        </p:spPr>
      </p:pic>
      <p:sp>
        <p:nvSpPr>
          <p:cNvPr id="277" name="Google Shape;277;p30"/>
          <p:cNvSpPr/>
          <p:nvPr/>
        </p:nvSpPr>
        <p:spPr>
          <a:xfrm>
            <a:off x="3140923" y="3291300"/>
            <a:ext cx="901800" cy="901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a16="http://schemas.microsoft.com/office/drawing/2014/main" id="{0322310D-82AC-B8FE-D54F-A8D7C6985FF7}"/>
              </a:ext>
            </a:extLst>
          </p:cNvPr>
          <p:cNvGrpSpPr/>
          <p:nvPr/>
        </p:nvGrpSpPr>
        <p:grpSpPr>
          <a:xfrm>
            <a:off x="4430234" y="485881"/>
            <a:ext cx="4089990" cy="4213710"/>
            <a:chOff x="4685414" y="485881"/>
            <a:chExt cx="3834809" cy="4213710"/>
          </a:xfrm>
        </p:grpSpPr>
        <p:sp>
          <p:nvSpPr>
            <p:cNvPr id="2" name="Rectangle: Rounded Corners 1">
              <a:extLst>
                <a:ext uri="{FF2B5EF4-FFF2-40B4-BE49-F238E27FC236}">
                  <a16:creationId xmlns:a16="http://schemas.microsoft.com/office/drawing/2014/main" id="{847786B1-9230-8004-CC41-C0B584304D9B}"/>
                </a:ext>
              </a:extLst>
            </p:cNvPr>
            <p:cNvSpPr/>
            <p:nvPr/>
          </p:nvSpPr>
          <p:spPr>
            <a:xfrm>
              <a:off x="4685414" y="485881"/>
              <a:ext cx="3834809" cy="4213710"/>
            </a:xfrm>
            <a:prstGeom prst="round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EFCF90E-B60E-49A8-18AE-7ED18B963D14}"/>
                </a:ext>
              </a:extLst>
            </p:cNvPr>
            <p:cNvSpPr txBox="1"/>
            <p:nvPr/>
          </p:nvSpPr>
          <p:spPr>
            <a:xfrm>
              <a:off x="4859852" y="681400"/>
              <a:ext cx="3485932" cy="3662541"/>
            </a:xfrm>
            <a:prstGeom prst="rect">
              <a:avLst/>
            </a:prstGeom>
            <a:noFill/>
          </p:spPr>
          <p:txBody>
            <a:bodyPr wrap="square" rtlCol="0">
              <a:spAutoFit/>
            </a:bodyPr>
            <a:lstStyle/>
            <a:p>
              <a:pPr algn="ctr"/>
              <a:r>
                <a:rPr lang="ar-AE" sz="3200" b="1" dirty="0">
                  <a:latin typeface="Urdu Typesetting" panose="03020402040406030203" pitchFamily="66" charset="-78"/>
                  <a:cs typeface="Urdu Typesetting" panose="03020402040406030203" pitchFamily="66" charset="-78"/>
                </a:rPr>
                <a:t>الأغذية المعلبة</a:t>
              </a:r>
            </a:p>
            <a:p>
              <a:pPr algn="r"/>
              <a:r>
                <a:rPr lang="ar-IQ" sz="2000" b="1" dirty="0">
                  <a:solidFill>
                    <a:schemeClr val="tx1"/>
                  </a:solidFill>
                  <a:latin typeface="Arial"/>
                  <a:cs typeface="+mj-cs"/>
                </a:rPr>
                <a:t>هي عبارة عن أغذية أضيفت لها مادة حافظة او مواد ملونة أو مواد منكهه بقصد إطالة عمر الأغذية لفترة أطول</a:t>
              </a:r>
              <a:r>
                <a:rPr lang="ar-AE" sz="2000" b="1" dirty="0">
                  <a:solidFill>
                    <a:schemeClr val="tx1"/>
                  </a:solidFill>
                  <a:latin typeface="Arial"/>
                  <a:cs typeface="+mj-cs"/>
                </a:rPr>
                <a:t> بواسطة تعليبها و</a:t>
              </a:r>
              <a:r>
                <a:rPr lang="ar-IQ" sz="2000" b="1" dirty="0">
                  <a:solidFill>
                    <a:schemeClr val="tx1"/>
                  </a:solidFill>
                  <a:cs typeface="+mj-cs"/>
                </a:rPr>
                <a:t>هي طريقة تُستخدم لحفظ الأطعمة لفترة طويلة من الزمن، عن طريق تغليفها ضمن أوعية خاصة محكمة الإغلاق.</a:t>
              </a:r>
            </a:p>
            <a:p>
              <a:pPr algn="r"/>
              <a:r>
                <a:rPr lang="ar-IQ" sz="2000" b="1" dirty="0">
                  <a:solidFill>
                    <a:schemeClr val="tx1"/>
                  </a:solidFill>
                  <a:cs typeface="+mj-cs"/>
                </a:rPr>
                <a:t>تم تطوير طريقة حفظ الأطعمة بواسطة المعلبات في أواخر القرن الثامن عشر، كطريقة جيدة لتامين الطعام للمحاربين و الجيش أثناء الحروب.</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5" name="Google Shape;315;p32"/>
          <p:cNvSpPr txBox="1">
            <a:spLocks noGrp="1"/>
          </p:cNvSpPr>
          <p:nvPr>
            <p:ph type="subTitle" idx="4294967295"/>
          </p:nvPr>
        </p:nvSpPr>
        <p:spPr>
          <a:xfrm rot="5400000" flipH="1">
            <a:off x="6252075" y="2357700"/>
            <a:ext cx="5479200" cy="42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_ _ _ _ _ _ _ _ _ _ _ _ _ _ _ _ _ _ _ _ _ _ _ _ _ _ _</a:t>
            </a:r>
            <a:endParaRPr dirty="0"/>
          </a:p>
        </p:txBody>
      </p:sp>
      <p:sp>
        <p:nvSpPr>
          <p:cNvPr id="316" name="Google Shape;316;p32"/>
          <p:cNvSpPr txBox="1">
            <a:spLocks noGrp="1"/>
          </p:cNvSpPr>
          <p:nvPr>
            <p:ph type="subTitle" idx="4294967295"/>
          </p:nvPr>
        </p:nvSpPr>
        <p:spPr>
          <a:xfrm rot="-5400000">
            <a:off x="-2586175" y="2357700"/>
            <a:ext cx="5479200" cy="42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_ _ _ _ _ _ _ _ _ _ _ _ _ _ _ _ _ _ _ _ _ _ _ _ _ _ _</a:t>
            </a:r>
            <a:endParaRPr/>
          </a:p>
        </p:txBody>
      </p:sp>
      <p:sp>
        <p:nvSpPr>
          <p:cNvPr id="5" name="Rectangle: Diagonal Corners Rounded 4">
            <a:extLst>
              <a:ext uri="{FF2B5EF4-FFF2-40B4-BE49-F238E27FC236}">
                <a16:creationId xmlns:a16="http://schemas.microsoft.com/office/drawing/2014/main" id="{8EA8050D-A951-9CC6-94D2-4128695D6B99}"/>
              </a:ext>
            </a:extLst>
          </p:cNvPr>
          <p:cNvSpPr/>
          <p:nvPr/>
        </p:nvSpPr>
        <p:spPr>
          <a:xfrm>
            <a:off x="3054713" y="656403"/>
            <a:ext cx="3035673" cy="548196"/>
          </a:xfrm>
          <a:prstGeom prst="round2Diag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4000" b="1" dirty="0">
                <a:solidFill>
                  <a:schemeClr val="tx1"/>
                </a:solidFill>
                <a:latin typeface="Urdu Typesetting" panose="03020402040406030203" pitchFamily="66" charset="-78"/>
                <a:cs typeface="Urdu Typesetting" panose="03020402040406030203" pitchFamily="66" charset="-78"/>
              </a:rPr>
              <a:t>مزايا الغذاء المعلب</a:t>
            </a:r>
            <a:endParaRPr lang="en-US" sz="4000" b="1" dirty="0">
              <a:solidFill>
                <a:schemeClr val="tx1"/>
              </a:solidFill>
              <a:latin typeface="Urdu Typesetting" panose="03020402040406030203" pitchFamily="66" charset="-78"/>
              <a:cs typeface="Urdu Typesetting" panose="03020402040406030203" pitchFamily="66" charset="-78"/>
            </a:endParaRPr>
          </a:p>
        </p:txBody>
      </p:sp>
      <p:grpSp>
        <p:nvGrpSpPr>
          <p:cNvPr id="14" name="Group 13">
            <a:extLst>
              <a:ext uri="{FF2B5EF4-FFF2-40B4-BE49-F238E27FC236}">
                <a16:creationId xmlns:a16="http://schemas.microsoft.com/office/drawing/2014/main" id="{4F6F3553-01D7-4110-91CD-A43AEECF9D0C}"/>
              </a:ext>
            </a:extLst>
          </p:cNvPr>
          <p:cNvGrpSpPr/>
          <p:nvPr/>
        </p:nvGrpSpPr>
        <p:grpSpPr>
          <a:xfrm>
            <a:off x="768927" y="5570638"/>
            <a:ext cx="1393028" cy="2291595"/>
            <a:chOff x="885188" y="1325411"/>
            <a:chExt cx="1393028" cy="2291595"/>
          </a:xfrm>
        </p:grpSpPr>
        <p:grpSp>
          <p:nvGrpSpPr>
            <p:cNvPr id="21" name="Group 20">
              <a:extLst>
                <a:ext uri="{FF2B5EF4-FFF2-40B4-BE49-F238E27FC236}">
                  <a16:creationId xmlns:a16="http://schemas.microsoft.com/office/drawing/2014/main" id="{67A7304A-B5BA-2B2C-12CB-08E549BC89C8}"/>
                </a:ext>
              </a:extLst>
            </p:cNvPr>
            <p:cNvGrpSpPr/>
            <p:nvPr/>
          </p:nvGrpSpPr>
          <p:grpSpPr>
            <a:xfrm>
              <a:off x="906616" y="1325411"/>
              <a:ext cx="1371600" cy="1143412"/>
              <a:chOff x="907940" y="1232741"/>
              <a:chExt cx="1445347" cy="1378345"/>
            </a:xfrm>
          </p:grpSpPr>
          <p:grpSp>
            <p:nvGrpSpPr>
              <p:cNvPr id="8" name="Group 7">
                <a:extLst>
                  <a:ext uri="{FF2B5EF4-FFF2-40B4-BE49-F238E27FC236}">
                    <a16:creationId xmlns:a16="http://schemas.microsoft.com/office/drawing/2014/main" id="{C49EBD5A-9656-D072-34BE-86A1076189A5}"/>
                  </a:ext>
                </a:extLst>
              </p:cNvPr>
              <p:cNvGrpSpPr/>
              <p:nvPr/>
            </p:nvGrpSpPr>
            <p:grpSpPr>
              <a:xfrm>
                <a:off x="907940" y="1239486"/>
                <a:ext cx="1445347" cy="1371600"/>
                <a:chOff x="3319856" y="1136619"/>
                <a:chExt cx="978396" cy="903016"/>
              </a:xfrm>
            </p:grpSpPr>
            <p:sp>
              <p:nvSpPr>
                <p:cNvPr id="324" name="Google Shape;324;p32"/>
                <p:cNvSpPr/>
                <p:nvPr/>
              </p:nvSpPr>
              <p:spPr>
                <a:xfrm>
                  <a:off x="3369778" y="1136619"/>
                  <a:ext cx="928474" cy="90301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a:off x="3319856" y="1713065"/>
                  <a:ext cx="291600" cy="291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7769DAF4-7A4E-370E-056A-6E15A7A6DFE9}"/>
                  </a:ext>
                </a:extLst>
              </p:cNvPr>
              <p:cNvSpPr txBox="1"/>
              <p:nvPr/>
            </p:nvSpPr>
            <p:spPr>
              <a:xfrm>
                <a:off x="1073986" y="1232741"/>
                <a:ext cx="1153323" cy="1113043"/>
              </a:xfrm>
              <a:prstGeom prst="rect">
                <a:avLst/>
              </a:prstGeom>
              <a:noFill/>
            </p:spPr>
            <p:txBody>
              <a:bodyPr wrap="square">
                <a:spAutoFit/>
              </a:bodyPr>
              <a:lstStyle/>
              <a:p>
                <a:pPr algn="ctr"/>
                <a:r>
                  <a:rPr lang="ar-AE" sz="1800" b="1" dirty="0">
                    <a:solidFill>
                      <a:srgbClr val="FFC000"/>
                    </a:solidFill>
                  </a:rPr>
                  <a:t>طول العمري</a:t>
                </a:r>
              </a:p>
              <a:p>
                <a:pPr algn="ctr"/>
                <a:r>
                  <a:rPr lang="ar-AE" sz="1800" b="1" dirty="0">
                    <a:solidFill>
                      <a:srgbClr val="FFC000"/>
                    </a:solidFill>
                  </a:rPr>
                  <a:t> الافتراضي</a:t>
                </a:r>
                <a:endParaRPr lang="en-US" sz="1800" b="1" dirty="0">
                  <a:solidFill>
                    <a:srgbClr val="FFC000"/>
                  </a:solidFill>
                </a:endParaRPr>
              </a:p>
            </p:txBody>
          </p:sp>
        </p:grpSp>
        <p:sp>
          <p:nvSpPr>
            <p:cNvPr id="19" name="TextBox 18">
              <a:extLst>
                <a:ext uri="{FF2B5EF4-FFF2-40B4-BE49-F238E27FC236}">
                  <a16:creationId xmlns:a16="http://schemas.microsoft.com/office/drawing/2014/main" id="{55FFA3A2-F795-896D-6EF3-8D62B96633A8}"/>
                </a:ext>
              </a:extLst>
            </p:cNvPr>
            <p:cNvSpPr txBox="1"/>
            <p:nvPr/>
          </p:nvSpPr>
          <p:spPr>
            <a:xfrm>
              <a:off x="885188" y="2588395"/>
              <a:ext cx="1338007" cy="1028611"/>
            </a:xfrm>
            <a:prstGeom prst="rect">
              <a:avLst/>
            </a:prstGeom>
            <a:noFill/>
          </p:spPr>
          <p:txBody>
            <a:bodyPr wrap="square" rtlCol="0">
              <a:spAutoFit/>
            </a:bodyPr>
            <a:lstStyle/>
            <a:p>
              <a:pPr algn="ctr"/>
              <a:r>
                <a:rPr lang="ar-AE" sz="1800" b="1" dirty="0"/>
                <a:t>تصميم التعبئة والمواد الحافظة تمدد عمر الاطعمة</a:t>
              </a:r>
              <a:endParaRPr lang="en-US" sz="1800" b="1" dirty="0"/>
            </a:p>
          </p:txBody>
        </p:sp>
      </p:grpSp>
      <p:grpSp>
        <p:nvGrpSpPr>
          <p:cNvPr id="13" name="Group 12">
            <a:extLst>
              <a:ext uri="{FF2B5EF4-FFF2-40B4-BE49-F238E27FC236}">
                <a16:creationId xmlns:a16="http://schemas.microsoft.com/office/drawing/2014/main" id="{8422DB6C-9D74-CD30-EF32-C19D43C71043}"/>
              </a:ext>
            </a:extLst>
          </p:cNvPr>
          <p:cNvGrpSpPr/>
          <p:nvPr/>
        </p:nvGrpSpPr>
        <p:grpSpPr>
          <a:xfrm>
            <a:off x="6753441" y="5542610"/>
            <a:ext cx="1851481" cy="2145873"/>
            <a:chOff x="6707721" y="1382090"/>
            <a:chExt cx="1851481" cy="2145873"/>
          </a:xfrm>
        </p:grpSpPr>
        <p:grpSp>
          <p:nvGrpSpPr>
            <p:cNvPr id="2" name="Group 1">
              <a:extLst>
                <a:ext uri="{FF2B5EF4-FFF2-40B4-BE49-F238E27FC236}">
                  <a16:creationId xmlns:a16="http://schemas.microsoft.com/office/drawing/2014/main" id="{9B758C58-77BD-94F1-ED1B-CF0DC3B53117}"/>
                </a:ext>
              </a:extLst>
            </p:cNvPr>
            <p:cNvGrpSpPr/>
            <p:nvPr/>
          </p:nvGrpSpPr>
          <p:grpSpPr>
            <a:xfrm>
              <a:off x="6998697" y="1382090"/>
              <a:ext cx="1371600" cy="1143000"/>
              <a:chOff x="3908400" y="3271676"/>
              <a:chExt cx="1401764" cy="1371600"/>
            </a:xfrm>
          </p:grpSpPr>
          <p:grpSp>
            <p:nvGrpSpPr>
              <p:cNvPr id="7" name="Group 6">
                <a:extLst>
                  <a:ext uri="{FF2B5EF4-FFF2-40B4-BE49-F238E27FC236}">
                    <a16:creationId xmlns:a16="http://schemas.microsoft.com/office/drawing/2014/main" id="{0B533339-BC3B-2994-1611-55685548D607}"/>
                  </a:ext>
                </a:extLst>
              </p:cNvPr>
              <p:cNvGrpSpPr/>
              <p:nvPr/>
            </p:nvGrpSpPr>
            <p:grpSpPr>
              <a:xfrm>
                <a:off x="3908400" y="3271676"/>
                <a:ext cx="1371597" cy="1371600"/>
                <a:chOff x="6976526" y="3175258"/>
                <a:chExt cx="1046346" cy="976002"/>
              </a:xfrm>
            </p:grpSpPr>
            <p:sp>
              <p:nvSpPr>
                <p:cNvPr id="323" name="Google Shape;323;p32"/>
                <p:cNvSpPr/>
                <p:nvPr/>
              </p:nvSpPr>
              <p:spPr>
                <a:xfrm>
                  <a:off x="7047367" y="3175258"/>
                  <a:ext cx="975505" cy="97600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a:off x="6976526" y="3748526"/>
                  <a:ext cx="291600" cy="291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a:extLst>
                  <a:ext uri="{FF2B5EF4-FFF2-40B4-BE49-F238E27FC236}">
                    <a16:creationId xmlns:a16="http://schemas.microsoft.com/office/drawing/2014/main" id="{15789695-76C4-937F-D359-12FE4EC7E8B7}"/>
                  </a:ext>
                </a:extLst>
              </p:cNvPr>
              <p:cNvSpPr txBox="1"/>
              <p:nvPr/>
            </p:nvSpPr>
            <p:spPr>
              <a:xfrm>
                <a:off x="4063976" y="3720838"/>
                <a:ext cx="1246188" cy="443198"/>
              </a:xfrm>
              <a:prstGeom prst="rect">
                <a:avLst/>
              </a:prstGeom>
              <a:noFill/>
            </p:spPr>
            <p:txBody>
              <a:bodyPr wrap="square">
                <a:spAutoFit/>
              </a:bodyPr>
              <a:lstStyle/>
              <a:p>
                <a:r>
                  <a:rPr lang="ar-AE" sz="1800" b="1" dirty="0">
                    <a:solidFill>
                      <a:srgbClr val="FFC000"/>
                    </a:solidFill>
                  </a:rPr>
                  <a:t>متوفر وعملي</a:t>
                </a:r>
              </a:p>
            </p:txBody>
          </p:sp>
        </p:grpSp>
        <p:sp>
          <p:nvSpPr>
            <p:cNvPr id="3" name="TextBox 2">
              <a:extLst>
                <a:ext uri="{FF2B5EF4-FFF2-40B4-BE49-F238E27FC236}">
                  <a16:creationId xmlns:a16="http://schemas.microsoft.com/office/drawing/2014/main" id="{51819D8C-F14F-EC6D-E4FE-8C46D429B685}"/>
                </a:ext>
              </a:extLst>
            </p:cNvPr>
            <p:cNvSpPr txBox="1"/>
            <p:nvPr/>
          </p:nvSpPr>
          <p:spPr>
            <a:xfrm>
              <a:off x="6707721" y="2604633"/>
              <a:ext cx="1851481" cy="923330"/>
            </a:xfrm>
            <a:prstGeom prst="rect">
              <a:avLst/>
            </a:prstGeom>
            <a:noFill/>
          </p:spPr>
          <p:txBody>
            <a:bodyPr wrap="square" rtlCol="0">
              <a:spAutoFit/>
            </a:bodyPr>
            <a:lstStyle/>
            <a:p>
              <a:pPr algn="ctr"/>
              <a:r>
                <a:rPr lang="ar-AE" sz="1800" b="1" dirty="0"/>
                <a:t>مناسب للاستخدام المنزلي , التخييم او المسافرين</a:t>
              </a:r>
            </a:p>
          </p:txBody>
        </p:sp>
      </p:grpSp>
      <p:grpSp>
        <p:nvGrpSpPr>
          <p:cNvPr id="9" name="Group 8">
            <a:extLst>
              <a:ext uri="{FF2B5EF4-FFF2-40B4-BE49-F238E27FC236}">
                <a16:creationId xmlns:a16="http://schemas.microsoft.com/office/drawing/2014/main" id="{AF280046-D5B9-D8F0-3847-ACD62862D7A1}"/>
              </a:ext>
            </a:extLst>
          </p:cNvPr>
          <p:cNvGrpSpPr/>
          <p:nvPr/>
        </p:nvGrpSpPr>
        <p:grpSpPr>
          <a:xfrm>
            <a:off x="3899314" y="5461660"/>
            <a:ext cx="1772094" cy="2713649"/>
            <a:chOff x="3685954" y="1382090"/>
            <a:chExt cx="1772094" cy="2713649"/>
          </a:xfrm>
        </p:grpSpPr>
        <p:sp>
          <p:nvSpPr>
            <p:cNvPr id="325" name="Google Shape;325;p32"/>
            <p:cNvSpPr/>
            <p:nvPr/>
          </p:nvSpPr>
          <p:spPr>
            <a:xfrm>
              <a:off x="3981027" y="1382090"/>
              <a:ext cx="1268605" cy="1143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5">
              <a:extLst>
                <a:ext uri="{FF2B5EF4-FFF2-40B4-BE49-F238E27FC236}">
                  <a16:creationId xmlns:a16="http://schemas.microsoft.com/office/drawing/2014/main" id="{26DE5BBE-255A-89E1-FF51-ACAF95C5094F}"/>
                </a:ext>
              </a:extLst>
            </p:cNvPr>
            <p:cNvGrpSpPr/>
            <p:nvPr/>
          </p:nvGrpSpPr>
          <p:grpSpPr>
            <a:xfrm>
              <a:off x="3685954" y="1593495"/>
              <a:ext cx="1772094" cy="2502244"/>
              <a:chOff x="3685954" y="1593495"/>
              <a:chExt cx="1772094" cy="2502244"/>
            </a:xfrm>
          </p:grpSpPr>
          <p:grpSp>
            <p:nvGrpSpPr>
              <p:cNvPr id="10" name="Group 9">
                <a:extLst>
                  <a:ext uri="{FF2B5EF4-FFF2-40B4-BE49-F238E27FC236}">
                    <a16:creationId xmlns:a16="http://schemas.microsoft.com/office/drawing/2014/main" id="{D2202FA3-510B-5C1D-95AC-8E59CC579CC1}"/>
                  </a:ext>
                </a:extLst>
              </p:cNvPr>
              <p:cNvGrpSpPr/>
              <p:nvPr/>
            </p:nvGrpSpPr>
            <p:grpSpPr>
              <a:xfrm>
                <a:off x="3685954" y="1593495"/>
                <a:ext cx="1772094" cy="2502244"/>
                <a:chOff x="3685954" y="1593495"/>
                <a:chExt cx="1772094" cy="2502244"/>
              </a:xfrm>
            </p:grpSpPr>
            <p:sp>
              <p:nvSpPr>
                <p:cNvPr id="11" name="TextBox 10">
                  <a:extLst>
                    <a:ext uri="{FF2B5EF4-FFF2-40B4-BE49-F238E27FC236}">
                      <a16:creationId xmlns:a16="http://schemas.microsoft.com/office/drawing/2014/main" id="{E5C4EBE4-044F-35FE-E0D3-67534B5641A1}"/>
                    </a:ext>
                  </a:extLst>
                </p:cNvPr>
                <p:cNvSpPr txBox="1"/>
                <p:nvPr/>
              </p:nvSpPr>
              <p:spPr>
                <a:xfrm>
                  <a:off x="4092441" y="1593495"/>
                  <a:ext cx="1123200" cy="646331"/>
                </a:xfrm>
                <a:prstGeom prst="rect">
                  <a:avLst/>
                </a:prstGeom>
                <a:noFill/>
              </p:spPr>
              <p:txBody>
                <a:bodyPr wrap="square">
                  <a:spAutoFit/>
                </a:bodyPr>
                <a:lstStyle/>
                <a:p>
                  <a:pPr algn="ctr"/>
                  <a:r>
                    <a:rPr lang="ar-AE" sz="1800" b="1" dirty="0">
                      <a:solidFill>
                        <a:srgbClr val="FFC000"/>
                      </a:solidFill>
                    </a:rPr>
                    <a:t>سهولة الاستخدام</a:t>
                  </a:r>
                  <a:endParaRPr lang="en-US" sz="1800" b="1" dirty="0">
                    <a:solidFill>
                      <a:srgbClr val="FFC000"/>
                    </a:solidFill>
                  </a:endParaRPr>
                </a:p>
              </p:txBody>
            </p:sp>
            <p:sp>
              <p:nvSpPr>
                <p:cNvPr id="12" name="TextBox 11">
                  <a:extLst>
                    <a:ext uri="{FF2B5EF4-FFF2-40B4-BE49-F238E27FC236}">
                      <a16:creationId xmlns:a16="http://schemas.microsoft.com/office/drawing/2014/main" id="{44F9E6C4-8E27-8C81-4B85-7B556473092C}"/>
                    </a:ext>
                  </a:extLst>
                </p:cNvPr>
                <p:cNvSpPr txBox="1"/>
                <p:nvPr/>
              </p:nvSpPr>
              <p:spPr>
                <a:xfrm>
                  <a:off x="3685954" y="2618411"/>
                  <a:ext cx="1772094" cy="1477328"/>
                </a:xfrm>
                <a:prstGeom prst="rect">
                  <a:avLst/>
                </a:prstGeom>
                <a:noFill/>
              </p:spPr>
              <p:txBody>
                <a:bodyPr wrap="square" rtlCol="0">
                  <a:spAutoFit/>
                </a:bodyPr>
                <a:lstStyle/>
                <a:p>
                  <a:pPr algn="ctr"/>
                  <a:r>
                    <a:rPr lang="ar-AE" sz="1800" b="1" dirty="0"/>
                    <a:t>تعد الاطعمة المعلبة جاهزة للاستخدام دون اي اعدادات مسبقة حتى في حالة انعدام الكهرباء</a:t>
                  </a:r>
                  <a:endParaRPr lang="en-US" sz="1800" b="1" dirty="0"/>
                </a:p>
              </p:txBody>
            </p:sp>
          </p:grpSp>
          <p:sp>
            <p:nvSpPr>
              <p:cNvPr id="334" name="Google Shape;334;p32"/>
              <p:cNvSpPr/>
              <p:nvPr/>
            </p:nvSpPr>
            <p:spPr>
              <a:xfrm>
                <a:off x="3880476" y="2108941"/>
                <a:ext cx="374904" cy="33832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2574757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5" name="Google Shape;315;p32"/>
          <p:cNvSpPr txBox="1">
            <a:spLocks noGrp="1"/>
          </p:cNvSpPr>
          <p:nvPr>
            <p:ph type="subTitle" idx="4294967295"/>
          </p:nvPr>
        </p:nvSpPr>
        <p:spPr>
          <a:xfrm rot="5400000" flipH="1">
            <a:off x="6252075" y="2357700"/>
            <a:ext cx="5479200" cy="42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_ _ _ _ _ _ _ _ _ _ _ _ _ _ _ _ _ _ _ _ _ _ _ _ _ _ _</a:t>
            </a:r>
            <a:endParaRPr dirty="0"/>
          </a:p>
        </p:txBody>
      </p:sp>
      <p:sp>
        <p:nvSpPr>
          <p:cNvPr id="316" name="Google Shape;316;p32"/>
          <p:cNvSpPr txBox="1">
            <a:spLocks noGrp="1"/>
          </p:cNvSpPr>
          <p:nvPr>
            <p:ph type="subTitle" idx="4294967295"/>
          </p:nvPr>
        </p:nvSpPr>
        <p:spPr>
          <a:xfrm rot="-5400000">
            <a:off x="-2586175" y="2357700"/>
            <a:ext cx="5479200" cy="42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_ _ _ _ _ _ _ _ _ _ _ _ _ _ _ _ _ _ _ _ _ _ _ _ _ _ _</a:t>
            </a:r>
            <a:endParaRPr/>
          </a:p>
        </p:txBody>
      </p:sp>
      <p:sp>
        <p:nvSpPr>
          <p:cNvPr id="5" name="Rectangle: Diagonal Corners Rounded 4">
            <a:extLst>
              <a:ext uri="{FF2B5EF4-FFF2-40B4-BE49-F238E27FC236}">
                <a16:creationId xmlns:a16="http://schemas.microsoft.com/office/drawing/2014/main" id="{8EA8050D-A951-9CC6-94D2-4128695D6B99}"/>
              </a:ext>
            </a:extLst>
          </p:cNvPr>
          <p:cNvSpPr/>
          <p:nvPr/>
        </p:nvSpPr>
        <p:spPr>
          <a:xfrm>
            <a:off x="3054713" y="656403"/>
            <a:ext cx="3035673" cy="548196"/>
          </a:xfrm>
          <a:prstGeom prst="round2Diag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4000" b="1" dirty="0">
                <a:solidFill>
                  <a:schemeClr val="tx1"/>
                </a:solidFill>
                <a:latin typeface="Urdu Typesetting" panose="03020402040406030203" pitchFamily="66" charset="-78"/>
                <a:cs typeface="Urdu Typesetting" panose="03020402040406030203" pitchFamily="66" charset="-78"/>
              </a:rPr>
              <a:t>مزايا الغذاء المعلب</a:t>
            </a:r>
            <a:endParaRPr lang="en-US" sz="4000" b="1" dirty="0">
              <a:solidFill>
                <a:schemeClr val="tx1"/>
              </a:solidFill>
              <a:latin typeface="Urdu Typesetting" panose="03020402040406030203" pitchFamily="66" charset="-78"/>
              <a:cs typeface="Urdu Typesetting" panose="03020402040406030203" pitchFamily="66" charset="-78"/>
            </a:endParaRPr>
          </a:p>
        </p:txBody>
      </p:sp>
      <p:grpSp>
        <p:nvGrpSpPr>
          <p:cNvPr id="14" name="Group 13">
            <a:extLst>
              <a:ext uri="{FF2B5EF4-FFF2-40B4-BE49-F238E27FC236}">
                <a16:creationId xmlns:a16="http://schemas.microsoft.com/office/drawing/2014/main" id="{4F6F3553-01D7-4110-91CD-A43AEECF9D0C}"/>
              </a:ext>
            </a:extLst>
          </p:cNvPr>
          <p:cNvGrpSpPr/>
          <p:nvPr/>
        </p:nvGrpSpPr>
        <p:grpSpPr>
          <a:xfrm>
            <a:off x="856308" y="1382090"/>
            <a:ext cx="1393028" cy="2291595"/>
            <a:chOff x="885188" y="1325411"/>
            <a:chExt cx="1393028" cy="2291595"/>
          </a:xfrm>
        </p:grpSpPr>
        <p:grpSp>
          <p:nvGrpSpPr>
            <p:cNvPr id="21" name="Group 20">
              <a:extLst>
                <a:ext uri="{FF2B5EF4-FFF2-40B4-BE49-F238E27FC236}">
                  <a16:creationId xmlns:a16="http://schemas.microsoft.com/office/drawing/2014/main" id="{67A7304A-B5BA-2B2C-12CB-08E549BC89C8}"/>
                </a:ext>
              </a:extLst>
            </p:cNvPr>
            <p:cNvGrpSpPr/>
            <p:nvPr/>
          </p:nvGrpSpPr>
          <p:grpSpPr>
            <a:xfrm>
              <a:off x="906616" y="1325411"/>
              <a:ext cx="1371600" cy="1143412"/>
              <a:chOff x="907940" y="1232741"/>
              <a:chExt cx="1445347" cy="1378345"/>
            </a:xfrm>
          </p:grpSpPr>
          <p:grpSp>
            <p:nvGrpSpPr>
              <p:cNvPr id="8" name="Group 7">
                <a:extLst>
                  <a:ext uri="{FF2B5EF4-FFF2-40B4-BE49-F238E27FC236}">
                    <a16:creationId xmlns:a16="http://schemas.microsoft.com/office/drawing/2014/main" id="{C49EBD5A-9656-D072-34BE-86A1076189A5}"/>
                  </a:ext>
                </a:extLst>
              </p:cNvPr>
              <p:cNvGrpSpPr/>
              <p:nvPr/>
            </p:nvGrpSpPr>
            <p:grpSpPr>
              <a:xfrm>
                <a:off x="907940" y="1239486"/>
                <a:ext cx="1445347" cy="1371600"/>
                <a:chOff x="3319856" y="1136619"/>
                <a:chExt cx="978396" cy="903016"/>
              </a:xfrm>
            </p:grpSpPr>
            <p:sp>
              <p:nvSpPr>
                <p:cNvPr id="324" name="Google Shape;324;p32"/>
                <p:cNvSpPr/>
                <p:nvPr/>
              </p:nvSpPr>
              <p:spPr>
                <a:xfrm>
                  <a:off x="3369778" y="1136619"/>
                  <a:ext cx="928474" cy="90301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a:off x="3319856" y="1713065"/>
                  <a:ext cx="291600" cy="291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7769DAF4-7A4E-370E-056A-6E15A7A6DFE9}"/>
                  </a:ext>
                </a:extLst>
              </p:cNvPr>
              <p:cNvSpPr txBox="1"/>
              <p:nvPr/>
            </p:nvSpPr>
            <p:spPr>
              <a:xfrm>
                <a:off x="1073986" y="1232741"/>
                <a:ext cx="1153323" cy="1113043"/>
              </a:xfrm>
              <a:prstGeom prst="rect">
                <a:avLst/>
              </a:prstGeom>
              <a:noFill/>
            </p:spPr>
            <p:txBody>
              <a:bodyPr wrap="square">
                <a:spAutoFit/>
              </a:bodyPr>
              <a:lstStyle/>
              <a:p>
                <a:pPr algn="ctr"/>
                <a:r>
                  <a:rPr lang="ar-AE" sz="1800" b="1" dirty="0">
                    <a:solidFill>
                      <a:srgbClr val="FFC000"/>
                    </a:solidFill>
                  </a:rPr>
                  <a:t>طول العمري</a:t>
                </a:r>
              </a:p>
              <a:p>
                <a:pPr algn="ctr"/>
                <a:r>
                  <a:rPr lang="ar-AE" sz="1800" b="1" dirty="0">
                    <a:solidFill>
                      <a:srgbClr val="FFC000"/>
                    </a:solidFill>
                  </a:rPr>
                  <a:t> الافتراضي</a:t>
                </a:r>
                <a:endParaRPr lang="en-US" sz="1800" b="1" dirty="0">
                  <a:solidFill>
                    <a:srgbClr val="FFC000"/>
                  </a:solidFill>
                </a:endParaRPr>
              </a:p>
            </p:txBody>
          </p:sp>
        </p:grpSp>
        <p:sp>
          <p:nvSpPr>
            <p:cNvPr id="19" name="TextBox 18">
              <a:extLst>
                <a:ext uri="{FF2B5EF4-FFF2-40B4-BE49-F238E27FC236}">
                  <a16:creationId xmlns:a16="http://schemas.microsoft.com/office/drawing/2014/main" id="{55FFA3A2-F795-896D-6EF3-8D62B96633A8}"/>
                </a:ext>
              </a:extLst>
            </p:cNvPr>
            <p:cNvSpPr txBox="1"/>
            <p:nvPr/>
          </p:nvSpPr>
          <p:spPr>
            <a:xfrm>
              <a:off x="885188" y="2588395"/>
              <a:ext cx="1338007" cy="1028611"/>
            </a:xfrm>
            <a:prstGeom prst="rect">
              <a:avLst/>
            </a:prstGeom>
            <a:noFill/>
          </p:spPr>
          <p:txBody>
            <a:bodyPr wrap="square" rtlCol="0">
              <a:spAutoFit/>
            </a:bodyPr>
            <a:lstStyle/>
            <a:p>
              <a:pPr algn="ctr"/>
              <a:r>
                <a:rPr lang="ar-AE" sz="1800" b="1" dirty="0"/>
                <a:t>تصميم التعبئة والمواد الحافظة تمدد عمر الاطعمة</a:t>
              </a:r>
              <a:endParaRPr lang="en-US" sz="1800" b="1" dirty="0"/>
            </a:p>
          </p:txBody>
        </p:sp>
      </p:grpSp>
      <p:grpSp>
        <p:nvGrpSpPr>
          <p:cNvPr id="13" name="Group 12">
            <a:extLst>
              <a:ext uri="{FF2B5EF4-FFF2-40B4-BE49-F238E27FC236}">
                <a16:creationId xmlns:a16="http://schemas.microsoft.com/office/drawing/2014/main" id="{8422DB6C-9D74-CD30-EF32-C19D43C71043}"/>
              </a:ext>
            </a:extLst>
          </p:cNvPr>
          <p:cNvGrpSpPr/>
          <p:nvPr/>
        </p:nvGrpSpPr>
        <p:grpSpPr>
          <a:xfrm>
            <a:off x="6707721" y="1382090"/>
            <a:ext cx="1851481" cy="2145873"/>
            <a:chOff x="6707721" y="1382090"/>
            <a:chExt cx="1851481" cy="2145873"/>
          </a:xfrm>
        </p:grpSpPr>
        <p:grpSp>
          <p:nvGrpSpPr>
            <p:cNvPr id="2" name="Group 1">
              <a:extLst>
                <a:ext uri="{FF2B5EF4-FFF2-40B4-BE49-F238E27FC236}">
                  <a16:creationId xmlns:a16="http://schemas.microsoft.com/office/drawing/2014/main" id="{9B758C58-77BD-94F1-ED1B-CF0DC3B53117}"/>
                </a:ext>
              </a:extLst>
            </p:cNvPr>
            <p:cNvGrpSpPr/>
            <p:nvPr/>
          </p:nvGrpSpPr>
          <p:grpSpPr>
            <a:xfrm>
              <a:off x="6998697" y="1382090"/>
              <a:ext cx="1371600" cy="1143000"/>
              <a:chOff x="3908400" y="3271676"/>
              <a:chExt cx="1401764" cy="1371600"/>
            </a:xfrm>
          </p:grpSpPr>
          <p:grpSp>
            <p:nvGrpSpPr>
              <p:cNvPr id="7" name="Group 6">
                <a:extLst>
                  <a:ext uri="{FF2B5EF4-FFF2-40B4-BE49-F238E27FC236}">
                    <a16:creationId xmlns:a16="http://schemas.microsoft.com/office/drawing/2014/main" id="{0B533339-BC3B-2994-1611-55685548D607}"/>
                  </a:ext>
                </a:extLst>
              </p:cNvPr>
              <p:cNvGrpSpPr/>
              <p:nvPr/>
            </p:nvGrpSpPr>
            <p:grpSpPr>
              <a:xfrm>
                <a:off x="3908400" y="3271676"/>
                <a:ext cx="1371597" cy="1371600"/>
                <a:chOff x="6976526" y="3175258"/>
                <a:chExt cx="1046346" cy="976002"/>
              </a:xfrm>
            </p:grpSpPr>
            <p:sp>
              <p:nvSpPr>
                <p:cNvPr id="323" name="Google Shape;323;p32"/>
                <p:cNvSpPr/>
                <p:nvPr/>
              </p:nvSpPr>
              <p:spPr>
                <a:xfrm>
                  <a:off x="7047367" y="3175258"/>
                  <a:ext cx="975505" cy="97600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a:off x="6976526" y="3748526"/>
                  <a:ext cx="291600" cy="291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a:extLst>
                  <a:ext uri="{FF2B5EF4-FFF2-40B4-BE49-F238E27FC236}">
                    <a16:creationId xmlns:a16="http://schemas.microsoft.com/office/drawing/2014/main" id="{15789695-76C4-937F-D359-12FE4EC7E8B7}"/>
                  </a:ext>
                </a:extLst>
              </p:cNvPr>
              <p:cNvSpPr txBox="1"/>
              <p:nvPr/>
            </p:nvSpPr>
            <p:spPr>
              <a:xfrm>
                <a:off x="4063976" y="3720838"/>
                <a:ext cx="1246188" cy="443198"/>
              </a:xfrm>
              <a:prstGeom prst="rect">
                <a:avLst/>
              </a:prstGeom>
              <a:noFill/>
            </p:spPr>
            <p:txBody>
              <a:bodyPr wrap="square">
                <a:spAutoFit/>
              </a:bodyPr>
              <a:lstStyle/>
              <a:p>
                <a:r>
                  <a:rPr lang="ar-AE" sz="1800" b="1" dirty="0">
                    <a:solidFill>
                      <a:srgbClr val="FFC000"/>
                    </a:solidFill>
                  </a:rPr>
                  <a:t>متوفر وعملي</a:t>
                </a:r>
              </a:p>
            </p:txBody>
          </p:sp>
        </p:grpSp>
        <p:sp>
          <p:nvSpPr>
            <p:cNvPr id="3" name="TextBox 2">
              <a:extLst>
                <a:ext uri="{FF2B5EF4-FFF2-40B4-BE49-F238E27FC236}">
                  <a16:creationId xmlns:a16="http://schemas.microsoft.com/office/drawing/2014/main" id="{51819D8C-F14F-EC6D-E4FE-8C46D429B685}"/>
                </a:ext>
              </a:extLst>
            </p:cNvPr>
            <p:cNvSpPr txBox="1"/>
            <p:nvPr/>
          </p:nvSpPr>
          <p:spPr>
            <a:xfrm>
              <a:off x="6707721" y="2604633"/>
              <a:ext cx="1851481" cy="923330"/>
            </a:xfrm>
            <a:prstGeom prst="rect">
              <a:avLst/>
            </a:prstGeom>
            <a:noFill/>
          </p:spPr>
          <p:txBody>
            <a:bodyPr wrap="square" rtlCol="0">
              <a:spAutoFit/>
            </a:bodyPr>
            <a:lstStyle/>
            <a:p>
              <a:pPr algn="ctr"/>
              <a:r>
                <a:rPr lang="ar-AE" sz="1800" b="1" dirty="0"/>
                <a:t>مناسب للاستخدام المنزلي , التخييم او المسافرين</a:t>
              </a:r>
            </a:p>
          </p:txBody>
        </p:sp>
      </p:grpSp>
      <p:grpSp>
        <p:nvGrpSpPr>
          <p:cNvPr id="9" name="Group 8">
            <a:extLst>
              <a:ext uri="{FF2B5EF4-FFF2-40B4-BE49-F238E27FC236}">
                <a16:creationId xmlns:a16="http://schemas.microsoft.com/office/drawing/2014/main" id="{AF280046-D5B9-D8F0-3847-ACD62862D7A1}"/>
              </a:ext>
            </a:extLst>
          </p:cNvPr>
          <p:cNvGrpSpPr/>
          <p:nvPr/>
        </p:nvGrpSpPr>
        <p:grpSpPr>
          <a:xfrm>
            <a:off x="3685954" y="1382090"/>
            <a:ext cx="1772094" cy="2713649"/>
            <a:chOff x="3685954" y="1382090"/>
            <a:chExt cx="1772094" cy="2713649"/>
          </a:xfrm>
        </p:grpSpPr>
        <p:sp>
          <p:nvSpPr>
            <p:cNvPr id="325" name="Google Shape;325;p32"/>
            <p:cNvSpPr/>
            <p:nvPr/>
          </p:nvSpPr>
          <p:spPr>
            <a:xfrm>
              <a:off x="3981027" y="1382090"/>
              <a:ext cx="1268605" cy="1143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5">
              <a:extLst>
                <a:ext uri="{FF2B5EF4-FFF2-40B4-BE49-F238E27FC236}">
                  <a16:creationId xmlns:a16="http://schemas.microsoft.com/office/drawing/2014/main" id="{26DE5BBE-255A-89E1-FF51-ACAF95C5094F}"/>
                </a:ext>
              </a:extLst>
            </p:cNvPr>
            <p:cNvGrpSpPr/>
            <p:nvPr/>
          </p:nvGrpSpPr>
          <p:grpSpPr>
            <a:xfrm>
              <a:off x="3685954" y="1593495"/>
              <a:ext cx="1772094" cy="2502244"/>
              <a:chOff x="3685954" y="1593495"/>
              <a:chExt cx="1772094" cy="2502244"/>
            </a:xfrm>
          </p:grpSpPr>
          <p:grpSp>
            <p:nvGrpSpPr>
              <p:cNvPr id="10" name="Group 9">
                <a:extLst>
                  <a:ext uri="{FF2B5EF4-FFF2-40B4-BE49-F238E27FC236}">
                    <a16:creationId xmlns:a16="http://schemas.microsoft.com/office/drawing/2014/main" id="{D2202FA3-510B-5C1D-95AC-8E59CC579CC1}"/>
                  </a:ext>
                </a:extLst>
              </p:cNvPr>
              <p:cNvGrpSpPr/>
              <p:nvPr/>
            </p:nvGrpSpPr>
            <p:grpSpPr>
              <a:xfrm>
                <a:off x="3685954" y="1593495"/>
                <a:ext cx="1772094" cy="2502244"/>
                <a:chOff x="3685954" y="1593495"/>
                <a:chExt cx="1772094" cy="2502244"/>
              </a:xfrm>
            </p:grpSpPr>
            <p:sp>
              <p:nvSpPr>
                <p:cNvPr id="11" name="TextBox 10">
                  <a:extLst>
                    <a:ext uri="{FF2B5EF4-FFF2-40B4-BE49-F238E27FC236}">
                      <a16:creationId xmlns:a16="http://schemas.microsoft.com/office/drawing/2014/main" id="{E5C4EBE4-044F-35FE-E0D3-67534B5641A1}"/>
                    </a:ext>
                  </a:extLst>
                </p:cNvPr>
                <p:cNvSpPr txBox="1"/>
                <p:nvPr/>
              </p:nvSpPr>
              <p:spPr>
                <a:xfrm>
                  <a:off x="4092441" y="1593495"/>
                  <a:ext cx="1123200" cy="646331"/>
                </a:xfrm>
                <a:prstGeom prst="rect">
                  <a:avLst/>
                </a:prstGeom>
                <a:noFill/>
              </p:spPr>
              <p:txBody>
                <a:bodyPr wrap="square">
                  <a:spAutoFit/>
                </a:bodyPr>
                <a:lstStyle/>
                <a:p>
                  <a:pPr algn="ctr"/>
                  <a:r>
                    <a:rPr lang="ar-AE" sz="1800" b="1" dirty="0">
                      <a:solidFill>
                        <a:srgbClr val="FFC000"/>
                      </a:solidFill>
                    </a:rPr>
                    <a:t>سهولة الاستخدام</a:t>
                  </a:r>
                  <a:endParaRPr lang="en-US" sz="1800" b="1" dirty="0">
                    <a:solidFill>
                      <a:srgbClr val="FFC000"/>
                    </a:solidFill>
                  </a:endParaRPr>
                </a:p>
              </p:txBody>
            </p:sp>
            <p:sp>
              <p:nvSpPr>
                <p:cNvPr id="12" name="TextBox 11">
                  <a:extLst>
                    <a:ext uri="{FF2B5EF4-FFF2-40B4-BE49-F238E27FC236}">
                      <a16:creationId xmlns:a16="http://schemas.microsoft.com/office/drawing/2014/main" id="{44F9E6C4-8E27-8C81-4B85-7B556473092C}"/>
                    </a:ext>
                  </a:extLst>
                </p:cNvPr>
                <p:cNvSpPr txBox="1"/>
                <p:nvPr/>
              </p:nvSpPr>
              <p:spPr>
                <a:xfrm>
                  <a:off x="3685954" y="2618411"/>
                  <a:ext cx="1772094" cy="1477328"/>
                </a:xfrm>
                <a:prstGeom prst="rect">
                  <a:avLst/>
                </a:prstGeom>
                <a:noFill/>
              </p:spPr>
              <p:txBody>
                <a:bodyPr wrap="square" rtlCol="0">
                  <a:spAutoFit/>
                </a:bodyPr>
                <a:lstStyle/>
                <a:p>
                  <a:pPr algn="ctr"/>
                  <a:r>
                    <a:rPr lang="ar-AE" sz="1800" b="1" dirty="0"/>
                    <a:t>تعد الاطعمة المعلبة جاهزة للاستخدام دون اي اعدادات مسبقة حتى في حالة انعدام الكهرباء</a:t>
                  </a:r>
                  <a:endParaRPr lang="en-US" sz="1800" b="1" dirty="0"/>
                </a:p>
              </p:txBody>
            </p:sp>
          </p:grpSp>
          <p:sp>
            <p:nvSpPr>
              <p:cNvPr id="334" name="Google Shape;334;p32"/>
              <p:cNvSpPr/>
              <p:nvPr/>
            </p:nvSpPr>
            <p:spPr>
              <a:xfrm>
                <a:off x="3880476" y="2108941"/>
                <a:ext cx="374904" cy="33832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710459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pSp>
        <p:nvGrpSpPr>
          <p:cNvPr id="300" name="Google Shape;300;p31"/>
          <p:cNvGrpSpPr/>
          <p:nvPr/>
        </p:nvGrpSpPr>
        <p:grpSpPr>
          <a:xfrm>
            <a:off x="3572209" y="1990156"/>
            <a:ext cx="425796" cy="405869"/>
            <a:chOff x="6870193" y="2295620"/>
            <a:chExt cx="360356" cy="343462"/>
          </a:xfrm>
        </p:grpSpPr>
        <p:sp>
          <p:nvSpPr>
            <p:cNvPr id="301" name="Google Shape;301;p31"/>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1"/>
          <p:cNvSpPr/>
          <p:nvPr/>
        </p:nvSpPr>
        <p:spPr>
          <a:xfrm>
            <a:off x="3649267" y="3463991"/>
            <a:ext cx="271663" cy="430299"/>
          </a:xfrm>
          <a:custGeom>
            <a:avLst/>
            <a:gdLst/>
            <a:ahLst/>
            <a:cxnLst/>
            <a:rect l="l" t="t" r="r" b="b"/>
            <a:pathLst>
              <a:path w="7240" h="11467" extrusionOk="0">
                <a:moveTo>
                  <a:pt x="1048" y="346"/>
                </a:moveTo>
                <a:cubicBezTo>
                  <a:pt x="1156" y="346"/>
                  <a:pt x="1239" y="441"/>
                  <a:pt x="1239" y="537"/>
                </a:cubicBezTo>
                <a:cubicBezTo>
                  <a:pt x="1239" y="644"/>
                  <a:pt x="1156" y="727"/>
                  <a:pt x="1048" y="727"/>
                </a:cubicBezTo>
                <a:cubicBezTo>
                  <a:pt x="941" y="727"/>
                  <a:pt x="858" y="644"/>
                  <a:pt x="858" y="537"/>
                </a:cubicBezTo>
                <a:cubicBezTo>
                  <a:pt x="858" y="429"/>
                  <a:pt x="941" y="346"/>
                  <a:pt x="1048" y="346"/>
                </a:cubicBezTo>
                <a:close/>
                <a:moveTo>
                  <a:pt x="3549" y="1203"/>
                </a:moveTo>
                <a:lnTo>
                  <a:pt x="3906" y="1453"/>
                </a:lnTo>
                <a:lnTo>
                  <a:pt x="3549" y="1453"/>
                </a:lnTo>
                <a:lnTo>
                  <a:pt x="3549" y="1203"/>
                </a:lnTo>
                <a:close/>
                <a:moveTo>
                  <a:pt x="6883" y="1060"/>
                </a:moveTo>
                <a:lnTo>
                  <a:pt x="6883" y="1072"/>
                </a:lnTo>
                <a:lnTo>
                  <a:pt x="6097" y="2799"/>
                </a:lnTo>
                <a:cubicBezTo>
                  <a:pt x="6085" y="2846"/>
                  <a:pt x="6085" y="2894"/>
                  <a:pt x="6097" y="2942"/>
                </a:cubicBezTo>
                <a:lnTo>
                  <a:pt x="6883" y="4680"/>
                </a:lnTo>
                <a:lnTo>
                  <a:pt x="4620" y="4680"/>
                </a:lnTo>
                <a:lnTo>
                  <a:pt x="4620" y="1608"/>
                </a:lnTo>
                <a:cubicBezTo>
                  <a:pt x="4620" y="1549"/>
                  <a:pt x="4597" y="1501"/>
                  <a:pt x="4549" y="1477"/>
                </a:cubicBezTo>
                <a:lnTo>
                  <a:pt x="3942" y="1060"/>
                </a:lnTo>
                <a:close/>
                <a:moveTo>
                  <a:pt x="6883" y="4680"/>
                </a:moveTo>
                <a:cubicBezTo>
                  <a:pt x="6883" y="4686"/>
                  <a:pt x="6880" y="4689"/>
                  <a:pt x="6878" y="4689"/>
                </a:cubicBezTo>
                <a:cubicBezTo>
                  <a:pt x="6877" y="4689"/>
                  <a:pt x="6877" y="4686"/>
                  <a:pt x="6883" y="4680"/>
                </a:cubicBezTo>
                <a:close/>
                <a:moveTo>
                  <a:pt x="4299" y="1787"/>
                </a:moveTo>
                <a:lnTo>
                  <a:pt x="4299" y="5394"/>
                </a:lnTo>
                <a:lnTo>
                  <a:pt x="1941" y="5406"/>
                </a:lnTo>
                <a:lnTo>
                  <a:pt x="1941" y="2692"/>
                </a:lnTo>
                <a:cubicBezTo>
                  <a:pt x="1941" y="2608"/>
                  <a:pt x="1870" y="2537"/>
                  <a:pt x="1787" y="2537"/>
                </a:cubicBezTo>
                <a:cubicBezTo>
                  <a:pt x="1691" y="2537"/>
                  <a:pt x="1620" y="2608"/>
                  <a:pt x="1620" y="2692"/>
                </a:cubicBezTo>
                <a:lnTo>
                  <a:pt x="1620" y="5406"/>
                </a:lnTo>
                <a:lnTo>
                  <a:pt x="1227" y="5406"/>
                </a:lnTo>
                <a:lnTo>
                  <a:pt x="1227" y="1787"/>
                </a:lnTo>
                <a:lnTo>
                  <a:pt x="1620" y="1787"/>
                </a:lnTo>
                <a:lnTo>
                  <a:pt x="1620" y="1989"/>
                </a:lnTo>
                <a:cubicBezTo>
                  <a:pt x="1620" y="2072"/>
                  <a:pt x="1691" y="2144"/>
                  <a:pt x="1787" y="2144"/>
                </a:cubicBezTo>
                <a:cubicBezTo>
                  <a:pt x="1870" y="2144"/>
                  <a:pt x="1941" y="2072"/>
                  <a:pt x="1941" y="1989"/>
                </a:cubicBezTo>
                <a:lnTo>
                  <a:pt x="1941" y="1787"/>
                </a:lnTo>
                <a:close/>
                <a:moveTo>
                  <a:pt x="1584" y="10764"/>
                </a:moveTo>
                <a:cubicBezTo>
                  <a:pt x="1691" y="10764"/>
                  <a:pt x="1787" y="10859"/>
                  <a:pt x="1787" y="10954"/>
                </a:cubicBezTo>
                <a:lnTo>
                  <a:pt x="1787" y="11145"/>
                </a:lnTo>
                <a:lnTo>
                  <a:pt x="322" y="11145"/>
                </a:lnTo>
                <a:lnTo>
                  <a:pt x="322" y="10954"/>
                </a:lnTo>
                <a:cubicBezTo>
                  <a:pt x="322" y="10847"/>
                  <a:pt x="417" y="10764"/>
                  <a:pt x="513" y="10764"/>
                </a:cubicBezTo>
                <a:close/>
                <a:moveTo>
                  <a:pt x="1048" y="1"/>
                </a:moveTo>
                <a:cubicBezTo>
                  <a:pt x="775" y="1"/>
                  <a:pt x="536" y="239"/>
                  <a:pt x="536" y="525"/>
                </a:cubicBezTo>
                <a:cubicBezTo>
                  <a:pt x="536" y="763"/>
                  <a:pt x="679" y="953"/>
                  <a:pt x="894" y="1037"/>
                </a:cubicBezTo>
                <a:lnTo>
                  <a:pt x="894" y="10419"/>
                </a:lnTo>
                <a:lnTo>
                  <a:pt x="513" y="10419"/>
                </a:lnTo>
                <a:cubicBezTo>
                  <a:pt x="215" y="10419"/>
                  <a:pt x="1" y="10657"/>
                  <a:pt x="1" y="10943"/>
                </a:cubicBezTo>
                <a:lnTo>
                  <a:pt x="1" y="11300"/>
                </a:lnTo>
                <a:cubicBezTo>
                  <a:pt x="1" y="11395"/>
                  <a:pt x="72" y="11466"/>
                  <a:pt x="155" y="11466"/>
                </a:cubicBezTo>
                <a:lnTo>
                  <a:pt x="1965" y="11466"/>
                </a:lnTo>
                <a:cubicBezTo>
                  <a:pt x="2049" y="11466"/>
                  <a:pt x="2120" y="11395"/>
                  <a:pt x="2120" y="11300"/>
                </a:cubicBezTo>
                <a:lnTo>
                  <a:pt x="2120" y="10943"/>
                </a:lnTo>
                <a:cubicBezTo>
                  <a:pt x="2120" y="10645"/>
                  <a:pt x="1882" y="10419"/>
                  <a:pt x="1608" y="10419"/>
                </a:cubicBezTo>
                <a:lnTo>
                  <a:pt x="1227" y="10419"/>
                </a:lnTo>
                <a:lnTo>
                  <a:pt x="1227" y="5740"/>
                </a:lnTo>
                <a:lnTo>
                  <a:pt x="4299" y="5740"/>
                </a:lnTo>
                <a:cubicBezTo>
                  <a:pt x="4489" y="5740"/>
                  <a:pt x="4632" y="5585"/>
                  <a:pt x="4632" y="5394"/>
                </a:cubicBezTo>
                <a:lnTo>
                  <a:pt x="4632" y="5025"/>
                </a:lnTo>
                <a:lnTo>
                  <a:pt x="6883" y="5025"/>
                </a:lnTo>
                <a:cubicBezTo>
                  <a:pt x="7002" y="5025"/>
                  <a:pt x="7109" y="4966"/>
                  <a:pt x="7180" y="4859"/>
                </a:cubicBezTo>
                <a:cubicBezTo>
                  <a:pt x="7228" y="4763"/>
                  <a:pt x="7240" y="4632"/>
                  <a:pt x="7180" y="4525"/>
                </a:cubicBezTo>
                <a:lnTo>
                  <a:pt x="6442" y="2882"/>
                </a:lnTo>
                <a:lnTo>
                  <a:pt x="7180" y="1227"/>
                </a:lnTo>
                <a:cubicBezTo>
                  <a:pt x="7228" y="1120"/>
                  <a:pt x="7228" y="989"/>
                  <a:pt x="7156" y="894"/>
                </a:cubicBezTo>
                <a:cubicBezTo>
                  <a:pt x="7097" y="787"/>
                  <a:pt x="6978" y="727"/>
                  <a:pt x="6859" y="727"/>
                </a:cubicBezTo>
                <a:lnTo>
                  <a:pt x="3358" y="727"/>
                </a:lnTo>
                <a:cubicBezTo>
                  <a:pt x="3275" y="727"/>
                  <a:pt x="3192" y="810"/>
                  <a:pt x="3192" y="894"/>
                </a:cubicBezTo>
                <a:lnTo>
                  <a:pt x="3192" y="1453"/>
                </a:lnTo>
                <a:lnTo>
                  <a:pt x="1215" y="1453"/>
                </a:lnTo>
                <a:lnTo>
                  <a:pt x="1215" y="1037"/>
                </a:lnTo>
                <a:cubicBezTo>
                  <a:pt x="1429" y="953"/>
                  <a:pt x="1572" y="763"/>
                  <a:pt x="1572" y="525"/>
                </a:cubicBezTo>
                <a:cubicBezTo>
                  <a:pt x="1572" y="227"/>
                  <a:pt x="1334"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 name="Group 256">
            <a:extLst>
              <a:ext uri="{FF2B5EF4-FFF2-40B4-BE49-F238E27FC236}">
                <a16:creationId xmlns:a16="http://schemas.microsoft.com/office/drawing/2014/main" id="{A8045211-264A-97D4-923E-649FB709B047}"/>
              </a:ext>
            </a:extLst>
          </p:cNvPr>
          <p:cNvGrpSpPr/>
          <p:nvPr/>
        </p:nvGrpSpPr>
        <p:grpSpPr>
          <a:xfrm>
            <a:off x="-1711047" y="-1174763"/>
            <a:ext cx="1711047" cy="1302555"/>
            <a:chOff x="820682" y="1541812"/>
            <a:chExt cx="1711047" cy="1302555"/>
          </a:xfrm>
          <a:solidFill>
            <a:schemeClr val="tx2">
              <a:lumMod val="50000"/>
            </a:schemeClr>
          </a:solidFill>
        </p:grpSpPr>
        <p:sp>
          <p:nvSpPr>
            <p:cNvPr id="20" name="Freeform: Shape 19">
              <a:extLst>
                <a:ext uri="{FF2B5EF4-FFF2-40B4-BE49-F238E27FC236}">
                  <a16:creationId xmlns:a16="http://schemas.microsoft.com/office/drawing/2014/main" id="{46080CF3-ABA2-B01E-6BE4-72CD71BC7188}"/>
                </a:ext>
              </a:extLst>
            </p:cNvPr>
            <p:cNvSpPr/>
            <p:nvPr/>
          </p:nvSpPr>
          <p:spPr>
            <a:xfrm>
              <a:off x="1934896" y="2190276"/>
              <a:ext cx="596833" cy="654091"/>
            </a:xfrm>
            <a:custGeom>
              <a:avLst/>
              <a:gdLst>
                <a:gd name="connsiteX0" fmla="*/ 596833 w 596833"/>
                <a:gd name="connsiteY0" fmla="*/ 0 h 654091"/>
                <a:gd name="connsiteX1" fmla="*/ 596833 w 596833"/>
                <a:gd name="connsiteY1" fmla="*/ 436994 h 654091"/>
                <a:gd name="connsiteX2" fmla="*/ 379736 w 596833"/>
                <a:gd name="connsiteY2" fmla="*/ 654091 h 654091"/>
                <a:gd name="connsiteX3" fmla="*/ 7124 w 596833"/>
                <a:gd name="connsiteY3" fmla="*/ 654091 h 654091"/>
                <a:gd name="connsiteX4" fmla="*/ 0 w 596833"/>
                <a:gd name="connsiteY4" fmla="*/ 588651 h 654091"/>
                <a:gd name="connsiteX5" fmla="*/ 511082 w 596833"/>
                <a:gd name="connsiteY5" fmla="*/ 8004 h 654091"/>
                <a:gd name="connsiteX6" fmla="*/ 596833 w 596833"/>
                <a:gd name="connsiteY6" fmla="*/ 0 h 65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833" h="654091">
                  <a:moveTo>
                    <a:pt x="596833" y="0"/>
                  </a:moveTo>
                  <a:lnTo>
                    <a:pt x="596833" y="436994"/>
                  </a:lnTo>
                  <a:cubicBezTo>
                    <a:pt x="596833" y="556893"/>
                    <a:pt x="499635" y="654091"/>
                    <a:pt x="379736" y="654091"/>
                  </a:cubicBezTo>
                  <a:lnTo>
                    <a:pt x="7124" y="654091"/>
                  </a:lnTo>
                  <a:lnTo>
                    <a:pt x="0" y="588651"/>
                  </a:lnTo>
                  <a:cubicBezTo>
                    <a:pt x="0" y="302235"/>
                    <a:pt x="219408" y="63270"/>
                    <a:pt x="511082" y="8004"/>
                  </a:cubicBezTo>
                  <a:lnTo>
                    <a:pt x="596833"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50000"/>
                  </a:schemeClr>
                </a:solidFill>
              </a:endParaRPr>
            </a:p>
          </p:txBody>
        </p:sp>
        <p:sp>
          <p:nvSpPr>
            <p:cNvPr id="15" name="Freeform: Shape 14">
              <a:extLst>
                <a:ext uri="{FF2B5EF4-FFF2-40B4-BE49-F238E27FC236}">
                  <a16:creationId xmlns:a16="http://schemas.microsoft.com/office/drawing/2014/main" id="{FC05A91C-11DD-D37A-1F81-5735A223889D}"/>
                </a:ext>
              </a:extLst>
            </p:cNvPr>
            <p:cNvSpPr/>
            <p:nvPr/>
          </p:nvSpPr>
          <p:spPr>
            <a:xfrm>
              <a:off x="820682" y="1541812"/>
              <a:ext cx="1711046" cy="1302555"/>
            </a:xfrm>
            <a:custGeom>
              <a:avLst/>
              <a:gdLst>
                <a:gd name="connsiteX0" fmla="*/ 217097 w 1711046"/>
                <a:gd name="connsiteY0" fmla="*/ 0 h 1302555"/>
                <a:gd name="connsiteX1" fmla="*/ 1711046 w 1711046"/>
                <a:gd name="connsiteY1" fmla="*/ 0 h 1302555"/>
                <a:gd name="connsiteX2" fmla="*/ 1711046 w 1711046"/>
                <a:gd name="connsiteY2" fmla="*/ 648464 h 1302555"/>
                <a:gd name="connsiteX3" fmla="*/ 1625295 w 1711046"/>
                <a:gd name="connsiteY3" fmla="*/ 656468 h 1302555"/>
                <a:gd name="connsiteX4" fmla="*/ 1114213 w 1711046"/>
                <a:gd name="connsiteY4" fmla="*/ 1237115 h 1302555"/>
                <a:gd name="connsiteX5" fmla="*/ 1121337 w 1711046"/>
                <a:gd name="connsiteY5" fmla="*/ 1302555 h 1302555"/>
                <a:gd name="connsiteX6" fmla="*/ 0 w 1711046"/>
                <a:gd name="connsiteY6" fmla="*/ 1302555 h 1302555"/>
                <a:gd name="connsiteX7" fmla="*/ 0 w 1711046"/>
                <a:gd name="connsiteY7" fmla="*/ 217097 h 1302555"/>
                <a:gd name="connsiteX8" fmla="*/ 217097 w 1711046"/>
                <a:gd name="connsiteY8" fmla="*/ 0 h 130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046" h="1302555">
                  <a:moveTo>
                    <a:pt x="217097" y="0"/>
                  </a:moveTo>
                  <a:lnTo>
                    <a:pt x="1711046" y="0"/>
                  </a:lnTo>
                  <a:lnTo>
                    <a:pt x="1711046" y="648464"/>
                  </a:lnTo>
                  <a:lnTo>
                    <a:pt x="1625295" y="656468"/>
                  </a:lnTo>
                  <a:cubicBezTo>
                    <a:pt x="1333621" y="711734"/>
                    <a:pt x="1114213" y="950699"/>
                    <a:pt x="1114213" y="1237115"/>
                  </a:cubicBezTo>
                  <a:lnTo>
                    <a:pt x="1121337" y="1302555"/>
                  </a:lnTo>
                  <a:lnTo>
                    <a:pt x="0" y="1302555"/>
                  </a:lnTo>
                  <a:lnTo>
                    <a:pt x="0" y="217097"/>
                  </a:lnTo>
                  <a:cubicBezTo>
                    <a:pt x="0" y="97198"/>
                    <a:pt x="97198" y="0"/>
                    <a:pt x="21709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id="{A7F6D9D3-EBF3-7C7A-78E2-B145ADEF71D9}"/>
                </a:ext>
              </a:extLst>
            </p:cNvPr>
            <p:cNvSpPr txBox="1"/>
            <p:nvPr/>
          </p:nvSpPr>
          <p:spPr>
            <a:xfrm>
              <a:off x="901105" y="1595220"/>
              <a:ext cx="1436567" cy="1077218"/>
            </a:xfrm>
            <a:prstGeom prst="rect">
              <a:avLst/>
            </a:prstGeom>
            <a:grpFill/>
          </p:spPr>
          <p:txBody>
            <a:bodyPr wrap="square" rtlCol="0">
              <a:spAutoFit/>
            </a:bodyPr>
            <a:lstStyle/>
            <a:p>
              <a:pPr algn="ctr"/>
              <a:r>
                <a:rPr lang="ar-AE" sz="1600" b="1" dirty="0">
                  <a:solidFill>
                    <a:schemeClr val="bg1"/>
                  </a:solidFill>
                </a:rPr>
                <a:t>حتى عند ادخال الخضروات المعلبة في الاطباق, تأكد من غسلها جيدا</a:t>
              </a:r>
              <a:endParaRPr lang="en-US" sz="1600" b="1" dirty="0">
                <a:solidFill>
                  <a:schemeClr val="bg1"/>
                </a:solidFill>
              </a:endParaRPr>
            </a:p>
          </p:txBody>
        </p:sp>
        <p:sp>
          <p:nvSpPr>
            <p:cNvPr id="27" name="TextBox 26">
              <a:extLst>
                <a:ext uri="{FF2B5EF4-FFF2-40B4-BE49-F238E27FC236}">
                  <a16:creationId xmlns:a16="http://schemas.microsoft.com/office/drawing/2014/main" id="{189435BF-1007-D663-5DA1-B2C6EF0E0828}"/>
                </a:ext>
              </a:extLst>
            </p:cNvPr>
            <p:cNvSpPr txBox="1"/>
            <p:nvPr/>
          </p:nvSpPr>
          <p:spPr>
            <a:xfrm>
              <a:off x="2220848" y="2366079"/>
              <a:ext cx="207319" cy="461665"/>
            </a:xfrm>
            <a:prstGeom prst="rect">
              <a:avLst/>
            </a:prstGeom>
            <a:grpFill/>
          </p:spPr>
          <p:txBody>
            <a:bodyPr wrap="square" rtlCol="0">
              <a:spAutoFit/>
            </a:bodyPr>
            <a:lstStyle/>
            <a:p>
              <a:r>
                <a:rPr lang="ar-AE" sz="2400" b="1" dirty="0">
                  <a:solidFill>
                    <a:schemeClr val="bg1"/>
                  </a:solidFill>
                </a:rPr>
                <a:t>2</a:t>
              </a:r>
              <a:endParaRPr lang="en-US" sz="2400" b="1" dirty="0">
                <a:solidFill>
                  <a:schemeClr val="bg1"/>
                </a:solidFill>
              </a:endParaRPr>
            </a:p>
          </p:txBody>
        </p:sp>
      </p:grpSp>
      <p:grpSp>
        <p:nvGrpSpPr>
          <p:cNvPr id="256" name="Group 255">
            <a:extLst>
              <a:ext uri="{FF2B5EF4-FFF2-40B4-BE49-F238E27FC236}">
                <a16:creationId xmlns:a16="http://schemas.microsoft.com/office/drawing/2014/main" id="{076A22D5-8BCA-C916-CF4C-A6C5EBDE1C35}"/>
              </a:ext>
            </a:extLst>
          </p:cNvPr>
          <p:cNvGrpSpPr/>
          <p:nvPr/>
        </p:nvGrpSpPr>
        <p:grpSpPr>
          <a:xfrm>
            <a:off x="9144000" y="4984181"/>
            <a:ext cx="2386631" cy="1721419"/>
            <a:chOff x="2679182" y="2957261"/>
            <a:chExt cx="2386631" cy="1721419"/>
          </a:xfrm>
          <a:solidFill>
            <a:schemeClr val="tx2">
              <a:lumMod val="75000"/>
            </a:schemeClr>
          </a:solidFill>
        </p:grpSpPr>
        <p:sp>
          <p:nvSpPr>
            <p:cNvPr id="17" name="Freeform: Shape 16">
              <a:extLst>
                <a:ext uri="{FF2B5EF4-FFF2-40B4-BE49-F238E27FC236}">
                  <a16:creationId xmlns:a16="http://schemas.microsoft.com/office/drawing/2014/main" id="{2A9E3A5D-3F5E-52E1-049C-024EA0E68108}"/>
                </a:ext>
              </a:extLst>
            </p:cNvPr>
            <p:cNvSpPr/>
            <p:nvPr/>
          </p:nvSpPr>
          <p:spPr>
            <a:xfrm>
              <a:off x="2679182" y="2957261"/>
              <a:ext cx="503128" cy="404627"/>
            </a:xfrm>
            <a:custGeom>
              <a:avLst/>
              <a:gdLst>
                <a:gd name="connsiteX0" fmla="*/ 286909 w 503128"/>
                <a:gd name="connsiteY0" fmla="*/ 0 h 404627"/>
                <a:gd name="connsiteX1" fmla="*/ 503128 w 503128"/>
                <a:gd name="connsiteY1" fmla="*/ 0 h 404627"/>
                <a:gd name="connsiteX2" fmla="*/ 485572 w 503128"/>
                <a:gd name="connsiteY2" fmla="*/ 52367 h 404627"/>
                <a:gd name="connsiteX3" fmla="*/ 24791 w 503128"/>
                <a:gd name="connsiteY3" fmla="*/ 402313 h 404627"/>
                <a:gd name="connsiteX4" fmla="*/ 0 w 503128"/>
                <a:gd name="connsiteY4" fmla="*/ 404627 h 404627"/>
                <a:gd name="connsiteX5" fmla="*/ 0 w 503128"/>
                <a:gd name="connsiteY5" fmla="*/ 286909 h 404627"/>
                <a:gd name="connsiteX6" fmla="*/ 286909 w 503128"/>
                <a:gd name="connsiteY6" fmla="*/ 0 h 40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128" h="404627">
                  <a:moveTo>
                    <a:pt x="286909" y="0"/>
                  </a:moveTo>
                  <a:lnTo>
                    <a:pt x="503128" y="0"/>
                  </a:lnTo>
                  <a:lnTo>
                    <a:pt x="485572" y="52367"/>
                  </a:lnTo>
                  <a:cubicBezTo>
                    <a:pt x="404598" y="229638"/>
                    <a:pt x="233130" y="362837"/>
                    <a:pt x="24791" y="402313"/>
                  </a:cubicBezTo>
                  <a:lnTo>
                    <a:pt x="0" y="404627"/>
                  </a:lnTo>
                  <a:lnTo>
                    <a:pt x="0" y="286909"/>
                  </a:lnTo>
                  <a:cubicBezTo>
                    <a:pt x="0" y="128454"/>
                    <a:pt x="128454" y="0"/>
                    <a:pt x="286909"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BE37D494-1608-FDC2-FFE5-9F2F237EC100}"/>
                </a:ext>
              </a:extLst>
            </p:cNvPr>
            <p:cNvSpPr/>
            <p:nvPr/>
          </p:nvSpPr>
          <p:spPr>
            <a:xfrm>
              <a:off x="2679182" y="2957261"/>
              <a:ext cx="2386631" cy="1721419"/>
            </a:xfrm>
            <a:custGeom>
              <a:avLst/>
              <a:gdLst>
                <a:gd name="connsiteX0" fmla="*/ 503128 w 2386631"/>
                <a:gd name="connsiteY0" fmla="*/ 0 h 1721419"/>
                <a:gd name="connsiteX1" fmla="*/ 2386631 w 2386631"/>
                <a:gd name="connsiteY1" fmla="*/ 0 h 1721419"/>
                <a:gd name="connsiteX2" fmla="*/ 2386631 w 2386631"/>
                <a:gd name="connsiteY2" fmla="*/ 1434510 h 1721419"/>
                <a:gd name="connsiteX3" fmla="*/ 2099722 w 2386631"/>
                <a:gd name="connsiteY3" fmla="*/ 1721419 h 1721419"/>
                <a:gd name="connsiteX4" fmla="*/ 0 w 2386631"/>
                <a:gd name="connsiteY4" fmla="*/ 1721419 h 1721419"/>
                <a:gd name="connsiteX5" fmla="*/ 0 w 2386631"/>
                <a:gd name="connsiteY5" fmla="*/ 404627 h 1721419"/>
                <a:gd name="connsiteX6" fmla="*/ 24791 w 2386631"/>
                <a:gd name="connsiteY6" fmla="*/ 402313 h 1721419"/>
                <a:gd name="connsiteX7" fmla="*/ 485572 w 2386631"/>
                <a:gd name="connsiteY7" fmla="*/ 52367 h 1721419"/>
                <a:gd name="connsiteX8" fmla="*/ 503128 w 2386631"/>
                <a:gd name="connsiteY8" fmla="*/ 0 h 172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631" h="1721419">
                  <a:moveTo>
                    <a:pt x="503128" y="0"/>
                  </a:moveTo>
                  <a:lnTo>
                    <a:pt x="2386631" y="0"/>
                  </a:lnTo>
                  <a:lnTo>
                    <a:pt x="2386631" y="1434510"/>
                  </a:lnTo>
                  <a:cubicBezTo>
                    <a:pt x="2386631" y="1592965"/>
                    <a:pt x="2258177" y="1721419"/>
                    <a:pt x="2099722" y="1721419"/>
                  </a:cubicBezTo>
                  <a:lnTo>
                    <a:pt x="0" y="1721419"/>
                  </a:lnTo>
                  <a:lnTo>
                    <a:pt x="0" y="404627"/>
                  </a:lnTo>
                  <a:lnTo>
                    <a:pt x="24791" y="402313"/>
                  </a:lnTo>
                  <a:cubicBezTo>
                    <a:pt x="233130" y="362837"/>
                    <a:pt x="404598" y="229638"/>
                    <a:pt x="485572" y="52367"/>
                  </a:cubicBezTo>
                  <a:lnTo>
                    <a:pt x="503128"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extLst>
                <a:ext uri="{FF2B5EF4-FFF2-40B4-BE49-F238E27FC236}">
                  <a16:creationId xmlns:a16="http://schemas.microsoft.com/office/drawing/2014/main" id="{1E1DB95A-88E9-0FBA-5237-3BE4C642C0ED}"/>
                </a:ext>
              </a:extLst>
            </p:cNvPr>
            <p:cNvSpPr txBox="1"/>
            <p:nvPr/>
          </p:nvSpPr>
          <p:spPr>
            <a:xfrm>
              <a:off x="3112777" y="3155626"/>
              <a:ext cx="1616305" cy="1477328"/>
            </a:xfrm>
            <a:prstGeom prst="rect">
              <a:avLst/>
            </a:prstGeom>
            <a:grpFill/>
          </p:spPr>
          <p:txBody>
            <a:bodyPr wrap="square" rtlCol="0">
              <a:spAutoFit/>
            </a:bodyPr>
            <a:lstStyle/>
            <a:p>
              <a:pPr algn="ctr"/>
              <a:r>
                <a:rPr lang="ar-AE" sz="1800" b="1" dirty="0">
                  <a:solidFill>
                    <a:schemeClr val="bg1"/>
                  </a:solidFill>
                </a:rPr>
                <a:t>تأكد من الاخذ بعين الاعتبار الملح الزائد في الاطعمة المعلبة عند اضافة الملح </a:t>
              </a:r>
              <a:endParaRPr lang="en-US" sz="1800" b="1" dirty="0">
                <a:solidFill>
                  <a:schemeClr val="bg1"/>
                </a:solidFill>
              </a:endParaRPr>
            </a:p>
          </p:txBody>
        </p:sp>
        <p:sp>
          <p:nvSpPr>
            <p:cNvPr id="29" name="TextBox 28">
              <a:extLst>
                <a:ext uri="{FF2B5EF4-FFF2-40B4-BE49-F238E27FC236}">
                  <a16:creationId xmlns:a16="http://schemas.microsoft.com/office/drawing/2014/main" id="{DA766223-BEEB-6ECE-E888-C7EC9BF7850B}"/>
                </a:ext>
              </a:extLst>
            </p:cNvPr>
            <p:cNvSpPr txBox="1"/>
            <p:nvPr/>
          </p:nvSpPr>
          <p:spPr>
            <a:xfrm>
              <a:off x="2777837" y="3022845"/>
              <a:ext cx="45719" cy="369332"/>
            </a:xfrm>
            <a:prstGeom prst="rect">
              <a:avLst/>
            </a:prstGeom>
            <a:grpFill/>
          </p:spPr>
          <p:txBody>
            <a:bodyPr wrap="square" rtlCol="0">
              <a:spAutoFit/>
            </a:bodyPr>
            <a:lstStyle/>
            <a:p>
              <a:r>
                <a:rPr lang="ar-AE" sz="1800" b="1" dirty="0">
                  <a:solidFill>
                    <a:schemeClr val="bg1"/>
                  </a:solidFill>
                </a:rPr>
                <a:t>3</a:t>
              </a:r>
              <a:endParaRPr lang="en-US" sz="2000" b="1" dirty="0">
                <a:solidFill>
                  <a:schemeClr val="bg1"/>
                </a:solidFill>
              </a:endParaRPr>
            </a:p>
          </p:txBody>
        </p:sp>
      </p:grpSp>
      <p:sp>
        <p:nvSpPr>
          <p:cNvPr id="2" name="Rectangle: Diagonal Corners Rounded 1">
            <a:extLst>
              <a:ext uri="{FF2B5EF4-FFF2-40B4-BE49-F238E27FC236}">
                <a16:creationId xmlns:a16="http://schemas.microsoft.com/office/drawing/2014/main" id="{124FDA63-6B73-ED60-B949-C3AA23920C0F}"/>
              </a:ext>
            </a:extLst>
          </p:cNvPr>
          <p:cNvSpPr/>
          <p:nvPr/>
        </p:nvSpPr>
        <p:spPr>
          <a:xfrm>
            <a:off x="5487970" y="690014"/>
            <a:ext cx="3047999" cy="706842"/>
          </a:xfrm>
          <a:prstGeom prst="round2DiagRect">
            <a:avLst/>
          </a:prstGeom>
          <a:solidFill>
            <a:schemeClr val="bg1">
              <a:lumMod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2">
                    <a:lumMod val="50000"/>
                  </a:schemeClr>
                </a:solidFill>
                <a:latin typeface="Urdu Typesetting" panose="03020402040406030203" pitchFamily="66" charset="-78"/>
                <a:cs typeface="Urdu Typesetting" panose="03020402040406030203" pitchFamily="66" charset="-78"/>
              </a:rPr>
              <a:t>نصائح للاستخدام الصحيح للاغذية المعلبة</a:t>
            </a:r>
            <a:endParaRPr lang="en-US" sz="2400" b="1" dirty="0">
              <a:solidFill>
                <a:schemeClr val="tx2">
                  <a:lumMod val="50000"/>
                </a:schemeClr>
              </a:solidFill>
              <a:latin typeface="Urdu Typesetting" panose="03020402040406030203" pitchFamily="66" charset="-78"/>
              <a:cs typeface="Urdu Typesetting" panose="03020402040406030203" pitchFamily="66" charset="-78"/>
            </a:endParaRPr>
          </a:p>
        </p:txBody>
      </p:sp>
      <p:grpSp>
        <p:nvGrpSpPr>
          <p:cNvPr id="258" name="Group 257">
            <a:extLst>
              <a:ext uri="{FF2B5EF4-FFF2-40B4-BE49-F238E27FC236}">
                <a16:creationId xmlns:a16="http://schemas.microsoft.com/office/drawing/2014/main" id="{1417A686-73C0-A57A-5B3C-03364EA174B8}"/>
              </a:ext>
            </a:extLst>
          </p:cNvPr>
          <p:cNvGrpSpPr/>
          <p:nvPr/>
        </p:nvGrpSpPr>
        <p:grpSpPr>
          <a:xfrm>
            <a:off x="-1930374" y="5165636"/>
            <a:ext cx="1930373" cy="1511148"/>
            <a:chOff x="601355" y="2955338"/>
            <a:chExt cx="1930373" cy="1511148"/>
          </a:xfrm>
          <a:solidFill>
            <a:srgbClr val="FB6B6B"/>
          </a:solidFill>
        </p:grpSpPr>
        <p:sp>
          <p:nvSpPr>
            <p:cNvPr id="18" name="Freeform: Shape 17">
              <a:extLst>
                <a:ext uri="{FF2B5EF4-FFF2-40B4-BE49-F238E27FC236}">
                  <a16:creationId xmlns:a16="http://schemas.microsoft.com/office/drawing/2014/main" id="{C199AE0E-4B26-11EF-CA1F-B7032678453D}"/>
                </a:ext>
              </a:extLst>
            </p:cNvPr>
            <p:cNvSpPr/>
            <p:nvPr/>
          </p:nvSpPr>
          <p:spPr>
            <a:xfrm>
              <a:off x="1967640" y="2957261"/>
              <a:ext cx="564088" cy="410317"/>
            </a:xfrm>
            <a:custGeom>
              <a:avLst/>
              <a:gdLst>
                <a:gd name="connsiteX0" fmla="*/ 0 w 564088"/>
                <a:gd name="connsiteY0" fmla="*/ 0 h 410317"/>
                <a:gd name="connsiteX1" fmla="*/ 564088 w 564088"/>
                <a:gd name="connsiteY1" fmla="*/ 0 h 410317"/>
                <a:gd name="connsiteX2" fmla="*/ 564088 w 564088"/>
                <a:gd name="connsiteY2" fmla="*/ 410317 h 410317"/>
                <a:gd name="connsiteX3" fmla="*/ 478337 w 564088"/>
                <a:gd name="connsiteY3" fmla="*/ 402313 h 410317"/>
                <a:gd name="connsiteX4" fmla="*/ 17556 w 564088"/>
                <a:gd name="connsiteY4" fmla="*/ 52367 h 410317"/>
                <a:gd name="connsiteX5" fmla="*/ 0 w 564088"/>
                <a:gd name="connsiteY5" fmla="*/ 0 h 41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088" h="410317">
                  <a:moveTo>
                    <a:pt x="0" y="0"/>
                  </a:moveTo>
                  <a:lnTo>
                    <a:pt x="564088" y="0"/>
                  </a:lnTo>
                  <a:lnTo>
                    <a:pt x="564088" y="410317"/>
                  </a:lnTo>
                  <a:lnTo>
                    <a:pt x="478337" y="402313"/>
                  </a:lnTo>
                  <a:cubicBezTo>
                    <a:pt x="269999" y="362837"/>
                    <a:pt x="98530" y="229638"/>
                    <a:pt x="17556" y="52367"/>
                  </a:cubicBez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AA0AAE8F-AF0D-9635-E4EF-849A8FCB773B}"/>
                </a:ext>
              </a:extLst>
            </p:cNvPr>
            <p:cNvSpPr/>
            <p:nvPr/>
          </p:nvSpPr>
          <p:spPr>
            <a:xfrm>
              <a:off x="601355" y="2957261"/>
              <a:ext cx="1930373" cy="1509225"/>
            </a:xfrm>
            <a:custGeom>
              <a:avLst/>
              <a:gdLst>
                <a:gd name="connsiteX0" fmla="*/ 251543 w 1930373"/>
                <a:gd name="connsiteY0" fmla="*/ 0 h 1509225"/>
                <a:gd name="connsiteX1" fmla="*/ 1366285 w 1930373"/>
                <a:gd name="connsiteY1" fmla="*/ 0 h 1509225"/>
                <a:gd name="connsiteX2" fmla="*/ 1383841 w 1930373"/>
                <a:gd name="connsiteY2" fmla="*/ 52367 h 1509225"/>
                <a:gd name="connsiteX3" fmla="*/ 1844622 w 1930373"/>
                <a:gd name="connsiteY3" fmla="*/ 402313 h 1509225"/>
                <a:gd name="connsiteX4" fmla="*/ 1930373 w 1930373"/>
                <a:gd name="connsiteY4" fmla="*/ 410317 h 1509225"/>
                <a:gd name="connsiteX5" fmla="*/ 1930373 w 1930373"/>
                <a:gd name="connsiteY5" fmla="*/ 1257682 h 1509225"/>
                <a:gd name="connsiteX6" fmla="*/ 1678830 w 1930373"/>
                <a:gd name="connsiteY6" fmla="*/ 1509225 h 1509225"/>
                <a:gd name="connsiteX7" fmla="*/ 0 w 1930373"/>
                <a:gd name="connsiteY7" fmla="*/ 1509225 h 1509225"/>
                <a:gd name="connsiteX8" fmla="*/ 0 w 1930373"/>
                <a:gd name="connsiteY8" fmla="*/ 251543 h 1509225"/>
                <a:gd name="connsiteX9" fmla="*/ 251543 w 1930373"/>
                <a:gd name="connsiteY9" fmla="*/ 0 h 150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0373" h="1509225">
                  <a:moveTo>
                    <a:pt x="251543" y="0"/>
                  </a:moveTo>
                  <a:lnTo>
                    <a:pt x="1366285" y="0"/>
                  </a:lnTo>
                  <a:lnTo>
                    <a:pt x="1383841" y="52367"/>
                  </a:lnTo>
                  <a:cubicBezTo>
                    <a:pt x="1464815" y="229638"/>
                    <a:pt x="1636284" y="362837"/>
                    <a:pt x="1844622" y="402313"/>
                  </a:cubicBezTo>
                  <a:lnTo>
                    <a:pt x="1930373" y="410317"/>
                  </a:lnTo>
                  <a:lnTo>
                    <a:pt x="1930373" y="1257682"/>
                  </a:lnTo>
                  <a:cubicBezTo>
                    <a:pt x="1930373" y="1396605"/>
                    <a:pt x="1817753" y="1509225"/>
                    <a:pt x="1678830" y="1509225"/>
                  </a:cubicBezTo>
                  <a:lnTo>
                    <a:pt x="0" y="1509225"/>
                  </a:lnTo>
                  <a:lnTo>
                    <a:pt x="0" y="251543"/>
                  </a:lnTo>
                  <a:cubicBezTo>
                    <a:pt x="0" y="112620"/>
                    <a:pt x="112620" y="0"/>
                    <a:pt x="251543"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extLst>
                <a:ext uri="{FF2B5EF4-FFF2-40B4-BE49-F238E27FC236}">
                  <a16:creationId xmlns:a16="http://schemas.microsoft.com/office/drawing/2014/main" id="{CDC468A8-5418-DBF4-43AB-B70F90528ABB}"/>
                </a:ext>
              </a:extLst>
            </p:cNvPr>
            <p:cNvSpPr txBox="1"/>
            <p:nvPr/>
          </p:nvSpPr>
          <p:spPr>
            <a:xfrm>
              <a:off x="870584" y="3155626"/>
              <a:ext cx="1350264" cy="1200329"/>
            </a:xfrm>
            <a:prstGeom prst="rect">
              <a:avLst/>
            </a:prstGeom>
            <a:grpFill/>
          </p:spPr>
          <p:txBody>
            <a:bodyPr wrap="square" rtlCol="0">
              <a:spAutoFit/>
            </a:bodyPr>
            <a:lstStyle/>
            <a:p>
              <a:pPr algn="ctr"/>
              <a:r>
                <a:rPr lang="ar-AE" sz="1800" b="1" dirty="0">
                  <a:solidFill>
                    <a:schemeClr val="bg1"/>
                  </a:solidFill>
                </a:rPr>
                <a:t>يمكن تخزين الاطعمة المعلبة المفتوحة في وعاء مغلق </a:t>
              </a:r>
              <a:endParaRPr lang="en-US" sz="1800" b="1" dirty="0">
                <a:solidFill>
                  <a:schemeClr val="bg1"/>
                </a:solidFill>
              </a:endParaRPr>
            </a:p>
          </p:txBody>
        </p:sp>
        <p:sp>
          <p:nvSpPr>
            <p:cNvPr id="30" name="TextBox 29">
              <a:extLst>
                <a:ext uri="{FF2B5EF4-FFF2-40B4-BE49-F238E27FC236}">
                  <a16:creationId xmlns:a16="http://schemas.microsoft.com/office/drawing/2014/main" id="{82CEFD4C-F05F-1A99-05EB-AD55EA045B6D}"/>
                </a:ext>
              </a:extLst>
            </p:cNvPr>
            <p:cNvSpPr txBox="1"/>
            <p:nvPr/>
          </p:nvSpPr>
          <p:spPr>
            <a:xfrm>
              <a:off x="2131144" y="2955338"/>
              <a:ext cx="237158" cy="400110"/>
            </a:xfrm>
            <a:prstGeom prst="rect">
              <a:avLst/>
            </a:prstGeom>
            <a:grpFill/>
          </p:spPr>
          <p:txBody>
            <a:bodyPr wrap="square" rtlCol="0">
              <a:spAutoFit/>
            </a:bodyPr>
            <a:lstStyle/>
            <a:p>
              <a:r>
                <a:rPr lang="ar-AE" sz="2000" b="1" dirty="0">
                  <a:solidFill>
                    <a:schemeClr val="bg1"/>
                  </a:solidFill>
                </a:rPr>
                <a:t>4</a:t>
              </a:r>
              <a:endParaRPr lang="en-US" sz="2000" b="1" dirty="0">
                <a:solidFill>
                  <a:schemeClr val="bg1"/>
                </a:solidFill>
              </a:endParaRPr>
            </a:p>
          </p:txBody>
        </p:sp>
      </p:grpSp>
      <p:grpSp>
        <p:nvGrpSpPr>
          <p:cNvPr id="31" name="Group 30">
            <a:extLst>
              <a:ext uri="{FF2B5EF4-FFF2-40B4-BE49-F238E27FC236}">
                <a16:creationId xmlns:a16="http://schemas.microsoft.com/office/drawing/2014/main" id="{4243C1F5-7764-262E-D48A-4E9185B1CE24}"/>
              </a:ext>
            </a:extLst>
          </p:cNvPr>
          <p:cNvGrpSpPr/>
          <p:nvPr/>
        </p:nvGrpSpPr>
        <p:grpSpPr>
          <a:xfrm>
            <a:off x="9259307" y="-2233125"/>
            <a:ext cx="2637646" cy="2233125"/>
            <a:chOff x="2679182" y="611242"/>
            <a:chExt cx="2637646" cy="2233125"/>
          </a:xfrm>
          <a:solidFill>
            <a:srgbClr val="A02048"/>
          </a:solidFill>
        </p:grpSpPr>
        <p:sp>
          <p:nvSpPr>
            <p:cNvPr id="19" name="Freeform: Shape 18">
              <a:extLst>
                <a:ext uri="{FF2B5EF4-FFF2-40B4-BE49-F238E27FC236}">
                  <a16:creationId xmlns:a16="http://schemas.microsoft.com/office/drawing/2014/main" id="{049EDAC5-84D9-FBFE-E12E-CA8BE2EFB021}"/>
                </a:ext>
              </a:extLst>
            </p:cNvPr>
            <p:cNvSpPr/>
            <p:nvPr/>
          </p:nvSpPr>
          <p:spPr>
            <a:xfrm>
              <a:off x="2679183" y="2195966"/>
              <a:ext cx="535873" cy="648401"/>
            </a:xfrm>
            <a:custGeom>
              <a:avLst/>
              <a:gdLst>
                <a:gd name="connsiteX0" fmla="*/ 0 w 535873"/>
                <a:gd name="connsiteY0" fmla="*/ 0 h 648401"/>
                <a:gd name="connsiteX1" fmla="*/ 24791 w 535873"/>
                <a:gd name="connsiteY1" fmla="*/ 2314 h 648401"/>
                <a:gd name="connsiteX2" fmla="*/ 535873 w 535873"/>
                <a:gd name="connsiteY2" fmla="*/ 582961 h 648401"/>
                <a:gd name="connsiteX3" fmla="*/ 528749 w 535873"/>
                <a:gd name="connsiteY3" fmla="*/ 648401 h 648401"/>
                <a:gd name="connsiteX4" fmla="*/ 0 w 535873"/>
                <a:gd name="connsiteY4" fmla="*/ 648401 h 648401"/>
                <a:gd name="connsiteX5" fmla="*/ 0 w 535873"/>
                <a:gd name="connsiteY5" fmla="*/ 0 h 64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873" h="648401">
                  <a:moveTo>
                    <a:pt x="0" y="0"/>
                  </a:moveTo>
                  <a:lnTo>
                    <a:pt x="24791" y="2314"/>
                  </a:lnTo>
                  <a:cubicBezTo>
                    <a:pt x="316465" y="57580"/>
                    <a:pt x="535873" y="296545"/>
                    <a:pt x="535873" y="582961"/>
                  </a:cubicBezTo>
                  <a:lnTo>
                    <a:pt x="528749" y="648401"/>
                  </a:lnTo>
                  <a:lnTo>
                    <a:pt x="0" y="648401"/>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0F035F4-DD82-8C15-C139-DBD29990A890}"/>
                </a:ext>
              </a:extLst>
            </p:cNvPr>
            <p:cNvSpPr/>
            <p:nvPr/>
          </p:nvSpPr>
          <p:spPr>
            <a:xfrm>
              <a:off x="2679182" y="611242"/>
              <a:ext cx="2637646" cy="2233125"/>
            </a:xfrm>
            <a:custGeom>
              <a:avLst/>
              <a:gdLst>
                <a:gd name="connsiteX0" fmla="*/ 372195 w 2637646"/>
                <a:gd name="connsiteY0" fmla="*/ 0 h 2233125"/>
                <a:gd name="connsiteX1" fmla="*/ 2637646 w 2637646"/>
                <a:gd name="connsiteY1" fmla="*/ 0 h 2233125"/>
                <a:gd name="connsiteX2" fmla="*/ 2637646 w 2637646"/>
                <a:gd name="connsiteY2" fmla="*/ 1860930 h 2233125"/>
                <a:gd name="connsiteX3" fmla="*/ 2265451 w 2637646"/>
                <a:gd name="connsiteY3" fmla="*/ 2233125 h 2233125"/>
                <a:gd name="connsiteX4" fmla="*/ 528749 w 2637646"/>
                <a:gd name="connsiteY4" fmla="*/ 2233125 h 2233125"/>
                <a:gd name="connsiteX5" fmla="*/ 535873 w 2637646"/>
                <a:gd name="connsiteY5" fmla="*/ 2167685 h 2233125"/>
                <a:gd name="connsiteX6" fmla="*/ 24791 w 2637646"/>
                <a:gd name="connsiteY6" fmla="*/ 1587038 h 2233125"/>
                <a:gd name="connsiteX7" fmla="*/ 0 w 2637646"/>
                <a:gd name="connsiteY7" fmla="*/ 1584724 h 2233125"/>
                <a:gd name="connsiteX8" fmla="*/ 0 w 2637646"/>
                <a:gd name="connsiteY8" fmla="*/ 372195 h 2233125"/>
                <a:gd name="connsiteX9" fmla="*/ 372195 w 2637646"/>
                <a:gd name="connsiteY9" fmla="*/ 0 h 223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7646" h="2233125">
                  <a:moveTo>
                    <a:pt x="372195" y="0"/>
                  </a:moveTo>
                  <a:lnTo>
                    <a:pt x="2637646" y="0"/>
                  </a:lnTo>
                  <a:lnTo>
                    <a:pt x="2637646" y="1860930"/>
                  </a:lnTo>
                  <a:cubicBezTo>
                    <a:pt x="2637646" y="2066488"/>
                    <a:pt x="2471009" y="2233125"/>
                    <a:pt x="2265451" y="2233125"/>
                  </a:cubicBezTo>
                  <a:lnTo>
                    <a:pt x="528749" y="2233125"/>
                  </a:lnTo>
                  <a:lnTo>
                    <a:pt x="535873" y="2167685"/>
                  </a:lnTo>
                  <a:cubicBezTo>
                    <a:pt x="535873" y="1881269"/>
                    <a:pt x="316465" y="1642304"/>
                    <a:pt x="24791" y="1587038"/>
                  </a:cubicBezTo>
                  <a:lnTo>
                    <a:pt x="0" y="1584724"/>
                  </a:lnTo>
                  <a:lnTo>
                    <a:pt x="0" y="372195"/>
                  </a:lnTo>
                  <a:cubicBezTo>
                    <a:pt x="0" y="166637"/>
                    <a:pt x="166637" y="0"/>
                    <a:pt x="37219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extLst>
                <a:ext uri="{FF2B5EF4-FFF2-40B4-BE49-F238E27FC236}">
                  <a16:creationId xmlns:a16="http://schemas.microsoft.com/office/drawing/2014/main" id="{5DE7F076-9920-E1F6-3308-8E0E41FD5534}"/>
                </a:ext>
              </a:extLst>
            </p:cNvPr>
            <p:cNvSpPr txBox="1"/>
            <p:nvPr/>
          </p:nvSpPr>
          <p:spPr>
            <a:xfrm>
              <a:off x="3101340" y="1165860"/>
              <a:ext cx="1964473" cy="1200329"/>
            </a:xfrm>
            <a:prstGeom prst="rect">
              <a:avLst/>
            </a:prstGeom>
            <a:grpFill/>
          </p:spPr>
          <p:txBody>
            <a:bodyPr wrap="square" rtlCol="0">
              <a:spAutoFit/>
            </a:bodyPr>
            <a:lstStyle/>
            <a:p>
              <a:pPr algn="ctr"/>
              <a:r>
                <a:rPr lang="ar-AE" sz="2400" b="1" dirty="0">
                  <a:solidFill>
                    <a:schemeClr val="bg1"/>
                  </a:solidFill>
                </a:rPr>
                <a:t>تفقد من حالة الصلاحية وحالة العلب قبل الشراء</a:t>
              </a:r>
              <a:endParaRPr lang="en-US" sz="2400" b="1" dirty="0">
                <a:solidFill>
                  <a:schemeClr val="bg1"/>
                </a:solidFill>
              </a:endParaRPr>
            </a:p>
          </p:txBody>
        </p:sp>
        <p:sp>
          <p:nvSpPr>
            <p:cNvPr id="25" name="TextBox 24">
              <a:extLst>
                <a:ext uri="{FF2B5EF4-FFF2-40B4-BE49-F238E27FC236}">
                  <a16:creationId xmlns:a16="http://schemas.microsoft.com/office/drawing/2014/main" id="{45C6357B-E1F8-5DAB-F7B3-ED96DC64F1B4}"/>
                </a:ext>
              </a:extLst>
            </p:cNvPr>
            <p:cNvSpPr txBox="1"/>
            <p:nvPr/>
          </p:nvSpPr>
          <p:spPr>
            <a:xfrm>
              <a:off x="2722763" y="2374445"/>
              <a:ext cx="378577" cy="461665"/>
            </a:xfrm>
            <a:prstGeom prst="rect">
              <a:avLst/>
            </a:prstGeom>
            <a:grpFill/>
          </p:spPr>
          <p:txBody>
            <a:bodyPr wrap="square" rtlCol="0">
              <a:spAutoFit/>
            </a:bodyPr>
            <a:lstStyle/>
            <a:p>
              <a:r>
                <a:rPr lang="ar-AE" sz="2400" b="1" dirty="0">
                  <a:solidFill>
                    <a:schemeClr val="bg1">
                      <a:lumMod val="90000"/>
                    </a:schemeClr>
                  </a:solidFill>
                </a:rPr>
                <a:t>1</a:t>
              </a:r>
              <a:endParaRPr lang="en-US" sz="2400" b="1" dirty="0">
                <a:solidFill>
                  <a:schemeClr val="bg1">
                    <a:lumMod val="90000"/>
                  </a:schemeClr>
                </a:solidFill>
              </a:endParaRPr>
            </a:p>
          </p:txBody>
        </p:sp>
      </p:grpSp>
    </p:spTree>
    <p:extLst>
      <p:ext uri="{BB962C8B-B14F-4D97-AF65-F5344CB8AC3E}">
        <p14:creationId xmlns:p14="http://schemas.microsoft.com/office/powerpoint/2010/main" val="1793999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wheel(1)">
                                      <p:cBhvr>
                                        <p:cTn id="7" dur="2000"/>
                                        <p:tgtEl>
                                          <p:spTgt spid="30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09"/>
                                        </p:tgtEl>
                                        <p:attrNameLst>
                                          <p:attrName>style.visibility</p:attrName>
                                        </p:attrNameLst>
                                      </p:cBhvr>
                                      <p:to>
                                        <p:strVal val="visible"/>
                                      </p:to>
                                    </p:set>
                                    <p:animEffect transition="in" filter="wheel(1)">
                                      <p:cBhvr>
                                        <p:cTn id="10" dur="2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pSp>
        <p:nvGrpSpPr>
          <p:cNvPr id="300" name="Google Shape;300;p31"/>
          <p:cNvGrpSpPr/>
          <p:nvPr/>
        </p:nvGrpSpPr>
        <p:grpSpPr>
          <a:xfrm>
            <a:off x="3572209" y="1990156"/>
            <a:ext cx="425796" cy="405869"/>
            <a:chOff x="6870193" y="2295620"/>
            <a:chExt cx="360356" cy="343462"/>
          </a:xfrm>
        </p:grpSpPr>
        <p:sp>
          <p:nvSpPr>
            <p:cNvPr id="301" name="Google Shape;301;p31"/>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1"/>
          <p:cNvSpPr/>
          <p:nvPr/>
        </p:nvSpPr>
        <p:spPr>
          <a:xfrm>
            <a:off x="3649267" y="3463991"/>
            <a:ext cx="271663" cy="430299"/>
          </a:xfrm>
          <a:custGeom>
            <a:avLst/>
            <a:gdLst/>
            <a:ahLst/>
            <a:cxnLst/>
            <a:rect l="l" t="t" r="r" b="b"/>
            <a:pathLst>
              <a:path w="7240" h="11467" extrusionOk="0">
                <a:moveTo>
                  <a:pt x="1048" y="346"/>
                </a:moveTo>
                <a:cubicBezTo>
                  <a:pt x="1156" y="346"/>
                  <a:pt x="1239" y="441"/>
                  <a:pt x="1239" y="537"/>
                </a:cubicBezTo>
                <a:cubicBezTo>
                  <a:pt x="1239" y="644"/>
                  <a:pt x="1156" y="727"/>
                  <a:pt x="1048" y="727"/>
                </a:cubicBezTo>
                <a:cubicBezTo>
                  <a:pt x="941" y="727"/>
                  <a:pt x="858" y="644"/>
                  <a:pt x="858" y="537"/>
                </a:cubicBezTo>
                <a:cubicBezTo>
                  <a:pt x="858" y="429"/>
                  <a:pt x="941" y="346"/>
                  <a:pt x="1048" y="346"/>
                </a:cubicBezTo>
                <a:close/>
                <a:moveTo>
                  <a:pt x="3549" y="1203"/>
                </a:moveTo>
                <a:lnTo>
                  <a:pt x="3906" y="1453"/>
                </a:lnTo>
                <a:lnTo>
                  <a:pt x="3549" y="1453"/>
                </a:lnTo>
                <a:lnTo>
                  <a:pt x="3549" y="1203"/>
                </a:lnTo>
                <a:close/>
                <a:moveTo>
                  <a:pt x="6883" y="1060"/>
                </a:moveTo>
                <a:lnTo>
                  <a:pt x="6883" y="1072"/>
                </a:lnTo>
                <a:lnTo>
                  <a:pt x="6097" y="2799"/>
                </a:lnTo>
                <a:cubicBezTo>
                  <a:pt x="6085" y="2846"/>
                  <a:pt x="6085" y="2894"/>
                  <a:pt x="6097" y="2942"/>
                </a:cubicBezTo>
                <a:lnTo>
                  <a:pt x="6883" y="4680"/>
                </a:lnTo>
                <a:lnTo>
                  <a:pt x="4620" y="4680"/>
                </a:lnTo>
                <a:lnTo>
                  <a:pt x="4620" y="1608"/>
                </a:lnTo>
                <a:cubicBezTo>
                  <a:pt x="4620" y="1549"/>
                  <a:pt x="4597" y="1501"/>
                  <a:pt x="4549" y="1477"/>
                </a:cubicBezTo>
                <a:lnTo>
                  <a:pt x="3942" y="1060"/>
                </a:lnTo>
                <a:close/>
                <a:moveTo>
                  <a:pt x="6883" y="4680"/>
                </a:moveTo>
                <a:cubicBezTo>
                  <a:pt x="6883" y="4686"/>
                  <a:pt x="6880" y="4689"/>
                  <a:pt x="6878" y="4689"/>
                </a:cubicBezTo>
                <a:cubicBezTo>
                  <a:pt x="6877" y="4689"/>
                  <a:pt x="6877" y="4686"/>
                  <a:pt x="6883" y="4680"/>
                </a:cubicBezTo>
                <a:close/>
                <a:moveTo>
                  <a:pt x="4299" y="1787"/>
                </a:moveTo>
                <a:lnTo>
                  <a:pt x="4299" y="5394"/>
                </a:lnTo>
                <a:lnTo>
                  <a:pt x="1941" y="5406"/>
                </a:lnTo>
                <a:lnTo>
                  <a:pt x="1941" y="2692"/>
                </a:lnTo>
                <a:cubicBezTo>
                  <a:pt x="1941" y="2608"/>
                  <a:pt x="1870" y="2537"/>
                  <a:pt x="1787" y="2537"/>
                </a:cubicBezTo>
                <a:cubicBezTo>
                  <a:pt x="1691" y="2537"/>
                  <a:pt x="1620" y="2608"/>
                  <a:pt x="1620" y="2692"/>
                </a:cubicBezTo>
                <a:lnTo>
                  <a:pt x="1620" y="5406"/>
                </a:lnTo>
                <a:lnTo>
                  <a:pt x="1227" y="5406"/>
                </a:lnTo>
                <a:lnTo>
                  <a:pt x="1227" y="1787"/>
                </a:lnTo>
                <a:lnTo>
                  <a:pt x="1620" y="1787"/>
                </a:lnTo>
                <a:lnTo>
                  <a:pt x="1620" y="1989"/>
                </a:lnTo>
                <a:cubicBezTo>
                  <a:pt x="1620" y="2072"/>
                  <a:pt x="1691" y="2144"/>
                  <a:pt x="1787" y="2144"/>
                </a:cubicBezTo>
                <a:cubicBezTo>
                  <a:pt x="1870" y="2144"/>
                  <a:pt x="1941" y="2072"/>
                  <a:pt x="1941" y="1989"/>
                </a:cubicBezTo>
                <a:lnTo>
                  <a:pt x="1941" y="1787"/>
                </a:lnTo>
                <a:close/>
                <a:moveTo>
                  <a:pt x="1584" y="10764"/>
                </a:moveTo>
                <a:cubicBezTo>
                  <a:pt x="1691" y="10764"/>
                  <a:pt x="1787" y="10859"/>
                  <a:pt x="1787" y="10954"/>
                </a:cubicBezTo>
                <a:lnTo>
                  <a:pt x="1787" y="11145"/>
                </a:lnTo>
                <a:lnTo>
                  <a:pt x="322" y="11145"/>
                </a:lnTo>
                <a:lnTo>
                  <a:pt x="322" y="10954"/>
                </a:lnTo>
                <a:cubicBezTo>
                  <a:pt x="322" y="10847"/>
                  <a:pt x="417" y="10764"/>
                  <a:pt x="513" y="10764"/>
                </a:cubicBezTo>
                <a:close/>
                <a:moveTo>
                  <a:pt x="1048" y="1"/>
                </a:moveTo>
                <a:cubicBezTo>
                  <a:pt x="775" y="1"/>
                  <a:pt x="536" y="239"/>
                  <a:pt x="536" y="525"/>
                </a:cubicBezTo>
                <a:cubicBezTo>
                  <a:pt x="536" y="763"/>
                  <a:pt x="679" y="953"/>
                  <a:pt x="894" y="1037"/>
                </a:cubicBezTo>
                <a:lnTo>
                  <a:pt x="894" y="10419"/>
                </a:lnTo>
                <a:lnTo>
                  <a:pt x="513" y="10419"/>
                </a:lnTo>
                <a:cubicBezTo>
                  <a:pt x="215" y="10419"/>
                  <a:pt x="1" y="10657"/>
                  <a:pt x="1" y="10943"/>
                </a:cubicBezTo>
                <a:lnTo>
                  <a:pt x="1" y="11300"/>
                </a:lnTo>
                <a:cubicBezTo>
                  <a:pt x="1" y="11395"/>
                  <a:pt x="72" y="11466"/>
                  <a:pt x="155" y="11466"/>
                </a:cubicBezTo>
                <a:lnTo>
                  <a:pt x="1965" y="11466"/>
                </a:lnTo>
                <a:cubicBezTo>
                  <a:pt x="2049" y="11466"/>
                  <a:pt x="2120" y="11395"/>
                  <a:pt x="2120" y="11300"/>
                </a:cubicBezTo>
                <a:lnTo>
                  <a:pt x="2120" y="10943"/>
                </a:lnTo>
                <a:cubicBezTo>
                  <a:pt x="2120" y="10645"/>
                  <a:pt x="1882" y="10419"/>
                  <a:pt x="1608" y="10419"/>
                </a:cubicBezTo>
                <a:lnTo>
                  <a:pt x="1227" y="10419"/>
                </a:lnTo>
                <a:lnTo>
                  <a:pt x="1227" y="5740"/>
                </a:lnTo>
                <a:lnTo>
                  <a:pt x="4299" y="5740"/>
                </a:lnTo>
                <a:cubicBezTo>
                  <a:pt x="4489" y="5740"/>
                  <a:pt x="4632" y="5585"/>
                  <a:pt x="4632" y="5394"/>
                </a:cubicBezTo>
                <a:lnTo>
                  <a:pt x="4632" y="5025"/>
                </a:lnTo>
                <a:lnTo>
                  <a:pt x="6883" y="5025"/>
                </a:lnTo>
                <a:cubicBezTo>
                  <a:pt x="7002" y="5025"/>
                  <a:pt x="7109" y="4966"/>
                  <a:pt x="7180" y="4859"/>
                </a:cubicBezTo>
                <a:cubicBezTo>
                  <a:pt x="7228" y="4763"/>
                  <a:pt x="7240" y="4632"/>
                  <a:pt x="7180" y="4525"/>
                </a:cubicBezTo>
                <a:lnTo>
                  <a:pt x="6442" y="2882"/>
                </a:lnTo>
                <a:lnTo>
                  <a:pt x="7180" y="1227"/>
                </a:lnTo>
                <a:cubicBezTo>
                  <a:pt x="7228" y="1120"/>
                  <a:pt x="7228" y="989"/>
                  <a:pt x="7156" y="894"/>
                </a:cubicBezTo>
                <a:cubicBezTo>
                  <a:pt x="7097" y="787"/>
                  <a:pt x="6978" y="727"/>
                  <a:pt x="6859" y="727"/>
                </a:cubicBezTo>
                <a:lnTo>
                  <a:pt x="3358" y="727"/>
                </a:lnTo>
                <a:cubicBezTo>
                  <a:pt x="3275" y="727"/>
                  <a:pt x="3192" y="810"/>
                  <a:pt x="3192" y="894"/>
                </a:cubicBezTo>
                <a:lnTo>
                  <a:pt x="3192" y="1453"/>
                </a:lnTo>
                <a:lnTo>
                  <a:pt x="1215" y="1453"/>
                </a:lnTo>
                <a:lnTo>
                  <a:pt x="1215" y="1037"/>
                </a:lnTo>
                <a:cubicBezTo>
                  <a:pt x="1429" y="953"/>
                  <a:pt x="1572" y="763"/>
                  <a:pt x="1572" y="525"/>
                </a:cubicBezTo>
                <a:cubicBezTo>
                  <a:pt x="1572" y="227"/>
                  <a:pt x="1334"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roup 30">
            <a:extLst>
              <a:ext uri="{FF2B5EF4-FFF2-40B4-BE49-F238E27FC236}">
                <a16:creationId xmlns:a16="http://schemas.microsoft.com/office/drawing/2014/main" id="{4243C1F5-7764-262E-D48A-4E9185B1CE24}"/>
              </a:ext>
            </a:extLst>
          </p:cNvPr>
          <p:cNvGrpSpPr/>
          <p:nvPr/>
        </p:nvGrpSpPr>
        <p:grpSpPr>
          <a:xfrm>
            <a:off x="2679182" y="611242"/>
            <a:ext cx="2637646" cy="2233125"/>
            <a:chOff x="2679182" y="611242"/>
            <a:chExt cx="2637646" cy="2233125"/>
          </a:xfrm>
          <a:solidFill>
            <a:srgbClr val="A02048"/>
          </a:solidFill>
        </p:grpSpPr>
        <p:sp>
          <p:nvSpPr>
            <p:cNvPr id="19" name="Freeform: Shape 18">
              <a:extLst>
                <a:ext uri="{FF2B5EF4-FFF2-40B4-BE49-F238E27FC236}">
                  <a16:creationId xmlns:a16="http://schemas.microsoft.com/office/drawing/2014/main" id="{049EDAC5-84D9-FBFE-E12E-CA8BE2EFB021}"/>
                </a:ext>
              </a:extLst>
            </p:cNvPr>
            <p:cNvSpPr/>
            <p:nvPr/>
          </p:nvSpPr>
          <p:spPr>
            <a:xfrm>
              <a:off x="2679183" y="2195966"/>
              <a:ext cx="535873" cy="648401"/>
            </a:xfrm>
            <a:custGeom>
              <a:avLst/>
              <a:gdLst>
                <a:gd name="connsiteX0" fmla="*/ 0 w 535873"/>
                <a:gd name="connsiteY0" fmla="*/ 0 h 648401"/>
                <a:gd name="connsiteX1" fmla="*/ 24791 w 535873"/>
                <a:gd name="connsiteY1" fmla="*/ 2314 h 648401"/>
                <a:gd name="connsiteX2" fmla="*/ 535873 w 535873"/>
                <a:gd name="connsiteY2" fmla="*/ 582961 h 648401"/>
                <a:gd name="connsiteX3" fmla="*/ 528749 w 535873"/>
                <a:gd name="connsiteY3" fmla="*/ 648401 h 648401"/>
                <a:gd name="connsiteX4" fmla="*/ 0 w 535873"/>
                <a:gd name="connsiteY4" fmla="*/ 648401 h 648401"/>
                <a:gd name="connsiteX5" fmla="*/ 0 w 535873"/>
                <a:gd name="connsiteY5" fmla="*/ 0 h 64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873" h="648401">
                  <a:moveTo>
                    <a:pt x="0" y="0"/>
                  </a:moveTo>
                  <a:lnTo>
                    <a:pt x="24791" y="2314"/>
                  </a:lnTo>
                  <a:cubicBezTo>
                    <a:pt x="316465" y="57580"/>
                    <a:pt x="535873" y="296545"/>
                    <a:pt x="535873" y="582961"/>
                  </a:cubicBezTo>
                  <a:lnTo>
                    <a:pt x="528749" y="648401"/>
                  </a:lnTo>
                  <a:lnTo>
                    <a:pt x="0" y="648401"/>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0F035F4-DD82-8C15-C139-DBD29990A890}"/>
                </a:ext>
              </a:extLst>
            </p:cNvPr>
            <p:cNvSpPr/>
            <p:nvPr/>
          </p:nvSpPr>
          <p:spPr>
            <a:xfrm>
              <a:off x="2679182" y="611242"/>
              <a:ext cx="2637646" cy="2233125"/>
            </a:xfrm>
            <a:custGeom>
              <a:avLst/>
              <a:gdLst>
                <a:gd name="connsiteX0" fmla="*/ 372195 w 2637646"/>
                <a:gd name="connsiteY0" fmla="*/ 0 h 2233125"/>
                <a:gd name="connsiteX1" fmla="*/ 2637646 w 2637646"/>
                <a:gd name="connsiteY1" fmla="*/ 0 h 2233125"/>
                <a:gd name="connsiteX2" fmla="*/ 2637646 w 2637646"/>
                <a:gd name="connsiteY2" fmla="*/ 1860930 h 2233125"/>
                <a:gd name="connsiteX3" fmla="*/ 2265451 w 2637646"/>
                <a:gd name="connsiteY3" fmla="*/ 2233125 h 2233125"/>
                <a:gd name="connsiteX4" fmla="*/ 528749 w 2637646"/>
                <a:gd name="connsiteY4" fmla="*/ 2233125 h 2233125"/>
                <a:gd name="connsiteX5" fmla="*/ 535873 w 2637646"/>
                <a:gd name="connsiteY5" fmla="*/ 2167685 h 2233125"/>
                <a:gd name="connsiteX6" fmla="*/ 24791 w 2637646"/>
                <a:gd name="connsiteY6" fmla="*/ 1587038 h 2233125"/>
                <a:gd name="connsiteX7" fmla="*/ 0 w 2637646"/>
                <a:gd name="connsiteY7" fmla="*/ 1584724 h 2233125"/>
                <a:gd name="connsiteX8" fmla="*/ 0 w 2637646"/>
                <a:gd name="connsiteY8" fmla="*/ 372195 h 2233125"/>
                <a:gd name="connsiteX9" fmla="*/ 372195 w 2637646"/>
                <a:gd name="connsiteY9" fmla="*/ 0 h 223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7646" h="2233125">
                  <a:moveTo>
                    <a:pt x="372195" y="0"/>
                  </a:moveTo>
                  <a:lnTo>
                    <a:pt x="2637646" y="0"/>
                  </a:lnTo>
                  <a:lnTo>
                    <a:pt x="2637646" y="1860930"/>
                  </a:lnTo>
                  <a:cubicBezTo>
                    <a:pt x="2637646" y="2066488"/>
                    <a:pt x="2471009" y="2233125"/>
                    <a:pt x="2265451" y="2233125"/>
                  </a:cubicBezTo>
                  <a:lnTo>
                    <a:pt x="528749" y="2233125"/>
                  </a:lnTo>
                  <a:lnTo>
                    <a:pt x="535873" y="2167685"/>
                  </a:lnTo>
                  <a:cubicBezTo>
                    <a:pt x="535873" y="1881269"/>
                    <a:pt x="316465" y="1642304"/>
                    <a:pt x="24791" y="1587038"/>
                  </a:cubicBezTo>
                  <a:lnTo>
                    <a:pt x="0" y="1584724"/>
                  </a:lnTo>
                  <a:lnTo>
                    <a:pt x="0" y="372195"/>
                  </a:lnTo>
                  <a:cubicBezTo>
                    <a:pt x="0" y="166637"/>
                    <a:pt x="166637" y="0"/>
                    <a:pt x="37219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extLst>
                <a:ext uri="{FF2B5EF4-FFF2-40B4-BE49-F238E27FC236}">
                  <a16:creationId xmlns:a16="http://schemas.microsoft.com/office/drawing/2014/main" id="{5DE7F076-9920-E1F6-3308-8E0E41FD5534}"/>
                </a:ext>
              </a:extLst>
            </p:cNvPr>
            <p:cNvSpPr txBox="1"/>
            <p:nvPr/>
          </p:nvSpPr>
          <p:spPr>
            <a:xfrm>
              <a:off x="3101340" y="1165860"/>
              <a:ext cx="1964473" cy="1200329"/>
            </a:xfrm>
            <a:prstGeom prst="rect">
              <a:avLst/>
            </a:prstGeom>
            <a:grpFill/>
          </p:spPr>
          <p:txBody>
            <a:bodyPr wrap="square" rtlCol="0">
              <a:spAutoFit/>
            </a:bodyPr>
            <a:lstStyle/>
            <a:p>
              <a:pPr algn="ctr"/>
              <a:r>
                <a:rPr lang="ar-AE" sz="2400" b="1" dirty="0">
                  <a:solidFill>
                    <a:schemeClr val="bg1"/>
                  </a:solidFill>
                </a:rPr>
                <a:t>تفقد من حالة الصلاحية وحالة العلب قبل الشراء</a:t>
              </a:r>
              <a:endParaRPr lang="en-US" sz="2400" b="1" dirty="0">
                <a:solidFill>
                  <a:schemeClr val="bg1"/>
                </a:solidFill>
              </a:endParaRPr>
            </a:p>
          </p:txBody>
        </p:sp>
        <p:sp>
          <p:nvSpPr>
            <p:cNvPr id="25" name="TextBox 24">
              <a:extLst>
                <a:ext uri="{FF2B5EF4-FFF2-40B4-BE49-F238E27FC236}">
                  <a16:creationId xmlns:a16="http://schemas.microsoft.com/office/drawing/2014/main" id="{45C6357B-E1F8-5DAB-F7B3-ED96DC64F1B4}"/>
                </a:ext>
              </a:extLst>
            </p:cNvPr>
            <p:cNvSpPr txBox="1"/>
            <p:nvPr/>
          </p:nvSpPr>
          <p:spPr>
            <a:xfrm>
              <a:off x="2722763" y="2374445"/>
              <a:ext cx="378577" cy="461665"/>
            </a:xfrm>
            <a:prstGeom prst="rect">
              <a:avLst/>
            </a:prstGeom>
            <a:grpFill/>
          </p:spPr>
          <p:txBody>
            <a:bodyPr wrap="square" rtlCol="0">
              <a:spAutoFit/>
            </a:bodyPr>
            <a:lstStyle/>
            <a:p>
              <a:r>
                <a:rPr lang="ar-AE" sz="2400" b="1" dirty="0">
                  <a:solidFill>
                    <a:schemeClr val="bg1">
                      <a:lumMod val="90000"/>
                    </a:schemeClr>
                  </a:solidFill>
                </a:rPr>
                <a:t>1</a:t>
              </a:r>
              <a:endParaRPr lang="en-US" sz="2400" b="1" dirty="0">
                <a:solidFill>
                  <a:schemeClr val="bg1">
                    <a:lumMod val="90000"/>
                  </a:schemeClr>
                </a:solidFill>
              </a:endParaRPr>
            </a:p>
          </p:txBody>
        </p:sp>
      </p:grpSp>
      <p:grpSp>
        <p:nvGrpSpPr>
          <p:cNvPr id="257" name="Group 256">
            <a:extLst>
              <a:ext uri="{FF2B5EF4-FFF2-40B4-BE49-F238E27FC236}">
                <a16:creationId xmlns:a16="http://schemas.microsoft.com/office/drawing/2014/main" id="{A8045211-264A-97D4-923E-649FB709B047}"/>
              </a:ext>
            </a:extLst>
          </p:cNvPr>
          <p:cNvGrpSpPr/>
          <p:nvPr/>
        </p:nvGrpSpPr>
        <p:grpSpPr>
          <a:xfrm>
            <a:off x="820682" y="1541812"/>
            <a:ext cx="1711047" cy="1302555"/>
            <a:chOff x="820682" y="1541812"/>
            <a:chExt cx="1711047" cy="1302555"/>
          </a:xfrm>
          <a:solidFill>
            <a:schemeClr val="tx2">
              <a:lumMod val="50000"/>
            </a:schemeClr>
          </a:solidFill>
        </p:grpSpPr>
        <p:sp>
          <p:nvSpPr>
            <p:cNvPr id="20" name="Freeform: Shape 19">
              <a:extLst>
                <a:ext uri="{FF2B5EF4-FFF2-40B4-BE49-F238E27FC236}">
                  <a16:creationId xmlns:a16="http://schemas.microsoft.com/office/drawing/2014/main" id="{46080CF3-ABA2-B01E-6BE4-72CD71BC7188}"/>
                </a:ext>
              </a:extLst>
            </p:cNvPr>
            <p:cNvSpPr/>
            <p:nvPr/>
          </p:nvSpPr>
          <p:spPr>
            <a:xfrm>
              <a:off x="1934896" y="2190276"/>
              <a:ext cx="596833" cy="654091"/>
            </a:xfrm>
            <a:custGeom>
              <a:avLst/>
              <a:gdLst>
                <a:gd name="connsiteX0" fmla="*/ 596833 w 596833"/>
                <a:gd name="connsiteY0" fmla="*/ 0 h 654091"/>
                <a:gd name="connsiteX1" fmla="*/ 596833 w 596833"/>
                <a:gd name="connsiteY1" fmla="*/ 436994 h 654091"/>
                <a:gd name="connsiteX2" fmla="*/ 379736 w 596833"/>
                <a:gd name="connsiteY2" fmla="*/ 654091 h 654091"/>
                <a:gd name="connsiteX3" fmla="*/ 7124 w 596833"/>
                <a:gd name="connsiteY3" fmla="*/ 654091 h 654091"/>
                <a:gd name="connsiteX4" fmla="*/ 0 w 596833"/>
                <a:gd name="connsiteY4" fmla="*/ 588651 h 654091"/>
                <a:gd name="connsiteX5" fmla="*/ 511082 w 596833"/>
                <a:gd name="connsiteY5" fmla="*/ 8004 h 654091"/>
                <a:gd name="connsiteX6" fmla="*/ 596833 w 596833"/>
                <a:gd name="connsiteY6" fmla="*/ 0 h 65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833" h="654091">
                  <a:moveTo>
                    <a:pt x="596833" y="0"/>
                  </a:moveTo>
                  <a:lnTo>
                    <a:pt x="596833" y="436994"/>
                  </a:lnTo>
                  <a:cubicBezTo>
                    <a:pt x="596833" y="556893"/>
                    <a:pt x="499635" y="654091"/>
                    <a:pt x="379736" y="654091"/>
                  </a:cubicBezTo>
                  <a:lnTo>
                    <a:pt x="7124" y="654091"/>
                  </a:lnTo>
                  <a:lnTo>
                    <a:pt x="0" y="588651"/>
                  </a:lnTo>
                  <a:cubicBezTo>
                    <a:pt x="0" y="302235"/>
                    <a:pt x="219408" y="63270"/>
                    <a:pt x="511082" y="8004"/>
                  </a:cubicBezTo>
                  <a:lnTo>
                    <a:pt x="596833"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50000"/>
                  </a:schemeClr>
                </a:solidFill>
              </a:endParaRPr>
            </a:p>
          </p:txBody>
        </p:sp>
        <p:sp>
          <p:nvSpPr>
            <p:cNvPr id="15" name="Freeform: Shape 14">
              <a:extLst>
                <a:ext uri="{FF2B5EF4-FFF2-40B4-BE49-F238E27FC236}">
                  <a16:creationId xmlns:a16="http://schemas.microsoft.com/office/drawing/2014/main" id="{FC05A91C-11DD-D37A-1F81-5735A223889D}"/>
                </a:ext>
              </a:extLst>
            </p:cNvPr>
            <p:cNvSpPr/>
            <p:nvPr/>
          </p:nvSpPr>
          <p:spPr>
            <a:xfrm>
              <a:off x="820682" y="1541812"/>
              <a:ext cx="1711046" cy="1302555"/>
            </a:xfrm>
            <a:custGeom>
              <a:avLst/>
              <a:gdLst>
                <a:gd name="connsiteX0" fmla="*/ 217097 w 1711046"/>
                <a:gd name="connsiteY0" fmla="*/ 0 h 1302555"/>
                <a:gd name="connsiteX1" fmla="*/ 1711046 w 1711046"/>
                <a:gd name="connsiteY1" fmla="*/ 0 h 1302555"/>
                <a:gd name="connsiteX2" fmla="*/ 1711046 w 1711046"/>
                <a:gd name="connsiteY2" fmla="*/ 648464 h 1302555"/>
                <a:gd name="connsiteX3" fmla="*/ 1625295 w 1711046"/>
                <a:gd name="connsiteY3" fmla="*/ 656468 h 1302555"/>
                <a:gd name="connsiteX4" fmla="*/ 1114213 w 1711046"/>
                <a:gd name="connsiteY4" fmla="*/ 1237115 h 1302555"/>
                <a:gd name="connsiteX5" fmla="*/ 1121337 w 1711046"/>
                <a:gd name="connsiteY5" fmla="*/ 1302555 h 1302555"/>
                <a:gd name="connsiteX6" fmla="*/ 0 w 1711046"/>
                <a:gd name="connsiteY6" fmla="*/ 1302555 h 1302555"/>
                <a:gd name="connsiteX7" fmla="*/ 0 w 1711046"/>
                <a:gd name="connsiteY7" fmla="*/ 217097 h 1302555"/>
                <a:gd name="connsiteX8" fmla="*/ 217097 w 1711046"/>
                <a:gd name="connsiteY8" fmla="*/ 0 h 130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046" h="1302555">
                  <a:moveTo>
                    <a:pt x="217097" y="0"/>
                  </a:moveTo>
                  <a:lnTo>
                    <a:pt x="1711046" y="0"/>
                  </a:lnTo>
                  <a:lnTo>
                    <a:pt x="1711046" y="648464"/>
                  </a:lnTo>
                  <a:lnTo>
                    <a:pt x="1625295" y="656468"/>
                  </a:lnTo>
                  <a:cubicBezTo>
                    <a:pt x="1333621" y="711734"/>
                    <a:pt x="1114213" y="950699"/>
                    <a:pt x="1114213" y="1237115"/>
                  </a:cubicBezTo>
                  <a:lnTo>
                    <a:pt x="1121337" y="1302555"/>
                  </a:lnTo>
                  <a:lnTo>
                    <a:pt x="0" y="1302555"/>
                  </a:lnTo>
                  <a:lnTo>
                    <a:pt x="0" y="217097"/>
                  </a:lnTo>
                  <a:cubicBezTo>
                    <a:pt x="0" y="97198"/>
                    <a:pt x="97198" y="0"/>
                    <a:pt x="21709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id="{A7F6D9D3-EBF3-7C7A-78E2-B145ADEF71D9}"/>
                </a:ext>
              </a:extLst>
            </p:cNvPr>
            <p:cNvSpPr txBox="1"/>
            <p:nvPr/>
          </p:nvSpPr>
          <p:spPr>
            <a:xfrm>
              <a:off x="901105" y="1595220"/>
              <a:ext cx="1436567" cy="1077218"/>
            </a:xfrm>
            <a:prstGeom prst="rect">
              <a:avLst/>
            </a:prstGeom>
            <a:grpFill/>
          </p:spPr>
          <p:txBody>
            <a:bodyPr wrap="square" rtlCol="0">
              <a:spAutoFit/>
            </a:bodyPr>
            <a:lstStyle/>
            <a:p>
              <a:pPr algn="ctr"/>
              <a:r>
                <a:rPr lang="ar-AE" sz="1600" b="1" dirty="0">
                  <a:solidFill>
                    <a:schemeClr val="bg1"/>
                  </a:solidFill>
                </a:rPr>
                <a:t>حتى عند ادخال الخضروات المعلبة في الاطباق, تأكد من غسلها جيدا</a:t>
              </a:r>
              <a:endParaRPr lang="en-US" sz="1600" b="1" dirty="0">
                <a:solidFill>
                  <a:schemeClr val="bg1"/>
                </a:solidFill>
              </a:endParaRPr>
            </a:p>
          </p:txBody>
        </p:sp>
        <p:sp>
          <p:nvSpPr>
            <p:cNvPr id="27" name="TextBox 26">
              <a:extLst>
                <a:ext uri="{FF2B5EF4-FFF2-40B4-BE49-F238E27FC236}">
                  <a16:creationId xmlns:a16="http://schemas.microsoft.com/office/drawing/2014/main" id="{189435BF-1007-D663-5DA1-B2C6EF0E0828}"/>
                </a:ext>
              </a:extLst>
            </p:cNvPr>
            <p:cNvSpPr txBox="1"/>
            <p:nvPr/>
          </p:nvSpPr>
          <p:spPr>
            <a:xfrm>
              <a:off x="2220848" y="2366079"/>
              <a:ext cx="207319" cy="461665"/>
            </a:xfrm>
            <a:prstGeom prst="rect">
              <a:avLst/>
            </a:prstGeom>
            <a:grpFill/>
          </p:spPr>
          <p:txBody>
            <a:bodyPr wrap="square" rtlCol="0">
              <a:spAutoFit/>
            </a:bodyPr>
            <a:lstStyle/>
            <a:p>
              <a:r>
                <a:rPr lang="ar-AE" sz="2400" b="1" dirty="0">
                  <a:solidFill>
                    <a:schemeClr val="bg1"/>
                  </a:solidFill>
                </a:rPr>
                <a:t>2</a:t>
              </a:r>
              <a:endParaRPr lang="en-US" sz="2400" b="1" dirty="0">
                <a:solidFill>
                  <a:schemeClr val="bg1"/>
                </a:solidFill>
              </a:endParaRPr>
            </a:p>
          </p:txBody>
        </p:sp>
      </p:grpSp>
      <p:grpSp>
        <p:nvGrpSpPr>
          <p:cNvPr id="256" name="Group 255">
            <a:extLst>
              <a:ext uri="{FF2B5EF4-FFF2-40B4-BE49-F238E27FC236}">
                <a16:creationId xmlns:a16="http://schemas.microsoft.com/office/drawing/2014/main" id="{076A22D5-8BCA-C916-CF4C-A6C5EBDE1C35}"/>
              </a:ext>
            </a:extLst>
          </p:cNvPr>
          <p:cNvGrpSpPr/>
          <p:nvPr/>
        </p:nvGrpSpPr>
        <p:grpSpPr>
          <a:xfrm>
            <a:off x="2679182" y="2957261"/>
            <a:ext cx="2386631" cy="1721419"/>
            <a:chOff x="2679182" y="2957261"/>
            <a:chExt cx="2386631" cy="1721419"/>
          </a:xfrm>
          <a:solidFill>
            <a:schemeClr val="tx2">
              <a:lumMod val="75000"/>
            </a:schemeClr>
          </a:solidFill>
        </p:grpSpPr>
        <p:sp>
          <p:nvSpPr>
            <p:cNvPr id="17" name="Freeform: Shape 16">
              <a:extLst>
                <a:ext uri="{FF2B5EF4-FFF2-40B4-BE49-F238E27FC236}">
                  <a16:creationId xmlns:a16="http://schemas.microsoft.com/office/drawing/2014/main" id="{2A9E3A5D-3F5E-52E1-049C-024EA0E68108}"/>
                </a:ext>
              </a:extLst>
            </p:cNvPr>
            <p:cNvSpPr/>
            <p:nvPr/>
          </p:nvSpPr>
          <p:spPr>
            <a:xfrm>
              <a:off x="2679182" y="2957261"/>
              <a:ext cx="503128" cy="404627"/>
            </a:xfrm>
            <a:custGeom>
              <a:avLst/>
              <a:gdLst>
                <a:gd name="connsiteX0" fmla="*/ 286909 w 503128"/>
                <a:gd name="connsiteY0" fmla="*/ 0 h 404627"/>
                <a:gd name="connsiteX1" fmla="*/ 503128 w 503128"/>
                <a:gd name="connsiteY1" fmla="*/ 0 h 404627"/>
                <a:gd name="connsiteX2" fmla="*/ 485572 w 503128"/>
                <a:gd name="connsiteY2" fmla="*/ 52367 h 404627"/>
                <a:gd name="connsiteX3" fmla="*/ 24791 w 503128"/>
                <a:gd name="connsiteY3" fmla="*/ 402313 h 404627"/>
                <a:gd name="connsiteX4" fmla="*/ 0 w 503128"/>
                <a:gd name="connsiteY4" fmla="*/ 404627 h 404627"/>
                <a:gd name="connsiteX5" fmla="*/ 0 w 503128"/>
                <a:gd name="connsiteY5" fmla="*/ 286909 h 404627"/>
                <a:gd name="connsiteX6" fmla="*/ 286909 w 503128"/>
                <a:gd name="connsiteY6" fmla="*/ 0 h 40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128" h="404627">
                  <a:moveTo>
                    <a:pt x="286909" y="0"/>
                  </a:moveTo>
                  <a:lnTo>
                    <a:pt x="503128" y="0"/>
                  </a:lnTo>
                  <a:lnTo>
                    <a:pt x="485572" y="52367"/>
                  </a:lnTo>
                  <a:cubicBezTo>
                    <a:pt x="404598" y="229638"/>
                    <a:pt x="233130" y="362837"/>
                    <a:pt x="24791" y="402313"/>
                  </a:cubicBezTo>
                  <a:lnTo>
                    <a:pt x="0" y="404627"/>
                  </a:lnTo>
                  <a:lnTo>
                    <a:pt x="0" y="286909"/>
                  </a:lnTo>
                  <a:cubicBezTo>
                    <a:pt x="0" y="128454"/>
                    <a:pt x="128454" y="0"/>
                    <a:pt x="286909"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BE37D494-1608-FDC2-FFE5-9F2F237EC100}"/>
                </a:ext>
              </a:extLst>
            </p:cNvPr>
            <p:cNvSpPr/>
            <p:nvPr/>
          </p:nvSpPr>
          <p:spPr>
            <a:xfrm>
              <a:off x="2679182" y="2957261"/>
              <a:ext cx="2386631" cy="1721419"/>
            </a:xfrm>
            <a:custGeom>
              <a:avLst/>
              <a:gdLst>
                <a:gd name="connsiteX0" fmla="*/ 503128 w 2386631"/>
                <a:gd name="connsiteY0" fmla="*/ 0 h 1721419"/>
                <a:gd name="connsiteX1" fmla="*/ 2386631 w 2386631"/>
                <a:gd name="connsiteY1" fmla="*/ 0 h 1721419"/>
                <a:gd name="connsiteX2" fmla="*/ 2386631 w 2386631"/>
                <a:gd name="connsiteY2" fmla="*/ 1434510 h 1721419"/>
                <a:gd name="connsiteX3" fmla="*/ 2099722 w 2386631"/>
                <a:gd name="connsiteY3" fmla="*/ 1721419 h 1721419"/>
                <a:gd name="connsiteX4" fmla="*/ 0 w 2386631"/>
                <a:gd name="connsiteY4" fmla="*/ 1721419 h 1721419"/>
                <a:gd name="connsiteX5" fmla="*/ 0 w 2386631"/>
                <a:gd name="connsiteY5" fmla="*/ 404627 h 1721419"/>
                <a:gd name="connsiteX6" fmla="*/ 24791 w 2386631"/>
                <a:gd name="connsiteY6" fmla="*/ 402313 h 1721419"/>
                <a:gd name="connsiteX7" fmla="*/ 485572 w 2386631"/>
                <a:gd name="connsiteY7" fmla="*/ 52367 h 1721419"/>
                <a:gd name="connsiteX8" fmla="*/ 503128 w 2386631"/>
                <a:gd name="connsiteY8" fmla="*/ 0 h 172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631" h="1721419">
                  <a:moveTo>
                    <a:pt x="503128" y="0"/>
                  </a:moveTo>
                  <a:lnTo>
                    <a:pt x="2386631" y="0"/>
                  </a:lnTo>
                  <a:lnTo>
                    <a:pt x="2386631" y="1434510"/>
                  </a:lnTo>
                  <a:cubicBezTo>
                    <a:pt x="2386631" y="1592965"/>
                    <a:pt x="2258177" y="1721419"/>
                    <a:pt x="2099722" y="1721419"/>
                  </a:cubicBezTo>
                  <a:lnTo>
                    <a:pt x="0" y="1721419"/>
                  </a:lnTo>
                  <a:lnTo>
                    <a:pt x="0" y="404627"/>
                  </a:lnTo>
                  <a:lnTo>
                    <a:pt x="24791" y="402313"/>
                  </a:lnTo>
                  <a:cubicBezTo>
                    <a:pt x="233130" y="362837"/>
                    <a:pt x="404598" y="229638"/>
                    <a:pt x="485572" y="52367"/>
                  </a:cubicBezTo>
                  <a:lnTo>
                    <a:pt x="503128"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extLst>
                <a:ext uri="{FF2B5EF4-FFF2-40B4-BE49-F238E27FC236}">
                  <a16:creationId xmlns:a16="http://schemas.microsoft.com/office/drawing/2014/main" id="{1E1DB95A-88E9-0FBA-5237-3BE4C642C0ED}"/>
                </a:ext>
              </a:extLst>
            </p:cNvPr>
            <p:cNvSpPr txBox="1"/>
            <p:nvPr/>
          </p:nvSpPr>
          <p:spPr>
            <a:xfrm>
              <a:off x="3112777" y="3155626"/>
              <a:ext cx="1616305" cy="1477328"/>
            </a:xfrm>
            <a:prstGeom prst="rect">
              <a:avLst/>
            </a:prstGeom>
            <a:grpFill/>
          </p:spPr>
          <p:txBody>
            <a:bodyPr wrap="square" rtlCol="0">
              <a:spAutoFit/>
            </a:bodyPr>
            <a:lstStyle/>
            <a:p>
              <a:pPr algn="ctr"/>
              <a:r>
                <a:rPr lang="ar-AE" sz="1800" b="1" dirty="0">
                  <a:solidFill>
                    <a:schemeClr val="bg1"/>
                  </a:solidFill>
                </a:rPr>
                <a:t>تأكد من الاخذ بعين الاعتبار الملح الزائد في الاطعمة المعلبة عند اضافة الملح </a:t>
              </a:r>
              <a:endParaRPr lang="en-US" sz="1800" b="1" dirty="0">
                <a:solidFill>
                  <a:schemeClr val="bg1"/>
                </a:solidFill>
              </a:endParaRPr>
            </a:p>
          </p:txBody>
        </p:sp>
        <p:sp>
          <p:nvSpPr>
            <p:cNvPr id="29" name="TextBox 28">
              <a:extLst>
                <a:ext uri="{FF2B5EF4-FFF2-40B4-BE49-F238E27FC236}">
                  <a16:creationId xmlns:a16="http://schemas.microsoft.com/office/drawing/2014/main" id="{DA766223-BEEB-6ECE-E888-C7EC9BF7850B}"/>
                </a:ext>
              </a:extLst>
            </p:cNvPr>
            <p:cNvSpPr txBox="1"/>
            <p:nvPr/>
          </p:nvSpPr>
          <p:spPr>
            <a:xfrm>
              <a:off x="2777837" y="3022845"/>
              <a:ext cx="45719" cy="369332"/>
            </a:xfrm>
            <a:prstGeom prst="rect">
              <a:avLst/>
            </a:prstGeom>
            <a:grpFill/>
          </p:spPr>
          <p:txBody>
            <a:bodyPr wrap="square" rtlCol="0">
              <a:spAutoFit/>
            </a:bodyPr>
            <a:lstStyle/>
            <a:p>
              <a:r>
                <a:rPr lang="ar-AE" sz="1800" b="1" dirty="0">
                  <a:solidFill>
                    <a:schemeClr val="bg1"/>
                  </a:solidFill>
                </a:rPr>
                <a:t>3</a:t>
              </a:r>
              <a:endParaRPr lang="en-US" sz="2000" b="1" dirty="0">
                <a:solidFill>
                  <a:schemeClr val="bg1"/>
                </a:solidFill>
              </a:endParaRPr>
            </a:p>
          </p:txBody>
        </p:sp>
      </p:grpSp>
      <p:grpSp>
        <p:nvGrpSpPr>
          <p:cNvPr id="258" name="Group 257">
            <a:extLst>
              <a:ext uri="{FF2B5EF4-FFF2-40B4-BE49-F238E27FC236}">
                <a16:creationId xmlns:a16="http://schemas.microsoft.com/office/drawing/2014/main" id="{1417A686-73C0-A57A-5B3C-03364EA174B8}"/>
              </a:ext>
            </a:extLst>
          </p:cNvPr>
          <p:cNvGrpSpPr/>
          <p:nvPr/>
        </p:nvGrpSpPr>
        <p:grpSpPr>
          <a:xfrm>
            <a:off x="601355" y="2955338"/>
            <a:ext cx="1930373" cy="1511148"/>
            <a:chOff x="601355" y="2955338"/>
            <a:chExt cx="1930373" cy="1511148"/>
          </a:xfrm>
          <a:solidFill>
            <a:srgbClr val="FB6B6B"/>
          </a:solidFill>
        </p:grpSpPr>
        <p:sp>
          <p:nvSpPr>
            <p:cNvPr id="18" name="Freeform: Shape 17">
              <a:extLst>
                <a:ext uri="{FF2B5EF4-FFF2-40B4-BE49-F238E27FC236}">
                  <a16:creationId xmlns:a16="http://schemas.microsoft.com/office/drawing/2014/main" id="{C199AE0E-4B26-11EF-CA1F-B7032678453D}"/>
                </a:ext>
              </a:extLst>
            </p:cNvPr>
            <p:cNvSpPr/>
            <p:nvPr/>
          </p:nvSpPr>
          <p:spPr>
            <a:xfrm>
              <a:off x="1967640" y="2957261"/>
              <a:ext cx="564088" cy="410317"/>
            </a:xfrm>
            <a:custGeom>
              <a:avLst/>
              <a:gdLst>
                <a:gd name="connsiteX0" fmla="*/ 0 w 564088"/>
                <a:gd name="connsiteY0" fmla="*/ 0 h 410317"/>
                <a:gd name="connsiteX1" fmla="*/ 564088 w 564088"/>
                <a:gd name="connsiteY1" fmla="*/ 0 h 410317"/>
                <a:gd name="connsiteX2" fmla="*/ 564088 w 564088"/>
                <a:gd name="connsiteY2" fmla="*/ 410317 h 410317"/>
                <a:gd name="connsiteX3" fmla="*/ 478337 w 564088"/>
                <a:gd name="connsiteY3" fmla="*/ 402313 h 410317"/>
                <a:gd name="connsiteX4" fmla="*/ 17556 w 564088"/>
                <a:gd name="connsiteY4" fmla="*/ 52367 h 410317"/>
                <a:gd name="connsiteX5" fmla="*/ 0 w 564088"/>
                <a:gd name="connsiteY5" fmla="*/ 0 h 41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088" h="410317">
                  <a:moveTo>
                    <a:pt x="0" y="0"/>
                  </a:moveTo>
                  <a:lnTo>
                    <a:pt x="564088" y="0"/>
                  </a:lnTo>
                  <a:lnTo>
                    <a:pt x="564088" y="410317"/>
                  </a:lnTo>
                  <a:lnTo>
                    <a:pt x="478337" y="402313"/>
                  </a:lnTo>
                  <a:cubicBezTo>
                    <a:pt x="269999" y="362837"/>
                    <a:pt x="98530" y="229638"/>
                    <a:pt x="17556" y="52367"/>
                  </a:cubicBez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AA0AAE8F-AF0D-9635-E4EF-849A8FCB773B}"/>
                </a:ext>
              </a:extLst>
            </p:cNvPr>
            <p:cNvSpPr/>
            <p:nvPr/>
          </p:nvSpPr>
          <p:spPr>
            <a:xfrm>
              <a:off x="601355" y="2957261"/>
              <a:ext cx="1930373" cy="1509225"/>
            </a:xfrm>
            <a:custGeom>
              <a:avLst/>
              <a:gdLst>
                <a:gd name="connsiteX0" fmla="*/ 251543 w 1930373"/>
                <a:gd name="connsiteY0" fmla="*/ 0 h 1509225"/>
                <a:gd name="connsiteX1" fmla="*/ 1366285 w 1930373"/>
                <a:gd name="connsiteY1" fmla="*/ 0 h 1509225"/>
                <a:gd name="connsiteX2" fmla="*/ 1383841 w 1930373"/>
                <a:gd name="connsiteY2" fmla="*/ 52367 h 1509225"/>
                <a:gd name="connsiteX3" fmla="*/ 1844622 w 1930373"/>
                <a:gd name="connsiteY3" fmla="*/ 402313 h 1509225"/>
                <a:gd name="connsiteX4" fmla="*/ 1930373 w 1930373"/>
                <a:gd name="connsiteY4" fmla="*/ 410317 h 1509225"/>
                <a:gd name="connsiteX5" fmla="*/ 1930373 w 1930373"/>
                <a:gd name="connsiteY5" fmla="*/ 1257682 h 1509225"/>
                <a:gd name="connsiteX6" fmla="*/ 1678830 w 1930373"/>
                <a:gd name="connsiteY6" fmla="*/ 1509225 h 1509225"/>
                <a:gd name="connsiteX7" fmla="*/ 0 w 1930373"/>
                <a:gd name="connsiteY7" fmla="*/ 1509225 h 1509225"/>
                <a:gd name="connsiteX8" fmla="*/ 0 w 1930373"/>
                <a:gd name="connsiteY8" fmla="*/ 251543 h 1509225"/>
                <a:gd name="connsiteX9" fmla="*/ 251543 w 1930373"/>
                <a:gd name="connsiteY9" fmla="*/ 0 h 150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0373" h="1509225">
                  <a:moveTo>
                    <a:pt x="251543" y="0"/>
                  </a:moveTo>
                  <a:lnTo>
                    <a:pt x="1366285" y="0"/>
                  </a:lnTo>
                  <a:lnTo>
                    <a:pt x="1383841" y="52367"/>
                  </a:lnTo>
                  <a:cubicBezTo>
                    <a:pt x="1464815" y="229638"/>
                    <a:pt x="1636284" y="362837"/>
                    <a:pt x="1844622" y="402313"/>
                  </a:cubicBezTo>
                  <a:lnTo>
                    <a:pt x="1930373" y="410317"/>
                  </a:lnTo>
                  <a:lnTo>
                    <a:pt x="1930373" y="1257682"/>
                  </a:lnTo>
                  <a:cubicBezTo>
                    <a:pt x="1930373" y="1396605"/>
                    <a:pt x="1817753" y="1509225"/>
                    <a:pt x="1678830" y="1509225"/>
                  </a:cubicBezTo>
                  <a:lnTo>
                    <a:pt x="0" y="1509225"/>
                  </a:lnTo>
                  <a:lnTo>
                    <a:pt x="0" y="251543"/>
                  </a:lnTo>
                  <a:cubicBezTo>
                    <a:pt x="0" y="112620"/>
                    <a:pt x="112620" y="0"/>
                    <a:pt x="251543"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extLst>
                <a:ext uri="{FF2B5EF4-FFF2-40B4-BE49-F238E27FC236}">
                  <a16:creationId xmlns:a16="http://schemas.microsoft.com/office/drawing/2014/main" id="{CDC468A8-5418-DBF4-43AB-B70F90528ABB}"/>
                </a:ext>
              </a:extLst>
            </p:cNvPr>
            <p:cNvSpPr txBox="1"/>
            <p:nvPr/>
          </p:nvSpPr>
          <p:spPr>
            <a:xfrm>
              <a:off x="870584" y="3155626"/>
              <a:ext cx="1350264" cy="1200329"/>
            </a:xfrm>
            <a:prstGeom prst="rect">
              <a:avLst/>
            </a:prstGeom>
            <a:grpFill/>
          </p:spPr>
          <p:txBody>
            <a:bodyPr wrap="square" rtlCol="0">
              <a:spAutoFit/>
            </a:bodyPr>
            <a:lstStyle/>
            <a:p>
              <a:pPr algn="ctr"/>
              <a:r>
                <a:rPr lang="ar-AE" sz="1800" b="1" dirty="0">
                  <a:solidFill>
                    <a:schemeClr val="bg1"/>
                  </a:solidFill>
                </a:rPr>
                <a:t>يمكن تخزين الاطعمة المعلبة المفتوحة في وعاء مغلق </a:t>
              </a:r>
              <a:endParaRPr lang="en-US" sz="1800" b="1" dirty="0">
                <a:solidFill>
                  <a:schemeClr val="bg1"/>
                </a:solidFill>
              </a:endParaRPr>
            </a:p>
          </p:txBody>
        </p:sp>
        <p:sp>
          <p:nvSpPr>
            <p:cNvPr id="30" name="TextBox 29">
              <a:extLst>
                <a:ext uri="{FF2B5EF4-FFF2-40B4-BE49-F238E27FC236}">
                  <a16:creationId xmlns:a16="http://schemas.microsoft.com/office/drawing/2014/main" id="{82CEFD4C-F05F-1A99-05EB-AD55EA045B6D}"/>
                </a:ext>
              </a:extLst>
            </p:cNvPr>
            <p:cNvSpPr txBox="1"/>
            <p:nvPr/>
          </p:nvSpPr>
          <p:spPr>
            <a:xfrm>
              <a:off x="2131144" y="2955338"/>
              <a:ext cx="237158" cy="400110"/>
            </a:xfrm>
            <a:prstGeom prst="rect">
              <a:avLst/>
            </a:prstGeom>
            <a:grpFill/>
          </p:spPr>
          <p:txBody>
            <a:bodyPr wrap="square" rtlCol="0">
              <a:spAutoFit/>
            </a:bodyPr>
            <a:lstStyle/>
            <a:p>
              <a:r>
                <a:rPr lang="ar-AE" sz="2000" b="1" dirty="0">
                  <a:solidFill>
                    <a:schemeClr val="bg1"/>
                  </a:solidFill>
                </a:rPr>
                <a:t>4</a:t>
              </a:r>
              <a:endParaRPr lang="en-US" sz="2000" b="1" dirty="0">
                <a:solidFill>
                  <a:schemeClr val="bg1"/>
                </a:solidFill>
              </a:endParaRPr>
            </a:p>
          </p:txBody>
        </p:sp>
      </p:grpSp>
      <p:sp>
        <p:nvSpPr>
          <p:cNvPr id="2" name="Rectangle: Diagonal Corners Rounded 1">
            <a:extLst>
              <a:ext uri="{FF2B5EF4-FFF2-40B4-BE49-F238E27FC236}">
                <a16:creationId xmlns:a16="http://schemas.microsoft.com/office/drawing/2014/main" id="{124FDA63-6B73-ED60-B949-C3AA23920C0F}"/>
              </a:ext>
            </a:extLst>
          </p:cNvPr>
          <p:cNvSpPr/>
          <p:nvPr/>
        </p:nvSpPr>
        <p:spPr>
          <a:xfrm>
            <a:off x="5487970" y="690014"/>
            <a:ext cx="3047999" cy="706842"/>
          </a:xfrm>
          <a:prstGeom prst="round2DiagRect">
            <a:avLst/>
          </a:prstGeom>
          <a:solidFill>
            <a:schemeClr val="bg1">
              <a:lumMod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2">
                    <a:lumMod val="50000"/>
                  </a:schemeClr>
                </a:solidFill>
                <a:latin typeface="Urdu Typesetting" panose="03020402040406030203" pitchFamily="66" charset="-78"/>
                <a:cs typeface="Urdu Typesetting" panose="03020402040406030203" pitchFamily="66" charset="-78"/>
              </a:rPr>
              <a:t>نصائح للاستخدام الصحيح للاغذية المعلبة</a:t>
            </a:r>
            <a:endParaRPr lang="en-US" sz="2400" b="1" dirty="0">
              <a:solidFill>
                <a:schemeClr val="tx2">
                  <a:lumMod val="50000"/>
                </a:schemeClr>
              </a:solidFill>
              <a:latin typeface="Urdu Typesetting" panose="03020402040406030203" pitchFamily="66" charset="-78"/>
              <a:cs typeface="Urdu Typesetting" panose="03020402040406030203" pitchFamily="66" charset="-78"/>
            </a:endParaRPr>
          </a:p>
        </p:txBody>
      </p:sp>
    </p:spTree>
    <p:extLst>
      <p:ext uri="{BB962C8B-B14F-4D97-AF65-F5344CB8AC3E}">
        <p14:creationId xmlns:p14="http://schemas.microsoft.com/office/powerpoint/2010/main" val="2005885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wheel(1)">
                                      <p:cBhvr>
                                        <p:cTn id="7" dur="2000"/>
                                        <p:tgtEl>
                                          <p:spTgt spid="30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09"/>
                                        </p:tgtEl>
                                        <p:attrNameLst>
                                          <p:attrName>style.visibility</p:attrName>
                                        </p:attrNameLst>
                                      </p:cBhvr>
                                      <p:to>
                                        <p:strVal val="visible"/>
                                      </p:to>
                                    </p:set>
                                    <p:animEffect transition="in" filter="wheel(1)">
                                      <p:cBhvr>
                                        <p:cTn id="10" dur="2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55"/>
        <p:cNvGrpSpPr/>
        <p:nvPr/>
      </p:nvGrpSpPr>
      <p:grpSpPr>
        <a:xfrm>
          <a:off x="0" y="0"/>
          <a:ext cx="0" cy="0"/>
          <a:chOff x="0" y="0"/>
          <a:chExt cx="0" cy="0"/>
        </a:xfrm>
      </p:grpSpPr>
      <p:sp>
        <p:nvSpPr>
          <p:cNvPr id="7" name="Rectangle 6">
            <a:extLst>
              <a:ext uri="{FF2B5EF4-FFF2-40B4-BE49-F238E27FC236}">
                <a16:creationId xmlns:a16="http://schemas.microsoft.com/office/drawing/2014/main" id="{6EB20C9E-95B9-F0F3-B067-3A61E598330C}"/>
              </a:ext>
            </a:extLst>
          </p:cNvPr>
          <p:cNvSpPr/>
          <p:nvPr/>
        </p:nvSpPr>
        <p:spPr>
          <a:xfrm>
            <a:off x="6897644" y="1135380"/>
            <a:ext cx="3121770" cy="107061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dirty="0"/>
              <a:t>خلال مراحل التحضير , التصنيع او التعليب</a:t>
            </a:r>
          </a:p>
        </p:txBody>
      </p:sp>
      <p:sp>
        <p:nvSpPr>
          <p:cNvPr id="8" name="Rectangle 7">
            <a:extLst>
              <a:ext uri="{FF2B5EF4-FFF2-40B4-BE49-F238E27FC236}">
                <a16:creationId xmlns:a16="http://schemas.microsoft.com/office/drawing/2014/main" id="{7D04AC8F-46B2-B0EA-374B-DD6A6E0AE5B6}"/>
              </a:ext>
            </a:extLst>
          </p:cNvPr>
          <p:cNvSpPr/>
          <p:nvPr/>
        </p:nvSpPr>
        <p:spPr>
          <a:xfrm>
            <a:off x="6897644" y="2355056"/>
            <a:ext cx="3660360" cy="1075849"/>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dirty="0"/>
              <a:t>خلال فترة التعقيم أو بعدها , خصوصا عندما تكون فترة التعقيم ليست بالمستوى المطلوب </a:t>
            </a:r>
            <a:endParaRPr lang="en-US" sz="1800" dirty="0"/>
          </a:p>
        </p:txBody>
      </p:sp>
      <p:sp>
        <p:nvSpPr>
          <p:cNvPr id="9" name="Rectangle 8">
            <a:extLst>
              <a:ext uri="{FF2B5EF4-FFF2-40B4-BE49-F238E27FC236}">
                <a16:creationId xmlns:a16="http://schemas.microsoft.com/office/drawing/2014/main" id="{C8E27324-D26A-EDFB-826C-9BC86F5F947A}"/>
              </a:ext>
            </a:extLst>
          </p:cNvPr>
          <p:cNvSpPr/>
          <p:nvPr/>
        </p:nvSpPr>
        <p:spPr>
          <a:xfrm>
            <a:off x="6897644" y="3554730"/>
            <a:ext cx="4234290" cy="1078230"/>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dirty="0"/>
              <a:t>من خلال حصول عيوب في العلب المعدنية بعد المرحلة النهائية من عملية الإغلاق . </a:t>
            </a:r>
          </a:p>
        </p:txBody>
      </p:sp>
      <p:sp>
        <p:nvSpPr>
          <p:cNvPr id="2" name="Rectangle 1">
            <a:extLst>
              <a:ext uri="{FF2B5EF4-FFF2-40B4-BE49-F238E27FC236}">
                <a16:creationId xmlns:a16="http://schemas.microsoft.com/office/drawing/2014/main" id="{EB54D9ED-432F-4887-1D21-83B0998CC041}"/>
              </a:ext>
            </a:extLst>
          </p:cNvPr>
          <p:cNvSpPr/>
          <p:nvPr/>
        </p:nvSpPr>
        <p:spPr>
          <a:xfrm>
            <a:off x="5765910" y="1127760"/>
            <a:ext cx="1280160" cy="107823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3200" b="1" dirty="0">
                <a:solidFill>
                  <a:schemeClr val="bg1"/>
                </a:solidFill>
              </a:rPr>
              <a:t>1</a:t>
            </a:r>
            <a:endParaRPr lang="en-US" sz="3200" b="1" dirty="0">
              <a:solidFill>
                <a:schemeClr val="bg1"/>
              </a:solidFill>
            </a:endParaRPr>
          </a:p>
        </p:txBody>
      </p:sp>
      <p:sp>
        <p:nvSpPr>
          <p:cNvPr id="6" name="Rectangle 5">
            <a:extLst>
              <a:ext uri="{FF2B5EF4-FFF2-40B4-BE49-F238E27FC236}">
                <a16:creationId xmlns:a16="http://schemas.microsoft.com/office/drawing/2014/main" id="{7C960C1B-D765-6A38-B478-B18790790950}"/>
              </a:ext>
            </a:extLst>
          </p:cNvPr>
          <p:cNvSpPr/>
          <p:nvPr/>
        </p:nvSpPr>
        <p:spPr>
          <a:xfrm>
            <a:off x="5765910" y="2352675"/>
            <a:ext cx="1280160" cy="107823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3200" b="1" dirty="0">
                <a:solidFill>
                  <a:schemeClr val="bg1"/>
                </a:solidFill>
              </a:rPr>
              <a:t>2</a:t>
            </a:r>
            <a:endParaRPr lang="en-US" sz="3200" b="1" dirty="0">
              <a:solidFill>
                <a:schemeClr val="bg1"/>
              </a:solidFill>
            </a:endParaRPr>
          </a:p>
        </p:txBody>
      </p:sp>
      <p:sp>
        <p:nvSpPr>
          <p:cNvPr id="3" name="Rectangle 2">
            <a:extLst>
              <a:ext uri="{FF2B5EF4-FFF2-40B4-BE49-F238E27FC236}">
                <a16:creationId xmlns:a16="http://schemas.microsoft.com/office/drawing/2014/main" id="{16C94DAA-AD6F-B0D8-80D9-34F6B82988E9}"/>
              </a:ext>
            </a:extLst>
          </p:cNvPr>
          <p:cNvSpPr/>
          <p:nvPr/>
        </p:nvSpPr>
        <p:spPr>
          <a:xfrm>
            <a:off x="5765910" y="3554730"/>
            <a:ext cx="1280160" cy="1078230"/>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3200" b="1" dirty="0">
                <a:solidFill>
                  <a:schemeClr val="bg1"/>
                </a:solidFill>
              </a:rPr>
              <a:t>3</a:t>
            </a:r>
            <a:endParaRPr lang="en-US" sz="2400" b="1" dirty="0">
              <a:solidFill>
                <a:schemeClr val="bg1"/>
              </a:solidFill>
            </a:endParaRPr>
          </a:p>
        </p:txBody>
      </p:sp>
      <p:sp>
        <p:nvSpPr>
          <p:cNvPr id="21" name="Rectangle: Rounded Corners 20">
            <a:extLst>
              <a:ext uri="{FF2B5EF4-FFF2-40B4-BE49-F238E27FC236}">
                <a16:creationId xmlns:a16="http://schemas.microsoft.com/office/drawing/2014/main" id="{902B43D1-AE2D-3642-76F3-9BA2D8D26432}"/>
              </a:ext>
            </a:extLst>
          </p:cNvPr>
          <p:cNvSpPr/>
          <p:nvPr/>
        </p:nvSpPr>
        <p:spPr>
          <a:xfrm>
            <a:off x="7046070" y="383177"/>
            <a:ext cx="4240239" cy="4377146"/>
          </a:xfrm>
          <a:prstGeom prst="roundRect">
            <a:avLst>
              <a:gd name="adj" fmla="val 496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6D575ED-7FA7-AC7D-8C87-C920A6CABC97}"/>
              </a:ext>
            </a:extLst>
          </p:cNvPr>
          <p:cNvSpPr/>
          <p:nvPr/>
        </p:nvSpPr>
        <p:spPr>
          <a:xfrm>
            <a:off x="-1619795" y="383177"/>
            <a:ext cx="2747199" cy="4377146"/>
          </a:xfrm>
          <a:prstGeom prst="roundRect">
            <a:avLst>
              <a:gd name="adj" fmla="val 496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2C31001-3DDD-962C-0152-22CB748247F1}"/>
              </a:ext>
            </a:extLst>
          </p:cNvPr>
          <p:cNvSpPr txBox="1"/>
          <p:nvPr/>
        </p:nvSpPr>
        <p:spPr>
          <a:xfrm>
            <a:off x="0" y="542985"/>
            <a:ext cx="2792566" cy="584775"/>
          </a:xfrm>
          <a:prstGeom prst="rect">
            <a:avLst/>
          </a:prstGeom>
          <a:noFill/>
        </p:spPr>
        <p:txBody>
          <a:bodyPr wrap="square">
            <a:spAutoFit/>
          </a:bodyPr>
          <a:lstStyle/>
          <a:p>
            <a:pPr algn="ctr"/>
            <a:r>
              <a:rPr lang="ar-AE" sz="3200" b="1" dirty="0">
                <a:solidFill>
                  <a:schemeClr val="tx2">
                    <a:lumMod val="50000"/>
                  </a:schemeClr>
                </a:solidFill>
                <a:latin typeface="Aldhabi" panose="01000000000000000000" pitchFamily="2" charset="-78"/>
                <a:cs typeface="Aldhabi" panose="01000000000000000000" pitchFamily="2" charset="-78"/>
              </a:rPr>
              <a:t>اسباب تلوث الاغذية المعلبة</a:t>
            </a:r>
          </a:p>
        </p:txBody>
      </p:sp>
    </p:spTree>
    <p:extLst>
      <p:ext uri="{BB962C8B-B14F-4D97-AF65-F5344CB8AC3E}">
        <p14:creationId xmlns:p14="http://schemas.microsoft.com/office/powerpoint/2010/main" val="4042829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55"/>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902B43D1-AE2D-3642-76F3-9BA2D8D26432}"/>
              </a:ext>
            </a:extLst>
          </p:cNvPr>
          <p:cNvSpPr/>
          <p:nvPr/>
        </p:nvSpPr>
        <p:spPr>
          <a:xfrm>
            <a:off x="7046070" y="383177"/>
            <a:ext cx="4240239" cy="4377146"/>
          </a:xfrm>
          <a:prstGeom prst="roundRect">
            <a:avLst>
              <a:gd name="adj" fmla="val 496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EB20C9E-95B9-F0F3-B067-3A61E598330C}"/>
              </a:ext>
            </a:extLst>
          </p:cNvPr>
          <p:cNvSpPr/>
          <p:nvPr/>
        </p:nvSpPr>
        <p:spPr>
          <a:xfrm>
            <a:off x="2644140" y="1127760"/>
            <a:ext cx="3121770" cy="107061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dirty="0"/>
              <a:t>خلال مراحل التحضير , التصنيع او التعليب</a:t>
            </a:r>
          </a:p>
        </p:txBody>
      </p:sp>
      <p:sp>
        <p:nvSpPr>
          <p:cNvPr id="8" name="Rectangle 7">
            <a:extLst>
              <a:ext uri="{FF2B5EF4-FFF2-40B4-BE49-F238E27FC236}">
                <a16:creationId xmlns:a16="http://schemas.microsoft.com/office/drawing/2014/main" id="{7D04AC8F-46B2-B0EA-374B-DD6A6E0AE5B6}"/>
              </a:ext>
            </a:extLst>
          </p:cNvPr>
          <p:cNvSpPr/>
          <p:nvPr/>
        </p:nvSpPr>
        <p:spPr>
          <a:xfrm>
            <a:off x="2105550" y="2353865"/>
            <a:ext cx="3660360" cy="1075849"/>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dirty="0"/>
              <a:t>خلال فترة التعقيم أو بعدها , خصوصا عندما تكون فترة التعقيم ليست بالمستوى المطلوب </a:t>
            </a:r>
            <a:endParaRPr lang="en-US" sz="1800" dirty="0"/>
          </a:p>
        </p:txBody>
      </p:sp>
      <p:sp>
        <p:nvSpPr>
          <p:cNvPr id="9" name="Rectangle 8">
            <a:extLst>
              <a:ext uri="{FF2B5EF4-FFF2-40B4-BE49-F238E27FC236}">
                <a16:creationId xmlns:a16="http://schemas.microsoft.com/office/drawing/2014/main" id="{C8E27324-D26A-EDFB-826C-9BC86F5F947A}"/>
              </a:ext>
            </a:extLst>
          </p:cNvPr>
          <p:cNvSpPr/>
          <p:nvPr/>
        </p:nvSpPr>
        <p:spPr>
          <a:xfrm>
            <a:off x="1531620" y="3554730"/>
            <a:ext cx="4234290" cy="1078230"/>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dirty="0"/>
              <a:t>من خلال حصول عيوب في العلب المعدنية بعد المرحلة النهائية من عملية الإغلاق . </a:t>
            </a:r>
          </a:p>
        </p:txBody>
      </p:sp>
      <p:sp>
        <p:nvSpPr>
          <p:cNvPr id="2" name="Rectangle 1">
            <a:extLst>
              <a:ext uri="{FF2B5EF4-FFF2-40B4-BE49-F238E27FC236}">
                <a16:creationId xmlns:a16="http://schemas.microsoft.com/office/drawing/2014/main" id="{EB54D9ED-432F-4887-1D21-83B0998CC041}"/>
              </a:ext>
            </a:extLst>
          </p:cNvPr>
          <p:cNvSpPr/>
          <p:nvPr/>
        </p:nvSpPr>
        <p:spPr>
          <a:xfrm>
            <a:off x="5765910" y="1127760"/>
            <a:ext cx="1280160" cy="107823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3200" b="1" dirty="0">
                <a:solidFill>
                  <a:schemeClr val="bg1"/>
                </a:solidFill>
              </a:rPr>
              <a:t>1</a:t>
            </a:r>
            <a:endParaRPr lang="en-US" sz="3200" b="1" dirty="0">
              <a:solidFill>
                <a:schemeClr val="bg1"/>
              </a:solidFill>
            </a:endParaRPr>
          </a:p>
        </p:txBody>
      </p:sp>
      <p:sp>
        <p:nvSpPr>
          <p:cNvPr id="6" name="Rectangle 5">
            <a:extLst>
              <a:ext uri="{FF2B5EF4-FFF2-40B4-BE49-F238E27FC236}">
                <a16:creationId xmlns:a16="http://schemas.microsoft.com/office/drawing/2014/main" id="{7C960C1B-D765-6A38-B478-B18790790950}"/>
              </a:ext>
            </a:extLst>
          </p:cNvPr>
          <p:cNvSpPr/>
          <p:nvPr/>
        </p:nvSpPr>
        <p:spPr>
          <a:xfrm>
            <a:off x="5765910" y="2352675"/>
            <a:ext cx="1280160" cy="107823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3200" b="1" dirty="0">
                <a:solidFill>
                  <a:schemeClr val="bg1"/>
                </a:solidFill>
              </a:rPr>
              <a:t>2</a:t>
            </a:r>
            <a:endParaRPr lang="en-US" sz="3200" b="1" dirty="0">
              <a:solidFill>
                <a:schemeClr val="bg1"/>
              </a:solidFill>
            </a:endParaRPr>
          </a:p>
        </p:txBody>
      </p:sp>
      <p:sp>
        <p:nvSpPr>
          <p:cNvPr id="3" name="Rectangle 2">
            <a:extLst>
              <a:ext uri="{FF2B5EF4-FFF2-40B4-BE49-F238E27FC236}">
                <a16:creationId xmlns:a16="http://schemas.microsoft.com/office/drawing/2014/main" id="{16C94DAA-AD6F-B0D8-80D9-34F6B82988E9}"/>
              </a:ext>
            </a:extLst>
          </p:cNvPr>
          <p:cNvSpPr/>
          <p:nvPr/>
        </p:nvSpPr>
        <p:spPr>
          <a:xfrm>
            <a:off x="5765910" y="3554730"/>
            <a:ext cx="1280160" cy="1078230"/>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3200" b="1" dirty="0">
                <a:solidFill>
                  <a:schemeClr val="bg1"/>
                </a:solidFill>
              </a:rPr>
              <a:t>3</a:t>
            </a:r>
            <a:endParaRPr lang="en-US" sz="2400" b="1" dirty="0">
              <a:solidFill>
                <a:schemeClr val="bg1"/>
              </a:solidFill>
            </a:endParaRPr>
          </a:p>
        </p:txBody>
      </p:sp>
      <p:sp>
        <p:nvSpPr>
          <p:cNvPr id="22" name="Rectangle: Rounded Corners 21">
            <a:extLst>
              <a:ext uri="{FF2B5EF4-FFF2-40B4-BE49-F238E27FC236}">
                <a16:creationId xmlns:a16="http://schemas.microsoft.com/office/drawing/2014/main" id="{F6D575ED-7FA7-AC7D-8C87-C920A6CABC97}"/>
              </a:ext>
            </a:extLst>
          </p:cNvPr>
          <p:cNvSpPr/>
          <p:nvPr/>
        </p:nvSpPr>
        <p:spPr>
          <a:xfrm>
            <a:off x="-1619795" y="383177"/>
            <a:ext cx="2747199" cy="4377146"/>
          </a:xfrm>
          <a:prstGeom prst="roundRect">
            <a:avLst>
              <a:gd name="adj" fmla="val 496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083B5CB-9A6E-100E-3159-2505FECC32D6}"/>
              </a:ext>
            </a:extLst>
          </p:cNvPr>
          <p:cNvPicPr>
            <a:picLocks noChangeAspect="1"/>
          </p:cNvPicPr>
          <p:nvPr/>
        </p:nvPicPr>
        <p:blipFill>
          <a:blip r:embed="rId3"/>
          <a:stretch>
            <a:fillRect/>
          </a:stretch>
        </p:blipFill>
        <p:spPr>
          <a:xfrm>
            <a:off x="-41137" y="441291"/>
            <a:ext cx="3133616" cy="853514"/>
          </a:xfrm>
          <a:prstGeom prst="rect">
            <a:avLst/>
          </a:prstGeom>
        </p:spPr>
      </p:pic>
    </p:spTree>
    <p:extLst>
      <p:ext uri="{BB962C8B-B14F-4D97-AF65-F5344CB8AC3E}">
        <p14:creationId xmlns:p14="http://schemas.microsoft.com/office/powerpoint/2010/main" val="3442807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8"/>
          <p:cNvSpPr/>
          <p:nvPr/>
        </p:nvSpPr>
        <p:spPr>
          <a:xfrm>
            <a:off x="2852618" y="3128104"/>
            <a:ext cx="572700" cy="572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8" name="Google Shape;228;p28"/>
          <p:cNvSpPr/>
          <p:nvPr/>
        </p:nvSpPr>
        <p:spPr>
          <a:xfrm>
            <a:off x="5745209" y="3128104"/>
            <a:ext cx="572700" cy="572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a:off x="7982251" y="2995019"/>
            <a:ext cx="572700" cy="572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0" name="Google Shape;230;p28"/>
          <p:cNvSpPr/>
          <p:nvPr/>
        </p:nvSpPr>
        <p:spPr>
          <a:xfrm>
            <a:off x="2769599" y="1297363"/>
            <a:ext cx="572700" cy="572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8"/>
          <p:cNvSpPr/>
          <p:nvPr/>
        </p:nvSpPr>
        <p:spPr>
          <a:xfrm>
            <a:off x="5745209" y="1267602"/>
            <a:ext cx="572700" cy="572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2" name="Google Shape;232;p28"/>
          <p:cNvSpPr/>
          <p:nvPr/>
        </p:nvSpPr>
        <p:spPr>
          <a:xfrm>
            <a:off x="7982251" y="1285794"/>
            <a:ext cx="572700" cy="572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8"/>
          <p:cNvSpPr txBox="1">
            <a:spLocks noGrp="1"/>
          </p:cNvSpPr>
          <p:nvPr>
            <p:ph type="title"/>
          </p:nvPr>
        </p:nvSpPr>
        <p:spPr>
          <a:xfrm>
            <a:off x="1079941" y="510630"/>
            <a:ext cx="7545000" cy="572700"/>
          </a:xfrm>
          <a:prstGeom prst="rect">
            <a:avLst/>
          </a:prstGeom>
        </p:spPr>
        <p:txBody>
          <a:bodyPr spcFirstLastPara="1" wrap="square" lIns="91425" tIns="91425" rIns="91425" bIns="91425" anchor="t" anchorCtr="0">
            <a:noAutofit/>
          </a:bodyPr>
          <a:lstStyle/>
          <a:p>
            <a:pPr lvl="0" algn="ctr"/>
            <a:r>
              <a:rPr lang="ar-AE" dirty="0">
                <a:solidFill>
                  <a:schemeClr val="tx1"/>
                </a:solidFill>
                <a:latin typeface="Urdu Typesetting" panose="03020402040406030203" pitchFamily="66" charset="-78"/>
                <a:cs typeface="Urdu Typesetting" panose="03020402040406030203" pitchFamily="66" charset="-78"/>
              </a:rPr>
              <a:t>تأثير درجة الحرارة العالية عند التعقيم على </a:t>
            </a:r>
            <a:r>
              <a:rPr lang="ar-IQ" dirty="0">
                <a:solidFill>
                  <a:schemeClr val="tx1"/>
                </a:solidFill>
                <a:latin typeface="Urdu Typesetting" panose="03020402040406030203" pitchFamily="66" charset="-78"/>
                <a:cs typeface="Urdu Typesetting" panose="03020402040406030203" pitchFamily="66" charset="-78"/>
              </a:rPr>
              <a:t>القيمة الغذائية للأغذية المعلبة</a:t>
            </a:r>
            <a:endParaRPr dirty="0">
              <a:solidFill>
                <a:schemeClr val="tx1"/>
              </a:solidFill>
              <a:latin typeface="Urdu Typesetting" panose="03020402040406030203" pitchFamily="66" charset="-78"/>
              <a:cs typeface="Urdu Typesetting" panose="03020402040406030203" pitchFamily="66" charset="-78"/>
            </a:endParaRPr>
          </a:p>
        </p:txBody>
      </p:sp>
      <p:sp>
        <p:nvSpPr>
          <p:cNvPr id="236" name="Google Shape;236;p28"/>
          <p:cNvSpPr txBox="1">
            <a:spLocks noGrp="1"/>
          </p:cNvSpPr>
          <p:nvPr>
            <p:ph type="subTitle" idx="3"/>
          </p:nvPr>
        </p:nvSpPr>
        <p:spPr>
          <a:xfrm>
            <a:off x="568036" y="1781233"/>
            <a:ext cx="2752467" cy="1101240"/>
          </a:xfrm>
          <a:prstGeom prst="rect">
            <a:avLst/>
          </a:prstGeom>
        </p:spPr>
        <p:txBody>
          <a:bodyPr spcFirstLastPara="1" wrap="square" lIns="91425" tIns="91425" rIns="91425" bIns="91425" anchor="t" anchorCtr="0">
            <a:noAutofit/>
          </a:bodyPr>
          <a:lstStyle/>
          <a:p>
            <a:pPr marL="0" lvl="0" indent="0" algn="r" rtl="1"/>
            <a:r>
              <a:rPr lang="ar-IQ" sz="1400" b="1" dirty="0">
                <a:solidFill>
                  <a:schemeClr val="tx1"/>
                </a:solidFill>
                <a:latin typeface="Arial"/>
                <a:cs typeface="+mj-cs"/>
              </a:rPr>
              <a:t>تعرض لبروتينات المسؤولة عن الطعم والنكهة إلى تغيرات كيميائية معقدة ومن هذه المواد الغلوتامين والغلوتاميك والغلوتاتيون والذي تتفكك نتيجة التعقيم معطيتا كبريتيد الهيدروجين .</a:t>
            </a:r>
            <a:endParaRPr sz="1400" dirty="0">
              <a:solidFill>
                <a:schemeClr val="tx1"/>
              </a:solidFill>
              <a:cs typeface="+mj-cs"/>
            </a:endParaRPr>
          </a:p>
        </p:txBody>
      </p:sp>
      <p:sp>
        <p:nvSpPr>
          <p:cNvPr id="241" name="Google Shape;241;p28"/>
          <p:cNvSpPr txBox="1">
            <a:spLocks noGrp="1"/>
          </p:cNvSpPr>
          <p:nvPr>
            <p:ph type="subTitle" idx="8"/>
          </p:nvPr>
        </p:nvSpPr>
        <p:spPr>
          <a:xfrm>
            <a:off x="3606853" y="1775584"/>
            <a:ext cx="2590183" cy="990749"/>
          </a:xfrm>
          <a:prstGeom prst="rect">
            <a:avLst/>
          </a:prstGeom>
        </p:spPr>
        <p:txBody>
          <a:bodyPr spcFirstLastPara="1" wrap="square" lIns="91425" tIns="91425" rIns="91425" bIns="91425" anchor="t" anchorCtr="0">
            <a:noAutofit/>
          </a:bodyPr>
          <a:lstStyle/>
          <a:p>
            <a:pPr marL="0" lvl="0" indent="0" algn="r" rtl="1"/>
            <a:r>
              <a:rPr lang="ar-IQ" b="1" dirty="0">
                <a:solidFill>
                  <a:schemeClr val="tx1"/>
                </a:solidFill>
                <a:latin typeface="Arial"/>
                <a:cs typeface="+mj-cs"/>
              </a:rPr>
              <a:t>الحرارة الزائدة تؤثر سلبا على بروتينات اللحوم فتزداد كمية الأمونيا فيها</a:t>
            </a:r>
            <a:endParaRPr dirty="0">
              <a:solidFill>
                <a:schemeClr val="tx1"/>
              </a:solidFill>
              <a:cs typeface="+mj-cs"/>
            </a:endParaRPr>
          </a:p>
        </p:txBody>
      </p:sp>
      <p:sp>
        <p:nvSpPr>
          <p:cNvPr id="244" name="Google Shape;244;p28"/>
          <p:cNvSpPr txBox="1">
            <a:spLocks noGrp="1"/>
          </p:cNvSpPr>
          <p:nvPr>
            <p:ph type="subTitle" idx="14"/>
          </p:nvPr>
        </p:nvSpPr>
        <p:spPr>
          <a:xfrm>
            <a:off x="3671235" y="3795668"/>
            <a:ext cx="2459400" cy="908575"/>
          </a:xfrm>
          <a:prstGeom prst="rect">
            <a:avLst/>
          </a:prstGeom>
        </p:spPr>
        <p:txBody>
          <a:bodyPr spcFirstLastPara="1" wrap="square" lIns="91425" tIns="91425" rIns="91425" bIns="91425" anchor="t" anchorCtr="0">
            <a:noAutofit/>
          </a:bodyPr>
          <a:lstStyle/>
          <a:p>
            <a:pPr marL="0" lvl="0" indent="0" algn="r" rtl="1"/>
            <a:r>
              <a:rPr lang="ar-IQ" b="1" dirty="0">
                <a:solidFill>
                  <a:schemeClr val="tx1"/>
                </a:solidFill>
                <a:latin typeface="Arial"/>
                <a:cs typeface="+mj-cs"/>
              </a:rPr>
              <a:t>الكلايكوجين في المواد الغذائية , فأنه يتحول بالحرارة الزائدة إلى جلاتين</a:t>
            </a:r>
            <a:endParaRPr dirty="0">
              <a:solidFill>
                <a:schemeClr val="tx1"/>
              </a:solidFill>
              <a:cs typeface="+mj-cs"/>
            </a:endParaRPr>
          </a:p>
        </p:txBody>
      </p:sp>
      <p:sp>
        <p:nvSpPr>
          <p:cNvPr id="247" name="Google Shape;247;p28"/>
          <p:cNvSpPr txBox="1">
            <a:spLocks noGrp="1"/>
          </p:cNvSpPr>
          <p:nvPr>
            <p:ph type="subTitle" idx="17"/>
          </p:nvPr>
        </p:nvSpPr>
        <p:spPr>
          <a:xfrm>
            <a:off x="6130635" y="1756416"/>
            <a:ext cx="2396837" cy="1003144"/>
          </a:xfrm>
          <a:prstGeom prst="rect">
            <a:avLst/>
          </a:prstGeom>
        </p:spPr>
        <p:txBody>
          <a:bodyPr spcFirstLastPara="1" wrap="square" lIns="91425" tIns="91425" rIns="91425" bIns="91425" anchor="t" anchorCtr="0">
            <a:noAutofit/>
          </a:bodyPr>
          <a:lstStyle/>
          <a:p>
            <a:pPr algn="r"/>
            <a:r>
              <a:rPr lang="ar-AE" b="1" dirty="0">
                <a:solidFill>
                  <a:schemeClr val="tx1"/>
                </a:solidFill>
                <a:latin typeface="Arial"/>
                <a:cs typeface="+mj-cs"/>
              </a:rPr>
              <a:t>حدوث </a:t>
            </a:r>
            <a:r>
              <a:rPr lang="ar-IQ" b="1" dirty="0">
                <a:solidFill>
                  <a:schemeClr val="tx1"/>
                </a:solidFill>
                <a:latin typeface="Arial"/>
                <a:cs typeface="+mj-cs"/>
              </a:rPr>
              <a:t>هدر في القيمة الغذائية للبروتينات نتيجة تحللها</a:t>
            </a:r>
            <a:r>
              <a:rPr lang="ar-AE" b="1" dirty="0">
                <a:solidFill>
                  <a:schemeClr val="tx1"/>
                </a:solidFill>
                <a:latin typeface="Arial"/>
                <a:cs typeface="+mj-cs"/>
              </a:rPr>
              <a:t> </a:t>
            </a:r>
            <a:r>
              <a:rPr lang="ar-IQ" b="1" dirty="0">
                <a:solidFill>
                  <a:schemeClr val="tx1"/>
                </a:solidFill>
                <a:latin typeface="Arial"/>
                <a:cs typeface="+mj-cs"/>
              </a:rPr>
              <a:t>بسبب الحرارة العالية إلى ببتيدات متعددة </a:t>
            </a:r>
          </a:p>
        </p:txBody>
      </p:sp>
      <p:sp>
        <p:nvSpPr>
          <p:cNvPr id="250" name="Google Shape;250;p28"/>
          <p:cNvSpPr txBox="1">
            <a:spLocks noGrp="1"/>
          </p:cNvSpPr>
          <p:nvPr>
            <p:ph type="subTitle" idx="20"/>
          </p:nvPr>
        </p:nvSpPr>
        <p:spPr>
          <a:xfrm>
            <a:off x="6099353" y="3627396"/>
            <a:ext cx="2459400" cy="1076848"/>
          </a:xfrm>
          <a:prstGeom prst="rect">
            <a:avLst/>
          </a:prstGeom>
        </p:spPr>
        <p:txBody>
          <a:bodyPr spcFirstLastPara="1" wrap="square" lIns="91425" tIns="91425" rIns="91425" bIns="91425" anchor="t" anchorCtr="0">
            <a:noAutofit/>
          </a:bodyPr>
          <a:lstStyle/>
          <a:p>
            <a:pPr marL="0" indent="0" algn="r" rtl="1"/>
            <a:r>
              <a:rPr lang="ar-IQ" b="1" dirty="0">
                <a:solidFill>
                  <a:schemeClr val="tx1"/>
                </a:solidFill>
                <a:latin typeface="Arial"/>
                <a:cs typeface="+mj-cs"/>
              </a:rPr>
              <a:t>للتعقيم تأثير مباشر أيضا على المواد الدهنية محدثا تحلل بسيط فيها مما يؤدي ذلك إلى زيادة نسبة ال</a:t>
            </a:r>
            <a:r>
              <a:rPr lang="ar-AE" b="1" dirty="0">
                <a:solidFill>
                  <a:schemeClr val="tx1"/>
                </a:solidFill>
                <a:latin typeface="Arial"/>
                <a:cs typeface="+mj-cs"/>
              </a:rPr>
              <a:t>احماض</a:t>
            </a:r>
            <a:r>
              <a:rPr lang="ar-IQ" b="1" dirty="0">
                <a:solidFill>
                  <a:schemeClr val="tx1"/>
                </a:solidFill>
                <a:latin typeface="Arial"/>
                <a:cs typeface="+mj-cs"/>
              </a:rPr>
              <a:t> الدهنية الحرة </a:t>
            </a:r>
          </a:p>
          <a:p>
            <a:pPr marL="0" lvl="0" indent="0" algn="r" rtl="1">
              <a:spcBef>
                <a:spcPts val="0"/>
              </a:spcBef>
              <a:spcAft>
                <a:spcPts val="0"/>
              </a:spcAft>
              <a:buNone/>
            </a:pPr>
            <a:endParaRPr dirty="0">
              <a:solidFill>
                <a:schemeClr val="tx1"/>
              </a:solidFill>
              <a:cs typeface="+mj-cs"/>
            </a:endParaRPr>
          </a:p>
        </p:txBody>
      </p:sp>
      <p:sp>
        <p:nvSpPr>
          <p:cNvPr id="251" name="Google Shape;251;p28"/>
          <p:cNvSpPr txBox="1">
            <a:spLocks noGrp="1"/>
          </p:cNvSpPr>
          <p:nvPr>
            <p:ph type="subTitle" idx="21"/>
          </p:nvPr>
        </p:nvSpPr>
        <p:spPr>
          <a:xfrm>
            <a:off x="568036" y="3730355"/>
            <a:ext cx="2725772" cy="973888"/>
          </a:xfrm>
          <a:prstGeom prst="rect">
            <a:avLst/>
          </a:prstGeom>
        </p:spPr>
        <p:txBody>
          <a:bodyPr spcFirstLastPara="1" wrap="square" lIns="91425" tIns="91425" rIns="91425" bIns="91425" anchor="t" anchorCtr="0">
            <a:noAutofit/>
          </a:bodyPr>
          <a:lstStyle/>
          <a:p>
            <a:pPr algn="r"/>
            <a:r>
              <a:rPr lang="ar-IQ" sz="1400" b="1" dirty="0">
                <a:solidFill>
                  <a:schemeClr val="tx1"/>
                </a:solidFill>
                <a:latin typeface="Arial"/>
                <a:cs typeface="+mj-cs"/>
              </a:rPr>
              <a:t>اما الفيتامينات فتنخفض قيمتها الغذائية بنسبة 40-70 % في الأغذية المعلبة , خصوصا فيتامين أ و سي والرايبوفلافين والثايمين .</a:t>
            </a:r>
            <a:endParaRPr lang="en-US" sz="1400" b="1" dirty="0">
              <a:solidFill>
                <a:schemeClr val="tx1"/>
              </a:solidFill>
              <a:cs typeface="+mj-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wheel(1)">
                                      <p:cBhvr>
                                        <p:cTn id="7" dur="2000"/>
                                        <p:tgtEl>
                                          <p:spTgt spid="22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28"/>
                                        </p:tgtEl>
                                        <p:attrNameLst>
                                          <p:attrName>style.visibility</p:attrName>
                                        </p:attrNameLst>
                                      </p:cBhvr>
                                      <p:to>
                                        <p:strVal val="visible"/>
                                      </p:to>
                                    </p:set>
                                    <p:animEffect transition="in" filter="wheel(1)">
                                      <p:cBhvr>
                                        <p:cTn id="10" dur="2000"/>
                                        <p:tgtEl>
                                          <p:spTgt spid="22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29"/>
                                        </p:tgtEl>
                                        <p:attrNameLst>
                                          <p:attrName>style.visibility</p:attrName>
                                        </p:attrNameLst>
                                      </p:cBhvr>
                                      <p:to>
                                        <p:strVal val="visible"/>
                                      </p:to>
                                    </p:set>
                                    <p:animEffect transition="in" filter="wheel(1)">
                                      <p:cBhvr>
                                        <p:cTn id="13" dur="2000"/>
                                        <p:tgtEl>
                                          <p:spTgt spid="22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30"/>
                                        </p:tgtEl>
                                        <p:attrNameLst>
                                          <p:attrName>style.visibility</p:attrName>
                                        </p:attrNameLst>
                                      </p:cBhvr>
                                      <p:to>
                                        <p:strVal val="visible"/>
                                      </p:to>
                                    </p:set>
                                    <p:animEffect transition="in" filter="wheel(1)">
                                      <p:cBhvr>
                                        <p:cTn id="16" dur="2000"/>
                                        <p:tgtEl>
                                          <p:spTgt spid="23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31"/>
                                        </p:tgtEl>
                                        <p:attrNameLst>
                                          <p:attrName>style.visibility</p:attrName>
                                        </p:attrNameLst>
                                      </p:cBhvr>
                                      <p:to>
                                        <p:strVal val="visible"/>
                                      </p:to>
                                    </p:set>
                                    <p:animEffect transition="in" filter="wheel(1)">
                                      <p:cBhvr>
                                        <p:cTn id="19" dur="2000"/>
                                        <p:tgtEl>
                                          <p:spTgt spid="23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32"/>
                                        </p:tgtEl>
                                        <p:attrNameLst>
                                          <p:attrName>style.visibility</p:attrName>
                                        </p:attrNameLst>
                                      </p:cBhvr>
                                      <p:to>
                                        <p:strVal val="visible"/>
                                      </p:to>
                                    </p:set>
                                    <p:animEffect transition="in" filter="wheel(1)">
                                      <p:cBhvr>
                                        <p:cTn id="22" dur="2000"/>
                                        <p:tgtEl>
                                          <p:spTgt spid="232"/>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33"/>
                                        </p:tgtEl>
                                        <p:attrNameLst>
                                          <p:attrName>style.visibility</p:attrName>
                                        </p:attrNameLst>
                                      </p:cBhvr>
                                      <p:to>
                                        <p:strVal val="visible"/>
                                      </p:to>
                                    </p:set>
                                    <p:animEffect transition="in" filter="wheel(1)">
                                      <p:cBhvr>
                                        <p:cTn id="25" dur="2000"/>
                                        <p:tgtEl>
                                          <p:spTgt spid="23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36">
                                            <p:txEl>
                                              <p:pRg st="0" end="0"/>
                                            </p:txEl>
                                          </p:spTgt>
                                        </p:tgtEl>
                                        <p:attrNameLst>
                                          <p:attrName>style.visibility</p:attrName>
                                        </p:attrNameLst>
                                      </p:cBhvr>
                                      <p:to>
                                        <p:strVal val="visible"/>
                                      </p:to>
                                    </p:set>
                                    <p:animEffect transition="in" filter="wheel(1)">
                                      <p:cBhvr>
                                        <p:cTn id="28" dur="2000"/>
                                        <p:tgtEl>
                                          <p:spTgt spid="236">
                                            <p:txEl>
                                              <p:pRg st="0" end="0"/>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41">
                                            <p:txEl>
                                              <p:pRg st="0" end="0"/>
                                            </p:txEl>
                                          </p:spTgt>
                                        </p:tgtEl>
                                        <p:attrNameLst>
                                          <p:attrName>style.visibility</p:attrName>
                                        </p:attrNameLst>
                                      </p:cBhvr>
                                      <p:to>
                                        <p:strVal val="visible"/>
                                      </p:to>
                                    </p:set>
                                    <p:animEffect transition="in" filter="wheel(1)">
                                      <p:cBhvr>
                                        <p:cTn id="31" dur="2000"/>
                                        <p:tgtEl>
                                          <p:spTgt spid="241">
                                            <p:txEl>
                                              <p:pRg st="0" end="0"/>
                                            </p:tx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44">
                                            <p:txEl>
                                              <p:pRg st="0" end="0"/>
                                            </p:txEl>
                                          </p:spTgt>
                                        </p:tgtEl>
                                        <p:attrNameLst>
                                          <p:attrName>style.visibility</p:attrName>
                                        </p:attrNameLst>
                                      </p:cBhvr>
                                      <p:to>
                                        <p:strVal val="visible"/>
                                      </p:to>
                                    </p:set>
                                    <p:animEffect transition="in" filter="wheel(1)">
                                      <p:cBhvr>
                                        <p:cTn id="34" dur="2000"/>
                                        <p:tgtEl>
                                          <p:spTgt spid="244">
                                            <p:txEl>
                                              <p:pRg st="0" end="0"/>
                                            </p:txEl>
                                          </p:spTgt>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47">
                                            <p:txEl>
                                              <p:pRg st="0" end="0"/>
                                            </p:txEl>
                                          </p:spTgt>
                                        </p:tgtEl>
                                        <p:attrNameLst>
                                          <p:attrName>style.visibility</p:attrName>
                                        </p:attrNameLst>
                                      </p:cBhvr>
                                      <p:to>
                                        <p:strVal val="visible"/>
                                      </p:to>
                                    </p:set>
                                    <p:animEffect transition="in" filter="wheel(1)">
                                      <p:cBhvr>
                                        <p:cTn id="37" dur="2000"/>
                                        <p:tgtEl>
                                          <p:spTgt spid="247">
                                            <p:txEl>
                                              <p:pRg st="0" end="0"/>
                                            </p:txEl>
                                          </p:spTgt>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50">
                                            <p:txEl>
                                              <p:pRg st="0" end="0"/>
                                            </p:txEl>
                                          </p:spTgt>
                                        </p:tgtEl>
                                        <p:attrNameLst>
                                          <p:attrName>style.visibility</p:attrName>
                                        </p:attrNameLst>
                                      </p:cBhvr>
                                      <p:to>
                                        <p:strVal val="visible"/>
                                      </p:to>
                                    </p:set>
                                    <p:animEffect transition="in" filter="wheel(1)">
                                      <p:cBhvr>
                                        <p:cTn id="40" dur="2000"/>
                                        <p:tgtEl>
                                          <p:spTgt spid="250">
                                            <p:txEl>
                                              <p:pRg st="0" end="0"/>
                                            </p:txEl>
                                          </p:spTgt>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51">
                                            <p:txEl>
                                              <p:pRg st="0" end="0"/>
                                            </p:txEl>
                                          </p:spTgt>
                                        </p:tgtEl>
                                        <p:attrNameLst>
                                          <p:attrName>style.visibility</p:attrName>
                                        </p:attrNameLst>
                                      </p:cBhvr>
                                      <p:to>
                                        <p:strVal val="visible"/>
                                      </p:to>
                                    </p:set>
                                    <p:animEffect transition="in" filter="wheel(1)">
                                      <p:cBhvr>
                                        <p:cTn id="43" dur="2000"/>
                                        <p:tgtEl>
                                          <p:spTgt spid="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p:bldP spid="228" grpId="0" animBg="1"/>
      <p:bldP spid="229" grpId="0" animBg="1"/>
      <p:bldP spid="230" grpId="0" animBg="1"/>
      <p:bldP spid="231" grpId="0" animBg="1"/>
      <p:bldP spid="232" grpId="0" animBg="1"/>
      <p:bldP spid="233" grpId="0"/>
      <p:bldP spid="236" grpId="0" build="p"/>
      <p:bldP spid="241" grpId="0" build="p"/>
      <p:bldP spid="244" grpId="0" build="p"/>
      <p:bldP spid="247" grpId="0" build="p"/>
      <p:bldP spid="250" grpId="0" build="p"/>
      <p:bldP spid="251" grpId="0" build="p"/>
    </p:bldLst>
  </p:timing>
</p:sld>
</file>

<file path=ppt/theme/theme1.xml><?xml version="1.0" encoding="utf-8"?>
<a:theme xmlns:a="http://schemas.openxmlformats.org/drawingml/2006/main" name="Canned Food Brand MK Plan by Slidesgo">
  <a:themeElements>
    <a:clrScheme name="Simple Light">
      <a:dk1>
        <a:srgbClr val="000000"/>
      </a:dk1>
      <a:lt1>
        <a:srgbClr val="FFFBEE"/>
      </a:lt1>
      <a:dk2>
        <a:srgbClr val="FFA900"/>
      </a:dk2>
      <a:lt2>
        <a:srgbClr val="CD113B"/>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TotalTime>
  <Words>1186</Words>
  <Application>Microsoft Office PowerPoint</Application>
  <PresentationFormat>On-screen Show (16:9)</PresentationFormat>
  <Paragraphs>113</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Aldhabi</vt:lpstr>
      <vt:lpstr>Arial</vt:lpstr>
      <vt:lpstr>Eudoxus Sans</vt:lpstr>
      <vt:lpstr>Harlow Solid Italic</vt:lpstr>
      <vt:lpstr>Long Cang</vt:lpstr>
      <vt:lpstr>Nunito</vt:lpstr>
      <vt:lpstr>Traditional Arabic</vt:lpstr>
      <vt:lpstr>Urdu Typesetting</vt:lpstr>
      <vt:lpstr>Canned Food Brand MK Plan by Slidesgo</vt:lpstr>
      <vt:lpstr>الاغذية المعلبة وتأثيرها على الصحة العامة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تأثير درجة الحرارة العالية عند التعقيم على القيمة الغذائية للأغذية المعلبة</vt:lpstr>
      <vt:lpstr>الأضرار الصحية الناتجة من المواد الحافظة المستخدمة في الأغذية المعلبة</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الاغذية المعلبة وتأثيرها على الصحة العامة</dc:title>
  <dc:creator>Administrator</dc:creator>
  <cp:lastModifiedBy>suhad hamza</cp:lastModifiedBy>
  <cp:revision>26</cp:revision>
  <dcterms:modified xsi:type="dcterms:W3CDTF">2024-01-29T09:26:21Z</dcterms:modified>
</cp:coreProperties>
</file>