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7" r:id="rId1"/>
  </p:sldMasterIdLst>
  <p:notesMasterIdLst>
    <p:notesMasterId r:id="rId25"/>
  </p:notesMasterIdLst>
  <p:sldIdLst>
    <p:sldId id="267" r:id="rId2"/>
    <p:sldId id="260" r:id="rId3"/>
    <p:sldId id="284" r:id="rId4"/>
    <p:sldId id="257" r:id="rId5"/>
    <p:sldId id="285" r:id="rId6"/>
    <p:sldId id="268" r:id="rId7"/>
    <p:sldId id="271" r:id="rId8"/>
    <p:sldId id="258" r:id="rId9"/>
    <p:sldId id="265" r:id="rId10"/>
    <p:sldId id="287" r:id="rId11"/>
    <p:sldId id="275" r:id="rId12"/>
    <p:sldId id="276" r:id="rId13"/>
    <p:sldId id="278" r:id="rId14"/>
    <p:sldId id="279" r:id="rId15"/>
    <p:sldId id="281" r:id="rId16"/>
    <p:sldId id="282" r:id="rId17"/>
    <p:sldId id="280" r:id="rId18"/>
    <p:sldId id="262" r:id="rId19"/>
    <p:sldId id="270" r:id="rId20"/>
    <p:sldId id="261" r:id="rId21"/>
    <p:sldId id="272" r:id="rId22"/>
    <p:sldId id="273" r:id="rId23"/>
    <p:sldId id="28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68" d="100"/>
          <a:sy n="68" d="100"/>
        </p:scale>
        <p:origin x="79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BF805D65-5975-4D60-A69A-D773D1FB8C16}" type="datetimeFigureOut">
              <a:rPr lang="en-US" smtClean="0"/>
              <a:t>2/18/2024</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A79C53F3-4E76-42AA-8DAD-E77A83D1DE0C}" type="slidenum">
              <a:rPr lang="en-US" smtClean="0"/>
              <a:t>‹#›</a:t>
            </a:fld>
            <a:endParaRPr lang="en-US"/>
          </a:p>
        </p:txBody>
      </p:sp>
    </p:spTree>
    <p:extLst>
      <p:ext uri="{BB962C8B-B14F-4D97-AF65-F5344CB8AC3E}">
        <p14:creationId xmlns:p14="http://schemas.microsoft.com/office/powerpoint/2010/main" val="8797485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A79C53F3-4E76-42AA-8DAD-E77A83D1DE0C}" type="slidenum">
              <a:rPr lang="en-US" smtClean="0"/>
              <a:t>6</a:t>
            </a:fld>
            <a:endParaRPr lang="en-US"/>
          </a:p>
        </p:txBody>
      </p:sp>
    </p:spTree>
    <p:extLst>
      <p:ext uri="{BB962C8B-B14F-4D97-AF65-F5344CB8AC3E}">
        <p14:creationId xmlns:p14="http://schemas.microsoft.com/office/powerpoint/2010/main" val="2530867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C9486A26-15E0-4ABC-9E29-E9A3CF9445DA}"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447D4-0200-4702-9714-85EAE04BF1B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3703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C9486A26-15E0-4ABC-9E29-E9A3CF9445DA}" type="datetimeFigureOut">
              <a:rPr lang="en-US" smtClean="0"/>
              <a:t>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8447D4-0200-4702-9714-85EAE04BF1B2}" type="slidenum">
              <a:rPr lang="en-US" smtClean="0"/>
              <a:t>‹#›</a:t>
            </a:fld>
            <a:endParaRPr lang="en-US"/>
          </a:p>
        </p:txBody>
      </p:sp>
    </p:spTree>
    <p:extLst>
      <p:ext uri="{BB962C8B-B14F-4D97-AF65-F5344CB8AC3E}">
        <p14:creationId xmlns:p14="http://schemas.microsoft.com/office/powerpoint/2010/main" val="2652943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C9486A26-15E0-4ABC-9E29-E9A3CF9445DA}"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447D4-0200-4702-9714-85EAE04BF1B2}" type="slidenum">
              <a:rPr lang="en-US" smtClean="0"/>
              <a:t>‹#›</a:t>
            </a:fld>
            <a:endParaRPr lang="en-US"/>
          </a:p>
        </p:txBody>
      </p:sp>
    </p:spTree>
    <p:extLst>
      <p:ext uri="{BB962C8B-B14F-4D97-AF65-F5344CB8AC3E}">
        <p14:creationId xmlns:p14="http://schemas.microsoft.com/office/powerpoint/2010/main" val="316084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C9486A26-15E0-4ABC-9E29-E9A3CF9445DA}"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447D4-0200-4702-9714-85EAE04BF1B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82992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C9486A26-15E0-4ABC-9E29-E9A3CF9445DA}"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447D4-0200-4702-9714-85EAE04BF1B2}" type="slidenum">
              <a:rPr lang="en-US" smtClean="0"/>
              <a:t>‹#›</a:t>
            </a:fld>
            <a:endParaRPr lang="en-US"/>
          </a:p>
        </p:txBody>
      </p:sp>
    </p:spTree>
    <p:extLst>
      <p:ext uri="{BB962C8B-B14F-4D97-AF65-F5344CB8AC3E}">
        <p14:creationId xmlns:p14="http://schemas.microsoft.com/office/powerpoint/2010/main" val="2540823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ar-SA" smtClean="0"/>
              <a:t>تحرير أنماط النص الرئيسي</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C9486A26-15E0-4ABC-9E29-E9A3CF9445DA}"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447D4-0200-4702-9714-85EAE04BF1B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88171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ar-SA" smtClean="0"/>
              <a:t>تحرير أنماط النص الرئيسي</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C9486A26-15E0-4ABC-9E29-E9A3CF9445DA}"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447D4-0200-4702-9714-85EAE04BF1B2}" type="slidenum">
              <a:rPr lang="en-US" smtClean="0"/>
              <a:t>‹#›</a:t>
            </a:fld>
            <a:endParaRPr lang="en-US"/>
          </a:p>
        </p:txBody>
      </p:sp>
    </p:spTree>
    <p:extLst>
      <p:ext uri="{BB962C8B-B14F-4D97-AF65-F5344CB8AC3E}">
        <p14:creationId xmlns:p14="http://schemas.microsoft.com/office/powerpoint/2010/main" val="4201244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9486A26-15E0-4ABC-9E29-E9A3CF9445DA}"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447D4-0200-4702-9714-85EAE04BF1B2}" type="slidenum">
              <a:rPr lang="en-US" smtClean="0"/>
              <a:t>‹#›</a:t>
            </a:fld>
            <a:endParaRPr lang="en-US"/>
          </a:p>
        </p:txBody>
      </p:sp>
    </p:spTree>
    <p:extLst>
      <p:ext uri="{BB962C8B-B14F-4D97-AF65-F5344CB8AC3E}">
        <p14:creationId xmlns:p14="http://schemas.microsoft.com/office/powerpoint/2010/main" val="551954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9486A26-15E0-4ABC-9E29-E9A3CF9445DA}"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447D4-0200-4702-9714-85EAE04BF1B2}" type="slidenum">
              <a:rPr lang="en-US" smtClean="0"/>
              <a:t>‹#›</a:t>
            </a:fld>
            <a:endParaRPr lang="en-US"/>
          </a:p>
        </p:txBody>
      </p:sp>
    </p:spTree>
    <p:extLst>
      <p:ext uri="{BB962C8B-B14F-4D97-AF65-F5344CB8AC3E}">
        <p14:creationId xmlns:p14="http://schemas.microsoft.com/office/powerpoint/2010/main" val="320836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nchor="ct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9486A26-15E0-4ABC-9E29-E9A3CF9445DA}"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447D4-0200-4702-9714-85EAE04BF1B2}" type="slidenum">
              <a:rPr lang="en-US" smtClean="0"/>
              <a:t>‹#›</a:t>
            </a:fld>
            <a:endParaRPr lang="en-US"/>
          </a:p>
        </p:txBody>
      </p:sp>
    </p:spTree>
    <p:extLst>
      <p:ext uri="{BB962C8B-B14F-4D97-AF65-F5344CB8AC3E}">
        <p14:creationId xmlns:p14="http://schemas.microsoft.com/office/powerpoint/2010/main" val="1478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C9486A26-15E0-4ABC-9E29-E9A3CF9445DA}"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447D4-0200-4702-9714-85EAE04BF1B2}" type="slidenum">
              <a:rPr lang="en-US" smtClean="0"/>
              <a:t>‹#›</a:t>
            </a:fld>
            <a:endParaRPr lang="en-US"/>
          </a:p>
        </p:txBody>
      </p:sp>
    </p:spTree>
    <p:extLst>
      <p:ext uri="{BB962C8B-B14F-4D97-AF65-F5344CB8AC3E}">
        <p14:creationId xmlns:p14="http://schemas.microsoft.com/office/powerpoint/2010/main" val="245042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C9486A26-15E0-4ABC-9E29-E9A3CF9445DA}" type="datetimeFigureOut">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447D4-0200-4702-9714-85EAE04BF1B2}" type="slidenum">
              <a:rPr lang="en-US" smtClean="0"/>
              <a:t>‹#›</a:t>
            </a:fld>
            <a:endParaRPr lang="en-US"/>
          </a:p>
        </p:txBody>
      </p:sp>
    </p:spTree>
    <p:extLst>
      <p:ext uri="{BB962C8B-B14F-4D97-AF65-F5344CB8AC3E}">
        <p14:creationId xmlns:p14="http://schemas.microsoft.com/office/powerpoint/2010/main" val="3758373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C9486A26-15E0-4ABC-9E29-E9A3CF9445DA}" type="datetimeFigureOut">
              <a:rPr lang="en-US" smtClean="0"/>
              <a:t>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8447D4-0200-4702-9714-85EAE04BF1B2}" type="slidenum">
              <a:rPr lang="en-US" smtClean="0"/>
              <a:t>‹#›</a:t>
            </a:fld>
            <a:endParaRPr lang="en-US"/>
          </a:p>
        </p:txBody>
      </p:sp>
    </p:spTree>
    <p:extLst>
      <p:ext uri="{BB962C8B-B14F-4D97-AF65-F5344CB8AC3E}">
        <p14:creationId xmlns:p14="http://schemas.microsoft.com/office/powerpoint/2010/main" val="208601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C9486A26-15E0-4ABC-9E29-E9A3CF9445DA}" type="datetimeFigureOut">
              <a:rPr lang="en-US" smtClean="0"/>
              <a:t>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8447D4-0200-4702-9714-85EAE04BF1B2}" type="slidenum">
              <a:rPr lang="en-US" smtClean="0"/>
              <a:t>‹#›</a:t>
            </a:fld>
            <a:endParaRPr lang="en-US"/>
          </a:p>
        </p:txBody>
      </p:sp>
    </p:spTree>
    <p:extLst>
      <p:ext uri="{BB962C8B-B14F-4D97-AF65-F5344CB8AC3E}">
        <p14:creationId xmlns:p14="http://schemas.microsoft.com/office/powerpoint/2010/main" val="255388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486A26-15E0-4ABC-9E29-E9A3CF9445DA}" type="datetimeFigureOut">
              <a:rPr lang="en-US" smtClean="0"/>
              <a:t>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8447D4-0200-4702-9714-85EAE04BF1B2}" type="slidenum">
              <a:rPr lang="en-US" smtClean="0"/>
              <a:t>‹#›</a:t>
            </a:fld>
            <a:endParaRPr lang="en-US"/>
          </a:p>
        </p:txBody>
      </p:sp>
    </p:spTree>
    <p:extLst>
      <p:ext uri="{BB962C8B-B14F-4D97-AF65-F5344CB8AC3E}">
        <p14:creationId xmlns:p14="http://schemas.microsoft.com/office/powerpoint/2010/main" val="89879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9486A26-15E0-4ABC-9E29-E9A3CF9445DA}" type="datetimeFigureOut">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447D4-0200-4702-9714-85EAE04BF1B2}" type="slidenum">
              <a:rPr lang="en-US" smtClean="0"/>
              <a:t>‹#›</a:t>
            </a:fld>
            <a:endParaRPr lang="en-US"/>
          </a:p>
        </p:txBody>
      </p:sp>
    </p:spTree>
    <p:extLst>
      <p:ext uri="{BB962C8B-B14F-4D97-AF65-F5344CB8AC3E}">
        <p14:creationId xmlns:p14="http://schemas.microsoft.com/office/powerpoint/2010/main" val="1371500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ar-SA" smtClean="0"/>
              <a:t>انقر لتحرير نمط العنوان الرئيسي</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9486A26-15E0-4ABC-9E29-E9A3CF9445DA}" type="datetimeFigureOut">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447D4-0200-4702-9714-85EAE04BF1B2}" type="slidenum">
              <a:rPr lang="en-US" smtClean="0"/>
              <a:t>‹#›</a:t>
            </a:fld>
            <a:endParaRPr lang="en-US"/>
          </a:p>
        </p:txBody>
      </p:sp>
    </p:spTree>
    <p:extLst>
      <p:ext uri="{BB962C8B-B14F-4D97-AF65-F5344CB8AC3E}">
        <p14:creationId xmlns:p14="http://schemas.microsoft.com/office/powerpoint/2010/main" val="3500744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9486A26-15E0-4ABC-9E29-E9A3CF9445DA}" type="datetimeFigureOut">
              <a:rPr lang="en-US" smtClean="0"/>
              <a:t>2/18/2024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18447D4-0200-4702-9714-85EAE04BF1B2}" type="slidenum">
              <a:rPr lang="en-US" smtClean="0"/>
              <a:t>‹#›</a:t>
            </a:fld>
            <a:endParaRPr lang="en-US"/>
          </a:p>
        </p:txBody>
      </p:sp>
    </p:spTree>
    <p:extLst>
      <p:ext uri="{BB962C8B-B14F-4D97-AF65-F5344CB8AC3E}">
        <p14:creationId xmlns:p14="http://schemas.microsoft.com/office/powerpoint/2010/main" val="4234358134"/>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6148217"/>
          </a:xfrm>
        </p:spPr>
        <p:txBody>
          <a:bodyPr/>
          <a:lstStyle/>
          <a:p>
            <a:pPr algn="ctr"/>
            <a:r>
              <a:rPr lang="ar-IQ" sz="8000" i="1" dirty="0" smtClean="0">
                <a:cs typeface="DecoType Naskh Special" panose="02010000000000000000" pitchFamily="2" charset="-78"/>
              </a:rPr>
              <a:t>فطر </a:t>
            </a:r>
            <a:r>
              <a:rPr lang="ar-IQ" sz="8000" i="1" dirty="0" err="1" smtClean="0">
                <a:cs typeface="DecoType Naskh Special" panose="02010000000000000000" pitchFamily="2" charset="-78"/>
              </a:rPr>
              <a:t>الكانديدا</a:t>
            </a:r>
            <a:r>
              <a:rPr lang="ar-IQ" sz="8000" i="1" dirty="0" smtClean="0">
                <a:cs typeface="DecoType Naskh Special" panose="02010000000000000000" pitchFamily="2" charset="-78"/>
              </a:rPr>
              <a:t> وتأثيراته</a:t>
            </a:r>
            <a:r>
              <a:rPr lang="en-US" sz="8000" i="1" dirty="0" smtClean="0">
                <a:cs typeface="DecoType Naskh Special" panose="02010000000000000000" pitchFamily="2" charset="-78"/>
              </a:rPr>
              <a:t/>
            </a:r>
            <a:br>
              <a:rPr lang="en-US" sz="8000" i="1" dirty="0" smtClean="0">
                <a:cs typeface="DecoType Naskh Special" panose="02010000000000000000" pitchFamily="2" charset="-78"/>
              </a:rPr>
            </a:br>
            <a:r>
              <a:rPr lang="ar-IQ" dirty="0" err="1" smtClean="0"/>
              <a:t>م.م</a:t>
            </a:r>
            <a:r>
              <a:rPr lang="ar-IQ" dirty="0" smtClean="0"/>
              <a:t>. لبنى مجيد حميد</a:t>
            </a:r>
            <a:br>
              <a:rPr lang="ar-IQ" dirty="0" smtClean="0"/>
            </a:br>
            <a:r>
              <a:rPr lang="ar-IQ" dirty="0" err="1" smtClean="0"/>
              <a:t>م.م</a:t>
            </a:r>
            <a:r>
              <a:rPr lang="ar-IQ" dirty="0" smtClean="0"/>
              <a:t>. سارة جمال </a:t>
            </a:r>
            <a:r>
              <a:rPr lang="ar-IQ" dirty="0"/>
              <a:t/>
            </a:r>
            <a:br>
              <a:rPr lang="ar-IQ" dirty="0"/>
            </a:br>
            <a:r>
              <a:rPr lang="ar-IQ" dirty="0"/>
              <a:t/>
            </a:r>
            <a:br>
              <a:rPr lang="ar-IQ" dirty="0"/>
            </a:br>
            <a:r>
              <a:rPr lang="ar-IQ" dirty="0"/>
              <a:t/>
            </a:r>
            <a:br>
              <a:rPr lang="ar-IQ" dirty="0"/>
            </a:br>
            <a:r>
              <a:rPr lang="ar-IQ" dirty="0"/>
              <a:t/>
            </a:r>
            <a:br>
              <a:rPr lang="ar-IQ" dirty="0"/>
            </a:br>
            <a:endParaRPr lang="en-US" dirty="0"/>
          </a:p>
        </p:txBody>
      </p:sp>
    </p:spTree>
    <p:extLst>
      <p:ext uri="{BB962C8B-B14F-4D97-AF65-F5344CB8AC3E}">
        <p14:creationId xmlns:p14="http://schemas.microsoft.com/office/powerpoint/2010/main" val="1543653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طريقة زراعة </a:t>
            </a:r>
            <a:r>
              <a:rPr lang="ar-IQ" dirty="0" err="1" smtClean="0"/>
              <a:t>الكانديدا</a:t>
            </a:r>
            <a:r>
              <a:rPr lang="ar-IQ" dirty="0" smtClean="0"/>
              <a:t> في المختبر </a:t>
            </a:r>
            <a:endParaRPr lang="en-US" dirty="0"/>
          </a:p>
        </p:txBody>
      </p:sp>
      <p:sp>
        <p:nvSpPr>
          <p:cNvPr id="4" name="عنصر نائب للنص 3"/>
          <p:cNvSpPr>
            <a:spLocks noGrp="1"/>
          </p:cNvSpPr>
          <p:nvPr>
            <p:ph type="body" sz="half" idx="2"/>
          </p:nvPr>
        </p:nvSpPr>
        <p:spPr>
          <a:xfrm>
            <a:off x="4722812" y="2777066"/>
            <a:ext cx="6021388" cy="3229839"/>
          </a:xfrm>
        </p:spPr>
        <p:txBody>
          <a:bodyPr>
            <a:normAutofit fontScale="85000" lnSpcReduction="20000"/>
          </a:bodyPr>
          <a:lstStyle/>
          <a:p>
            <a:pPr marL="285750" lvl="0" indent="-285750" algn="just" rtl="1">
              <a:buClr>
                <a:prstClr val="white"/>
              </a:buClr>
              <a:buFont typeface="Wingdings 3" panose="05040102010807070707" pitchFamily="18" charset="2"/>
              <a:buChar char=""/>
            </a:pPr>
            <a:r>
              <a:rPr lang="ar-IQ" sz="2300" dirty="0">
                <a:solidFill>
                  <a:srgbClr val="537D0B">
                    <a:lumMod val="75000"/>
                  </a:srgbClr>
                </a:solidFill>
                <a:latin typeface="Times New Roman" panose="02020603050405020304" pitchFamily="18" charset="0"/>
                <a:cs typeface="Times New Roman" panose="02020603050405020304" pitchFamily="18" charset="0"/>
              </a:rPr>
              <a:t>الطريقة الأساسية في زراعة </a:t>
            </a:r>
            <a:r>
              <a:rPr lang="ar-IQ" sz="2300" dirty="0" err="1">
                <a:solidFill>
                  <a:srgbClr val="537D0B">
                    <a:lumMod val="75000"/>
                  </a:srgbClr>
                </a:solidFill>
                <a:latin typeface="Times New Roman" panose="02020603050405020304" pitchFamily="18" charset="0"/>
                <a:cs typeface="Times New Roman" panose="02020603050405020304" pitchFamily="18" charset="0"/>
              </a:rPr>
              <a:t>الكانديدا</a:t>
            </a:r>
            <a:r>
              <a:rPr lang="ar-IQ" sz="2300" dirty="0">
                <a:solidFill>
                  <a:srgbClr val="537D0B">
                    <a:lumMod val="75000"/>
                  </a:srgbClr>
                </a:solidFill>
                <a:latin typeface="Times New Roman" panose="02020603050405020304" pitchFamily="18" charset="0"/>
                <a:cs typeface="Times New Roman" panose="02020603050405020304" pitchFamily="18" charset="0"/>
              </a:rPr>
              <a:t> هي استخدام الوسط الزرعي المسمى </a:t>
            </a:r>
            <a:r>
              <a:rPr lang="en-US" sz="2300" dirty="0" err="1">
                <a:solidFill>
                  <a:srgbClr val="537D0B">
                    <a:lumMod val="75000"/>
                  </a:srgbClr>
                </a:solidFill>
                <a:latin typeface="Times New Roman" panose="02020603050405020304" pitchFamily="18" charset="0"/>
                <a:cs typeface="Times New Roman" panose="02020603050405020304" pitchFamily="18" charset="0"/>
              </a:rPr>
              <a:t>Sabourds</a:t>
            </a:r>
            <a:r>
              <a:rPr lang="en-US" sz="2300" dirty="0">
                <a:solidFill>
                  <a:srgbClr val="537D0B">
                    <a:lumMod val="75000"/>
                  </a:srgbClr>
                </a:solidFill>
                <a:latin typeface="Times New Roman" panose="02020603050405020304" pitchFamily="18" charset="0"/>
                <a:cs typeface="Times New Roman" panose="02020603050405020304" pitchFamily="18" charset="0"/>
              </a:rPr>
              <a:t> dextrose agar </a:t>
            </a:r>
            <a:r>
              <a:rPr lang="ar-IQ" sz="2300" dirty="0">
                <a:solidFill>
                  <a:srgbClr val="537D0B">
                    <a:lumMod val="75000"/>
                  </a:srgbClr>
                </a:solidFill>
                <a:latin typeface="Times New Roman" panose="02020603050405020304" pitchFamily="18" charset="0"/>
                <a:cs typeface="Times New Roman" panose="02020603050405020304" pitchFamily="18" charset="0"/>
              </a:rPr>
              <a:t>الذي يمكن تحضيره عن طريق وزن 65 غم من الاكار وتذويبه في الماء المقطر وادخاله الى جهاز التعقيم (</a:t>
            </a:r>
            <a:r>
              <a:rPr lang="en-US" sz="2300" dirty="0">
                <a:solidFill>
                  <a:srgbClr val="537D0B">
                    <a:lumMod val="75000"/>
                  </a:srgbClr>
                </a:solidFill>
                <a:latin typeface="Times New Roman" panose="02020603050405020304" pitchFamily="18" charset="0"/>
                <a:cs typeface="Times New Roman" panose="02020603050405020304" pitchFamily="18" charset="0"/>
              </a:rPr>
              <a:t>autoclave </a:t>
            </a:r>
            <a:r>
              <a:rPr lang="ar-IQ" sz="2300" dirty="0">
                <a:solidFill>
                  <a:srgbClr val="537D0B">
                    <a:lumMod val="75000"/>
                  </a:srgbClr>
                </a:solidFill>
                <a:latin typeface="Times New Roman" panose="02020603050405020304" pitchFamily="18" charset="0"/>
                <a:cs typeface="Times New Roman" panose="02020603050405020304" pitchFamily="18" charset="0"/>
              </a:rPr>
              <a:t>) على درجة حرارة </a:t>
            </a:r>
            <a:r>
              <a:rPr lang="en-US" sz="2300" dirty="0">
                <a:solidFill>
                  <a:srgbClr val="537D0B">
                    <a:lumMod val="75000"/>
                  </a:srgbClr>
                </a:solidFill>
                <a:latin typeface="Times New Roman" panose="02020603050405020304" pitchFamily="18" charset="0"/>
                <a:cs typeface="Times New Roman" panose="02020603050405020304" pitchFamily="18" charset="0"/>
              </a:rPr>
              <a:t>c</a:t>
            </a:r>
            <a:r>
              <a:rPr lang="ar-IQ" sz="2300" dirty="0">
                <a:solidFill>
                  <a:srgbClr val="537D0B">
                    <a:lumMod val="75000"/>
                  </a:srgbClr>
                </a:solidFill>
                <a:latin typeface="Times New Roman" panose="02020603050405020304" pitchFamily="18" charset="0"/>
                <a:cs typeface="Times New Roman" panose="02020603050405020304" pitchFamily="18" charset="0"/>
              </a:rPr>
              <a:t>121</a:t>
            </a:r>
            <a:r>
              <a:rPr lang="en-US" sz="2300" dirty="0">
                <a:solidFill>
                  <a:srgbClr val="537D0B">
                    <a:lumMod val="75000"/>
                  </a:srgbClr>
                </a:solidFill>
                <a:latin typeface="Times New Roman" panose="02020603050405020304" pitchFamily="18" charset="0"/>
                <a:cs typeface="Times New Roman" panose="02020603050405020304" pitchFamily="18" charset="0"/>
              </a:rPr>
              <a:t> </a:t>
            </a:r>
            <a:r>
              <a:rPr lang="ar-IQ" sz="2300" dirty="0">
                <a:solidFill>
                  <a:srgbClr val="537D0B">
                    <a:lumMod val="75000"/>
                  </a:srgbClr>
                </a:solidFill>
                <a:latin typeface="Times New Roman" panose="02020603050405020304" pitchFamily="18" charset="0"/>
                <a:cs typeface="Times New Roman" panose="02020603050405020304" pitchFamily="18" charset="0"/>
              </a:rPr>
              <a:t> لمدة نصف </a:t>
            </a:r>
            <a:r>
              <a:rPr lang="ar-IQ" sz="2300" dirty="0" err="1">
                <a:solidFill>
                  <a:srgbClr val="537D0B">
                    <a:lumMod val="75000"/>
                  </a:srgbClr>
                </a:solidFill>
                <a:latin typeface="Times New Roman" panose="02020603050405020304" pitchFamily="18" charset="0"/>
                <a:cs typeface="Times New Roman" panose="02020603050405020304" pitchFamily="18" charset="0"/>
              </a:rPr>
              <a:t>ساعةوننتظر</a:t>
            </a:r>
            <a:r>
              <a:rPr lang="ar-IQ" sz="2300" dirty="0">
                <a:solidFill>
                  <a:srgbClr val="537D0B">
                    <a:lumMod val="75000"/>
                  </a:srgbClr>
                </a:solidFill>
                <a:latin typeface="Times New Roman" panose="02020603050405020304" pitchFamily="18" charset="0"/>
                <a:cs typeface="Times New Roman" panose="02020603050405020304" pitchFamily="18" charset="0"/>
              </a:rPr>
              <a:t> حتى تبرد ونضيف </a:t>
            </a:r>
            <a:r>
              <a:rPr lang="ar-IQ" sz="2300" dirty="0" err="1">
                <a:solidFill>
                  <a:srgbClr val="537D0B">
                    <a:lumMod val="75000"/>
                  </a:srgbClr>
                </a:solidFill>
                <a:latin typeface="Times New Roman" panose="02020603050405020304" pitchFamily="18" charset="0"/>
                <a:cs typeface="Times New Roman" panose="02020603050405020304" pitchFamily="18" charset="0"/>
              </a:rPr>
              <a:t>الكلورمفينكول</a:t>
            </a:r>
            <a:r>
              <a:rPr lang="ar-IQ" sz="2300" dirty="0">
                <a:solidFill>
                  <a:srgbClr val="537D0B">
                    <a:lumMod val="75000"/>
                  </a:srgbClr>
                </a:solidFill>
                <a:latin typeface="Times New Roman" panose="02020603050405020304" pitchFamily="18" charset="0"/>
                <a:cs typeface="Times New Roman" panose="02020603050405020304" pitchFamily="18" charset="0"/>
              </a:rPr>
              <a:t> (وهو عبارة عن مضاد حيوي يمنع نمو البكتريا ) يتم تحضيره عن طريق اذابة </a:t>
            </a:r>
            <a:r>
              <a:rPr lang="en-US" sz="2300" dirty="0">
                <a:solidFill>
                  <a:srgbClr val="537D0B">
                    <a:lumMod val="75000"/>
                  </a:srgbClr>
                </a:solidFill>
                <a:latin typeface="Times New Roman" panose="02020603050405020304" pitchFamily="18" charset="0"/>
                <a:cs typeface="Times New Roman" panose="02020603050405020304" pitchFamily="18" charset="0"/>
              </a:rPr>
              <a:t>0.05 mg </a:t>
            </a:r>
            <a:r>
              <a:rPr lang="ar-IQ" sz="2300" dirty="0">
                <a:solidFill>
                  <a:srgbClr val="537D0B">
                    <a:lumMod val="75000"/>
                  </a:srgbClr>
                </a:solidFill>
                <a:latin typeface="Times New Roman" panose="02020603050405020304" pitchFamily="18" charset="0"/>
                <a:cs typeface="Times New Roman" panose="02020603050405020304" pitchFamily="18" charset="0"/>
              </a:rPr>
              <a:t> في 10</a:t>
            </a:r>
            <a:r>
              <a:rPr lang="en-US" sz="2300" dirty="0">
                <a:solidFill>
                  <a:srgbClr val="537D0B">
                    <a:lumMod val="75000"/>
                  </a:srgbClr>
                </a:solidFill>
                <a:latin typeface="Times New Roman" panose="02020603050405020304" pitchFamily="18" charset="0"/>
                <a:cs typeface="Times New Roman" panose="02020603050405020304" pitchFamily="18" charset="0"/>
              </a:rPr>
              <a:t>ml </a:t>
            </a:r>
            <a:r>
              <a:rPr lang="ar-IQ" sz="2300" dirty="0">
                <a:solidFill>
                  <a:srgbClr val="537D0B">
                    <a:lumMod val="75000"/>
                  </a:srgbClr>
                </a:solidFill>
                <a:latin typeface="Times New Roman" panose="02020603050405020304" pitchFamily="18" charset="0"/>
                <a:cs typeface="Times New Roman" panose="02020603050405020304" pitchFamily="18" charset="0"/>
              </a:rPr>
              <a:t> من الماء المقطر مع إضافة الايثانول قطرات بصورة تدريجية وبعد ذلك تصب في الاطباق ال </a:t>
            </a:r>
            <a:r>
              <a:rPr lang="en-US" sz="2300" dirty="0">
                <a:solidFill>
                  <a:srgbClr val="537D0B">
                    <a:lumMod val="75000"/>
                  </a:srgbClr>
                </a:solidFill>
                <a:latin typeface="Times New Roman" panose="02020603050405020304" pitchFamily="18" charset="0"/>
                <a:cs typeface="Times New Roman" panose="02020603050405020304" pitchFamily="18" charset="0"/>
              </a:rPr>
              <a:t>petri dish</a:t>
            </a:r>
            <a:r>
              <a:rPr lang="ar-IQ" sz="2300" dirty="0">
                <a:solidFill>
                  <a:srgbClr val="537D0B">
                    <a:lumMod val="75000"/>
                  </a:srgbClr>
                </a:solidFill>
                <a:latin typeface="Times New Roman" panose="02020603050405020304" pitchFamily="18" charset="0"/>
                <a:cs typeface="Times New Roman" panose="02020603050405020304" pitchFamily="18" charset="0"/>
              </a:rPr>
              <a:t> وننتظر حتى تتصلب ويتم اخذ مسحة من الفطريات بواسطة اللوب وفي ال </a:t>
            </a:r>
            <a:r>
              <a:rPr lang="en-US" sz="2300" dirty="0">
                <a:solidFill>
                  <a:srgbClr val="537D0B">
                    <a:lumMod val="75000"/>
                  </a:srgbClr>
                </a:solidFill>
                <a:latin typeface="Times New Roman" panose="02020603050405020304" pitchFamily="18" charset="0"/>
                <a:cs typeface="Times New Roman" panose="02020603050405020304" pitchFamily="18" charset="0"/>
              </a:rPr>
              <a:t>hood </a:t>
            </a:r>
            <a:r>
              <a:rPr lang="ar-IQ" sz="2300" dirty="0">
                <a:solidFill>
                  <a:srgbClr val="537D0B">
                    <a:lumMod val="75000"/>
                  </a:srgbClr>
                </a:solidFill>
                <a:latin typeface="Times New Roman" panose="02020603050405020304" pitchFamily="18" charset="0"/>
                <a:cs typeface="Times New Roman" panose="02020603050405020304" pitchFamily="18" charset="0"/>
              </a:rPr>
              <a:t>تحت ظروف معقمة لمنع حدوث أي تلوث للوسط بعد ذلك يتم لف الطبق بواسطة ال</a:t>
            </a:r>
            <a:r>
              <a:rPr lang="en-US" sz="2300" dirty="0">
                <a:solidFill>
                  <a:srgbClr val="537D0B">
                    <a:lumMod val="75000"/>
                  </a:srgbClr>
                </a:solidFill>
                <a:latin typeface="Times New Roman" panose="02020603050405020304" pitchFamily="18" charset="0"/>
                <a:cs typeface="Times New Roman" panose="02020603050405020304" pitchFamily="18" charset="0"/>
              </a:rPr>
              <a:t>para film </a:t>
            </a:r>
            <a:r>
              <a:rPr lang="ar-IQ" sz="2300" dirty="0">
                <a:solidFill>
                  <a:srgbClr val="537D0B">
                    <a:lumMod val="75000"/>
                  </a:srgbClr>
                </a:solidFill>
                <a:latin typeface="Times New Roman" panose="02020603050405020304" pitchFamily="18" charset="0"/>
                <a:cs typeface="Times New Roman" panose="02020603050405020304" pitchFamily="18" charset="0"/>
              </a:rPr>
              <a:t>وتوضع الاطباق  في الحاضنة في درجة حرارة 25</a:t>
            </a:r>
            <a:r>
              <a:rPr lang="en-US" sz="2300" dirty="0">
                <a:solidFill>
                  <a:srgbClr val="537D0B">
                    <a:lumMod val="75000"/>
                  </a:srgbClr>
                </a:solidFill>
                <a:latin typeface="Times New Roman" panose="02020603050405020304" pitchFamily="18" charset="0"/>
                <a:cs typeface="Times New Roman" panose="02020603050405020304" pitchFamily="18" charset="0"/>
              </a:rPr>
              <a:t> </a:t>
            </a:r>
            <a:r>
              <a:rPr lang="ar-IQ" sz="2300" dirty="0">
                <a:solidFill>
                  <a:srgbClr val="537D0B">
                    <a:lumMod val="75000"/>
                  </a:srgbClr>
                </a:solidFill>
                <a:latin typeface="Times New Roman" panose="02020603050405020304" pitchFamily="18" charset="0"/>
                <a:cs typeface="Times New Roman" panose="02020603050405020304" pitchFamily="18" charset="0"/>
              </a:rPr>
              <a:t>درجة مئوية </a:t>
            </a:r>
            <a:endParaRPr lang="en-US" sz="2300" dirty="0">
              <a:solidFill>
                <a:srgbClr val="537D0B">
                  <a:lumMod val="75000"/>
                </a:srgbClr>
              </a:solidFill>
              <a:latin typeface="Times New Roman" panose="02020603050405020304" pitchFamily="18" charset="0"/>
              <a:cs typeface="Times New Roman" panose="02020603050405020304" pitchFamily="18" charset="0"/>
            </a:endParaRPr>
          </a:p>
          <a:p>
            <a:endParaRPr lang="en-US" dirty="0"/>
          </a:p>
        </p:txBody>
      </p:sp>
      <p:pic>
        <p:nvPicPr>
          <p:cNvPr id="7" name="عنصر نائب للصورة 6"/>
          <p:cNvPicPr>
            <a:picLocks noGrp="1" noChangeAspect="1"/>
          </p:cNvPicPr>
          <p:nvPr>
            <p:ph type="pic" idx="1"/>
          </p:nvPr>
        </p:nvPicPr>
        <p:blipFill>
          <a:blip r:embed="rId2">
            <a:extLst>
              <a:ext uri="{28A0092B-C50C-407E-A947-70E740481C1C}">
                <a14:useLocalDpi xmlns:a14="http://schemas.microsoft.com/office/drawing/2010/main" val="0"/>
              </a:ext>
            </a:extLst>
          </a:blip>
          <a:srcRect l="15192" r="15192"/>
          <a:stretch>
            <a:fillRect/>
          </a:stretch>
        </p:blipFill>
        <p:spPr>
          <a:xfrm>
            <a:off x="876470" y="1490003"/>
            <a:ext cx="3280974" cy="4572000"/>
          </a:xfrm>
        </p:spPr>
      </p:pic>
    </p:spTree>
    <p:extLst>
      <p:ext uri="{BB962C8B-B14F-4D97-AF65-F5344CB8AC3E}">
        <p14:creationId xmlns:p14="http://schemas.microsoft.com/office/powerpoint/2010/main" val="3144260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34904" y="998806"/>
            <a:ext cx="8721969" cy="4149969"/>
          </a:xfrm>
        </p:spPr>
        <p:txBody>
          <a:bodyPr>
            <a:normAutofit/>
          </a:bodyPr>
          <a:lstStyle/>
          <a:p>
            <a:pPr algn="just" rtl="1">
              <a:lnSpc>
                <a:spcPct val="150000"/>
              </a:lnSpc>
            </a:pPr>
            <a:r>
              <a:rPr lang="ar-IQ" dirty="0" smtClean="0"/>
              <a:t>يتم تشخيص </a:t>
            </a:r>
            <a:r>
              <a:rPr lang="ar-IQ" dirty="0" err="1" smtClean="0"/>
              <a:t>الكانديدا</a:t>
            </a:r>
            <a:r>
              <a:rPr lang="ar-IQ" dirty="0" smtClean="0"/>
              <a:t> بواسطة استخدام الوسط الزرعي الذي يسمى </a:t>
            </a:r>
            <a:r>
              <a:rPr lang="en-US" dirty="0"/>
              <a:t> </a:t>
            </a:r>
            <a:r>
              <a:rPr lang="en-US" dirty="0" err="1"/>
              <a:t>HiChrom</a:t>
            </a:r>
            <a:r>
              <a:rPr lang="en-US" dirty="0"/>
              <a:t> Candida Differential agar</a:t>
            </a:r>
            <a:r>
              <a:rPr lang="ar-IQ" dirty="0" smtClean="0"/>
              <a:t>وهو عبارة عن وسط زرعي تفريقي تظهر عليه </a:t>
            </a:r>
            <a:r>
              <a:rPr lang="ar-IQ" dirty="0" err="1" smtClean="0"/>
              <a:t>الكانديدا</a:t>
            </a:r>
            <a:r>
              <a:rPr lang="ar-IQ" dirty="0" smtClean="0"/>
              <a:t> بالوان مختلفة يتم </a:t>
            </a:r>
            <a:r>
              <a:rPr lang="ar-IQ" dirty="0" err="1" smtClean="0"/>
              <a:t>تحضيرة</a:t>
            </a:r>
            <a:r>
              <a:rPr lang="ar-IQ" dirty="0"/>
              <a:t> </a:t>
            </a:r>
            <a:r>
              <a:rPr lang="ar-IQ" dirty="0" smtClean="0"/>
              <a:t>حسب الطريقة المذكورة على العلبة عن طريق اذابة 47.7 </a:t>
            </a:r>
            <a:r>
              <a:rPr lang="en-US" dirty="0" smtClean="0"/>
              <a:t>g</a:t>
            </a:r>
            <a:r>
              <a:rPr lang="ar-IQ" dirty="0" smtClean="0"/>
              <a:t>في 1 لتر من الماء المقطر واستخدام الهزاز لكي نضمن ذوبان المادة بصورة تامة ونضعه في جهاز التعقيم (</a:t>
            </a:r>
            <a:r>
              <a:rPr lang="en-US" dirty="0" smtClean="0"/>
              <a:t>autoclave</a:t>
            </a:r>
            <a:r>
              <a:rPr lang="ar-IQ" dirty="0" smtClean="0"/>
              <a:t>)</a:t>
            </a:r>
            <a:r>
              <a:rPr lang="en-US" dirty="0"/>
              <a:t> </a:t>
            </a:r>
            <a:r>
              <a:rPr lang="ar-IQ" dirty="0" smtClean="0"/>
              <a:t>لمدة 15 دقيقة على درجة </a:t>
            </a:r>
            <a:r>
              <a:rPr lang="en-US" dirty="0" smtClean="0"/>
              <a:t>121°C</a:t>
            </a:r>
            <a:r>
              <a:rPr lang="ar-IQ" dirty="0" smtClean="0"/>
              <a:t> بعد ذلك نصبه في الاطباق ال </a:t>
            </a:r>
            <a:r>
              <a:rPr lang="en-US" dirty="0" smtClean="0"/>
              <a:t>petri dish </a:t>
            </a:r>
            <a:r>
              <a:rPr lang="ar-IQ" dirty="0" smtClean="0"/>
              <a:t>ونزرع الفطريات بواسطة اللوب ويتم وضعها في الحاضنة </a:t>
            </a:r>
            <a:r>
              <a:rPr lang="ar-IQ" dirty="0" err="1" smtClean="0"/>
              <a:t>وونتظر</a:t>
            </a:r>
            <a:r>
              <a:rPr lang="ar-IQ" dirty="0" smtClean="0"/>
              <a:t> حتى تظهر المستعمرات بالوان مختلفة </a:t>
            </a:r>
            <a:endParaRPr lang="en-US" dirty="0"/>
          </a:p>
        </p:txBody>
      </p:sp>
    </p:spTree>
    <p:extLst>
      <p:ext uri="{BB962C8B-B14F-4D97-AF65-F5344CB8AC3E}">
        <p14:creationId xmlns:p14="http://schemas.microsoft.com/office/powerpoint/2010/main" val="350648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نص 4"/>
          <p:cNvSpPr>
            <a:spLocks noGrp="1"/>
          </p:cNvSpPr>
          <p:nvPr>
            <p:ph type="body" idx="1"/>
          </p:nvPr>
        </p:nvSpPr>
        <p:spPr>
          <a:xfrm>
            <a:off x="684213" y="1125414"/>
            <a:ext cx="8535988" cy="900333"/>
          </a:xfrm>
        </p:spPr>
        <p:txBody>
          <a:bodyPr>
            <a:normAutofit/>
          </a:bodyPr>
          <a:lstStyle/>
          <a:p>
            <a:pPr algn="r" rtl="1"/>
            <a:r>
              <a:rPr lang="ar-IQ" sz="3200" dirty="0" smtClean="0">
                <a:latin typeface="Times New Roman" panose="02020603050405020304" pitchFamily="18" charset="0"/>
                <a:cs typeface="Times New Roman" panose="02020603050405020304" pitchFamily="18" charset="0"/>
              </a:rPr>
              <a:t>أنواع </a:t>
            </a:r>
            <a:r>
              <a:rPr lang="ar-IQ" sz="3200" dirty="0" err="1" smtClean="0">
                <a:latin typeface="Times New Roman" panose="02020603050405020304" pitchFamily="18" charset="0"/>
                <a:cs typeface="Times New Roman" panose="02020603050405020304" pitchFamily="18" charset="0"/>
              </a:rPr>
              <a:t>الكانديدا</a:t>
            </a:r>
            <a:r>
              <a:rPr lang="ar-IQ" sz="3200" dirty="0" smtClean="0">
                <a:latin typeface="Times New Roman" panose="02020603050405020304" pitchFamily="18" charset="0"/>
                <a:cs typeface="Times New Roman" panose="02020603050405020304" pitchFamily="18" charset="0"/>
              </a:rPr>
              <a:t> ع الوسط التفريقي </a:t>
            </a:r>
            <a:r>
              <a:rPr lang="en-US" sz="3200" dirty="0" err="1" smtClean="0">
                <a:latin typeface="Times New Roman" panose="02020603050405020304" pitchFamily="18" charset="0"/>
                <a:cs typeface="Times New Roman" panose="02020603050405020304" pitchFamily="18" charset="0"/>
              </a:rPr>
              <a:t>hichrome</a:t>
            </a:r>
            <a:endParaRPr lang="en-US" sz="3200" dirty="0">
              <a:latin typeface="Times New Roman" panose="02020603050405020304" pitchFamily="18" charset="0"/>
              <a:cs typeface="Times New Roman" panose="02020603050405020304" pitchFamily="18" charset="0"/>
            </a:endParaRPr>
          </a:p>
        </p:txBody>
      </p:sp>
      <p:graphicFrame>
        <p:nvGraphicFramePr>
          <p:cNvPr id="4" name="عنصر نائب للمحتوى 3"/>
          <p:cNvGraphicFramePr>
            <a:graphicFrameLocks noGrp="1"/>
          </p:cNvGraphicFramePr>
          <p:nvPr>
            <p:ph idx="4294967295"/>
            <p:extLst>
              <p:ext uri="{D42A27DB-BD31-4B8C-83A1-F6EECF244321}">
                <p14:modId xmlns:p14="http://schemas.microsoft.com/office/powerpoint/2010/main" val="184453306"/>
              </p:ext>
            </p:extLst>
          </p:nvPr>
        </p:nvGraphicFramePr>
        <p:xfrm>
          <a:off x="506437" y="2152357"/>
          <a:ext cx="10515600" cy="3166304"/>
        </p:xfrm>
        <a:graphic>
          <a:graphicData uri="http://schemas.openxmlformats.org/drawingml/2006/table">
            <a:tbl>
              <a:tblPr firstRow="1" firstCol="1" bandRow="1">
                <a:tableStyleId>{5C22544A-7EE6-4342-B048-85BDC9FD1C3A}</a:tableStyleId>
              </a:tblPr>
              <a:tblGrid>
                <a:gridCol w="1358616">
                  <a:extLst>
                    <a:ext uri="{9D8B030D-6E8A-4147-A177-3AD203B41FA5}">
                      <a16:colId xmlns:a16="http://schemas.microsoft.com/office/drawing/2014/main" val="408206262"/>
                    </a:ext>
                  </a:extLst>
                </a:gridCol>
                <a:gridCol w="5976513">
                  <a:extLst>
                    <a:ext uri="{9D8B030D-6E8A-4147-A177-3AD203B41FA5}">
                      <a16:colId xmlns:a16="http://schemas.microsoft.com/office/drawing/2014/main" val="1503411263"/>
                    </a:ext>
                  </a:extLst>
                </a:gridCol>
                <a:gridCol w="3180471">
                  <a:extLst>
                    <a:ext uri="{9D8B030D-6E8A-4147-A177-3AD203B41FA5}">
                      <a16:colId xmlns:a16="http://schemas.microsoft.com/office/drawing/2014/main" val="974954064"/>
                    </a:ext>
                  </a:extLst>
                </a:gridCol>
              </a:tblGrid>
              <a:tr h="499304">
                <a:tc>
                  <a:txBody>
                    <a:bodyPr/>
                    <a:lstStyle/>
                    <a:p>
                      <a:pPr marL="0" marR="0" algn="ctr">
                        <a:lnSpc>
                          <a:spcPct val="150000"/>
                        </a:lnSpc>
                        <a:spcBef>
                          <a:spcPts val="0"/>
                        </a:spcBef>
                        <a:spcAft>
                          <a:spcPts val="0"/>
                        </a:spcAft>
                      </a:pPr>
                      <a:r>
                        <a:rPr lang="en-US" sz="1400" dirty="0">
                          <a:effectLst/>
                        </a:rPr>
                        <a:t>No.</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rPr>
                        <a:t>Candida spp.</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rPr>
                        <a:t>Color of colony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8314508"/>
                  </a:ext>
                </a:extLst>
              </a:tr>
              <a:tr h="264160">
                <a:tc>
                  <a:txBody>
                    <a:bodyPr/>
                    <a:lstStyle/>
                    <a:p>
                      <a:pPr marL="0" marR="0" algn="ctr">
                        <a:lnSpc>
                          <a:spcPct val="150000"/>
                        </a:lnSpc>
                        <a:spcBef>
                          <a:spcPts val="0"/>
                        </a:spcBef>
                        <a:spcAft>
                          <a:spcPts val="0"/>
                        </a:spcAft>
                      </a:pPr>
                      <a:r>
                        <a:rPr lang="en-US" sz="1400" dirty="0">
                          <a:effectLst/>
                        </a:rPr>
                        <a:t>1.</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a:effectLst/>
                        </a:rPr>
                        <a:t>Candida albicans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rPr>
                        <a:t>Light green</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96730754"/>
                  </a:ext>
                </a:extLst>
              </a:tr>
              <a:tr h="264160">
                <a:tc>
                  <a:txBody>
                    <a:bodyPr/>
                    <a:lstStyle/>
                    <a:p>
                      <a:pPr marL="0" marR="0" algn="ctr">
                        <a:lnSpc>
                          <a:spcPct val="150000"/>
                        </a:lnSpc>
                        <a:spcBef>
                          <a:spcPts val="0"/>
                        </a:spcBef>
                        <a:spcAft>
                          <a:spcPts val="0"/>
                        </a:spcAft>
                      </a:pPr>
                      <a:r>
                        <a:rPr lang="en-US" sz="1400" dirty="0">
                          <a:effectLst/>
                        </a:rPr>
                        <a:t>2.</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a:effectLst/>
                        </a:rPr>
                        <a:t>Candida tropicalis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rPr>
                        <a:t>Blue to purple</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65724056"/>
                  </a:ext>
                </a:extLst>
              </a:tr>
              <a:tr h="255905">
                <a:tc>
                  <a:txBody>
                    <a:bodyPr/>
                    <a:lstStyle/>
                    <a:p>
                      <a:pPr marL="0" marR="0" algn="ctr">
                        <a:lnSpc>
                          <a:spcPct val="150000"/>
                        </a:lnSpc>
                        <a:spcBef>
                          <a:spcPts val="0"/>
                        </a:spcBef>
                        <a:spcAft>
                          <a:spcPts val="0"/>
                        </a:spcAft>
                      </a:pPr>
                      <a:r>
                        <a:rPr lang="en-US" sz="1400" dirty="0">
                          <a:effectLst/>
                        </a:rPr>
                        <a:t>3.</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a:effectLst/>
                        </a:rPr>
                        <a:t>Candida glabrata</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rPr>
                        <a:t>Cream to white</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99409228"/>
                  </a:ext>
                </a:extLst>
              </a:tr>
              <a:tr h="264160">
                <a:tc>
                  <a:txBody>
                    <a:bodyPr/>
                    <a:lstStyle/>
                    <a:p>
                      <a:pPr marL="0" marR="0" algn="ctr">
                        <a:lnSpc>
                          <a:spcPct val="150000"/>
                        </a:lnSpc>
                        <a:spcBef>
                          <a:spcPts val="0"/>
                        </a:spcBef>
                        <a:spcAft>
                          <a:spcPts val="0"/>
                        </a:spcAft>
                      </a:pPr>
                      <a:r>
                        <a:rPr lang="en-US" sz="1400" dirty="0">
                          <a:effectLst/>
                        </a:rPr>
                        <a:t>4.</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a:effectLst/>
                        </a:rPr>
                        <a:t>Candida krusei</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rPr>
                        <a:t>Purple, fuzzy</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78927415"/>
                  </a:ext>
                </a:extLst>
              </a:tr>
              <a:tr h="264160">
                <a:tc>
                  <a:txBody>
                    <a:bodyPr/>
                    <a:lstStyle/>
                    <a:p>
                      <a:pPr marL="0" marR="0" algn="ctr">
                        <a:lnSpc>
                          <a:spcPct val="150000"/>
                        </a:lnSpc>
                        <a:spcBef>
                          <a:spcPts val="0"/>
                        </a:spcBef>
                        <a:spcAft>
                          <a:spcPts val="0"/>
                        </a:spcAft>
                      </a:pPr>
                      <a:r>
                        <a:rPr lang="en-US" sz="1400" dirty="0">
                          <a:effectLst/>
                        </a:rPr>
                        <a:t>5.</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a:effectLst/>
                        </a:rPr>
                        <a:t>Candida parapsilosis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rPr>
                        <a:t>White to cream</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54150110"/>
                  </a:ext>
                </a:extLst>
              </a:tr>
              <a:tr h="264160">
                <a:tc>
                  <a:txBody>
                    <a:bodyPr/>
                    <a:lstStyle/>
                    <a:p>
                      <a:pPr marL="0" marR="0" algn="ctr">
                        <a:spcBef>
                          <a:spcPts val="0"/>
                        </a:spcBef>
                        <a:spcAft>
                          <a:spcPts val="0"/>
                        </a:spcAft>
                      </a:pPr>
                      <a:r>
                        <a:rPr lang="en-US" sz="1400" dirty="0">
                          <a:effectLst/>
                        </a:rPr>
                        <a:t>6.</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a:effectLst/>
                        </a:rPr>
                        <a:t>Candida kefyr</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dirty="0">
                          <a:effectLst/>
                        </a:rPr>
                        <a:t>Cream to white with slight purple </a:t>
                      </a:r>
                      <a:r>
                        <a:rPr lang="en-US" sz="1400" dirty="0" err="1">
                          <a:effectLst/>
                        </a:rPr>
                        <a:t>centre</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54527084"/>
                  </a:ext>
                </a:extLst>
              </a:tr>
              <a:tr h="240665">
                <a:tc>
                  <a:txBody>
                    <a:bodyPr/>
                    <a:lstStyle/>
                    <a:p>
                      <a:pPr marL="0" marR="0" algn="ctr">
                        <a:lnSpc>
                          <a:spcPct val="150000"/>
                        </a:lnSpc>
                        <a:spcBef>
                          <a:spcPts val="0"/>
                        </a:spcBef>
                        <a:spcAft>
                          <a:spcPts val="0"/>
                        </a:spcAft>
                      </a:pPr>
                      <a:r>
                        <a:rPr lang="en-US" sz="1400" dirty="0">
                          <a:effectLst/>
                        </a:rPr>
                        <a:t>7.</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a:effectLst/>
                        </a:rPr>
                        <a:t>Candida lusitaniae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rPr>
                        <a:t>white</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87626748"/>
                  </a:ext>
                </a:extLst>
              </a:tr>
              <a:tr h="0">
                <a:tc>
                  <a:txBody>
                    <a:bodyPr/>
                    <a:lstStyle/>
                    <a:p>
                      <a:pPr marL="0" marR="0" algn="ctr">
                        <a:lnSpc>
                          <a:spcPct val="150000"/>
                        </a:lnSpc>
                        <a:spcBef>
                          <a:spcPts val="0"/>
                        </a:spcBef>
                        <a:spcAft>
                          <a:spcPts val="0"/>
                        </a:spcAft>
                      </a:pPr>
                      <a:r>
                        <a:rPr lang="en-US" sz="1400" dirty="0">
                          <a:effectLst/>
                        </a:rPr>
                        <a:t>8.</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a:effectLst/>
                        </a:rPr>
                        <a:t>Candida rugosa</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rPr>
                        <a:t>white</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24797862"/>
                  </a:ext>
                </a:extLst>
              </a:tr>
            </a:tbl>
          </a:graphicData>
        </a:graphic>
      </p:graphicFrame>
    </p:spTree>
    <p:extLst>
      <p:ext uri="{BB962C8B-B14F-4D97-AF65-F5344CB8AC3E}">
        <p14:creationId xmlns:p14="http://schemas.microsoft.com/office/powerpoint/2010/main" val="2453418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تشخيص </a:t>
            </a:r>
            <a:r>
              <a:rPr lang="ar-IQ" dirty="0" err="1" smtClean="0"/>
              <a:t>الكانديدا</a:t>
            </a:r>
            <a:r>
              <a:rPr lang="ar-IQ" dirty="0" smtClean="0"/>
              <a:t> باستخدام المجهر الضوئي </a:t>
            </a:r>
            <a:endParaRPr lang="en-US" dirty="0"/>
          </a:p>
        </p:txBody>
      </p:sp>
      <p:sp>
        <p:nvSpPr>
          <p:cNvPr id="3" name="عنصر نائب للمحتوى 2"/>
          <p:cNvSpPr>
            <a:spLocks noGrp="1"/>
          </p:cNvSpPr>
          <p:nvPr>
            <p:ph idx="1"/>
          </p:nvPr>
        </p:nvSpPr>
        <p:spPr>
          <a:xfrm>
            <a:off x="684212" y="1097280"/>
            <a:ext cx="10119776" cy="3203787"/>
          </a:xfrm>
        </p:spPr>
        <p:txBody>
          <a:bodyPr/>
          <a:lstStyle/>
          <a:p>
            <a:pPr algn="just" rtl="1">
              <a:lnSpc>
                <a:spcPct val="150000"/>
              </a:lnSpc>
            </a:pPr>
            <a:r>
              <a:rPr lang="ar-IQ" dirty="0" smtClean="0"/>
              <a:t>يمكن تشخيص </a:t>
            </a:r>
            <a:r>
              <a:rPr lang="ar-IQ" dirty="0" err="1" smtClean="0"/>
              <a:t>الكانديدا</a:t>
            </a:r>
            <a:r>
              <a:rPr lang="ar-IQ" dirty="0" smtClean="0"/>
              <a:t> بواسطة عمل </a:t>
            </a:r>
            <a:r>
              <a:rPr lang="ar-IQ" dirty="0" err="1" smtClean="0"/>
              <a:t>سلايد</a:t>
            </a:r>
            <a:r>
              <a:rPr lang="ar-IQ" dirty="0" smtClean="0"/>
              <a:t> خاص بالفطر وذلك بواسطة اخذ قطعة صغيرة من الفطر ونقعها  بواسطة القاصر لمدة دقيقة وبعد ذلك نغسلها بالماء المعقم ونضعه على </a:t>
            </a:r>
            <a:r>
              <a:rPr lang="ar-IQ" dirty="0" err="1" smtClean="0"/>
              <a:t>السلايد</a:t>
            </a:r>
            <a:r>
              <a:rPr lang="ar-IQ" dirty="0" smtClean="0"/>
              <a:t> </a:t>
            </a:r>
            <a:r>
              <a:rPr lang="ar-IQ" dirty="0" err="1" smtClean="0"/>
              <a:t>ونغطية</a:t>
            </a:r>
            <a:r>
              <a:rPr lang="ar-IQ" dirty="0" smtClean="0"/>
              <a:t> ب غطاء </a:t>
            </a:r>
            <a:r>
              <a:rPr lang="ar-IQ" dirty="0" err="1" smtClean="0"/>
              <a:t>السلايد</a:t>
            </a:r>
            <a:r>
              <a:rPr lang="ar-IQ" dirty="0" smtClean="0"/>
              <a:t> المعقم والنظيف ونفحصه تحت المجهر ع قوة ال</a:t>
            </a:r>
            <a:r>
              <a:rPr lang="en-US" dirty="0" smtClean="0"/>
              <a:t>x40</a:t>
            </a:r>
            <a:r>
              <a:rPr lang="ar-IQ" dirty="0"/>
              <a:t> </a:t>
            </a:r>
            <a:r>
              <a:rPr lang="ar-IQ" dirty="0" smtClean="0"/>
              <a:t>ويمكن وضع قطرات من مادة ال </a:t>
            </a:r>
            <a:r>
              <a:rPr lang="en-US" dirty="0" err="1" smtClean="0"/>
              <a:t>lactophenol</a:t>
            </a:r>
            <a:r>
              <a:rPr lang="en-US" dirty="0" smtClean="0"/>
              <a:t> </a:t>
            </a:r>
            <a:r>
              <a:rPr lang="ar-IQ" dirty="0" smtClean="0"/>
              <a:t>( وهو عبارة عن مزيج من حامض </a:t>
            </a:r>
            <a:r>
              <a:rPr lang="ar-IQ" dirty="0" err="1" smtClean="0"/>
              <a:t>اللاكتيك</a:t>
            </a:r>
            <a:r>
              <a:rPr lang="ar-IQ" dirty="0" smtClean="0"/>
              <a:t> </a:t>
            </a:r>
            <a:r>
              <a:rPr lang="ar-IQ" dirty="0" err="1" smtClean="0"/>
              <a:t>والكليسيرول</a:t>
            </a:r>
            <a:r>
              <a:rPr lang="ar-IQ" dirty="0" smtClean="0"/>
              <a:t>  ومحلول الفينول في الماء)يستخدم لتوضيح تركيب الفطريات ويمكن تشخيص الفطر تحت المجهر بواسطة الشكل والقوام والتركيب . </a:t>
            </a:r>
            <a:endParaRPr lang="en-US" dirty="0"/>
          </a:p>
        </p:txBody>
      </p:sp>
    </p:spTree>
    <p:extLst>
      <p:ext uri="{BB962C8B-B14F-4D97-AF65-F5344CB8AC3E}">
        <p14:creationId xmlns:p14="http://schemas.microsoft.com/office/powerpoint/2010/main" val="3299663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037429" y="759655"/>
            <a:ext cx="5950634" cy="1111348"/>
          </a:xfrm>
        </p:spPr>
        <p:txBody>
          <a:bodyPr/>
          <a:lstStyle/>
          <a:p>
            <a:r>
              <a:rPr lang="ar-IQ" dirty="0" err="1" smtClean="0"/>
              <a:t>الكانديدا</a:t>
            </a:r>
            <a:r>
              <a:rPr lang="ar-IQ" dirty="0" smtClean="0"/>
              <a:t> تحت المجهر الضوئي </a:t>
            </a:r>
            <a:endParaRPr lang="en-US"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7429" y="2194559"/>
            <a:ext cx="5950634" cy="2771336"/>
          </a:xfrm>
        </p:spPr>
      </p:pic>
    </p:spTree>
    <p:extLst>
      <p:ext uri="{BB962C8B-B14F-4D97-AF65-F5344CB8AC3E}">
        <p14:creationId xmlns:p14="http://schemas.microsoft.com/office/powerpoint/2010/main" val="3266220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32516" y="633047"/>
            <a:ext cx="7047915" cy="823610"/>
          </a:xfrm>
        </p:spPr>
        <p:txBody>
          <a:bodyPr/>
          <a:lstStyle/>
          <a:p>
            <a:pPr algn="r" rtl="1"/>
            <a:r>
              <a:rPr lang="ar-IQ" dirty="0" smtClean="0"/>
              <a:t>طرق حفظ </a:t>
            </a:r>
            <a:r>
              <a:rPr lang="ar-IQ" dirty="0" err="1" smtClean="0"/>
              <a:t>الكانديدا</a:t>
            </a:r>
            <a:r>
              <a:rPr lang="ar-IQ" dirty="0" smtClean="0"/>
              <a:t> </a:t>
            </a:r>
            <a:endParaRPr lang="en-US" dirty="0"/>
          </a:p>
        </p:txBody>
      </p:sp>
      <p:sp>
        <p:nvSpPr>
          <p:cNvPr id="3" name="عنصر نائب للمحتوى 2"/>
          <p:cNvSpPr>
            <a:spLocks noGrp="1"/>
          </p:cNvSpPr>
          <p:nvPr>
            <p:ph idx="1"/>
          </p:nvPr>
        </p:nvSpPr>
        <p:spPr>
          <a:xfrm>
            <a:off x="2217590" y="1456656"/>
            <a:ext cx="8534400" cy="3784209"/>
          </a:xfrm>
        </p:spPr>
        <p:txBody>
          <a:bodyPr>
            <a:normAutofit fontScale="85000" lnSpcReduction="10000"/>
          </a:bodyPr>
          <a:lstStyle/>
          <a:p>
            <a:pPr algn="just" rtl="1">
              <a:lnSpc>
                <a:spcPct val="150000"/>
              </a:lnSpc>
            </a:pPr>
            <a:r>
              <a:rPr lang="ar-IQ" dirty="0" smtClean="0"/>
              <a:t>بعد الحصول على عينات الفطريات لغرض الدراسة البحثية يمكن خزن العينات </a:t>
            </a:r>
            <a:r>
              <a:rPr lang="ar-IQ" dirty="0" err="1" smtClean="0"/>
              <a:t>للاستفاده</a:t>
            </a:r>
            <a:r>
              <a:rPr lang="ar-IQ" dirty="0" smtClean="0"/>
              <a:t> منها لاحقا مع مراعاة التعقيم لتجنب الإصابة والطرق التي تستخدم هي </a:t>
            </a:r>
          </a:p>
          <a:p>
            <a:pPr algn="just" rtl="1">
              <a:lnSpc>
                <a:spcPct val="150000"/>
              </a:lnSpc>
            </a:pPr>
            <a:r>
              <a:rPr lang="ar-IQ" dirty="0" smtClean="0"/>
              <a:t>الخزن قصير المدى الذي يكون بحفظ  العينات المرضية على وسط </a:t>
            </a:r>
            <a:r>
              <a:rPr lang="en-US" dirty="0" err="1" smtClean="0"/>
              <a:t>sabourds</a:t>
            </a:r>
            <a:r>
              <a:rPr lang="en-US" dirty="0" smtClean="0"/>
              <a:t> dextrose agar </a:t>
            </a:r>
            <a:r>
              <a:rPr lang="ar-IQ" dirty="0" smtClean="0"/>
              <a:t>في طبق بتري في درجة حراره </a:t>
            </a:r>
            <a:r>
              <a:rPr lang="en-US" dirty="0" smtClean="0"/>
              <a:t>4</a:t>
            </a:r>
            <a:r>
              <a:rPr lang="ar-IQ" dirty="0" smtClean="0"/>
              <a:t>درجة مئوية </a:t>
            </a:r>
          </a:p>
          <a:p>
            <a:pPr algn="just" rtl="1">
              <a:lnSpc>
                <a:spcPct val="150000"/>
              </a:lnSpc>
            </a:pPr>
            <a:r>
              <a:rPr lang="ar-IQ" dirty="0" smtClean="0"/>
              <a:t>الخزن متوسط المدى بواسطة عمل ال</a:t>
            </a:r>
            <a:r>
              <a:rPr lang="en-US" dirty="0" smtClean="0"/>
              <a:t>slant </a:t>
            </a:r>
            <a:r>
              <a:rPr lang="en-US" dirty="0" err="1" smtClean="0"/>
              <a:t>sabourd</a:t>
            </a:r>
            <a:r>
              <a:rPr lang="en-US" dirty="0" smtClean="0"/>
              <a:t> dextrose agar </a:t>
            </a:r>
            <a:r>
              <a:rPr lang="ar-IQ" dirty="0" smtClean="0"/>
              <a:t>( صب الوسط الزرعي في </a:t>
            </a:r>
            <a:r>
              <a:rPr lang="ar-IQ" dirty="0" err="1" smtClean="0"/>
              <a:t>تيوب</a:t>
            </a:r>
            <a:r>
              <a:rPr lang="ar-IQ" dirty="0" smtClean="0"/>
              <a:t> بصورة مائلة ووضع الفطريات بواسطة اللوب المعقم فيه ويخزن لمدة </a:t>
            </a:r>
            <a:r>
              <a:rPr lang="ar-IQ" dirty="0" err="1" smtClean="0"/>
              <a:t>اشهرويلف</a:t>
            </a:r>
            <a:r>
              <a:rPr lang="ar-IQ" dirty="0" smtClean="0"/>
              <a:t> </a:t>
            </a:r>
            <a:r>
              <a:rPr lang="ar-IQ" dirty="0" err="1" smtClean="0"/>
              <a:t>التيوب</a:t>
            </a:r>
            <a:r>
              <a:rPr lang="ar-IQ" dirty="0" smtClean="0"/>
              <a:t> بواسطة </a:t>
            </a:r>
            <a:r>
              <a:rPr lang="en-US" dirty="0" smtClean="0"/>
              <a:t>para film </a:t>
            </a:r>
            <a:r>
              <a:rPr lang="ar-IQ" dirty="0" smtClean="0"/>
              <a:t> </a:t>
            </a:r>
          </a:p>
          <a:p>
            <a:pPr algn="just" rtl="1">
              <a:lnSpc>
                <a:spcPct val="150000"/>
              </a:lnSpc>
            </a:pPr>
            <a:r>
              <a:rPr lang="ar-IQ" dirty="0" smtClean="0"/>
              <a:t>الخزن بعيد المدى  وهو زرع العينات على وسط يحتوي على 20%كليسيرول وحفظه في درجة حرارة -20 </a:t>
            </a:r>
            <a:endParaRPr lang="en-US" dirty="0"/>
          </a:p>
        </p:txBody>
      </p:sp>
    </p:spTree>
    <p:extLst>
      <p:ext uri="{BB962C8B-B14F-4D97-AF65-F5344CB8AC3E}">
        <p14:creationId xmlns:p14="http://schemas.microsoft.com/office/powerpoint/2010/main" val="3490741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32517" y="337626"/>
            <a:ext cx="5786094" cy="924950"/>
          </a:xfrm>
        </p:spPr>
        <p:txBody>
          <a:bodyPr/>
          <a:lstStyle/>
          <a:p>
            <a:pPr algn="r" rtl="1"/>
            <a:r>
              <a:rPr lang="ar-IQ" dirty="0" smtClean="0"/>
              <a:t>طرق حفظ عينات </a:t>
            </a:r>
            <a:r>
              <a:rPr lang="ar-IQ" dirty="0" err="1" smtClean="0"/>
              <a:t>الكانديدا</a:t>
            </a:r>
            <a:r>
              <a:rPr lang="ar-IQ" dirty="0" smtClean="0"/>
              <a:t> </a:t>
            </a:r>
            <a:endParaRPr lang="en-US" dirty="0"/>
          </a:p>
        </p:txBody>
      </p:sp>
      <p:pic>
        <p:nvPicPr>
          <p:cNvPr id="6" name="عنصر نائب للمحتوى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28718" y="1744394"/>
            <a:ext cx="2740845" cy="4079630"/>
          </a:xfrm>
        </p:spPr>
      </p:pic>
    </p:spTree>
    <p:extLst>
      <p:ext uri="{BB962C8B-B14F-4D97-AF65-F5344CB8AC3E}">
        <p14:creationId xmlns:p14="http://schemas.microsoft.com/office/powerpoint/2010/main" val="5324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4212" y="407964"/>
            <a:ext cx="8534400" cy="562707"/>
          </a:xfrm>
        </p:spPr>
        <p:txBody>
          <a:bodyPr>
            <a:normAutofit fontScale="90000"/>
          </a:bodyPr>
          <a:lstStyle/>
          <a:p>
            <a:pPr algn="r" rtl="1"/>
            <a:r>
              <a:rPr lang="ar-IQ" dirty="0" smtClean="0"/>
              <a:t>إصابات </a:t>
            </a:r>
            <a:r>
              <a:rPr lang="ar-IQ" dirty="0" err="1" smtClean="0"/>
              <a:t>الكانديدا</a:t>
            </a:r>
            <a:r>
              <a:rPr lang="ar-IQ" dirty="0" smtClean="0"/>
              <a:t> </a:t>
            </a:r>
            <a:endParaRPr lang="en-US" dirty="0"/>
          </a:p>
        </p:txBody>
      </p:sp>
      <p:sp>
        <p:nvSpPr>
          <p:cNvPr id="3" name="عنصر نائب للمحتوى 2"/>
          <p:cNvSpPr>
            <a:spLocks noGrp="1"/>
          </p:cNvSpPr>
          <p:nvPr>
            <p:ph idx="1"/>
          </p:nvPr>
        </p:nvSpPr>
        <p:spPr>
          <a:xfrm>
            <a:off x="2869808" y="1266092"/>
            <a:ext cx="7568420" cy="4543865"/>
          </a:xfrm>
        </p:spPr>
        <p:txBody>
          <a:bodyPr>
            <a:normAutofit fontScale="92500"/>
          </a:bodyPr>
          <a:lstStyle/>
          <a:p>
            <a:pPr algn="just" rtl="1">
              <a:lnSpc>
                <a:spcPct val="150000"/>
              </a:lnSpc>
            </a:pPr>
            <a:r>
              <a:rPr lang="ar-IQ" sz="2400" dirty="0">
                <a:solidFill>
                  <a:prstClr val="black"/>
                </a:solidFill>
                <a:latin typeface="Calibri Light" panose="020F0302020204030204"/>
                <a:ea typeface="+mj-ea"/>
                <a:cs typeface="Times New Roman" panose="02020603050405020304" pitchFamily="18" charset="0"/>
              </a:rPr>
              <a:t>تصيب </a:t>
            </a:r>
            <a:r>
              <a:rPr lang="ar-IQ" sz="2400" dirty="0" err="1">
                <a:solidFill>
                  <a:prstClr val="black"/>
                </a:solidFill>
                <a:latin typeface="Calibri Light" panose="020F0302020204030204"/>
                <a:ea typeface="+mj-ea"/>
                <a:cs typeface="Times New Roman" panose="02020603050405020304" pitchFamily="18" charset="0"/>
              </a:rPr>
              <a:t>الكانديدا</a:t>
            </a:r>
            <a:r>
              <a:rPr lang="ar-IQ" sz="2400" dirty="0">
                <a:solidFill>
                  <a:prstClr val="black"/>
                </a:solidFill>
                <a:latin typeface="Calibri Light" panose="020F0302020204030204"/>
                <a:ea typeface="+mj-ea"/>
                <a:cs typeface="Times New Roman" panose="02020603050405020304" pitchFamily="18" charset="0"/>
              </a:rPr>
              <a:t> أجزاء مختلفة من جسم الانسان مثل الفم , البلعوم ,الجلد ,</a:t>
            </a:r>
            <a:r>
              <a:rPr lang="ar-IQ" sz="2400" dirty="0" err="1">
                <a:solidFill>
                  <a:prstClr val="black"/>
                </a:solidFill>
                <a:latin typeface="Calibri Light" panose="020F0302020204030204"/>
                <a:ea typeface="+mj-ea"/>
                <a:cs typeface="Times New Roman" panose="02020603050405020304" pitchFamily="18" charset="0"/>
              </a:rPr>
              <a:t>الاضافر</a:t>
            </a:r>
            <a:r>
              <a:rPr lang="ar-IQ" sz="2400" dirty="0">
                <a:solidFill>
                  <a:prstClr val="black"/>
                </a:solidFill>
                <a:latin typeface="Calibri Light" panose="020F0302020204030204"/>
                <a:ea typeface="+mj-ea"/>
                <a:cs typeface="Times New Roman" panose="02020603050405020304" pitchFamily="18" charset="0"/>
              </a:rPr>
              <a:t> ,الشعر وتصيب الكلى ,الأمعاء وتصيب النساء بصورة كبيرة  وتسبب طفح جلدي لدى الأطفال نتيجة الرطوبة من استخدام الحفاظات  وتعزى قشرة </a:t>
            </a:r>
            <a:r>
              <a:rPr lang="ar-IQ" sz="2400" dirty="0" err="1">
                <a:solidFill>
                  <a:prstClr val="black"/>
                </a:solidFill>
                <a:latin typeface="Calibri Light" panose="020F0302020204030204"/>
                <a:ea typeface="+mj-ea"/>
                <a:cs typeface="Times New Roman" panose="02020603050405020304" pitchFamily="18" charset="0"/>
              </a:rPr>
              <a:t>الشعروالحكه</a:t>
            </a:r>
            <a:r>
              <a:rPr lang="ar-IQ" sz="2400" dirty="0">
                <a:solidFill>
                  <a:prstClr val="black"/>
                </a:solidFill>
                <a:latin typeface="Calibri Light" panose="020F0302020204030204"/>
                <a:ea typeface="+mj-ea"/>
                <a:cs typeface="Times New Roman" panose="02020603050405020304" pitchFamily="18" charset="0"/>
              </a:rPr>
              <a:t>  الى الإصابة بهذا الفطر وتسبب التسمم بالدم نتيجة وصول هذه الفطريات الى الدم وتكثر هذه الفطريات نتيجة استخدام المضادات الحيوية بكثرة </a:t>
            </a:r>
            <a:r>
              <a:rPr lang="ar-IQ" sz="2400" dirty="0" err="1">
                <a:solidFill>
                  <a:prstClr val="black"/>
                </a:solidFill>
                <a:latin typeface="Calibri Light" panose="020F0302020204030204"/>
                <a:ea typeface="+mj-ea"/>
                <a:cs typeface="Times New Roman" panose="02020603050405020304" pitchFamily="18" charset="0"/>
              </a:rPr>
              <a:t>لانه</a:t>
            </a:r>
            <a:r>
              <a:rPr lang="ar-IQ" sz="2400" dirty="0">
                <a:solidFill>
                  <a:prstClr val="black"/>
                </a:solidFill>
                <a:latin typeface="Calibri Light" panose="020F0302020204030204"/>
                <a:ea typeface="+mj-ea"/>
                <a:cs typeface="Times New Roman" panose="02020603050405020304" pitchFamily="18" charset="0"/>
              </a:rPr>
              <a:t> يؤدي الى قتل البكتريا وبالتالي قدرة الفطريات على السيطرة على الجسم </a:t>
            </a:r>
            <a:r>
              <a:rPr lang="ar-IQ" sz="2400" dirty="0" err="1">
                <a:solidFill>
                  <a:prstClr val="black"/>
                </a:solidFill>
                <a:latin typeface="Calibri Light" panose="020F0302020204030204"/>
                <a:ea typeface="+mj-ea"/>
                <a:cs typeface="Times New Roman" panose="02020603050405020304" pitchFamily="18" charset="0"/>
              </a:rPr>
              <a:t>لانها</a:t>
            </a:r>
            <a:r>
              <a:rPr lang="ar-IQ" sz="2400" dirty="0">
                <a:solidFill>
                  <a:prstClr val="black"/>
                </a:solidFill>
                <a:latin typeface="Calibri Light" panose="020F0302020204030204"/>
                <a:ea typeface="+mj-ea"/>
                <a:cs typeface="Times New Roman" panose="02020603050405020304" pitchFamily="18" charset="0"/>
              </a:rPr>
              <a:t> فطريات انتهازية تنتهز ضعف المناعة للجسم  ويمكن معالجة الإصابات بواسطة استخدام الادوية المضادة للفطريات واستخدام الادوية المقوية للمناعة واستخدام </a:t>
            </a:r>
            <a:r>
              <a:rPr lang="ar-IQ" sz="2400" dirty="0" err="1">
                <a:solidFill>
                  <a:prstClr val="black"/>
                </a:solidFill>
                <a:latin typeface="Calibri Light" panose="020F0302020204030204"/>
                <a:ea typeface="+mj-ea"/>
                <a:cs typeface="Times New Roman" panose="02020603050405020304" pitchFamily="18" charset="0"/>
              </a:rPr>
              <a:t>البروبايوتك</a:t>
            </a:r>
            <a:r>
              <a:rPr lang="ar-IQ" sz="2400" dirty="0">
                <a:solidFill>
                  <a:prstClr val="black"/>
                </a:solidFill>
                <a:latin typeface="Calibri Light" panose="020F0302020204030204"/>
                <a:ea typeface="+mj-ea"/>
                <a:cs typeface="Times New Roman" panose="02020603050405020304" pitchFamily="18" charset="0"/>
              </a:rPr>
              <a:t> </a:t>
            </a:r>
            <a:endParaRPr lang="en-US" dirty="0"/>
          </a:p>
        </p:txBody>
      </p:sp>
    </p:spTree>
    <p:extLst>
      <p:ext uri="{BB962C8B-B14F-4D97-AF65-F5344CB8AC3E}">
        <p14:creationId xmlns:p14="http://schemas.microsoft.com/office/powerpoint/2010/main" val="3540504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4212" y="211016"/>
            <a:ext cx="8534400" cy="872196"/>
          </a:xfrm>
        </p:spPr>
        <p:txBody>
          <a:bodyPr/>
          <a:lstStyle/>
          <a:p>
            <a:pPr algn="r" rtl="1"/>
            <a:r>
              <a:rPr lang="ar-IQ" dirty="0" smtClean="0"/>
              <a:t>عدوى الكانديدا </a:t>
            </a:r>
            <a:endParaRPr lang="en-US"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2683" y="1505243"/>
            <a:ext cx="5486399" cy="4065563"/>
          </a:xfrm>
        </p:spPr>
      </p:pic>
    </p:spTree>
    <p:extLst>
      <p:ext uri="{BB962C8B-B14F-4D97-AF65-F5344CB8AC3E}">
        <p14:creationId xmlns:p14="http://schemas.microsoft.com/office/powerpoint/2010/main" val="254374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266" y="1325563"/>
            <a:ext cx="2455658" cy="5377693"/>
          </a:xfrm>
          <a:prstGeom prst="rect">
            <a:avLst/>
          </a:prstGeom>
        </p:spPr>
      </p:pic>
      <p:sp>
        <p:nvSpPr>
          <p:cNvPr id="2" name="عنوان 1"/>
          <p:cNvSpPr>
            <a:spLocks noGrp="1"/>
          </p:cNvSpPr>
          <p:nvPr>
            <p:ph type="title"/>
          </p:nvPr>
        </p:nvSpPr>
        <p:spPr>
          <a:xfrm>
            <a:off x="838200" y="0"/>
            <a:ext cx="10515600" cy="1325563"/>
          </a:xfrm>
        </p:spPr>
        <p:txBody>
          <a:bodyPr/>
          <a:lstStyle/>
          <a:p>
            <a:pPr algn="r" rtl="1"/>
            <a:r>
              <a:rPr lang="ar-IQ" dirty="0" smtClean="0"/>
              <a:t>فطريات الفم </a:t>
            </a:r>
            <a:endParaRPr lang="en-US" dirty="0"/>
          </a:p>
        </p:txBody>
      </p:sp>
      <p:sp>
        <p:nvSpPr>
          <p:cNvPr id="3" name="عنصر نائب للمحتوى 2"/>
          <p:cNvSpPr>
            <a:spLocks noGrp="1"/>
          </p:cNvSpPr>
          <p:nvPr>
            <p:ph idx="1"/>
          </p:nvPr>
        </p:nvSpPr>
        <p:spPr>
          <a:xfrm>
            <a:off x="3812344" y="1127725"/>
            <a:ext cx="7541455" cy="5427820"/>
          </a:xfrm>
        </p:spPr>
        <p:txBody>
          <a:bodyPr>
            <a:normAutofit/>
          </a:bodyPr>
          <a:lstStyle/>
          <a:p>
            <a:pPr algn="just" rtl="1">
              <a:lnSpc>
                <a:spcPct val="150000"/>
              </a:lnSpc>
            </a:pPr>
            <a:r>
              <a:rPr lang="ar-IQ" dirty="0" smtClean="0"/>
              <a:t>تحدث نتيجة الإصابة ببعض فطريات الكانديدا التي توجد بصورة طبيعية في جسم الانسان ك </a:t>
            </a:r>
            <a:r>
              <a:rPr lang="en-US" dirty="0" smtClean="0"/>
              <a:t>normal flora) </a:t>
            </a:r>
            <a:r>
              <a:rPr lang="ar-IQ" dirty="0" smtClean="0"/>
              <a:t>) لكن هناك أسباب متعددة تؤدي الى ظهور هذه البقع البيضاء في الفم وتسبب جفاف في الفم وصعوبة في الاكل وكذلك  في الأطفال الرضع تسبب صعوبة في الرضاعة لكنها غير معدية ويمكن علاجها بسهولة </a:t>
            </a:r>
            <a:r>
              <a:rPr lang="ar-IQ" dirty="0" err="1" smtClean="0"/>
              <a:t>ياستخدام</a:t>
            </a:r>
            <a:r>
              <a:rPr lang="ar-IQ" dirty="0" smtClean="0"/>
              <a:t> مضادات الفطريات ومن اهم الأسباب هي استخدام المضادات الحيوية بكثرة وهذا يؤدي الى ضعف البكتريا وقوة الفطريات وكذلك الأشخاص الذين يستخدمون العلاج الكيمياوي  والمصابين بالسكري </a:t>
            </a:r>
            <a:endParaRPr lang="en-US" dirty="0" smtClean="0"/>
          </a:p>
          <a:p>
            <a:pPr marL="0" indent="0">
              <a:lnSpc>
                <a:spcPct val="150000"/>
              </a:lnSpc>
              <a:buNone/>
            </a:pPr>
            <a:endParaRPr lang="en-US" dirty="0"/>
          </a:p>
        </p:txBody>
      </p:sp>
    </p:spTree>
    <p:extLst>
      <p:ext uri="{BB962C8B-B14F-4D97-AF65-F5344CB8AC3E}">
        <p14:creationId xmlns:p14="http://schemas.microsoft.com/office/powerpoint/2010/main" val="1498138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1181686"/>
            <a:ext cx="10515600" cy="4995277"/>
          </a:xfrm>
        </p:spPr>
        <p:txBody>
          <a:bodyPr>
            <a:normAutofit/>
          </a:bodyPr>
          <a:lstStyle/>
          <a:p>
            <a:pPr algn="just">
              <a:lnSpc>
                <a:spcPct val="100000"/>
              </a:lnSpc>
            </a:pPr>
            <a:r>
              <a:rPr lang="ar-IQ" dirty="0" smtClean="0">
                <a:cs typeface="+mj-cs"/>
              </a:rPr>
              <a:t>الفطريات </a:t>
            </a:r>
          </a:p>
          <a:p>
            <a:pPr algn="just">
              <a:lnSpc>
                <a:spcPct val="100000"/>
              </a:lnSpc>
            </a:pPr>
            <a:r>
              <a:rPr lang="ar-IQ" sz="2000" dirty="0" smtClean="0">
                <a:cs typeface="+mj-cs"/>
              </a:rPr>
              <a:t>هي كائنات حقيقية النواة اما ان تكون وحيدة الخلية او متعددة الخلايا ولها جدار خلوي يتكون من </a:t>
            </a:r>
            <a:r>
              <a:rPr lang="ar-IQ" sz="2000" dirty="0" err="1" smtClean="0">
                <a:cs typeface="+mj-cs"/>
              </a:rPr>
              <a:t>الكايتين</a:t>
            </a:r>
            <a:r>
              <a:rPr lang="ar-IQ" sz="2000" dirty="0" smtClean="0">
                <a:cs typeface="+mj-cs"/>
              </a:rPr>
              <a:t> وتشترك مع الحيوان والانسان في بعض الخصائص مثل تركيب الشبكة البلازمية </a:t>
            </a:r>
            <a:r>
              <a:rPr lang="ar-IQ" sz="2000" dirty="0" err="1" smtClean="0">
                <a:cs typeface="+mj-cs"/>
              </a:rPr>
              <a:t>والسايتوبلازم</a:t>
            </a:r>
            <a:r>
              <a:rPr lang="ar-IQ" sz="2000" dirty="0" smtClean="0">
                <a:cs typeface="+mj-cs"/>
              </a:rPr>
              <a:t> </a:t>
            </a:r>
            <a:r>
              <a:rPr lang="ar-IQ" sz="2000" dirty="0" err="1" smtClean="0">
                <a:cs typeface="+mj-cs"/>
              </a:rPr>
              <a:t>واللايسوسوم</a:t>
            </a:r>
            <a:r>
              <a:rPr lang="ar-IQ" sz="2000" dirty="0" smtClean="0">
                <a:cs typeface="+mj-cs"/>
              </a:rPr>
              <a:t> تتكاثر الفطريات </a:t>
            </a:r>
            <a:r>
              <a:rPr lang="ar-IQ" sz="2000" dirty="0" err="1" smtClean="0">
                <a:cs typeface="+mj-cs"/>
              </a:rPr>
              <a:t>لاجنسيا</a:t>
            </a:r>
            <a:r>
              <a:rPr lang="ar-IQ" sz="2000" dirty="0" smtClean="0">
                <a:cs typeface="+mj-cs"/>
              </a:rPr>
              <a:t> وجنسيا بواسطة انتاج السبورات تستخدم الفطريات المركبات العضوية للكاربون ومصدر الطاقة</a:t>
            </a:r>
          </a:p>
          <a:p>
            <a:pPr algn="just">
              <a:lnSpc>
                <a:spcPct val="100000"/>
              </a:lnSpc>
            </a:pPr>
            <a:r>
              <a:rPr lang="ar-IQ" sz="2000" dirty="0" smtClean="0">
                <a:cs typeface="+mj-cs"/>
              </a:rPr>
              <a:t>تفقد الفطريات الكلوروفيل لذلك هي تختلف عن النبات في هذه الصفة وتكون غير ذاتية التغذية تحتاج الى الماء والاوكسجين للنمو لذلك لا تكون لاهوائية اجبارية </a:t>
            </a:r>
          </a:p>
          <a:p>
            <a:pPr algn="just">
              <a:lnSpc>
                <a:spcPct val="100000"/>
              </a:lnSpc>
            </a:pPr>
            <a:r>
              <a:rPr lang="ar-IQ" sz="2000" dirty="0" smtClean="0">
                <a:cs typeface="+mj-cs"/>
              </a:rPr>
              <a:t>تتطفل الفطريات ع النباتات وتسبب له الكثير من الامراض مثل مرض البياض الدقيقي ع </a:t>
            </a:r>
            <a:r>
              <a:rPr lang="ar-IQ" sz="2000" dirty="0" err="1" smtClean="0">
                <a:cs typeface="+mj-cs"/>
              </a:rPr>
              <a:t>الفواكة</a:t>
            </a:r>
            <a:r>
              <a:rPr lang="ar-IQ" sz="2000" dirty="0" smtClean="0">
                <a:cs typeface="+mj-cs"/>
              </a:rPr>
              <a:t> والخضروات </a:t>
            </a:r>
          </a:p>
          <a:p>
            <a:pPr algn="just">
              <a:lnSpc>
                <a:spcPct val="100000"/>
              </a:lnSpc>
            </a:pPr>
            <a:r>
              <a:rPr lang="ar-IQ" sz="2000" dirty="0" smtClean="0">
                <a:cs typeface="+mj-cs"/>
              </a:rPr>
              <a:t>يمكن استخدام الفطريات في صناعة الجبن الأزرق وفي صناعة مادة البنسلين من فطر ال </a:t>
            </a:r>
            <a:r>
              <a:rPr lang="en-US" dirty="0" err="1" smtClean="0"/>
              <a:t>penecillium</a:t>
            </a:r>
            <a:r>
              <a:rPr lang="en-US" dirty="0" smtClean="0"/>
              <a:t> </a:t>
            </a:r>
            <a:r>
              <a:rPr lang="ar-IQ" dirty="0" smtClean="0"/>
              <a:t>  </a:t>
            </a:r>
            <a:endParaRPr lang="en-US" dirty="0"/>
          </a:p>
        </p:txBody>
      </p:sp>
    </p:spTree>
    <p:extLst>
      <p:ext uri="{BB962C8B-B14F-4D97-AF65-F5344CB8AC3E}">
        <p14:creationId xmlns:p14="http://schemas.microsoft.com/office/powerpoint/2010/main" val="1705143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334043" y="450167"/>
            <a:ext cx="5884569" cy="618978"/>
          </a:xfrm>
        </p:spPr>
        <p:txBody>
          <a:bodyPr>
            <a:normAutofit fontScale="90000"/>
          </a:bodyPr>
          <a:lstStyle/>
          <a:p>
            <a:pPr algn="r" rtl="1"/>
            <a:r>
              <a:rPr lang="ar-IQ" dirty="0" smtClean="0"/>
              <a:t>عوامل الضراوة في </a:t>
            </a:r>
            <a:r>
              <a:rPr lang="ar-IQ" dirty="0" err="1" smtClean="0"/>
              <a:t>الكانديدا</a:t>
            </a:r>
            <a:r>
              <a:rPr lang="ar-IQ" dirty="0" smtClean="0"/>
              <a:t> </a:t>
            </a:r>
            <a:endParaRPr lang="en-US" dirty="0"/>
          </a:p>
        </p:txBody>
      </p:sp>
      <p:sp>
        <p:nvSpPr>
          <p:cNvPr id="3" name="عنصر نائب للمحتوى 2"/>
          <p:cNvSpPr>
            <a:spLocks noGrp="1"/>
          </p:cNvSpPr>
          <p:nvPr>
            <p:ph idx="1"/>
          </p:nvPr>
        </p:nvSpPr>
        <p:spPr>
          <a:xfrm>
            <a:off x="1814732" y="1069144"/>
            <a:ext cx="8525022" cy="3896751"/>
          </a:xfrm>
        </p:spPr>
        <p:txBody>
          <a:bodyPr>
            <a:normAutofit/>
          </a:bodyPr>
          <a:lstStyle/>
          <a:p>
            <a:pPr algn="just" rtl="1">
              <a:lnSpc>
                <a:spcPct val="150000"/>
              </a:lnSpc>
            </a:pPr>
            <a:r>
              <a:rPr lang="ar-IQ" dirty="0" smtClean="0"/>
              <a:t>تكمن خطورة فطر الكانديدا في قدرتها على تكوين الغشاء الحيوي (</a:t>
            </a:r>
            <a:r>
              <a:rPr lang="en-US" dirty="0" smtClean="0"/>
              <a:t>biofil</a:t>
            </a:r>
            <a:r>
              <a:rPr lang="en-US" dirty="0"/>
              <a:t>m</a:t>
            </a:r>
            <a:r>
              <a:rPr lang="en-US" dirty="0" smtClean="0"/>
              <a:t> </a:t>
            </a:r>
            <a:r>
              <a:rPr lang="ar-IQ" dirty="0" smtClean="0"/>
              <a:t> )الذي يساعدها على مقاومة ال المضادات الحيوية وفي افرازها </a:t>
            </a:r>
            <a:r>
              <a:rPr lang="ar-IQ" dirty="0" err="1" smtClean="0"/>
              <a:t>للانزيمات</a:t>
            </a:r>
            <a:r>
              <a:rPr lang="ar-IQ" dirty="0" smtClean="0"/>
              <a:t> المحللة التي تحلل الجدار الخلوي للخلايا وتكوينها للبروتينات اللاصقة التي تساعدها على الالتصاق على سطح المضيف وقدرتها على الخضوع للتغيرات الجينية والمظهرية  ويمكن الكشف عن تكوين الغشاء الحيوي بواسطة اخذ سيروم من الانسان ووضعة في </a:t>
            </a:r>
            <a:r>
              <a:rPr lang="ar-IQ" dirty="0" err="1" smtClean="0"/>
              <a:t>تيوب</a:t>
            </a:r>
            <a:r>
              <a:rPr lang="ar-IQ" dirty="0" smtClean="0"/>
              <a:t> معقم ووضع الفطريات في </a:t>
            </a:r>
            <a:r>
              <a:rPr lang="ar-IQ" dirty="0" err="1" smtClean="0"/>
              <a:t>السيروم</a:t>
            </a:r>
            <a:r>
              <a:rPr lang="ar-IQ" dirty="0" smtClean="0"/>
              <a:t> وحضنه لمدة 2-3 ساعة في درجة حرارة 37 بعد ذلك </a:t>
            </a:r>
            <a:r>
              <a:rPr lang="ar-IQ" dirty="0" err="1" smtClean="0"/>
              <a:t>ناخذ</a:t>
            </a:r>
            <a:r>
              <a:rPr lang="ar-IQ" dirty="0" smtClean="0"/>
              <a:t> الفطريات ونبحث تحت المجهر عن تركيب انبوبي الشكل صغير يربط بين خلايا الفطر .</a:t>
            </a:r>
            <a:endParaRPr lang="en-US" dirty="0"/>
          </a:p>
        </p:txBody>
      </p:sp>
    </p:spTree>
    <p:extLst>
      <p:ext uri="{BB962C8B-B14F-4D97-AF65-F5344CB8AC3E}">
        <p14:creationId xmlns:p14="http://schemas.microsoft.com/office/powerpoint/2010/main" val="2866671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17590" y="224821"/>
            <a:ext cx="8534400" cy="1507067"/>
          </a:xfrm>
        </p:spPr>
        <p:txBody>
          <a:bodyPr/>
          <a:lstStyle/>
          <a:p>
            <a:r>
              <a:rPr lang="ar-IQ" dirty="0" smtClean="0"/>
              <a:t>القدم الرياضي</a:t>
            </a:r>
            <a:r>
              <a:rPr lang="en-US" dirty="0" smtClean="0"/>
              <a:t> Athletes foot </a:t>
            </a:r>
            <a:r>
              <a:rPr lang="ar-IQ" dirty="0" smtClean="0"/>
              <a:t> </a:t>
            </a:r>
            <a:endParaRPr lang="en-US" dirty="0"/>
          </a:p>
        </p:txBody>
      </p:sp>
      <p:pic>
        <p:nvPicPr>
          <p:cNvPr id="3" name="عنصر نائب للمحتوى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2611" y="2002484"/>
            <a:ext cx="3952875" cy="2219325"/>
          </a:xfrm>
        </p:spPr>
      </p:pic>
      <p:sp>
        <p:nvSpPr>
          <p:cNvPr id="4" name="مستطيل 3"/>
          <p:cNvSpPr/>
          <p:nvPr/>
        </p:nvSpPr>
        <p:spPr>
          <a:xfrm>
            <a:off x="5922498" y="1536174"/>
            <a:ext cx="5598942" cy="3785652"/>
          </a:xfrm>
          <a:prstGeom prst="rect">
            <a:avLst/>
          </a:prstGeom>
        </p:spPr>
        <p:txBody>
          <a:bodyPr wrap="square">
            <a:spAutoFit/>
          </a:bodyPr>
          <a:lstStyle/>
          <a:p>
            <a:pPr marL="228600" lvl="0" indent="-228600" algn="just">
              <a:lnSpc>
                <a:spcPct val="150000"/>
              </a:lnSpc>
              <a:spcBef>
                <a:spcPts val="1000"/>
              </a:spcBef>
              <a:buFont typeface="Arial" panose="020B0604020202020204" pitchFamily="34" charset="0"/>
              <a:buChar char="•"/>
            </a:pPr>
            <a:r>
              <a:rPr lang="ar-IQ" sz="2000" dirty="0">
                <a:solidFill>
                  <a:prstClr val="black"/>
                </a:solidFill>
                <a:cs typeface="Times New Roman" panose="02020603050405020304" pitchFamily="18" charset="0"/>
              </a:rPr>
              <a:t>القدم الرياضي  إصابات فطرية تصيب القدم نتيجة الرطوبة في هذه المنطقة ونتيجة السباحة في </a:t>
            </a:r>
            <a:r>
              <a:rPr lang="ar-IQ" sz="2000" dirty="0" err="1">
                <a:solidFill>
                  <a:prstClr val="black"/>
                </a:solidFill>
                <a:cs typeface="Times New Roman" panose="02020603050405020304" pitchFamily="18" charset="0"/>
              </a:rPr>
              <a:t>المياة</a:t>
            </a:r>
            <a:r>
              <a:rPr lang="ar-IQ" sz="2000" dirty="0">
                <a:solidFill>
                  <a:prstClr val="black"/>
                </a:solidFill>
                <a:cs typeface="Times New Roman" panose="02020603050405020304" pitchFamily="18" charset="0"/>
              </a:rPr>
              <a:t> الملوثة يعد القدم الرياضي مرض غير خطير، ولكن في بعض الحالات قد يصعب علاجها خاصةً لدى مرضى السكري، أو من يعانون من أمراض المناعة الذاتية، وتنتج الإصابة به من نمو الفطريات في الطبقة الجلدية السطحية للقدم، وغالباً في أخمص القدمين وبين الأصابع، ويمكن أن يصاب الشخص أيضاً عن طريق الاتصال مباشرة مع شخص مصاب، أو من خلال لمس الأسطح الملوثة بالفطريات </a:t>
            </a:r>
          </a:p>
        </p:txBody>
      </p:sp>
    </p:spTree>
    <p:extLst>
      <p:ext uri="{BB962C8B-B14F-4D97-AF65-F5344CB8AC3E}">
        <p14:creationId xmlns:p14="http://schemas.microsoft.com/office/powerpoint/2010/main" val="3275983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4212" y="365761"/>
            <a:ext cx="8534400" cy="1083212"/>
          </a:xfrm>
        </p:spPr>
        <p:txBody>
          <a:bodyPr/>
          <a:lstStyle/>
          <a:p>
            <a:pPr algn="r" rtl="1"/>
            <a:r>
              <a:rPr lang="ar-IQ" dirty="0" smtClean="0"/>
              <a:t>فطريات القدم </a:t>
            </a:r>
            <a:endParaRPr lang="en-US" dirty="0"/>
          </a:p>
        </p:txBody>
      </p:sp>
      <p:pic>
        <p:nvPicPr>
          <p:cNvPr id="4" name="عنصر نائب للمحتوى 3"/>
          <p:cNvPicPr>
            <a:picLocks noGrp="1" noChangeAspect="1"/>
          </p:cNvPicPr>
          <p:nvPr>
            <p:ph idx="1"/>
          </p:nvPr>
        </p:nvPicPr>
        <p:blipFill>
          <a:blip r:embed="rId2"/>
          <a:stretch>
            <a:fillRect/>
          </a:stretch>
        </p:blipFill>
        <p:spPr>
          <a:xfrm>
            <a:off x="4566897" y="1996110"/>
            <a:ext cx="3048000" cy="3048000"/>
          </a:xfrm>
          <a:prstGeom prst="rect">
            <a:avLst/>
          </a:prstGeom>
        </p:spPr>
      </p:pic>
    </p:spTree>
    <p:extLst>
      <p:ext uri="{BB962C8B-B14F-4D97-AF65-F5344CB8AC3E}">
        <p14:creationId xmlns:p14="http://schemas.microsoft.com/office/powerpoint/2010/main" val="1591257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475914" y="1420836"/>
            <a:ext cx="6742697" cy="4065562"/>
          </a:xfrm>
        </p:spPr>
        <p:txBody>
          <a:bodyPr/>
          <a:lstStyle/>
          <a:p>
            <a:r>
              <a:rPr lang="en-US" dirty="0" smtClean="0">
                <a:latin typeface="Bradley Hand ITC" panose="03070402050302030203" pitchFamily="66" charset="0"/>
              </a:rPr>
              <a:t>Thank you for listening </a:t>
            </a:r>
            <a:endParaRPr lang="en-US" dirty="0">
              <a:latin typeface="Bradley Hand ITC" panose="03070402050302030203" pitchFamily="66" charset="0"/>
            </a:endParaRPr>
          </a:p>
        </p:txBody>
      </p:sp>
    </p:spTree>
    <p:extLst>
      <p:ext uri="{BB962C8B-B14F-4D97-AF65-F5344CB8AC3E}">
        <p14:creationId xmlns:p14="http://schemas.microsoft.com/office/powerpoint/2010/main" val="2397824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4156" y="829994"/>
            <a:ext cx="8534400" cy="4262511"/>
          </a:xfrm>
        </p:spPr>
      </p:pic>
    </p:spTree>
    <p:extLst>
      <p:ext uri="{BB962C8B-B14F-4D97-AF65-F5344CB8AC3E}">
        <p14:creationId xmlns:p14="http://schemas.microsoft.com/office/powerpoint/2010/main" val="438304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48972" y="1758462"/>
            <a:ext cx="9059594" cy="4192172"/>
          </a:xfrm>
        </p:spPr>
        <p:txBody>
          <a:bodyPr/>
          <a:lstStyle/>
          <a:p>
            <a:pPr algn="just">
              <a:lnSpc>
                <a:spcPct val="100000"/>
              </a:lnSpc>
            </a:pPr>
            <a:r>
              <a:rPr lang="ar-IQ" dirty="0" smtClean="0"/>
              <a:t>)</a:t>
            </a:r>
            <a:r>
              <a:rPr lang="ar-IQ" dirty="0" err="1" smtClean="0"/>
              <a:t>الكانديدا</a:t>
            </a:r>
            <a:r>
              <a:rPr lang="ar-IQ" dirty="0" smtClean="0"/>
              <a:t> </a:t>
            </a:r>
            <a:r>
              <a:rPr lang="en-US" dirty="0" smtClean="0"/>
              <a:t>Candida</a:t>
            </a:r>
            <a:r>
              <a:rPr lang="ar-IQ" dirty="0"/>
              <a:t>(</a:t>
            </a:r>
            <a:endParaRPr lang="ar-IQ" dirty="0" smtClean="0"/>
          </a:p>
          <a:p>
            <a:pPr algn="just">
              <a:lnSpc>
                <a:spcPct val="100000"/>
              </a:lnSpc>
            </a:pPr>
            <a:r>
              <a:rPr lang="ar-IQ" dirty="0" smtClean="0"/>
              <a:t>هو نوع من أنواع الخمائر التي تعيش في الأغشية المخاطية</a:t>
            </a:r>
          </a:p>
          <a:p>
            <a:pPr algn="just">
              <a:lnSpc>
                <a:spcPct val="100000"/>
              </a:lnSpc>
            </a:pPr>
            <a:r>
              <a:rPr lang="ar-IQ" dirty="0" smtClean="0"/>
              <a:t> عند الكثير من الأشخاص، والتي يكون وجودها بكميات قليلة في مناطق مختلفة من الجسم غير مؤذٍ، لكن نموها بشكل مفرط يمكن أن يسبب الكثير من الأمراض الحرجة وهي من الفطريات التي تعتبر </a:t>
            </a:r>
            <a:r>
              <a:rPr lang="en-US" dirty="0" smtClean="0"/>
              <a:t>Normal flora </a:t>
            </a:r>
            <a:endParaRPr lang="ar-IQ" dirty="0"/>
          </a:p>
          <a:p>
            <a:pPr algn="just">
              <a:lnSpc>
                <a:spcPct val="100000"/>
              </a:lnSpc>
            </a:pPr>
            <a:r>
              <a:rPr lang="ar-IQ" dirty="0" smtClean="0"/>
              <a:t>تعتبر الكانديدا من الفطريات الانتهازية أي انها تنتهز الظروف الغير ملائمة وتسبب الإصابات مثل كثرة استخدام المضادات الحيوية او البقاء في المستشفيات لفترة طويلة او بعد اجراء العمليات الجراحية وفي الأشخاص الذين يعانون من نقص المناعة والأشخاص الذين يتناولون كميات كبيرة من السكر والكربوهيدرات </a:t>
            </a:r>
            <a:endParaRPr lang="en-US" dirty="0"/>
          </a:p>
        </p:txBody>
      </p:sp>
    </p:spTree>
    <p:extLst>
      <p:ext uri="{BB962C8B-B14F-4D97-AF65-F5344CB8AC3E}">
        <p14:creationId xmlns:p14="http://schemas.microsoft.com/office/powerpoint/2010/main" val="3695303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2017" y="1336431"/>
            <a:ext cx="8665699" cy="4220307"/>
          </a:xfrm>
        </p:spPr>
      </p:pic>
    </p:spTree>
    <p:extLst>
      <p:ext uri="{BB962C8B-B14F-4D97-AF65-F5344CB8AC3E}">
        <p14:creationId xmlns:p14="http://schemas.microsoft.com/office/powerpoint/2010/main" val="967990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5454561"/>
          </a:xfrm>
        </p:spPr>
        <p:txBody>
          <a:bodyPr>
            <a:normAutofit fontScale="90000"/>
          </a:bodyPr>
          <a:lstStyle/>
          <a:p>
            <a:pPr algn="ctr" rtl="1">
              <a:lnSpc>
                <a:spcPct val="150000"/>
              </a:lnSpc>
            </a:pPr>
            <a:r>
              <a:rPr lang="ar-IQ" sz="2400" dirty="0" smtClean="0"/>
              <a:t>تاريخ </a:t>
            </a:r>
            <a:r>
              <a:rPr lang="ar-IQ" sz="2400" dirty="0" err="1" smtClean="0"/>
              <a:t>الكانديدا</a:t>
            </a:r>
            <a:r>
              <a:rPr lang="ar-IQ" sz="2400" dirty="0" smtClean="0"/>
              <a:t> </a:t>
            </a:r>
            <a:r>
              <a:rPr lang="en-US" sz="2400" dirty="0" smtClean="0"/>
              <a:t/>
            </a:r>
            <a:br>
              <a:rPr lang="en-US" sz="2400" dirty="0" smtClean="0"/>
            </a:br>
            <a:r>
              <a:rPr lang="en-US" sz="2400" dirty="0" smtClean="0"/>
              <a:t>the history </a:t>
            </a:r>
            <a:r>
              <a:rPr lang="en-US" sz="2400" dirty="0"/>
              <a:t>o</a:t>
            </a:r>
            <a:r>
              <a:rPr lang="en-US" sz="2400" dirty="0" smtClean="0"/>
              <a:t>f candida  </a:t>
            </a:r>
            <a:br>
              <a:rPr lang="en-US" sz="2400" dirty="0" smtClean="0"/>
            </a:br>
            <a:r>
              <a:rPr lang="en-US" sz="2400" dirty="0" smtClean="0"/>
              <a:t/>
            </a:r>
            <a:br>
              <a:rPr lang="en-US" sz="2400" dirty="0" smtClean="0"/>
            </a:br>
            <a:r>
              <a:rPr lang="ar-IQ" sz="2400" dirty="0" smtClean="0"/>
              <a:t>الاسم الأصلي لخميرة </a:t>
            </a:r>
            <a:r>
              <a:rPr lang="ar-IQ" sz="2400" dirty="0" err="1" smtClean="0"/>
              <a:t>الكانديدا</a:t>
            </a:r>
            <a:r>
              <a:rPr lang="ar-IQ" sz="2400" dirty="0" smtClean="0"/>
              <a:t> جاء من الكلمة </a:t>
            </a:r>
            <a:r>
              <a:rPr lang="ar-IQ" sz="2400" dirty="0" err="1" smtClean="0"/>
              <a:t>اللاتينيه</a:t>
            </a:r>
            <a:r>
              <a:rPr lang="ar-IQ" sz="2400" dirty="0" smtClean="0"/>
              <a:t> (</a:t>
            </a:r>
            <a:r>
              <a:rPr lang="en-US" sz="2400" dirty="0" smtClean="0"/>
              <a:t>(</a:t>
            </a:r>
            <a:r>
              <a:rPr lang="en-US" sz="2400" dirty="0" err="1" smtClean="0"/>
              <a:t>candidus</a:t>
            </a:r>
            <a:r>
              <a:rPr lang="ar-IQ" sz="2400" dirty="0" smtClean="0"/>
              <a:t> التي تعني الأبيض المتوهج بالإشارة الى الخمائر التي تظهر باللون الأبيض على الوسط الزرعي الذي يستخدم لتنمية </a:t>
            </a:r>
            <a:r>
              <a:rPr lang="ar-IQ" sz="2400" dirty="0" err="1" smtClean="0"/>
              <a:t>الكانديدا</a:t>
            </a:r>
            <a:r>
              <a:rPr lang="ar-IQ" sz="2400" dirty="0" smtClean="0"/>
              <a:t> .في القرن التاسع عشر في باريس </a:t>
            </a:r>
            <a:br>
              <a:rPr lang="ar-IQ" sz="2400" dirty="0" smtClean="0"/>
            </a:br>
            <a:r>
              <a:rPr lang="ar-IQ" sz="2400" dirty="0" smtClean="0"/>
              <a:t>صنفت خمير</a:t>
            </a:r>
            <a:r>
              <a:rPr lang="ar-IQ" sz="2400" dirty="0"/>
              <a:t>ة</a:t>
            </a:r>
            <a:r>
              <a:rPr lang="ar-IQ" sz="2400" dirty="0" smtClean="0"/>
              <a:t> </a:t>
            </a:r>
            <a:r>
              <a:rPr lang="en-US" sz="2400" i="1" dirty="0" smtClean="0"/>
              <a:t>Candida </a:t>
            </a:r>
            <a:r>
              <a:rPr lang="en-US" sz="2400" i="1" dirty="0" err="1" smtClean="0"/>
              <a:t>albicans</a:t>
            </a:r>
            <a:r>
              <a:rPr lang="en-US" sz="2400" i="1" dirty="0" smtClean="0"/>
              <a:t> </a:t>
            </a:r>
            <a:r>
              <a:rPr lang="ar-IQ" sz="2400" i="1" dirty="0" smtClean="0"/>
              <a:t> </a:t>
            </a:r>
            <a:r>
              <a:rPr lang="ar-IQ" sz="2400" dirty="0" smtClean="0"/>
              <a:t>في </a:t>
            </a:r>
            <a:r>
              <a:rPr lang="ar-IQ" sz="2400" dirty="0"/>
              <a:t>البداية ضمن </a:t>
            </a:r>
            <a:r>
              <a:rPr lang="ar-IQ" sz="2400" dirty="0" smtClean="0"/>
              <a:t>عائلة</a:t>
            </a:r>
            <a:r>
              <a:rPr lang="en-US" sz="2400" dirty="0" err="1" smtClean="0"/>
              <a:t>Deutromycetaceae</a:t>
            </a:r>
            <a:r>
              <a:rPr lang="en-US" sz="2400" dirty="0" smtClean="0"/>
              <a:t> </a:t>
            </a:r>
            <a:r>
              <a:rPr lang="ar-IQ" sz="2400" dirty="0" smtClean="0"/>
              <a:t> اشارة </a:t>
            </a:r>
            <a:r>
              <a:rPr lang="ar-IQ" sz="2400" dirty="0"/>
              <a:t>إلى فقدانها التكاثر الجنسي ، وهي نوع من أنواع الفطريات التي تسمى الفطريات الغير كاملة  بيد أنه اتضح فيما بعد أن العديد من أنواع الـ </a:t>
            </a:r>
            <a:r>
              <a:rPr lang="en-US" sz="2400" dirty="0"/>
              <a:t>Candida </a:t>
            </a:r>
            <a:r>
              <a:rPr lang="ar-IQ" sz="2400" dirty="0" smtClean="0"/>
              <a:t> الممرضة </a:t>
            </a:r>
            <a:r>
              <a:rPr lang="ar-IQ" sz="2400" dirty="0"/>
              <a:t>وغير </a:t>
            </a:r>
            <a:r>
              <a:rPr lang="ar-IQ" sz="2400" dirty="0" smtClean="0"/>
              <a:t>الممرضة تمتلك </a:t>
            </a:r>
            <a:r>
              <a:rPr lang="ar-IQ" sz="2000" dirty="0" smtClean="0"/>
              <a:t>مرحلة جنسية </a:t>
            </a:r>
            <a:r>
              <a:rPr lang="ar-IQ" sz="2000" dirty="0"/>
              <a:t>.</a:t>
            </a:r>
            <a:br>
              <a:rPr lang="ar-IQ" sz="2000" dirty="0"/>
            </a:br>
            <a:endParaRPr lang="en-US" sz="2000" dirty="0"/>
          </a:p>
        </p:txBody>
      </p:sp>
    </p:spTree>
    <p:extLst>
      <p:ext uri="{BB962C8B-B14F-4D97-AF65-F5344CB8AC3E}">
        <p14:creationId xmlns:p14="http://schemas.microsoft.com/office/powerpoint/2010/main" val="437759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758461" y="2274840"/>
            <a:ext cx="8975187" cy="4401205"/>
          </a:xfrm>
          <a:prstGeom prst="rect">
            <a:avLst/>
          </a:prstGeom>
        </p:spPr>
        <p:txBody>
          <a:bodyPr wrap="square">
            <a:spAutoFit/>
          </a:bodyPr>
          <a:lstStyle/>
          <a:p>
            <a:pPr lvl="0" algn="just">
              <a:lnSpc>
                <a:spcPct val="200000"/>
              </a:lnSpc>
            </a:pPr>
            <a:r>
              <a:rPr lang="ar-IQ" sz="2000" dirty="0" smtClean="0">
                <a:solidFill>
                  <a:prstClr val="black"/>
                </a:solidFill>
                <a:cs typeface="+mj-cs"/>
              </a:rPr>
              <a:t>هي خمائر وحيدة الخلية صغيرة الحجم  ذات </a:t>
            </a:r>
            <a:r>
              <a:rPr lang="ar-IQ" sz="2000" dirty="0">
                <a:solidFill>
                  <a:prstClr val="black"/>
                </a:solidFill>
                <a:cs typeface="+mj-cs"/>
              </a:rPr>
              <a:t>جدران رقيقة تتكاثر بالتبرعم (وهي احد طرق التكاثر </a:t>
            </a:r>
            <a:r>
              <a:rPr lang="ar-IQ" sz="2000" dirty="0" err="1">
                <a:solidFill>
                  <a:prstClr val="black"/>
                </a:solidFill>
                <a:cs typeface="+mj-cs"/>
              </a:rPr>
              <a:t>اللاجنسي</a:t>
            </a:r>
            <a:r>
              <a:rPr lang="ar-IQ" sz="2000" dirty="0">
                <a:solidFill>
                  <a:prstClr val="black"/>
                </a:solidFill>
                <a:cs typeface="+mj-cs"/>
              </a:rPr>
              <a:t> في الفطريات ) لون مستعمراتها يتراوح بين الأبيض والاصفر تتكاثر بسرعة خلال 3 أيام او اقل عند فحصها تحت المجهر تظهر ملساء مشعة مخططة تحتاج الى درجة حرارة 37 وبيئة حامضية لكي تنمو </a:t>
            </a:r>
          </a:p>
          <a:p>
            <a:pPr lvl="0" algn="just">
              <a:lnSpc>
                <a:spcPct val="200000"/>
              </a:lnSpc>
            </a:pPr>
            <a:r>
              <a:rPr lang="ar-IQ" sz="2000" dirty="0">
                <a:solidFill>
                  <a:prstClr val="black"/>
                </a:solidFill>
                <a:cs typeface="+mj-cs"/>
              </a:rPr>
              <a:t>جدار الخلية يتكون من </a:t>
            </a:r>
            <a:r>
              <a:rPr lang="ar-IQ" sz="2000" dirty="0" err="1">
                <a:solidFill>
                  <a:prstClr val="black"/>
                </a:solidFill>
                <a:cs typeface="+mj-cs"/>
              </a:rPr>
              <a:t>كلوكان</a:t>
            </a:r>
            <a:r>
              <a:rPr lang="ar-IQ" sz="2000" dirty="0">
                <a:solidFill>
                  <a:prstClr val="black"/>
                </a:solidFill>
                <a:cs typeface="+mj-cs"/>
              </a:rPr>
              <a:t> </a:t>
            </a:r>
            <a:r>
              <a:rPr lang="ar-IQ" sz="2000" dirty="0" err="1">
                <a:solidFill>
                  <a:prstClr val="black"/>
                </a:solidFill>
                <a:cs typeface="+mj-cs"/>
              </a:rPr>
              <a:t>وكايتين</a:t>
            </a:r>
            <a:r>
              <a:rPr lang="ar-IQ" sz="2000" dirty="0">
                <a:solidFill>
                  <a:prstClr val="black"/>
                </a:solidFill>
                <a:cs typeface="+mj-cs"/>
              </a:rPr>
              <a:t> وبروتين الذي يعمل ك جدار حماية للخلية ضد الظروف البيئية مثل الشد السطحي والجفاف  </a:t>
            </a:r>
          </a:p>
          <a:p>
            <a:pPr lvl="0" algn="just">
              <a:lnSpc>
                <a:spcPct val="200000"/>
              </a:lnSpc>
            </a:pPr>
            <a:r>
              <a:rPr lang="ar-IQ" sz="2000" dirty="0">
                <a:solidFill>
                  <a:prstClr val="black"/>
                </a:solidFill>
                <a:cs typeface="+mj-cs"/>
              </a:rPr>
              <a:t>الكانديدا يعتبر فطر متعدد الاشكال أي </a:t>
            </a:r>
            <a:r>
              <a:rPr lang="ar-IQ" sz="2000" dirty="0" err="1">
                <a:solidFill>
                  <a:prstClr val="black"/>
                </a:solidFill>
                <a:cs typeface="+mj-cs"/>
              </a:rPr>
              <a:t>انة</a:t>
            </a:r>
            <a:r>
              <a:rPr lang="ar-IQ" sz="2000" dirty="0">
                <a:solidFill>
                  <a:prstClr val="black"/>
                </a:solidFill>
                <a:cs typeface="+mj-cs"/>
              </a:rPr>
              <a:t> يمكن ان ينمو في عدة اشكال </a:t>
            </a:r>
            <a:r>
              <a:rPr lang="ar-IQ" sz="2000" dirty="0" smtClean="0">
                <a:solidFill>
                  <a:prstClr val="black"/>
                </a:solidFill>
                <a:cs typeface="+mj-cs"/>
              </a:rPr>
              <a:t>وفي</a:t>
            </a:r>
            <a:endParaRPr lang="ar-IQ" sz="2000" dirty="0">
              <a:solidFill>
                <a:prstClr val="black"/>
              </a:solidFill>
              <a:cs typeface="+mj-cs"/>
            </a:endParaRPr>
          </a:p>
        </p:txBody>
      </p:sp>
    </p:spTree>
    <p:extLst>
      <p:ext uri="{BB962C8B-B14F-4D97-AF65-F5344CB8AC3E}">
        <p14:creationId xmlns:p14="http://schemas.microsoft.com/office/powerpoint/2010/main" val="27699776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64898" y="685800"/>
            <a:ext cx="6953714" cy="4870938"/>
          </a:xfrm>
        </p:spPr>
        <p:txBody>
          <a:bodyPr>
            <a:normAutofit/>
          </a:bodyPr>
          <a:lstStyle/>
          <a:p>
            <a:pPr algn="l"/>
            <a:r>
              <a:rPr lang="ar-IQ" dirty="0" smtClean="0">
                <a:cs typeface="+mj-cs"/>
              </a:rPr>
              <a:t>تصنيف فطر </a:t>
            </a:r>
            <a:r>
              <a:rPr lang="ar-IQ" dirty="0" err="1" smtClean="0">
                <a:cs typeface="+mj-cs"/>
              </a:rPr>
              <a:t>الكانديدا</a:t>
            </a:r>
            <a:endParaRPr lang="ar-IQ" dirty="0" smtClean="0">
              <a:cs typeface="+mj-cs"/>
            </a:endParaRPr>
          </a:p>
          <a:p>
            <a:pPr algn="l" rtl="0"/>
            <a:r>
              <a:rPr lang="en-US" sz="2200" dirty="0" smtClean="0">
                <a:latin typeface="Times New Roman" panose="02020603050405020304" pitchFamily="18" charset="0"/>
                <a:cs typeface="Times New Roman" panose="02020603050405020304" pitchFamily="18" charset="0"/>
              </a:rPr>
              <a:t>Kingdom: Fungi</a:t>
            </a:r>
            <a:endParaRPr lang="ar-IQ" sz="2200" dirty="0" smtClean="0">
              <a:latin typeface="Times New Roman" panose="02020603050405020304" pitchFamily="18" charset="0"/>
              <a:cs typeface="Times New Roman" panose="02020603050405020304" pitchFamily="18" charset="0"/>
            </a:endParaRPr>
          </a:p>
          <a:p>
            <a:pPr algn="l" rtl="0"/>
            <a:r>
              <a:rPr lang="en-US" sz="2200" dirty="0" smtClean="0">
                <a:latin typeface="Times New Roman" panose="02020603050405020304" pitchFamily="18" charset="0"/>
                <a:cs typeface="Times New Roman" panose="02020603050405020304" pitchFamily="18" charset="0"/>
              </a:rPr>
              <a:t> Subkingdom: </a:t>
            </a:r>
            <a:r>
              <a:rPr lang="en-US" sz="2200" dirty="0" err="1" smtClean="0">
                <a:latin typeface="Times New Roman" panose="02020603050405020304" pitchFamily="18" charset="0"/>
                <a:cs typeface="Times New Roman" panose="02020603050405020304" pitchFamily="18" charset="0"/>
              </a:rPr>
              <a:t>Dikarya</a:t>
            </a:r>
            <a:endParaRPr lang="ar-IQ" sz="2200" dirty="0" smtClean="0">
              <a:latin typeface="Times New Roman" panose="02020603050405020304" pitchFamily="18" charset="0"/>
              <a:cs typeface="Times New Roman" panose="02020603050405020304" pitchFamily="18" charset="0"/>
            </a:endParaRPr>
          </a:p>
          <a:p>
            <a:pPr algn="l" rtl="0"/>
            <a:r>
              <a:rPr lang="en-US" sz="2200" dirty="0" smtClean="0">
                <a:latin typeface="Times New Roman" panose="02020603050405020304" pitchFamily="18" charset="0"/>
                <a:cs typeface="Times New Roman" panose="02020603050405020304" pitchFamily="18" charset="0"/>
              </a:rPr>
              <a:t> Phylum: Ascomycota</a:t>
            </a:r>
            <a:endParaRPr lang="ar-IQ" sz="2200" dirty="0" smtClean="0">
              <a:latin typeface="Times New Roman" panose="02020603050405020304" pitchFamily="18" charset="0"/>
              <a:cs typeface="Times New Roman" panose="02020603050405020304" pitchFamily="18" charset="0"/>
            </a:endParaRPr>
          </a:p>
          <a:p>
            <a:pPr algn="l" rtl="0"/>
            <a:r>
              <a:rPr lang="en-US" sz="2200" dirty="0" smtClean="0">
                <a:latin typeface="Times New Roman" panose="02020603050405020304" pitchFamily="18" charset="0"/>
                <a:cs typeface="Times New Roman" panose="02020603050405020304" pitchFamily="18" charset="0"/>
              </a:rPr>
              <a:t> Subphylum: </a:t>
            </a:r>
            <a:r>
              <a:rPr lang="en-US" sz="2200" dirty="0" err="1" smtClean="0">
                <a:latin typeface="Times New Roman" panose="02020603050405020304" pitchFamily="18" charset="0"/>
                <a:cs typeface="Times New Roman" panose="02020603050405020304" pitchFamily="18" charset="0"/>
              </a:rPr>
              <a:t>Saccharomycotina</a:t>
            </a:r>
            <a:endParaRPr lang="ar-IQ" sz="2200" dirty="0" smtClean="0">
              <a:latin typeface="Times New Roman" panose="02020603050405020304" pitchFamily="18" charset="0"/>
              <a:cs typeface="Times New Roman" panose="02020603050405020304" pitchFamily="18" charset="0"/>
            </a:endParaRPr>
          </a:p>
          <a:p>
            <a:pPr algn="l" rtl="0"/>
            <a:r>
              <a:rPr lang="en-US" sz="2200" dirty="0" smtClean="0">
                <a:latin typeface="Times New Roman" panose="02020603050405020304" pitchFamily="18" charset="0"/>
                <a:cs typeface="Times New Roman" panose="02020603050405020304" pitchFamily="18" charset="0"/>
              </a:rPr>
              <a:t> Class: </a:t>
            </a:r>
            <a:r>
              <a:rPr lang="en-US" sz="2200" dirty="0" err="1" smtClean="0">
                <a:latin typeface="Times New Roman" panose="02020603050405020304" pitchFamily="18" charset="0"/>
                <a:cs typeface="Times New Roman" panose="02020603050405020304" pitchFamily="18" charset="0"/>
              </a:rPr>
              <a:t>Saccharomycetes</a:t>
            </a:r>
            <a:endParaRPr lang="ar-IQ" sz="2200" dirty="0" smtClean="0">
              <a:latin typeface="Times New Roman" panose="02020603050405020304" pitchFamily="18" charset="0"/>
              <a:cs typeface="Times New Roman" panose="02020603050405020304" pitchFamily="18" charset="0"/>
            </a:endParaRPr>
          </a:p>
          <a:p>
            <a:pPr algn="l" rtl="0"/>
            <a:r>
              <a:rPr lang="en-US" sz="2200" dirty="0" smtClean="0">
                <a:latin typeface="Times New Roman" panose="02020603050405020304" pitchFamily="18" charset="0"/>
                <a:cs typeface="Times New Roman" panose="02020603050405020304" pitchFamily="18" charset="0"/>
              </a:rPr>
              <a:t> Subclass: </a:t>
            </a:r>
            <a:r>
              <a:rPr lang="en-US" sz="2200" dirty="0" err="1" smtClean="0">
                <a:latin typeface="Times New Roman" panose="02020603050405020304" pitchFamily="18" charset="0"/>
                <a:cs typeface="Times New Roman" panose="02020603050405020304" pitchFamily="18" charset="0"/>
              </a:rPr>
              <a:t>Saccharomycetidae</a:t>
            </a:r>
            <a:r>
              <a:rPr lang="en-US" sz="2200" dirty="0" smtClean="0">
                <a:latin typeface="Times New Roman" panose="02020603050405020304" pitchFamily="18" charset="0"/>
                <a:cs typeface="Times New Roman" panose="02020603050405020304" pitchFamily="18" charset="0"/>
              </a:rPr>
              <a:t> </a:t>
            </a:r>
            <a:endParaRPr lang="ar-IQ" sz="2200" dirty="0" smtClean="0">
              <a:latin typeface="Times New Roman" panose="02020603050405020304" pitchFamily="18" charset="0"/>
              <a:cs typeface="Times New Roman" panose="02020603050405020304" pitchFamily="18" charset="0"/>
            </a:endParaRPr>
          </a:p>
          <a:p>
            <a:pPr algn="l" rtl="0"/>
            <a:r>
              <a:rPr lang="en-US" sz="2200" dirty="0" smtClean="0">
                <a:latin typeface="Times New Roman" panose="02020603050405020304" pitchFamily="18" charset="0"/>
                <a:cs typeface="Times New Roman" panose="02020603050405020304" pitchFamily="18" charset="0"/>
              </a:rPr>
              <a:t>Order: </a:t>
            </a:r>
            <a:r>
              <a:rPr lang="en-US" sz="2200" dirty="0" err="1" smtClean="0">
                <a:latin typeface="Times New Roman" panose="02020603050405020304" pitchFamily="18" charset="0"/>
                <a:cs typeface="Times New Roman" panose="02020603050405020304" pitchFamily="18" charset="0"/>
              </a:rPr>
              <a:t>Saccharomycetales</a:t>
            </a:r>
            <a:endParaRPr lang="ar-IQ" sz="2200" dirty="0" smtClean="0">
              <a:latin typeface="Times New Roman" panose="02020603050405020304" pitchFamily="18" charset="0"/>
              <a:cs typeface="Times New Roman" panose="02020603050405020304" pitchFamily="18" charset="0"/>
            </a:endParaRPr>
          </a:p>
          <a:p>
            <a:pPr algn="l" rtl="0"/>
            <a:r>
              <a:rPr lang="en-US" sz="2200" dirty="0" smtClean="0">
                <a:latin typeface="Times New Roman" panose="02020603050405020304" pitchFamily="18" charset="0"/>
                <a:cs typeface="Times New Roman" panose="02020603050405020304" pitchFamily="18" charset="0"/>
              </a:rPr>
              <a:t> Family: </a:t>
            </a:r>
            <a:r>
              <a:rPr lang="en-US" sz="2200" dirty="0" err="1" smtClean="0">
                <a:latin typeface="Times New Roman" panose="02020603050405020304" pitchFamily="18" charset="0"/>
                <a:cs typeface="Times New Roman" panose="02020603050405020304" pitchFamily="18" charset="0"/>
              </a:rPr>
              <a:t>Debaryomycetaceae</a:t>
            </a:r>
            <a:endParaRPr lang="ar-IQ" sz="2200" dirty="0" smtClean="0">
              <a:latin typeface="Times New Roman" panose="02020603050405020304" pitchFamily="18" charset="0"/>
              <a:cs typeface="Times New Roman" panose="02020603050405020304" pitchFamily="18" charset="0"/>
            </a:endParaRPr>
          </a:p>
          <a:p>
            <a:pPr algn="l" rtl="0"/>
            <a:r>
              <a:rPr lang="en-US" sz="2200" dirty="0" smtClean="0">
                <a:latin typeface="Times New Roman" panose="02020603050405020304" pitchFamily="18" charset="0"/>
                <a:cs typeface="Times New Roman" panose="02020603050405020304" pitchFamily="18" charset="0"/>
              </a:rPr>
              <a:t> Genus: </a:t>
            </a:r>
            <a:r>
              <a:rPr lang="en-US" sz="2200" i="1" dirty="0" smtClean="0">
                <a:latin typeface="Times New Roman" panose="02020603050405020304" pitchFamily="18" charset="0"/>
                <a:cs typeface="Times New Roman" panose="02020603050405020304" pitchFamily="18" charset="0"/>
              </a:rPr>
              <a:t>Candida</a:t>
            </a:r>
            <a:r>
              <a:rPr lang="ar-IQ"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L.</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7044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683018" y="2219178"/>
            <a:ext cx="8534400" cy="3615267"/>
          </a:xfrm>
        </p:spPr>
        <p:txBody>
          <a:bodyPr>
            <a:normAutofit fontScale="25000" lnSpcReduction="20000"/>
          </a:bodyPr>
          <a:lstStyle/>
          <a:p>
            <a:endParaRPr lang="en-US" sz="7200" dirty="0" smtClean="0">
              <a:cs typeface="+mj-cs"/>
            </a:endParaRPr>
          </a:p>
          <a:p>
            <a:endParaRPr lang="ar-IQ" sz="5100" dirty="0" smtClean="0">
              <a:cs typeface="+mj-cs"/>
            </a:endParaRPr>
          </a:p>
          <a:p>
            <a:pPr algn="just"/>
            <a:r>
              <a:rPr lang="ar-IQ" sz="7200" dirty="0" smtClean="0">
                <a:solidFill>
                  <a:schemeClr val="bg1"/>
                </a:solidFill>
                <a:cs typeface="+mj-cs"/>
              </a:rPr>
              <a:t>حوالي 95%من الإصابات الفطرية ترجع الى </a:t>
            </a:r>
            <a:r>
              <a:rPr lang="ar-IQ" sz="7200" dirty="0" err="1" smtClean="0">
                <a:solidFill>
                  <a:schemeClr val="bg1"/>
                </a:solidFill>
                <a:cs typeface="+mj-cs"/>
              </a:rPr>
              <a:t>الكانديدا</a:t>
            </a:r>
            <a:r>
              <a:rPr lang="ar-IQ" sz="7200" dirty="0" smtClean="0">
                <a:solidFill>
                  <a:schemeClr val="bg1"/>
                </a:solidFill>
                <a:cs typeface="+mj-cs"/>
              </a:rPr>
              <a:t> وتتضمن عدة أنواع</a:t>
            </a:r>
            <a:r>
              <a:rPr lang="ar-IQ" sz="8000" dirty="0" smtClean="0">
                <a:solidFill>
                  <a:schemeClr val="bg1"/>
                </a:solidFill>
                <a:latin typeface="Times New Roman" panose="02020603050405020304" pitchFamily="18" charset="0"/>
                <a:cs typeface="Times New Roman" panose="02020603050405020304" pitchFamily="18" charset="0"/>
              </a:rPr>
              <a:t> </a:t>
            </a:r>
            <a:r>
              <a:rPr lang="ar-IQ" sz="8000" dirty="0" smtClean="0">
                <a:latin typeface="Times New Roman" panose="02020603050405020304" pitchFamily="18" charset="0"/>
                <a:cs typeface="Times New Roman" panose="02020603050405020304" pitchFamily="18" charset="0"/>
              </a:rPr>
              <a:t>:</a:t>
            </a:r>
            <a:endParaRPr lang="ar-IQ" sz="8000" dirty="0" smtClean="0">
              <a:solidFill>
                <a:schemeClr val="bg1"/>
              </a:solidFill>
              <a:latin typeface="Times New Roman" panose="02020603050405020304" pitchFamily="18" charset="0"/>
              <a:cs typeface="Times New Roman" panose="02020603050405020304" pitchFamily="18" charset="0"/>
            </a:endParaRPr>
          </a:p>
          <a:p>
            <a:pPr algn="just" rtl="0"/>
            <a:r>
              <a:rPr lang="en-US" sz="8000" i="1" dirty="0" smtClean="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Candida </a:t>
            </a:r>
            <a:r>
              <a:rPr lang="en-US" sz="8000" i="1" dirty="0" err="1" smtClean="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albicans</a:t>
            </a:r>
            <a:r>
              <a:rPr lang="en-US" sz="8000" i="1" dirty="0" smtClean="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 </a:t>
            </a:r>
            <a:r>
              <a:rPr lang="en-US" sz="8000" dirty="0" smtClean="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a:t>
            </a:r>
            <a:r>
              <a:rPr lang="en-US" sz="8000" dirty="0" err="1" smtClean="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C.P.Robin</a:t>
            </a:r>
            <a:r>
              <a:rPr lang="en-US" sz="8000" dirty="0" smtClean="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 </a:t>
            </a:r>
            <a:r>
              <a:rPr lang="en-US" sz="8000" dirty="0" err="1" smtClean="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Berkhout</a:t>
            </a:r>
            <a:r>
              <a:rPr lang="en-US" sz="8000" dirty="0" smtClean="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 1923 (</a:t>
            </a:r>
            <a:r>
              <a:rPr lang="en-US" sz="8000" dirty="0" err="1" smtClean="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Debaryomycetaceae</a:t>
            </a:r>
            <a:r>
              <a:rPr lang="en-US" sz="8000" dirty="0" smtClean="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                                         </a:t>
            </a:r>
          </a:p>
          <a:p>
            <a:pPr algn="just" rtl="0"/>
            <a:r>
              <a:rPr lang="en-US" sz="8000" i="1" dirty="0" smtClean="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Candida </a:t>
            </a:r>
            <a:r>
              <a:rPr lang="en-US" sz="8000" i="1" dirty="0" err="1">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glabrata</a:t>
            </a:r>
            <a:r>
              <a:rPr lang="en-US" sz="8000" i="1" dirty="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 </a:t>
            </a:r>
            <a:r>
              <a:rPr lang="en-US" sz="8000" dirty="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a:t>
            </a:r>
            <a:r>
              <a:rPr lang="en-US" sz="8000" dirty="0" err="1">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H.W.Anderson</a:t>
            </a:r>
            <a:r>
              <a:rPr lang="en-US" sz="8000" dirty="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 </a:t>
            </a:r>
            <a:r>
              <a:rPr lang="en-US" sz="8000" dirty="0" err="1">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S.A.Mey</a:t>
            </a:r>
            <a:r>
              <a:rPr lang="en-US" sz="8000" dirty="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 &amp; </a:t>
            </a:r>
            <a:r>
              <a:rPr lang="en-US" sz="8000" dirty="0" smtClean="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Yarrow 1978(</a:t>
            </a:r>
            <a:r>
              <a:rPr lang="en-US" sz="8000" dirty="0" err="1" smtClean="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Saccharomycetaceae</a:t>
            </a:r>
            <a:r>
              <a:rPr lang="en-US" sz="8000" dirty="0" smtClean="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         </a:t>
            </a:r>
          </a:p>
          <a:p>
            <a:pPr algn="just" rtl="0"/>
            <a:r>
              <a:rPr lang="en-US" sz="8000" i="1" dirty="0" smtClean="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Candida </a:t>
            </a:r>
            <a:r>
              <a:rPr lang="en-US" sz="8000" i="1" dirty="0" err="1">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tropicalis</a:t>
            </a:r>
            <a:r>
              <a:rPr lang="en-US" sz="8000" i="1" dirty="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 </a:t>
            </a:r>
            <a:r>
              <a:rPr lang="en-US" sz="8000" dirty="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(Castell.) </a:t>
            </a:r>
            <a:r>
              <a:rPr lang="en-US" sz="8000" dirty="0" err="1" smtClean="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Berkhout</a:t>
            </a:r>
            <a:r>
              <a:rPr lang="en-US" sz="8000" dirty="0" smtClean="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  1923(</a:t>
            </a:r>
            <a:r>
              <a:rPr lang="en-US" sz="8000" dirty="0" err="1" smtClean="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Debaryomycetaceae</a:t>
            </a:r>
            <a:r>
              <a:rPr lang="en-US" sz="8000" dirty="0" smtClean="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a:t>
            </a:r>
            <a:endParaRPr lang="en-US" sz="8000" dirty="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endParaRPr>
          </a:p>
          <a:p>
            <a:pPr algn="just" rtl="0"/>
            <a:r>
              <a:rPr lang="en-US" sz="8000" i="1" dirty="0" smtClean="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Candida </a:t>
            </a:r>
            <a:r>
              <a:rPr lang="en-US" sz="8000" i="1" dirty="0" err="1" smtClean="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krusei</a:t>
            </a:r>
            <a:r>
              <a:rPr lang="en-US" sz="8000" i="1" dirty="0" smtClean="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 </a:t>
            </a:r>
            <a:r>
              <a:rPr lang="en-US" sz="8000" dirty="0" smtClean="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(Castell.) Berkhout1923(</a:t>
            </a:r>
            <a:r>
              <a:rPr lang="en-US" sz="8000" dirty="0" err="1" smtClean="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Saccharomycetaceae</a:t>
            </a:r>
            <a:r>
              <a:rPr lang="en-US" sz="8000" dirty="0" smtClean="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a:t>
            </a:r>
          </a:p>
          <a:p>
            <a:pPr algn="just" rtl="0"/>
            <a:r>
              <a:rPr lang="it-IT" sz="8000" i="1" dirty="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Candida guilliermondii </a:t>
            </a:r>
            <a:r>
              <a:rPr lang="it-IT" sz="8000" dirty="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(Castell.) Langeron &amp; </a:t>
            </a:r>
            <a:r>
              <a:rPr lang="it-IT" sz="8000" dirty="0" smtClean="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Guerra 1938 (Debaryomycetaceae).</a:t>
            </a:r>
          </a:p>
          <a:p>
            <a:pPr algn="just" rtl="0"/>
            <a:r>
              <a:rPr lang="en-US" sz="8000" dirty="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Candida </a:t>
            </a:r>
            <a:r>
              <a:rPr lang="en-US" sz="8000" dirty="0" err="1">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famata</a:t>
            </a:r>
            <a:r>
              <a:rPr lang="en-US" sz="8000" dirty="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 (</a:t>
            </a:r>
            <a:r>
              <a:rPr lang="en-US" sz="8000" dirty="0" err="1">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F.C.Harrison</a:t>
            </a:r>
            <a:r>
              <a:rPr lang="en-US" sz="8000" dirty="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 </a:t>
            </a:r>
            <a:r>
              <a:rPr lang="en-US" sz="8000" dirty="0" err="1">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S.A.Mey</a:t>
            </a:r>
            <a:r>
              <a:rPr lang="en-US" sz="8000" dirty="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 &amp; Yarrow(</a:t>
            </a:r>
            <a:r>
              <a:rPr lang="en-US" sz="8000" dirty="0" err="1">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Saccharomycetaceae</a:t>
            </a:r>
            <a:r>
              <a:rPr lang="en-US" sz="8000" dirty="0" smtClean="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a:t>
            </a:r>
            <a:endParaRPr lang="en-US" sz="8000" dirty="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endParaRPr>
          </a:p>
          <a:p>
            <a:pPr algn="just" rtl="0"/>
            <a:endParaRPr lang="en-US" sz="8000" dirty="0" smtClean="0">
              <a:solidFill>
                <a:srgbClr val="4E565F"/>
              </a:solidFill>
              <a:latin typeface="Times New Roman" panose="02020603050405020304" pitchFamily="18" charset="0"/>
              <a:ea typeface="Yu Gothic Medium" panose="020B0500000000000000" pitchFamily="34" charset="-128"/>
              <a:cs typeface="Times New Roman" panose="02020603050405020304" pitchFamily="18" charset="0"/>
            </a:endParaRPr>
          </a:p>
          <a:p>
            <a:pPr algn="ctr"/>
            <a:r>
              <a:rPr lang="en-US" sz="8000" dirty="0" smtClean="0">
                <a:solidFill>
                  <a:srgbClr val="4E565F"/>
                </a:solidFill>
                <a:latin typeface="Roboto"/>
              </a:rPr>
              <a:t>                                                                       </a:t>
            </a:r>
            <a:endParaRPr lang="en-US" sz="8000" dirty="0">
              <a:solidFill>
                <a:srgbClr val="4E565F"/>
              </a:solidFill>
              <a:latin typeface="Roboto"/>
            </a:endParaRPr>
          </a:p>
          <a:p>
            <a:pPr algn="just"/>
            <a:endParaRPr lang="en-US" sz="8000" dirty="0" smtClean="0">
              <a:solidFill>
                <a:srgbClr val="4E565F"/>
              </a:solidFill>
              <a:latin typeface="Times New Roman" panose="02020603050405020304" pitchFamily="18" charset="0"/>
              <a:cs typeface="Times New Roman" panose="02020603050405020304" pitchFamily="18" charset="0"/>
            </a:endParaRPr>
          </a:p>
          <a:p>
            <a:pPr algn="just"/>
            <a:endParaRPr lang="en-US" sz="8000" dirty="0">
              <a:solidFill>
                <a:srgbClr val="4E565F"/>
              </a:solidFill>
              <a:latin typeface="Times New Roman" panose="02020603050405020304" pitchFamily="18" charset="0"/>
              <a:cs typeface="Times New Roman" panose="02020603050405020304" pitchFamily="18" charset="0"/>
            </a:endParaRPr>
          </a:p>
          <a:p>
            <a:pPr algn="just" rtl="0"/>
            <a:endParaRPr lang="en-US" sz="8000" dirty="0">
              <a:solidFill>
                <a:srgbClr val="4E565F"/>
              </a:solidFill>
              <a:latin typeface="Times New Roman" panose="02020603050405020304" pitchFamily="18" charset="0"/>
              <a:cs typeface="Times New Roman" panose="02020603050405020304" pitchFamily="18" charset="0"/>
            </a:endParaRPr>
          </a:p>
          <a:p>
            <a:endParaRPr lang="en-US" sz="5100" dirty="0" smtClean="0">
              <a:solidFill>
                <a:prstClr val="black"/>
              </a:solidFill>
              <a:cs typeface="+mj-cs"/>
            </a:endParaRPr>
          </a:p>
          <a:p>
            <a:endParaRPr lang="ar-IQ" dirty="0" smtClean="0"/>
          </a:p>
          <a:p>
            <a:pPr algn="l" rtl="0"/>
            <a:r>
              <a:rPr lang="en-US" dirty="0" smtClean="0"/>
              <a:t>.</a:t>
            </a:r>
            <a:endParaRPr lang="ar-IQ" dirty="0" smtClean="0"/>
          </a:p>
          <a:p>
            <a:endParaRPr lang="ar-IQ" dirty="0"/>
          </a:p>
        </p:txBody>
      </p:sp>
    </p:spTree>
    <p:extLst>
      <p:ext uri="{BB962C8B-B14F-4D97-AF65-F5344CB8AC3E}">
        <p14:creationId xmlns:p14="http://schemas.microsoft.com/office/powerpoint/2010/main" val="512105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شريحة">
  <a:themeElements>
    <a:clrScheme name="شريحة">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شريح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ريحة">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2413</TotalTime>
  <Words>1330</Words>
  <Application>Microsoft Office PowerPoint</Application>
  <PresentationFormat>شاشة عريضة</PresentationFormat>
  <Paragraphs>93</Paragraphs>
  <Slides>23</Slides>
  <Notes>1</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23</vt:i4>
      </vt:variant>
    </vt:vector>
  </HeadingPairs>
  <TitlesOfParts>
    <vt:vector size="35" baseType="lpstr">
      <vt:lpstr>Yu Gothic Medium</vt:lpstr>
      <vt:lpstr>Arial</vt:lpstr>
      <vt:lpstr>Bradley Hand ITC</vt:lpstr>
      <vt:lpstr>Calibri</vt:lpstr>
      <vt:lpstr>Calibri Light</vt:lpstr>
      <vt:lpstr>Century Gothic</vt:lpstr>
      <vt:lpstr>DecoType Naskh Special</vt:lpstr>
      <vt:lpstr>Roboto</vt:lpstr>
      <vt:lpstr>Tahoma</vt:lpstr>
      <vt:lpstr>Times New Roman</vt:lpstr>
      <vt:lpstr>Wingdings 3</vt:lpstr>
      <vt:lpstr>شريحة</vt:lpstr>
      <vt:lpstr>فطر الكانديدا وتأثيراته م.م. لبنى مجيد حميد م.م. سارة جمال     </vt:lpstr>
      <vt:lpstr>عرض تقديمي في PowerPoint</vt:lpstr>
      <vt:lpstr>عرض تقديمي في PowerPoint</vt:lpstr>
      <vt:lpstr>عرض تقديمي في PowerPoint</vt:lpstr>
      <vt:lpstr>عرض تقديمي في PowerPoint</vt:lpstr>
      <vt:lpstr>تاريخ الكانديدا  the history of candida    الاسم الأصلي لخميرة الكانديدا جاء من الكلمة اللاتينيه ((candidus التي تعني الأبيض المتوهج بالإشارة الى الخمائر التي تظهر باللون الأبيض على الوسط الزرعي الذي يستخدم لتنمية الكانديدا .في القرن التاسع عشر في باريس  صنفت خميرة Candida albicans  في البداية ضمن عائلةDeutromycetaceae  اشارة إلى فقدانها التكاثر الجنسي ، وهي نوع من أنواع الفطريات التي تسمى الفطريات الغير كاملة  بيد أنه اتضح فيما بعد أن العديد من أنواع الـ Candida  الممرضة وغير الممرضة تمتلك مرحلة جنسية . </vt:lpstr>
      <vt:lpstr>عرض تقديمي في PowerPoint</vt:lpstr>
      <vt:lpstr>عرض تقديمي في PowerPoint</vt:lpstr>
      <vt:lpstr>عرض تقديمي في PowerPoint</vt:lpstr>
      <vt:lpstr>طريقة زراعة الكانديدا في المختبر </vt:lpstr>
      <vt:lpstr>عرض تقديمي في PowerPoint</vt:lpstr>
      <vt:lpstr>عرض تقديمي في PowerPoint</vt:lpstr>
      <vt:lpstr>تشخيص الكانديدا باستخدام المجهر الضوئي </vt:lpstr>
      <vt:lpstr>الكانديدا تحت المجهر الضوئي </vt:lpstr>
      <vt:lpstr>طرق حفظ الكانديدا </vt:lpstr>
      <vt:lpstr>طرق حفظ عينات الكانديدا </vt:lpstr>
      <vt:lpstr>إصابات الكانديدا </vt:lpstr>
      <vt:lpstr>عدوى الكانديدا </vt:lpstr>
      <vt:lpstr>فطريات الفم </vt:lpstr>
      <vt:lpstr>عوامل الضراوة في الكانديدا </vt:lpstr>
      <vt:lpstr>القدم الرياضي Athletes foot  </vt:lpstr>
      <vt:lpstr>فطريات القدم </vt:lpstr>
      <vt:lpstr>Thank you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الكانديدا وتأثيراتها</dc:title>
  <dc:creator>WaelReyad</dc:creator>
  <cp:lastModifiedBy>WaelReyad</cp:lastModifiedBy>
  <cp:revision>70</cp:revision>
  <dcterms:created xsi:type="dcterms:W3CDTF">2023-10-05T07:45:26Z</dcterms:created>
  <dcterms:modified xsi:type="dcterms:W3CDTF">2024-02-18T08:22:27Z</dcterms:modified>
</cp:coreProperties>
</file>