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65" r:id="rId5"/>
    <p:sldId id="259" r:id="rId6"/>
    <p:sldId id="260" r:id="rId7"/>
    <p:sldId id="261" r:id="rId8"/>
    <p:sldId id="262" r:id="rId9"/>
    <p:sldId id="263" r:id="rId10"/>
    <p:sldId id="264" r:id="rId11"/>
    <p:sldId id="269" r:id="rId12"/>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150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111EA40-AD6E-4466-B8A8-987C8D1FEB15}" type="datetimeFigureOut">
              <a:rPr lang="ar-IQ" smtClean="0"/>
              <a:t>05/08/1445</a:t>
            </a:fld>
            <a:endParaRPr lang="ar-IQ"/>
          </a:p>
        </p:txBody>
      </p:sp>
      <p:sp>
        <p:nvSpPr>
          <p:cNvPr id="19" name="Footer Placeholder 18"/>
          <p:cNvSpPr>
            <a:spLocks noGrp="1"/>
          </p:cNvSpPr>
          <p:nvPr>
            <p:ph type="ftr" sz="quarter" idx="11"/>
          </p:nvPr>
        </p:nvSpPr>
        <p:spPr/>
        <p:txBody>
          <a:bodyPr/>
          <a:lstStyle/>
          <a:p>
            <a:endParaRPr lang="ar-IQ"/>
          </a:p>
        </p:txBody>
      </p:sp>
      <p:sp>
        <p:nvSpPr>
          <p:cNvPr id="27" name="Slide Number Placeholder 26"/>
          <p:cNvSpPr>
            <a:spLocks noGrp="1"/>
          </p:cNvSpPr>
          <p:nvPr>
            <p:ph type="sldNum" sz="quarter" idx="12"/>
          </p:nvPr>
        </p:nvSpPr>
        <p:spPr/>
        <p:txBody>
          <a:bodyPr/>
          <a:lstStyle/>
          <a:p>
            <a:fld id="{C2E5709A-05E1-423F-B743-AF53BA026797}" type="slidenum">
              <a:rPr lang="ar-IQ" smtClean="0"/>
              <a:t>‹#›</a:t>
            </a:fld>
            <a:endParaRPr lang="ar-IQ"/>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111EA40-AD6E-4466-B8A8-987C8D1FEB15}" type="datetimeFigureOut">
              <a:rPr lang="ar-IQ" smtClean="0"/>
              <a:t>05/08/1445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2E5709A-05E1-423F-B743-AF53BA026797}"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111EA40-AD6E-4466-B8A8-987C8D1FEB15}" type="datetimeFigureOut">
              <a:rPr lang="ar-IQ" smtClean="0"/>
              <a:t>05/08/1445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2E5709A-05E1-423F-B743-AF53BA026797}"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111EA40-AD6E-4466-B8A8-987C8D1FEB15}" type="datetimeFigureOut">
              <a:rPr lang="ar-IQ" smtClean="0"/>
              <a:t>05/08/1445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2E5709A-05E1-423F-B743-AF53BA026797}" type="slidenum">
              <a:rPr lang="ar-IQ" smtClean="0"/>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111EA40-AD6E-4466-B8A8-987C8D1FEB15}" type="datetimeFigureOut">
              <a:rPr lang="ar-IQ" smtClean="0"/>
              <a:t>05/08/1445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2E5709A-05E1-423F-B743-AF53BA026797}" type="slidenum">
              <a:rPr lang="ar-IQ" smtClean="0"/>
              <a:t>‹#›</a:t>
            </a:fld>
            <a:endParaRPr lang="ar-IQ"/>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111EA40-AD6E-4466-B8A8-987C8D1FEB15}" type="datetimeFigureOut">
              <a:rPr lang="ar-IQ" smtClean="0"/>
              <a:t>05/08/1445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C2E5709A-05E1-423F-B743-AF53BA026797}" type="slidenum">
              <a:rPr lang="ar-IQ" smtClean="0"/>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111EA40-AD6E-4466-B8A8-987C8D1FEB15}" type="datetimeFigureOut">
              <a:rPr lang="ar-IQ" smtClean="0"/>
              <a:t>05/08/1445</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C2E5709A-05E1-423F-B743-AF53BA026797}" type="slidenum">
              <a:rPr lang="ar-IQ" smtClean="0"/>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111EA40-AD6E-4466-B8A8-987C8D1FEB15}" type="datetimeFigureOut">
              <a:rPr lang="ar-IQ" smtClean="0"/>
              <a:t>05/08/1445</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C2E5709A-05E1-423F-B743-AF53BA026797}"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11EA40-AD6E-4466-B8A8-987C8D1FEB15}" type="datetimeFigureOut">
              <a:rPr lang="ar-IQ" smtClean="0"/>
              <a:t>05/08/1445</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C2E5709A-05E1-423F-B743-AF53BA026797}"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111EA40-AD6E-4466-B8A8-987C8D1FEB15}" type="datetimeFigureOut">
              <a:rPr lang="ar-IQ" smtClean="0"/>
              <a:t>05/08/1445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C2E5709A-05E1-423F-B743-AF53BA026797}" type="slidenum">
              <a:rPr lang="ar-IQ" smtClean="0"/>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111EA40-AD6E-4466-B8A8-987C8D1FEB15}" type="datetimeFigureOut">
              <a:rPr lang="ar-IQ" smtClean="0"/>
              <a:t>05/08/1445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a:xfrm>
            <a:off x="8077200" y="6356350"/>
            <a:ext cx="609600" cy="365125"/>
          </a:xfrm>
        </p:spPr>
        <p:txBody>
          <a:bodyPr/>
          <a:lstStyle/>
          <a:p>
            <a:fld id="{C2E5709A-05E1-423F-B743-AF53BA026797}" type="slidenum">
              <a:rPr lang="ar-IQ" smtClean="0"/>
              <a:t>‹#›</a:t>
            </a:fld>
            <a:endParaRPr lang="ar-IQ"/>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111EA40-AD6E-4466-B8A8-987C8D1FEB15}" type="datetimeFigureOut">
              <a:rPr lang="ar-IQ" smtClean="0"/>
              <a:t>05/08/1445</a:t>
            </a:fld>
            <a:endParaRPr lang="ar-IQ"/>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IQ"/>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2E5709A-05E1-423F-B743-AF53BA026797}" type="slidenum">
              <a:rPr lang="ar-IQ" smtClean="0"/>
              <a:t>‹#›</a:t>
            </a:fld>
            <a:endParaRPr lang="ar-IQ"/>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620688"/>
            <a:ext cx="7772400" cy="2907755"/>
          </a:xfrm>
        </p:spPr>
        <p:txBody>
          <a:bodyPr>
            <a:normAutofit/>
          </a:bodyPr>
          <a:lstStyle/>
          <a:p>
            <a:pPr algn="ctr"/>
            <a:r>
              <a:rPr lang="ar-SA" dirty="0"/>
              <a:t>القراد ودوره في نقل فايروس حمى </a:t>
            </a:r>
            <a:r>
              <a:rPr lang="ar-SA" dirty="0" smtClean="0"/>
              <a:t>القرم </a:t>
            </a:r>
            <a:r>
              <a:rPr lang="en-US" dirty="0" smtClean="0"/>
              <a:t/>
            </a:r>
            <a:br>
              <a:rPr lang="en-US" dirty="0" smtClean="0"/>
            </a:br>
            <a:r>
              <a:rPr lang="ar-SA" dirty="0" smtClean="0"/>
              <a:t>(الكونغو النزفية)</a:t>
            </a:r>
            <a:r>
              <a:rPr lang="en-US" dirty="0"/>
              <a:t/>
            </a:r>
            <a:br>
              <a:rPr lang="en-US" dirty="0"/>
            </a:br>
            <a:endParaRPr lang="ar-IQ" dirty="0"/>
          </a:p>
        </p:txBody>
      </p:sp>
      <p:sp>
        <p:nvSpPr>
          <p:cNvPr id="3" name="Subtitle 2"/>
          <p:cNvSpPr>
            <a:spLocks noGrp="1"/>
          </p:cNvSpPr>
          <p:nvPr>
            <p:ph type="subTitle" idx="1"/>
          </p:nvPr>
        </p:nvSpPr>
        <p:spPr>
          <a:xfrm>
            <a:off x="395536" y="4221088"/>
            <a:ext cx="7854696" cy="1752600"/>
          </a:xfrm>
        </p:spPr>
        <p:txBody>
          <a:bodyPr/>
          <a:lstStyle/>
          <a:p>
            <a:pPr algn="ctr"/>
            <a:r>
              <a:rPr lang="ar-SA" b="1" dirty="0" smtClean="0">
                <a:solidFill>
                  <a:schemeClr val="tx1"/>
                </a:solidFill>
              </a:rPr>
              <a:t>اعداد</a:t>
            </a:r>
          </a:p>
          <a:p>
            <a:pPr algn="ctr"/>
            <a:r>
              <a:rPr lang="ar-SA" b="1" dirty="0" smtClean="0">
                <a:solidFill>
                  <a:schemeClr val="tx1"/>
                </a:solidFill>
              </a:rPr>
              <a:t>المدرس الدكتورة زينب علوان مكاوي</a:t>
            </a:r>
          </a:p>
          <a:p>
            <a:pPr algn="ctr"/>
            <a:endParaRPr lang="ar-IQ" dirty="0"/>
          </a:p>
        </p:txBody>
      </p:sp>
    </p:spTree>
    <p:extLst>
      <p:ext uri="{BB962C8B-B14F-4D97-AF65-F5344CB8AC3E}">
        <p14:creationId xmlns:p14="http://schemas.microsoft.com/office/powerpoint/2010/main" val="12880736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836712"/>
            <a:ext cx="8229600" cy="4389120"/>
          </a:xfrm>
        </p:spPr>
        <p:txBody>
          <a:bodyPr/>
          <a:lstStyle/>
          <a:p>
            <a:pPr lvl="1"/>
            <a:r>
              <a:rPr lang="ar-SA" dirty="0" smtClean="0"/>
              <a:t>ارتداء </a:t>
            </a:r>
            <a:r>
              <a:rPr lang="ar-SA" dirty="0"/>
              <a:t>القفازات وغيرها من الملابس الواقية أثناء التعامل مع الحيوانات أو أنسجتها في أماكن تَوَطُّن المرض، ولا سيما خلال إجراء عمليات الذبح </a:t>
            </a:r>
            <a:r>
              <a:rPr lang="ar-SA" dirty="0" smtClean="0"/>
              <a:t>في </a:t>
            </a:r>
            <a:r>
              <a:rPr lang="ar-SA" dirty="0"/>
              <a:t>المجازر أو </a:t>
            </a:r>
            <a:r>
              <a:rPr lang="ar-SA" dirty="0" smtClean="0"/>
              <a:t>المنازل.</a:t>
            </a:r>
            <a:endParaRPr lang="en-US" sz="2000" dirty="0"/>
          </a:p>
          <a:p>
            <a:pPr lvl="1"/>
            <a:r>
              <a:rPr lang="ar-SA" dirty="0"/>
              <a:t>فرض الحجر الصحي على الحيوانات قبل دخولها إلى المجازر أو الرش المنتظم للحيوانات بالمبيدات قبل ذبحها بأسبوعين</a:t>
            </a:r>
            <a:r>
              <a:rPr lang="en-US" dirty="0"/>
              <a:t>.</a:t>
            </a:r>
            <a:endParaRPr lang="en-US" sz="2000" dirty="0"/>
          </a:p>
          <a:p>
            <a:endParaRPr lang="ar-IQ" dirty="0"/>
          </a:p>
        </p:txBody>
      </p:sp>
    </p:spTree>
    <p:extLst>
      <p:ext uri="{BB962C8B-B14F-4D97-AF65-F5344CB8AC3E}">
        <p14:creationId xmlns:p14="http://schemas.microsoft.com/office/powerpoint/2010/main" val="3761390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9342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normAutofit fontScale="92500" lnSpcReduction="20000"/>
          </a:bodyPr>
          <a:lstStyle/>
          <a:p>
            <a:pPr marL="0" indent="0">
              <a:buNone/>
            </a:pPr>
            <a:r>
              <a:rPr lang="ar-SA" b="1" dirty="0" smtClean="0"/>
              <a:t>المقدمة</a:t>
            </a:r>
          </a:p>
          <a:p>
            <a:pPr marL="0" indent="0" algn="just">
              <a:buNone/>
            </a:pPr>
            <a:r>
              <a:rPr lang="ar-IQ" b="1" dirty="0"/>
              <a:t>دخل العالم في دوامة الأوبئة والأمراض التي بدأت بفيروس كورونا ومتحوراته، </a:t>
            </a:r>
            <a:r>
              <a:rPr lang="ar-IQ" b="1" dirty="0" smtClean="0"/>
              <a:t>والذي </a:t>
            </a:r>
            <a:r>
              <a:rPr lang="ar-IQ" b="1" dirty="0"/>
              <a:t>أصبح مصدر قلق شديد يهدد البشرية، ولم تتوقف الجوائح </a:t>
            </a:r>
            <a:r>
              <a:rPr lang="ar-IQ" b="1" dirty="0" smtClean="0"/>
              <a:t>والأوبئة، </a:t>
            </a:r>
            <a:r>
              <a:rPr lang="ar-IQ" b="1" dirty="0"/>
              <a:t>بل تخطى الأمر </a:t>
            </a:r>
            <a:r>
              <a:rPr lang="ar-IQ" b="1" dirty="0" smtClean="0"/>
              <a:t>ذلك...... </a:t>
            </a:r>
            <a:r>
              <a:rPr lang="ar-IQ" b="1" dirty="0"/>
              <a:t>فمثلا يعاني </a:t>
            </a:r>
            <a:r>
              <a:rPr lang="ar-IQ" b="1" dirty="0" smtClean="0"/>
              <a:t>العراق</a:t>
            </a:r>
            <a:r>
              <a:rPr lang="ar-SA" b="1" dirty="0"/>
              <a:t> </a:t>
            </a:r>
            <a:r>
              <a:rPr lang="ar-SA" b="1" dirty="0" smtClean="0"/>
              <a:t>من مرض </a:t>
            </a:r>
            <a:r>
              <a:rPr lang="ar-SA" b="1" dirty="0"/>
              <a:t>واسع الانتشار </a:t>
            </a:r>
            <a:r>
              <a:rPr lang="ar-SA" b="1" dirty="0" smtClean="0"/>
              <a:t>ينتقل بواسطة القراد الحامل ل  </a:t>
            </a:r>
            <a:r>
              <a:rPr lang="ar-SA" b="1" dirty="0"/>
              <a:t>فيروس حمى </a:t>
            </a:r>
            <a:r>
              <a:rPr lang="ar-SA" b="1" dirty="0" smtClean="0"/>
              <a:t>القرم</a:t>
            </a:r>
            <a:r>
              <a:rPr lang="en-US" b="1" dirty="0" smtClean="0"/>
              <a:t> </a:t>
            </a:r>
            <a:r>
              <a:rPr lang="ar-SA" b="1" dirty="0"/>
              <a:t>(الكونغو </a:t>
            </a:r>
            <a:r>
              <a:rPr lang="ar-SA" b="1" dirty="0" smtClean="0"/>
              <a:t>النزفية</a:t>
            </a:r>
            <a:r>
              <a:rPr lang="en-US" b="1" dirty="0" smtClean="0"/>
              <a:t>                   (</a:t>
            </a:r>
            <a:r>
              <a:rPr lang="en-US" b="1" dirty="0"/>
              <a:t> </a:t>
            </a:r>
            <a:br>
              <a:rPr lang="en-US" b="1" dirty="0"/>
            </a:br>
            <a:r>
              <a:rPr lang="ar-IQ" b="1" dirty="0" smtClean="0"/>
              <a:t>والحمى </a:t>
            </a:r>
            <a:r>
              <a:rPr lang="ar-IQ" b="1" dirty="0"/>
              <a:t>النزفية مرض معدٍ </a:t>
            </a:r>
            <a:r>
              <a:rPr lang="ar-IQ" b="1" dirty="0" smtClean="0"/>
              <a:t>معروف ينتشر </a:t>
            </a:r>
            <a:r>
              <a:rPr lang="ar-IQ" b="1" dirty="0"/>
              <a:t>عادة في المناطق الاستوائية والبيئة التي تكثر فيها تربية المواشي والحيوانات</a:t>
            </a:r>
            <a:r>
              <a:rPr lang="ar-SA" b="1" dirty="0" smtClean="0"/>
              <a:t> </a:t>
            </a:r>
          </a:p>
          <a:p>
            <a:pPr marL="0" indent="0" algn="just">
              <a:buNone/>
            </a:pPr>
            <a:r>
              <a:rPr lang="ar-SA" b="1" dirty="0" smtClean="0"/>
              <a:t>حيث يبلغ </a:t>
            </a:r>
            <a:r>
              <a:rPr lang="ar-SA" b="1" dirty="0"/>
              <a:t>معدل الوفيات الناجمة عن هذا الوباء بين 10% و40%  ويتوطن في بلدان أفريقيا والبلقان والشرق الأوسط وآسيا و كان اول تسجيل للمرض في العراق في </a:t>
            </a:r>
            <a:r>
              <a:rPr lang="ar-SA" b="1" dirty="0" smtClean="0"/>
              <a:t>ايلول </a:t>
            </a:r>
            <a:r>
              <a:rPr lang="ar-SA" b="1" dirty="0" smtClean="0"/>
              <a:t>عام 1979.....</a:t>
            </a:r>
            <a:endParaRPr lang="ar-SA" b="1" dirty="0" smtClean="0"/>
          </a:p>
          <a:p>
            <a:pPr marL="0" indent="0" algn="just">
              <a:buNone/>
            </a:pPr>
            <a:r>
              <a:rPr lang="en-US" b="1" dirty="0"/>
              <a:t/>
            </a:r>
            <a:br>
              <a:rPr lang="en-US" b="1" dirty="0"/>
            </a:br>
            <a:r>
              <a:rPr lang="ar-SA" b="1" dirty="0" smtClean="0"/>
              <a:t>وتصاب </a:t>
            </a:r>
            <a:r>
              <a:rPr lang="ar-SA" b="1" dirty="0"/>
              <a:t>الحيوانات مثل الأغنام والماعز والأبقار و الجاموس بالعدوى عن طريق لدغة القراد المصاب بالعدوى وينتقل فايروس حمى </a:t>
            </a:r>
            <a:r>
              <a:rPr lang="ar-SA" b="1" dirty="0" smtClean="0"/>
              <a:t>القرم </a:t>
            </a:r>
            <a:r>
              <a:rPr lang="ar-SA" b="1" dirty="0"/>
              <a:t>إلى البشر إما عن طريق لدغة القراد أو بالاتصال المباشر بدم أو أنسجة الحيوانات المصابة أثناء الذبح أو بعده مباشرة. </a:t>
            </a:r>
            <a:r>
              <a:rPr lang="ar-SA" b="1" dirty="0" smtClean="0"/>
              <a:t>وممكن ينتقل </a:t>
            </a:r>
            <a:r>
              <a:rPr lang="ar-SA" b="1" dirty="0"/>
              <a:t>الفيروس من إنسان إلى آخر نتيجة الاتصال المباشر بدم الشخص المصاب أو إفرازاته أو أعضائه أو سوائل جسمه الأخرى ولا يوجد لقاح مضاد للفيروس لا للإنسان ولا </a:t>
            </a:r>
            <a:r>
              <a:rPr lang="ar-SA" b="1" dirty="0" smtClean="0"/>
              <a:t>للحيوان</a:t>
            </a:r>
            <a:r>
              <a:rPr lang="en-US" b="1" dirty="0" smtClean="0"/>
              <a:t>            .</a:t>
            </a:r>
            <a:r>
              <a:rPr lang="en-US" b="1" dirty="0"/>
              <a:t/>
            </a:r>
            <a:br>
              <a:rPr lang="en-US" b="1" dirty="0"/>
            </a:br>
            <a:endParaRPr lang="ar-IQ" dirty="0"/>
          </a:p>
        </p:txBody>
      </p:sp>
    </p:spTree>
    <p:extLst>
      <p:ext uri="{BB962C8B-B14F-4D97-AF65-F5344CB8AC3E}">
        <p14:creationId xmlns:p14="http://schemas.microsoft.com/office/powerpoint/2010/main" val="3884118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704594"/>
            <a:ext cx="8229600" cy="4389120"/>
          </a:xfrm>
        </p:spPr>
        <p:txBody>
          <a:bodyPr>
            <a:normAutofit/>
          </a:bodyPr>
          <a:lstStyle/>
          <a:p>
            <a:pPr marL="0" indent="0" algn="just">
              <a:buNone/>
            </a:pPr>
            <a:r>
              <a:rPr lang="ar-SA" b="1" dirty="0" smtClean="0"/>
              <a:t>وتصاب </a:t>
            </a:r>
            <a:r>
              <a:rPr lang="ar-SA" b="1" dirty="0"/>
              <a:t>الحيوانات بالعدوى عن طريق لدغة القرادات المصابة بالعدوى </a:t>
            </a:r>
            <a:r>
              <a:rPr lang="ar-SA" b="1" dirty="0" smtClean="0"/>
              <a:t>ويبقى </a:t>
            </a:r>
            <a:r>
              <a:rPr lang="ar-SA" b="1" dirty="0"/>
              <a:t>الفيروس في مجرى دم الحيوانات لمدة أسبوع تقريباً بعد </a:t>
            </a:r>
            <a:r>
              <a:rPr lang="ar-SA" b="1" dirty="0" smtClean="0"/>
              <a:t>إصابتها، </a:t>
            </a:r>
            <a:r>
              <a:rPr lang="ar-SA" b="1" dirty="0"/>
              <a:t>مما يسمح باستمرار دورة انتقال العدوى من </a:t>
            </a:r>
            <a:r>
              <a:rPr lang="ar-SA" b="1" dirty="0" smtClean="0"/>
              <a:t>القراد </a:t>
            </a:r>
            <a:r>
              <a:rPr lang="ar-SA" b="1" dirty="0"/>
              <a:t>إلى </a:t>
            </a:r>
            <a:r>
              <a:rPr lang="ar-SA" b="1" dirty="0" smtClean="0"/>
              <a:t>الحيوانات الاخرى. </a:t>
            </a:r>
            <a:r>
              <a:rPr lang="ar-SA" b="1" dirty="0"/>
              <a:t>وعلى الرغم من أن عدداً من أجناس القراد يمكن أن تصاب بفيروس حمى القرم– الكونغو النزفية إلا أن الناقل الرئيسي للعدوى هو جنس "القراد الزجاجي العين</a:t>
            </a:r>
            <a:r>
              <a:rPr lang="en-US" b="1" dirty="0"/>
              <a:t>".</a:t>
            </a:r>
          </a:p>
          <a:p>
            <a:pPr marL="0" indent="0" algn="just">
              <a:buNone/>
            </a:pPr>
            <a:endParaRPr lang="ar-IQ"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84984"/>
            <a:ext cx="5940152" cy="3573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0832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764704"/>
            <a:ext cx="8229600" cy="5976664"/>
          </a:xfrm>
        </p:spPr>
        <p:txBody>
          <a:bodyPr>
            <a:normAutofit/>
          </a:bodyPr>
          <a:lstStyle/>
          <a:p>
            <a:pPr algn="just"/>
            <a:r>
              <a:rPr lang="ar-SA" b="1" dirty="0" smtClean="0"/>
              <a:t> حيث يعتبر جنس </a:t>
            </a:r>
            <a:r>
              <a:rPr lang="ar-SA" b="1" dirty="0"/>
              <a:t>الهايلوما</a:t>
            </a:r>
            <a:r>
              <a:rPr lang="en-US" b="1" dirty="0"/>
              <a:t>.(</a:t>
            </a:r>
            <a:r>
              <a:rPr lang="en-US" b="1" dirty="0" err="1"/>
              <a:t>Hylomma</a:t>
            </a:r>
            <a:r>
              <a:rPr lang="en-US" b="1" dirty="0"/>
              <a:t> </a:t>
            </a:r>
            <a:r>
              <a:rPr lang="en-US" b="1" dirty="0" err="1"/>
              <a:t>Sp</a:t>
            </a:r>
            <a:r>
              <a:rPr lang="en-US" b="1" dirty="0"/>
              <a:t>) </a:t>
            </a:r>
            <a:r>
              <a:rPr lang="ar-SA" b="1" dirty="0" smtClean="0"/>
              <a:t>مستودع </a:t>
            </a:r>
            <a:r>
              <a:rPr lang="ar-SA" b="1" dirty="0"/>
              <a:t>طبيعي للعدوى إلى جانب انه هو </a:t>
            </a:r>
            <a:r>
              <a:rPr lang="ar-SA" b="1" dirty="0" smtClean="0"/>
              <a:t>الناقل </a:t>
            </a:r>
            <a:r>
              <a:rPr lang="ar-SA" b="1" dirty="0"/>
              <a:t>وذلك لأنه ينقل العدوى إلى البيض والعذارى واليرقات والجيل التالي من </a:t>
            </a:r>
            <a:r>
              <a:rPr lang="ar-SA" b="1" dirty="0" smtClean="0"/>
              <a:t>القراد.</a:t>
            </a:r>
          </a:p>
          <a:p>
            <a:pPr algn="just"/>
            <a:r>
              <a:rPr lang="ar-SA" b="1" dirty="0" smtClean="0"/>
              <a:t> </a:t>
            </a:r>
            <a:r>
              <a:rPr lang="ar-SA" b="1" dirty="0"/>
              <a:t>وكذلك تعتبر الطيور البرية مخازن متنقلة للعدوى بما تحمل من قراد مصاب إلى الأماكن </a:t>
            </a:r>
            <a:r>
              <a:rPr lang="ar-SA" b="1" dirty="0" smtClean="0"/>
              <a:t>التي </a:t>
            </a:r>
            <a:r>
              <a:rPr lang="ar-SA" b="1" dirty="0"/>
              <a:t>تهاجر إليها خصوصا الغربان. ويمكن لعديد من </a:t>
            </a:r>
            <a:r>
              <a:rPr lang="ar-SA" b="1" dirty="0" smtClean="0"/>
              <a:t>الطيور ايضا </a:t>
            </a:r>
            <a:r>
              <a:rPr lang="ar-SA" b="1" dirty="0"/>
              <a:t>مقاومة العدوى، لكنَّ النعام سريع التأثر وتنتشر العدوى بين صفوفه في مناطق تَوَطُّن </a:t>
            </a:r>
            <a:r>
              <a:rPr lang="ar-SA" b="1" dirty="0" smtClean="0"/>
              <a:t>الفيروس. لذا فان الحيوانات </a:t>
            </a:r>
            <a:r>
              <a:rPr lang="ar-SA" b="1" dirty="0"/>
              <a:t>تعمل كمضخم او مضاعف للفايروس</a:t>
            </a:r>
            <a:r>
              <a:rPr lang="en-US" b="1" dirty="0"/>
              <a:t> </a:t>
            </a:r>
            <a:r>
              <a:rPr lang="en-US" b="1" dirty="0" smtClean="0"/>
              <a:t>         virus amplifier .</a:t>
            </a:r>
            <a:r>
              <a:rPr lang="en-US" b="1" dirty="0"/>
              <a:t/>
            </a:r>
            <a:br>
              <a:rPr lang="en-US" b="1" dirty="0"/>
            </a:br>
            <a:r>
              <a:rPr lang="en-US" b="1" dirty="0"/>
              <a:t> </a:t>
            </a:r>
            <a:br>
              <a:rPr lang="en-US" b="1" dirty="0"/>
            </a:br>
            <a:endParaRPr lang="ar-IQ" dirty="0"/>
          </a:p>
        </p:txBody>
      </p:sp>
    </p:spTree>
    <p:extLst>
      <p:ext uri="{BB962C8B-B14F-4D97-AF65-F5344CB8AC3E}">
        <p14:creationId xmlns:p14="http://schemas.microsoft.com/office/powerpoint/2010/main" val="36574453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052736"/>
            <a:ext cx="8229600" cy="4389120"/>
          </a:xfrm>
        </p:spPr>
        <p:txBody>
          <a:bodyPr>
            <a:normAutofit fontScale="92500" lnSpcReduction="20000"/>
          </a:bodyPr>
          <a:lstStyle/>
          <a:p>
            <a:r>
              <a:rPr lang="ar-SA" b="1" dirty="0"/>
              <a:t>انتقال الفيروس</a:t>
            </a:r>
            <a:endParaRPr lang="en-US" dirty="0"/>
          </a:p>
          <a:p>
            <a:pPr algn="just"/>
            <a:r>
              <a:rPr lang="ar-SA" b="1" dirty="0"/>
              <a:t>ينتقل فيروس حمى القرم– الكونغو النزفية إلى البشر إما عن طريق لدغة </a:t>
            </a:r>
            <a:r>
              <a:rPr lang="ar-SA" b="1" dirty="0" smtClean="0"/>
              <a:t>القراد </a:t>
            </a:r>
            <a:r>
              <a:rPr lang="ar-SA" b="1" dirty="0"/>
              <a:t>أو بالاتصال المباشر بدم أو أنسجة الحيوانات المصابة أثناء الذبح أو بعده مباشرة. وقد ظهرت معظم الحالات بين صفوف العاملين في </a:t>
            </a:r>
            <a:r>
              <a:rPr lang="ar-SA" b="1" dirty="0" smtClean="0"/>
              <a:t>تربية </a:t>
            </a:r>
            <a:r>
              <a:rPr lang="ar-SA" b="1" dirty="0"/>
              <a:t>الماشية، </a:t>
            </a:r>
            <a:r>
              <a:rPr lang="ar-SA" b="1" dirty="0"/>
              <a:t>مثل </a:t>
            </a:r>
            <a:r>
              <a:rPr lang="ar-SA" b="1" dirty="0" smtClean="0"/>
              <a:t>الأطباء </a:t>
            </a:r>
            <a:r>
              <a:rPr lang="ar-SA" b="1" dirty="0"/>
              <a:t>البيطريين </a:t>
            </a:r>
            <a:r>
              <a:rPr lang="ar-SA" b="1" dirty="0" smtClean="0"/>
              <a:t>,</a:t>
            </a:r>
            <a:r>
              <a:rPr lang="ar-SA" b="1" dirty="0" smtClean="0"/>
              <a:t>العمال </a:t>
            </a:r>
            <a:r>
              <a:rPr lang="ar-SA" b="1" dirty="0"/>
              <a:t>الزراعيين وعمال </a:t>
            </a:r>
            <a:r>
              <a:rPr lang="ar-SA" b="1" dirty="0" smtClean="0"/>
              <a:t>المجازر</a:t>
            </a:r>
            <a:r>
              <a:rPr lang="en-US" b="1" dirty="0" smtClean="0"/>
              <a:t>.</a:t>
            </a:r>
            <a:endParaRPr lang="en-US" b="1" dirty="0"/>
          </a:p>
          <a:p>
            <a:pPr algn="just"/>
            <a:r>
              <a:rPr lang="ar-SA" b="1" dirty="0"/>
              <a:t>وينتقل الفيروس من إنسان إلى آخر نتيجة الاتصال المباشر بدم الشخص المصاب أو إفرازاته أو أعضائه أو سوائل جسمه الأخرى. وقد ينتقل الفيروس أيضاً إلى المرضى في المستشفيات نتيجة سوء تعقيم المعدات الطبية </a:t>
            </a:r>
            <a:r>
              <a:rPr lang="ar-SA" b="1" dirty="0" smtClean="0"/>
              <a:t>وتلوث </a:t>
            </a:r>
            <a:r>
              <a:rPr lang="ar-SA" b="1" dirty="0"/>
              <a:t>اللوازم الطبية</a:t>
            </a:r>
            <a:r>
              <a:rPr lang="en-US" b="1" dirty="0" smtClean="0"/>
              <a:t>.</a:t>
            </a:r>
            <a:r>
              <a:rPr lang="ar-SA" b="1" dirty="0"/>
              <a:t> او الى كوادر الرعاية الصحية من اطباء ومساعديهم بالتماس المباشر بالمرضى مثال ما حدث سابقا في العراق في مستشفى اليرموك و مستشفى لاهور في الباكستان </a:t>
            </a:r>
            <a:r>
              <a:rPr lang="ar-SA" b="1" dirty="0" smtClean="0"/>
              <a:t>وكذلك </a:t>
            </a:r>
            <a:r>
              <a:rPr lang="ar-SA" b="1" dirty="0"/>
              <a:t>العاملين في مختبرات التشخيص اثتاء تعاملهم بالعينات  </a:t>
            </a:r>
            <a:r>
              <a:rPr lang="ar-SA" b="1" dirty="0" smtClean="0"/>
              <a:t>المرضية</a:t>
            </a:r>
            <a:r>
              <a:rPr lang="en-US" b="1" dirty="0" smtClean="0"/>
              <a:t>                                     </a:t>
            </a:r>
            <a:r>
              <a:rPr lang="en-US" b="1" dirty="0"/>
              <a:t/>
            </a:r>
            <a:br>
              <a:rPr lang="en-US" b="1" dirty="0"/>
            </a:br>
            <a:endParaRPr lang="ar-IQ" dirty="0"/>
          </a:p>
          <a:p>
            <a:pPr algn="just"/>
            <a:endParaRPr lang="en-US" b="1" dirty="0"/>
          </a:p>
          <a:p>
            <a:pPr marL="0" indent="0">
              <a:buNone/>
            </a:pPr>
            <a:endParaRPr lang="ar-IQ" b="1" dirty="0"/>
          </a:p>
        </p:txBody>
      </p:sp>
    </p:spTree>
    <p:extLst>
      <p:ext uri="{BB962C8B-B14F-4D97-AF65-F5344CB8AC3E}">
        <p14:creationId xmlns:p14="http://schemas.microsoft.com/office/powerpoint/2010/main" val="8352168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20688"/>
            <a:ext cx="8229600" cy="5937523"/>
          </a:xfrm>
        </p:spPr>
        <p:txBody>
          <a:bodyPr>
            <a:normAutofit/>
          </a:bodyPr>
          <a:lstStyle/>
          <a:p>
            <a:r>
              <a:rPr lang="ar-SA" b="1" dirty="0"/>
              <a:t>علامات المرض </a:t>
            </a:r>
            <a:r>
              <a:rPr lang="ar-SA" b="1" dirty="0" smtClean="0"/>
              <a:t>وأعراضه</a:t>
            </a:r>
          </a:p>
          <a:p>
            <a:pPr algn="just"/>
            <a:r>
              <a:rPr lang="ar-SA" b="1" dirty="0" smtClean="0"/>
              <a:t>يعتمد </a:t>
            </a:r>
            <a:r>
              <a:rPr lang="ar-SA" b="1" dirty="0"/>
              <a:t>طول فترة حضانة المرض على طريقة اكتساب </a:t>
            </a:r>
            <a:r>
              <a:rPr lang="ar-SA" b="1" dirty="0" smtClean="0"/>
              <a:t>الفيروس, حيث </a:t>
            </a:r>
            <a:r>
              <a:rPr lang="ar-SA" b="1" dirty="0"/>
              <a:t>تتراوح فترة </a:t>
            </a:r>
            <a:r>
              <a:rPr lang="ar-SA" b="1" dirty="0" smtClean="0"/>
              <a:t>الحضانة عن طريق لدغة القراد  </a:t>
            </a:r>
            <a:r>
              <a:rPr lang="ar-SA" b="1" dirty="0"/>
              <a:t>عادةً بين يوم وثلاثة أيام، وبحد أقصى تسعة أيام. </a:t>
            </a:r>
            <a:endParaRPr lang="ar-SA" b="1" dirty="0" smtClean="0"/>
          </a:p>
          <a:p>
            <a:pPr algn="just"/>
            <a:r>
              <a:rPr lang="ar-SA" b="1" dirty="0" smtClean="0"/>
              <a:t>أما </a:t>
            </a:r>
            <a:r>
              <a:rPr lang="ar-SA" b="1" dirty="0"/>
              <a:t>فترة الحضانة </a:t>
            </a:r>
            <a:r>
              <a:rPr lang="ar-SA" b="1" dirty="0" smtClean="0"/>
              <a:t>عن طريق </a:t>
            </a:r>
            <a:r>
              <a:rPr lang="ar-SA" b="1" dirty="0"/>
              <a:t>الاتصال </a:t>
            </a:r>
            <a:r>
              <a:rPr lang="ar-SA" b="1" dirty="0" smtClean="0"/>
              <a:t>بالدم </a:t>
            </a:r>
            <a:r>
              <a:rPr lang="ar-SA" b="1" dirty="0"/>
              <a:t>أو </a:t>
            </a:r>
            <a:r>
              <a:rPr lang="ar-SA" b="1" dirty="0" smtClean="0"/>
              <a:t>الأنسجة </a:t>
            </a:r>
            <a:r>
              <a:rPr lang="ar-SA" b="1" dirty="0"/>
              <a:t>ملوثة فتتراوح بين خمسة وستة أيام، وقد وصلت في بعض الحالات الموثقة إلى 13 يوماً</a:t>
            </a:r>
            <a:r>
              <a:rPr lang="en-US" b="1" dirty="0"/>
              <a:t>.</a:t>
            </a:r>
          </a:p>
          <a:p>
            <a:pPr algn="just"/>
            <a:r>
              <a:rPr lang="ar-SA" b="1" dirty="0" smtClean="0"/>
              <a:t>تظهر </a:t>
            </a:r>
            <a:r>
              <a:rPr lang="ar-SA" b="1" dirty="0"/>
              <a:t>أعراض المرض فجأة، ومنها الحمى وآلام العضلات </a:t>
            </a:r>
            <a:r>
              <a:rPr lang="ar-SA" b="1" dirty="0" smtClean="0"/>
              <a:t>وآلام </a:t>
            </a:r>
            <a:r>
              <a:rPr lang="ar-SA" b="1" dirty="0"/>
              <a:t>الرقبة وتَيَبُّسها وآلام الظهر والصداع والتهاب العيون والحساسية للضوء. ومن الأعراض </a:t>
            </a:r>
            <a:r>
              <a:rPr lang="ar-SA" b="1" dirty="0" smtClean="0"/>
              <a:t>الاخرى التي </a:t>
            </a:r>
            <a:r>
              <a:rPr lang="ar-SA" b="1" dirty="0"/>
              <a:t>قد تظهر في بداية الإصابة بالفيروس الشعور بالغثيان والقيء والإسهال وآلام </a:t>
            </a:r>
            <a:r>
              <a:rPr lang="ar-SA" b="1" dirty="0" smtClean="0"/>
              <a:t> </a:t>
            </a:r>
            <a:r>
              <a:rPr lang="ar-SA" b="1" dirty="0"/>
              <a:t>والتهاب </a:t>
            </a:r>
            <a:r>
              <a:rPr lang="ar-SA" b="1" dirty="0" smtClean="0"/>
              <a:t> الفم، </a:t>
            </a:r>
            <a:r>
              <a:rPr lang="ar-SA" b="1" dirty="0"/>
              <a:t>تليها تقلبات مزاجية حادة </a:t>
            </a:r>
            <a:r>
              <a:rPr lang="ar-SA" b="1" dirty="0" smtClean="0"/>
              <a:t>اضافة الى الشعور </a:t>
            </a:r>
            <a:r>
              <a:rPr lang="ar-SA" b="1" dirty="0"/>
              <a:t>بالنعاس والاكتئاب والتراخي </a:t>
            </a:r>
            <a:r>
              <a:rPr lang="ar-SA" b="1" dirty="0" smtClean="0"/>
              <a:t>وبعد </a:t>
            </a:r>
            <a:r>
              <a:rPr lang="ar-SA" b="1" dirty="0"/>
              <a:t>يومين إلى أربعة </a:t>
            </a:r>
            <a:r>
              <a:rPr lang="ar-SA" b="1" dirty="0" smtClean="0"/>
              <a:t>أيام تتركز </a:t>
            </a:r>
            <a:r>
              <a:rPr lang="ar-SA" b="1" dirty="0"/>
              <a:t>آلام </a:t>
            </a:r>
            <a:r>
              <a:rPr lang="ar-SA" b="1" dirty="0" smtClean="0"/>
              <a:t>في </a:t>
            </a:r>
            <a:r>
              <a:rPr lang="ar-SA" b="1" dirty="0"/>
              <a:t>الربع العلوي </a:t>
            </a:r>
            <a:r>
              <a:rPr lang="ar-SA" b="1" dirty="0" smtClean="0"/>
              <a:t>الأيمن من البطن </a:t>
            </a:r>
            <a:r>
              <a:rPr lang="ar-SA" b="1" dirty="0"/>
              <a:t>مع حدوث تضخم ملحوظ في الكبد</a:t>
            </a:r>
            <a:r>
              <a:rPr lang="en-US" b="1" dirty="0"/>
              <a:t>.</a:t>
            </a:r>
          </a:p>
          <a:p>
            <a:pPr marL="0" indent="0">
              <a:buNone/>
            </a:pPr>
            <a:endParaRPr lang="ar-IQ" dirty="0"/>
          </a:p>
        </p:txBody>
      </p:sp>
    </p:spTree>
    <p:extLst>
      <p:ext uri="{BB962C8B-B14F-4D97-AF65-F5344CB8AC3E}">
        <p14:creationId xmlns:p14="http://schemas.microsoft.com/office/powerpoint/2010/main" val="29269450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052736"/>
            <a:ext cx="8229600" cy="5649491"/>
          </a:xfrm>
        </p:spPr>
        <p:txBody>
          <a:bodyPr>
            <a:normAutofit/>
          </a:bodyPr>
          <a:lstStyle/>
          <a:p>
            <a:pPr marL="0" indent="0" algn="just">
              <a:buNone/>
            </a:pPr>
            <a:r>
              <a:rPr lang="ar-SA" b="1" dirty="0" smtClean="0"/>
              <a:t>ومن العلامات السريرية الأخرى سرعة نبضات القلب وتضخم الغدد اللمفاوية وظهور طفح نمشي (طفح ناتج عن النزف تحت الجلد) على البطانة الداخلية المخاطية في الفم و الجلد. وقد يكون أكبر من الطفح الجلدي يسمى الكدمات، وظواهر نزفية أخرى . </a:t>
            </a:r>
            <a:r>
              <a:rPr lang="ar-SA" b="1" dirty="0" smtClean="0"/>
              <a:t>وقد </a:t>
            </a:r>
            <a:r>
              <a:rPr lang="ar-SA" b="1" dirty="0" smtClean="0"/>
              <a:t>يعاني المرضى </a:t>
            </a:r>
            <a:r>
              <a:rPr lang="ar-SA" b="1" dirty="0" smtClean="0"/>
              <a:t>ذو </a:t>
            </a:r>
            <a:r>
              <a:rPr lang="ar-SA" b="1" dirty="0" smtClean="0"/>
              <a:t>الحالات الخطيرة من تدهور سريع في وظائف الكلى أو فشل كبدي أو رئوي مفاجئ بعد اليوم الخامس من المرض</a:t>
            </a:r>
            <a:r>
              <a:rPr lang="en-US" b="1" dirty="0" smtClean="0"/>
              <a:t>.</a:t>
            </a:r>
            <a:r>
              <a:rPr lang="ar-SA" b="1" dirty="0"/>
              <a:t> وبوجه عام يبدأ التحسن في حالة المرضى الذين يستردون عافيتهم في اليوم التاسع أو العاشر بعد ظهور المرض</a:t>
            </a:r>
            <a:r>
              <a:rPr lang="en-US" b="1" dirty="0"/>
              <a:t>.</a:t>
            </a:r>
          </a:p>
          <a:p>
            <a:pPr marL="0" indent="0" algn="just">
              <a:buNone/>
            </a:pPr>
            <a:r>
              <a:rPr lang="ar-SA" b="1" dirty="0" smtClean="0"/>
              <a:t>ويبلغ </a:t>
            </a:r>
            <a:r>
              <a:rPr lang="ar-SA" b="1" dirty="0"/>
              <a:t>معدل الوفيات الناجمة عن حمى القرم– الكونغو النزفية حوالي 30%، </a:t>
            </a:r>
            <a:endParaRPr lang="ar-IQ"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65104"/>
            <a:ext cx="5076056"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12192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lstStyle/>
          <a:p>
            <a:r>
              <a:rPr lang="ar-SA" b="1" dirty="0"/>
              <a:t>العلاج</a:t>
            </a:r>
            <a:endParaRPr lang="en-US" dirty="0"/>
          </a:p>
          <a:p>
            <a:pPr algn="just"/>
            <a:r>
              <a:rPr lang="ar-SA" dirty="0" smtClean="0"/>
              <a:t>يتمثل العلاج </a:t>
            </a:r>
            <a:r>
              <a:rPr lang="ar-SA" dirty="0" smtClean="0"/>
              <a:t>في </a:t>
            </a:r>
            <a:r>
              <a:rPr lang="ar-SA" dirty="0"/>
              <a:t>توفير رعاية </a:t>
            </a:r>
            <a:r>
              <a:rPr lang="ar-SA" dirty="0" smtClean="0"/>
              <a:t>صحية للمرضى </a:t>
            </a:r>
            <a:r>
              <a:rPr lang="ar-SA" dirty="0"/>
              <a:t>وعلاج ما يظهر عليهم من أعراض</a:t>
            </a:r>
            <a:r>
              <a:rPr lang="en-US" dirty="0"/>
              <a:t>.</a:t>
            </a:r>
          </a:p>
          <a:p>
            <a:pPr algn="just"/>
            <a:r>
              <a:rPr lang="ar-SA" dirty="0"/>
              <a:t>وقد استُخدم عقار ريبافيرين المضاد للفيروسات في علاج حالات الإصابة بحمى القرم– الكونغو النزفية وكان له فوائد واضحة. </a:t>
            </a:r>
            <a:endParaRPr lang="ar-IQ" dirty="0"/>
          </a:p>
        </p:txBody>
      </p:sp>
    </p:spTree>
    <p:extLst>
      <p:ext uri="{BB962C8B-B14F-4D97-AF65-F5344CB8AC3E}">
        <p14:creationId xmlns:p14="http://schemas.microsoft.com/office/powerpoint/2010/main" val="6080668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764704"/>
            <a:ext cx="8229600" cy="5865515"/>
          </a:xfrm>
        </p:spPr>
        <p:txBody>
          <a:bodyPr>
            <a:normAutofit lnSpcReduction="10000"/>
          </a:bodyPr>
          <a:lstStyle/>
          <a:p>
            <a:r>
              <a:rPr lang="ar-SA" b="1" dirty="0"/>
              <a:t>الحد من خطر انتقال الفيروس إلى الإنسان</a:t>
            </a:r>
            <a:endParaRPr lang="en-US" sz="2400" dirty="0"/>
          </a:p>
          <a:p>
            <a:r>
              <a:rPr lang="ar-SA" dirty="0"/>
              <a:t> </a:t>
            </a:r>
            <a:r>
              <a:rPr lang="ar-SA" dirty="0" smtClean="0"/>
              <a:t> في </a:t>
            </a:r>
            <a:r>
              <a:rPr lang="ar-SA" dirty="0"/>
              <a:t>ظل عدم وجود لقاح </a:t>
            </a:r>
            <a:r>
              <a:rPr lang="ar-SA" dirty="0" smtClean="0"/>
              <a:t>فعال ضد الفيروس لذا </a:t>
            </a:r>
            <a:r>
              <a:rPr lang="ar-SA" dirty="0"/>
              <a:t>فإن السبيل الوحيد للحد من العدوى بين البشر </a:t>
            </a:r>
            <a:r>
              <a:rPr lang="ar-SA" dirty="0" smtClean="0"/>
              <a:t>هو الوعي </a:t>
            </a:r>
            <a:r>
              <a:rPr lang="ar-SA" dirty="0"/>
              <a:t>بعوامل الخطر وتوعية الناس بالتدابير التي يمكنهم اتخاذها للحد من أشكال التعرض للفيروس</a:t>
            </a:r>
            <a:r>
              <a:rPr lang="en-US" dirty="0"/>
              <a:t>.</a:t>
            </a:r>
            <a:endParaRPr lang="en-US" sz="2400" dirty="0"/>
          </a:p>
          <a:p>
            <a:pPr lvl="0"/>
            <a:r>
              <a:rPr lang="ar-SA" dirty="0"/>
              <a:t>وينبغي </a:t>
            </a:r>
            <a:r>
              <a:rPr lang="ar-SA" dirty="0" smtClean="0"/>
              <a:t>الالتزام بالتعليمات الصحية </a:t>
            </a:r>
            <a:r>
              <a:rPr lang="ar-SA" dirty="0"/>
              <a:t>العامة للحد من خطر انتقال العدوى من </a:t>
            </a:r>
            <a:r>
              <a:rPr lang="ar-SA" dirty="0" smtClean="0"/>
              <a:t>القراد </a:t>
            </a:r>
            <a:r>
              <a:rPr lang="ar-SA" dirty="0"/>
              <a:t>إلى الإنسان </a:t>
            </a:r>
            <a:r>
              <a:rPr lang="ar-SA" dirty="0" smtClean="0"/>
              <a:t>من خلال </a:t>
            </a:r>
            <a:r>
              <a:rPr lang="en-US" dirty="0" smtClean="0"/>
              <a:t>:</a:t>
            </a:r>
            <a:endParaRPr lang="en-US" sz="2400" dirty="0"/>
          </a:p>
          <a:p>
            <a:pPr lvl="1"/>
            <a:r>
              <a:rPr lang="ar-SA" dirty="0" smtClean="0"/>
              <a:t>ارتداء </a:t>
            </a:r>
            <a:r>
              <a:rPr lang="ar-SA" dirty="0"/>
              <a:t>ملابس فاتحة اللون لسهولة اكتشاف وجود أي </a:t>
            </a:r>
            <a:r>
              <a:rPr lang="ar-SA" dirty="0" smtClean="0"/>
              <a:t>قراد </a:t>
            </a:r>
            <a:r>
              <a:rPr lang="ar-SA" dirty="0"/>
              <a:t>على </a:t>
            </a:r>
            <a:r>
              <a:rPr lang="ar-SA" dirty="0" smtClean="0"/>
              <a:t>الملابس</a:t>
            </a:r>
          </a:p>
          <a:p>
            <a:pPr lvl="1"/>
            <a:r>
              <a:rPr lang="ar-SA" dirty="0" smtClean="0"/>
              <a:t>استعمال </a:t>
            </a:r>
            <a:r>
              <a:rPr lang="ar-SA" dirty="0"/>
              <a:t>نوع مُعتمَد من المواد الطاردة على الجلد والملابس</a:t>
            </a:r>
            <a:endParaRPr lang="en-US" sz="2000" dirty="0"/>
          </a:p>
          <a:p>
            <a:pPr lvl="1"/>
            <a:r>
              <a:rPr lang="ar-SA" dirty="0"/>
              <a:t>فحص الملابس والجلد بانتظام لاكتشاف وجود أي </a:t>
            </a:r>
            <a:r>
              <a:rPr lang="ar-SA" dirty="0" smtClean="0"/>
              <a:t>قراد </a:t>
            </a:r>
            <a:r>
              <a:rPr lang="ar-SA" dirty="0"/>
              <a:t>عليهما؛ وفي حالة اكتشافها يجب إزالتها بطريقة آمنة</a:t>
            </a:r>
            <a:endParaRPr lang="en-US" sz="2000" dirty="0"/>
          </a:p>
          <a:p>
            <a:pPr lvl="1"/>
            <a:r>
              <a:rPr lang="ar-SA" dirty="0"/>
              <a:t>السعي إلى مكافحة أو القضاء على حالات اجتياح </a:t>
            </a:r>
            <a:r>
              <a:rPr lang="ar-SA" dirty="0" smtClean="0"/>
              <a:t>القراد </a:t>
            </a:r>
            <a:r>
              <a:rPr lang="ar-SA" dirty="0"/>
              <a:t>لأجساد الحيوانات أو لحظائر الخيول والحيوانات الأخرى</a:t>
            </a:r>
            <a:endParaRPr lang="en-US" sz="2000" dirty="0"/>
          </a:p>
          <a:p>
            <a:pPr lvl="1"/>
            <a:r>
              <a:rPr lang="ar-SA" dirty="0"/>
              <a:t>تَجَنُّب المناطق التي تتواجد فيها </a:t>
            </a:r>
            <a:r>
              <a:rPr lang="ar-SA" dirty="0" smtClean="0"/>
              <a:t>القراد </a:t>
            </a:r>
            <a:r>
              <a:rPr lang="ar-SA" dirty="0"/>
              <a:t>بكثرة والفصول التي يصل فيها نشاطها إلى أعلى مستوياته</a:t>
            </a:r>
            <a:r>
              <a:rPr lang="en-US" dirty="0"/>
              <a:t>.</a:t>
            </a:r>
            <a:endParaRPr lang="en-US" sz="2000" dirty="0"/>
          </a:p>
          <a:p>
            <a:pPr marL="0" indent="0">
              <a:buNone/>
            </a:pPr>
            <a:endParaRPr lang="ar-IQ" dirty="0"/>
          </a:p>
        </p:txBody>
      </p:sp>
    </p:spTree>
    <p:extLst>
      <p:ext uri="{BB962C8B-B14F-4D97-AF65-F5344CB8AC3E}">
        <p14:creationId xmlns:p14="http://schemas.microsoft.com/office/powerpoint/2010/main" val="15951161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729</TotalTime>
  <Words>762</Words>
  <Application>Microsoft Office PowerPoint</Application>
  <PresentationFormat>On-screen Show (4:3)</PresentationFormat>
  <Paragraphs>32</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Flow</vt:lpstr>
      <vt:lpstr>القراد ودوره في نقل فايروس حمى القرم  (الكونغو النزفية)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49</cp:revision>
  <dcterms:created xsi:type="dcterms:W3CDTF">2024-02-01T07:17:51Z</dcterms:created>
  <dcterms:modified xsi:type="dcterms:W3CDTF">2024-02-14T08:27:57Z</dcterms:modified>
</cp:coreProperties>
</file>