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4" r:id="rId7"/>
    <p:sldId id="265" r:id="rId8"/>
    <p:sldId id="266" r:id="rId9"/>
    <p:sldId id="267" r:id="rId10"/>
    <p:sldId id="263" r:id="rId11"/>
    <p:sldId id="261" r:id="rId12"/>
    <p:sldId id="262" r:id="rId1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84380"/>
    <p:restoredTop sz="94660"/>
  </p:normalViewPr>
  <p:slideViewPr>
    <p:cSldViewPr>
      <p:cViewPr varScale="1">
        <p:scale>
          <a:sx n="74" d="100"/>
          <a:sy n="74" d="100"/>
        </p:scale>
        <p:origin x="-190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08/10/1445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08/10/1445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08/10/1445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08/10/1445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08/10/1445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08/10/1445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08/10/1445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08/10/1445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08/10/1445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08/10/1445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08/10/1445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08/10/1445</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772816"/>
            <a:ext cx="7772400" cy="4248471"/>
          </a:xfrm>
        </p:spPr>
        <p:txBody>
          <a:bodyPr>
            <a:normAutofit/>
          </a:bodyPr>
          <a:lstStyle/>
          <a:p>
            <a:r>
              <a:rPr lang="ar-IQ" dirty="0" smtClean="0"/>
              <a:t>ورشة تأهيلية بعنوان </a:t>
            </a:r>
            <a:br>
              <a:rPr lang="ar-IQ" dirty="0" smtClean="0"/>
            </a:br>
            <a:r>
              <a:rPr lang="ar-IQ" dirty="0" smtClean="0"/>
              <a:t>اخلاقيات مهنة الصحافة</a:t>
            </a:r>
            <a:br>
              <a:rPr lang="ar-IQ" dirty="0" smtClean="0"/>
            </a:br>
            <a:r>
              <a:rPr lang="ar-IQ" dirty="0" smtClean="0"/>
              <a:t>اعداد:</a:t>
            </a:r>
            <a:br>
              <a:rPr lang="ar-IQ" dirty="0" smtClean="0"/>
            </a:br>
            <a:r>
              <a:rPr lang="ar-IQ" dirty="0" smtClean="0"/>
              <a:t>مسؤولة شعبة الاعلام والاتصال الحكومي</a:t>
            </a:r>
            <a:br>
              <a:rPr lang="ar-IQ" dirty="0" smtClean="0"/>
            </a:br>
            <a:r>
              <a:rPr lang="ar-IQ" dirty="0" err="1" smtClean="0"/>
              <a:t>م.م.ابتهال</a:t>
            </a:r>
            <a:r>
              <a:rPr lang="ar-IQ" dirty="0" smtClean="0"/>
              <a:t> جاسم رشيد </a:t>
            </a:r>
            <a:endParaRPr lang="ar-IQ" dirty="0"/>
          </a:p>
        </p:txBody>
      </p:sp>
      <p:sp>
        <p:nvSpPr>
          <p:cNvPr id="3" name="عنوان فرعي 2"/>
          <p:cNvSpPr>
            <a:spLocks noGrp="1"/>
          </p:cNvSpPr>
          <p:nvPr>
            <p:ph type="subTitle" idx="1"/>
          </p:nvPr>
        </p:nvSpPr>
        <p:spPr>
          <a:xfrm>
            <a:off x="323528" y="2204864"/>
            <a:ext cx="8064896" cy="4392488"/>
          </a:xfrm>
        </p:spPr>
        <p:txBody>
          <a:bodyPr/>
          <a:lstStyle/>
          <a:p>
            <a:r>
              <a:rPr lang="ar-IQ" dirty="0" smtClean="0"/>
              <a:t> </a:t>
            </a:r>
          </a:p>
          <a:p>
            <a:endParaRPr lang="ar-IQ" dirty="0"/>
          </a:p>
        </p:txBody>
      </p:sp>
      <p:pic>
        <p:nvPicPr>
          <p:cNvPr id="1026" name="Picture 2" descr="C:\Users\mustaFA82\Desktop\1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7236296" y="332656"/>
            <a:ext cx="1565894" cy="1617799"/>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mustaFA82\Desktop\Untitle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476671"/>
            <a:ext cx="1800200" cy="14737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585344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250706"/>
          </a:xfrm>
        </p:spPr>
        <p:txBody>
          <a:bodyPr>
            <a:noAutofit/>
          </a:bodyPr>
          <a:lstStyle/>
          <a:p>
            <a:r>
              <a:rPr lang="ar-IQ" sz="2800" dirty="0" err="1" smtClean="0"/>
              <a:t>وﻳﻤﻜﻦ</a:t>
            </a:r>
            <a:r>
              <a:rPr lang="ar-IQ" sz="2800" dirty="0" smtClean="0"/>
              <a:t> </a:t>
            </a:r>
            <a:r>
              <a:rPr lang="ar-IQ" sz="2800" dirty="0" err="1" smtClean="0"/>
              <a:t>اﻟﻘﻮل</a:t>
            </a:r>
            <a:r>
              <a:rPr lang="ar-IQ" sz="2800" dirty="0" smtClean="0"/>
              <a:t> ان </a:t>
            </a:r>
            <a:r>
              <a:rPr lang="ar-IQ" sz="2800" dirty="0" err="1" smtClean="0"/>
              <a:t>اﻟﻤﺴﺆوﻟﻴﺎت</a:t>
            </a:r>
            <a:r>
              <a:rPr lang="ar-IQ" sz="2800" dirty="0" smtClean="0"/>
              <a:t> </a:t>
            </a:r>
            <a:r>
              <a:rPr lang="ar-IQ" sz="2800" dirty="0" err="1" smtClean="0"/>
              <a:t>اﻟﺘﻲﺗﻘﻊﻋﻠﻰﻋﺎﺗﻖوﺳﺎﺋﻞاﻹﻋﻼمﻫﻲ</a:t>
            </a:r>
            <a:r>
              <a:rPr lang="ar-IQ" sz="2800" dirty="0"/>
              <a:t>:</a:t>
            </a:r>
            <a:br>
              <a:rPr lang="ar-IQ" sz="2800" dirty="0"/>
            </a:br>
            <a:r>
              <a:rPr lang="ar-IQ" sz="2800" dirty="0" smtClean="0"/>
              <a:t>- </a:t>
            </a:r>
            <a:r>
              <a:rPr lang="ar-IQ" sz="2800" dirty="0" err="1" smtClean="0"/>
              <a:t>ﻣﺴــﺆوﻟﻴﺔ</a:t>
            </a:r>
            <a:r>
              <a:rPr lang="ar-IQ" sz="2800" dirty="0" smtClean="0"/>
              <a:t> </a:t>
            </a:r>
            <a:r>
              <a:rPr lang="ar-IQ" sz="2800" dirty="0" err="1" smtClean="0"/>
              <a:t>إﻋﻼﻣﻴــﺔ</a:t>
            </a:r>
            <a:r>
              <a:rPr lang="ar-IQ" sz="2800" dirty="0" smtClean="0"/>
              <a:t>  </a:t>
            </a:r>
            <a:r>
              <a:rPr lang="ar-IQ" sz="2800" dirty="0" err="1" smtClean="0"/>
              <a:t>ﺗﺠــﺎه</a:t>
            </a:r>
            <a:r>
              <a:rPr lang="ar-IQ" sz="2800" dirty="0" smtClean="0"/>
              <a:t> </a:t>
            </a:r>
            <a:r>
              <a:rPr lang="ar-IQ" sz="2800" dirty="0" err="1" smtClean="0"/>
              <a:t>اﻟﻤﺠﺘﻤــﻊ</a:t>
            </a:r>
            <a:r>
              <a:rPr lang="ar-IQ" sz="2800" dirty="0" smtClean="0"/>
              <a:t> </a:t>
            </a:r>
            <a:r>
              <a:rPr lang="ar-IQ" sz="2800" dirty="0" err="1" smtClean="0"/>
              <a:t>اﻟﻌــﺎم</a:t>
            </a:r>
            <a:r>
              <a:rPr lang="ar-IQ" sz="2800" dirty="0" smtClean="0"/>
              <a:t>: </a:t>
            </a:r>
            <a:r>
              <a:rPr lang="ar-IQ" sz="2800" dirty="0" err="1" smtClean="0"/>
              <a:t>ﻣــﻦﺧــﻼل</a:t>
            </a:r>
            <a:r>
              <a:rPr lang="ar-IQ" sz="2800" dirty="0" smtClean="0"/>
              <a:t> </a:t>
            </a:r>
            <a:r>
              <a:rPr lang="ar-IQ" sz="2800" dirty="0" err="1" smtClean="0"/>
              <a:t>اﺗﺎﺣــﺔاﻟﻤﻌﻠﻮﻣــﺎت</a:t>
            </a:r>
            <a:r>
              <a:rPr lang="ar-IQ" sz="2800" dirty="0" smtClean="0"/>
              <a:t> </a:t>
            </a:r>
            <a:r>
              <a:rPr lang="ar-IQ" sz="2800" dirty="0" err="1" smtClean="0"/>
              <a:t>وﻋــﺪم</a:t>
            </a:r>
            <a:r>
              <a:rPr lang="ar-IQ" sz="2800" dirty="0" smtClean="0"/>
              <a:t> </a:t>
            </a:r>
            <a:r>
              <a:rPr lang="ar-IQ" sz="2800" dirty="0" err="1" smtClean="0"/>
              <a:t>إﻟﺤــﺎق</a:t>
            </a:r>
            <a:r>
              <a:rPr lang="ar-IQ" sz="2800" dirty="0"/>
              <a:t/>
            </a:r>
            <a:br>
              <a:rPr lang="ar-IQ" sz="2800" dirty="0"/>
            </a:br>
            <a:r>
              <a:rPr lang="ar-IQ" sz="2800" dirty="0" err="1" smtClean="0"/>
              <a:t>اﻟﻀﺮر</a:t>
            </a:r>
            <a:r>
              <a:rPr lang="ar-IQ" sz="2800" dirty="0" smtClean="0"/>
              <a:t> </a:t>
            </a:r>
            <a:r>
              <a:rPr lang="ar-IQ" sz="2800" dirty="0" err="1" smtClean="0"/>
              <a:t>ﺑﺎﻵﺧﺮﻳﻦوﻛﻼﻫﻤﺎ</a:t>
            </a:r>
            <a:r>
              <a:rPr lang="ar-IQ" sz="2800" dirty="0" smtClean="0"/>
              <a:t> </a:t>
            </a:r>
            <a:r>
              <a:rPr lang="ar-IQ" sz="2800" dirty="0" err="1" smtClean="0"/>
              <a:t>ﻳﺘﺼﺎرع</a:t>
            </a:r>
            <a:r>
              <a:rPr lang="ar-IQ" sz="2800" dirty="0" smtClean="0"/>
              <a:t> </a:t>
            </a:r>
            <a:r>
              <a:rPr lang="ar-IQ" sz="2800" dirty="0" err="1" smtClean="0"/>
              <a:t>أﺣﻴﺎﻧﺎﻣﻊاﻵﺧﺮ</a:t>
            </a:r>
            <a:r>
              <a:rPr lang="ar-IQ" sz="2800" dirty="0"/>
              <a:t>.</a:t>
            </a:r>
            <a:br>
              <a:rPr lang="ar-IQ" sz="2800" dirty="0"/>
            </a:br>
            <a:r>
              <a:rPr lang="ar-IQ" sz="2800" dirty="0" err="1" smtClean="0"/>
              <a:t>ﻣﺴــﺆوﻟﻴﺔ</a:t>
            </a:r>
            <a:r>
              <a:rPr lang="ar-IQ" sz="2800" dirty="0" smtClean="0"/>
              <a:t> </a:t>
            </a:r>
            <a:r>
              <a:rPr lang="ar-IQ" sz="2800" dirty="0" err="1" smtClean="0"/>
              <a:t>إﻋﻼﻣﻴــﺔ</a:t>
            </a:r>
            <a:r>
              <a:rPr lang="ar-IQ" sz="2800" dirty="0" smtClean="0"/>
              <a:t> </a:t>
            </a:r>
            <a:r>
              <a:rPr lang="ar-IQ" sz="2800" dirty="0" err="1" smtClean="0"/>
              <a:t>ﺗﺠــﺎه</a:t>
            </a:r>
            <a:r>
              <a:rPr lang="ar-IQ" sz="2800" dirty="0" smtClean="0"/>
              <a:t> </a:t>
            </a:r>
            <a:r>
              <a:rPr lang="ar-IQ" sz="2800" dirty="0" err="1" smtClean="0"/>
              <a:t>المﺠﺘﻤــﻊالمﺤــلي:ﻫــﻲإﻣﺘــﺪاد</a:t>
            </a:r>
            <a:r>
              <a:rPr lang="ar-IQ" sz="2800" dirty="0" smtClean="0"/>
              <a:t> </a:t>
            </a:r>
            <a:r>
              <a:rPr lang="ar-IQ" sz="2800" dirty="0" err="1" smtClean="0"/>
              <a:t>ﻟﻠﻤﺴــﺆوﻟﻴﺔ</a:t>
            </a:r>
            <a:r>
              <a:rPr lang="ar-IQ" sz="2800" dirty="0" smtClean="0"/>
              <a:t> </a:t>
            </a:r>
            <a:r>
              <a:rPr lang="ar-IQ" sz="2800" dirty="0" err="1" smtClean="0"/>
              <a:t>اﻷوﻟــﻰ</a:t>
            </a:r>
            <a:r>
              <a:rPr lang="ar-IQ" sz="2800" dirty="0"/>
              <a:t>،</a:t>
            </a:r>
            <a:br>
              <a:rPr lang="ar-IQ" sz="2800" dirty="0"/>
            </a:br>
            <a:r>
              <a:rPr lang="ar-IQ" sz="2800" dirty="0" err="1" smtClean="0"/>
              <a:t>وﺗﻌﺘﻤﺪﻋﻠﻰﻧﺸﺮﻣﺎﻳﺘﻮﻗﻌﻪاﻷﻓـﺮادﻣـﻦاﻟﻤﺠﺘﻤـﻊ</a:t>
            </a:r>
            <a:r>
              <a:rPr lang="ar-IQ" sz="2800" dirty="0" smtClean="0"/>
              <a:t> </a:t>
            </a:r>
            <a:r>
              <a:rPr lang="ar-IQ" sz="2800" dirty="0" err="1" smtClean="0"/>
              <a:t>وﻣـﺎﻳﺘﻮﻗﻌـﻪاﻟﻤﺠﺘﻤـﻊﻣـﻦاﻷﻓـﺮاد</a:t>
            </a:r>
            <a:r>
              <a:rPr lang="ar-IQ" sz="2800" dirty="0"/>
              <a:t/>
            </a:r>
            <a:br>
              <a:rPr lang="ar-IQ" sz="2800" dirty="0"/>
            </a:br>
            <a:r>
              <a:rPr lang="ar-IQ" sz="2800" dirty="0" err="1" smtClean="0"/>
              <a:t>وأداءاﻟﺮﺳـــﺎﻟﺔ</a:t>
            </a:r>
            <a:r>
              <a:rPr lang="ar-IQ" sz="2800" dirty="0" smtClean="0"/>
              <a:t> </a:t>
            </a:r>
            <a:r>
              <a:rPr lang="ar-IQ" sz="2800" dirty="0" err="1" smtClean="0"/>
              <a:t>اﻟﺴـــﺎﺑﻘﺔﻣـــﻊﺗﺠﻨـــﺐ</a:t>
            </a:r>
            <a:r>
              <a:rPr lang="ar-IQ" sz="2800" dirty="0" smtClean="0"/>
              <a:t> </a:t>
            </a:r>
            <a:r>
              <a:rPr lang="ar-IQ" sz="2800" dirty="0" err="1" smtClean="0"/>
              <a:t>أيﺿـــﺮرﺑﻘـــﺪراﻹﻣﻜـــﺎنوإﺑـــﻼغاﻟﻨـــﺎسﻣـــﺎﻳﺤﻘـــﻖ</a:t>
            </a:r>
            <a:r>
              <a:rPr lang="ar-IQ" sz="2800" dirty="0"/>
              <a:t/>
            </a:r>
            <a:br>
              <a:rPr lang="ar-IQ" sz="2800" dirty="0"/>
            </a:br>
            <a:r>
              <a:rPr lang="ar-IQ" sz="2800" dirty="0" err="1"/>
              <a:t>ﻣﺼﺎﻟﺤﻬﻢاﻵﻧﻴﺔواﻟﻤﺴﺘﻘﺒﻠﻴﺔ</a:t>
            </a:r>
            <a:r>
              <a:rPr lang="ar-IQ" sz="2800" dirty="0"/>
              <a:t>.</a:t>
            </a:r>
            <a:br>
              <a:rPr lang="ar-IQ" sz="2800" dirty="0"/>
            </a:br>
            <a:r>
              <a:rPr lang="ar-IQ" sz="2800" dirty="0" err="1" smtClean="0"/>
              <a:t>ﻣﺴــﺆوﻟﻴﺔإﻋﻼﻣﻴــﺔ</a:t>
            </a:r>
            <a:r>
              <a:rPr lang="ar-IQ" sz="2800" dirty="0" smtClean="0"/>
              <a:t> </a:t>
            </a:r>
            <a:r>
              <a:rPr lang="ar-IQ" sz="2800" dirty="0" err="1" smtClean="0"/>
              <a:t>ﺗﺠــﺎهﻧﻔﺴــﻪ:ﻣــﻦﺧــﻼلأداءاﻟﺮﺳــﺎﻟﺔاﻹﻋﻼﻣﻴــﺔﺑﺄﻗﺼــﻰﻗــﺪر</a:t>
            </a:r>
            <a:r>
              <a:rPr lang="ar-IQ" sz="2800" dirty="0"/>
              <a:t/>
            </a:r>
            <a:br>
              <a:rPr lang="ar-IQ" sz="2800" dirty="0"/>
            </a:br>
            <a:r>
              <a:rPr lang="ar-IQ" sz="2800" dirty="0" err="1" smtClean="0"/>
              <a:t>ﻣﻤﻜﻦﻣﻦاﻟﺪﻗﺔواﻷﻣﺎﻧﺔواﻟﺼﺪقواﻟﻤﻮﺿﻮﻋﻴﺔ</a:t>
            </a:r>
            <a:r>
              <a:rPr lang="ar-IQ" sz="2800" dirty="0" smtClean="0"/>
              <a:t> </a:t>
            </a:r>
            <a:r>
              <a:rPr lang="ar-IQ" sz="2800" dirty="0" err="1" smtClean="0"/>
              <a:t>ﻟﻤﺎ</a:t>
            </a:r>
            <a:r>
              <a:rPr lang="ar-IQ" sz="2800" dirty="0" smtClean="0"/>
              <a:t> </a:t>
            </a:r>
            <a:r>
              <a:rPr lang="ar-IQ" sz="2800" dirty="0" err="1" smtClean="0"/>
              <a:t>ﻳﻌﺘﻘﺪاﻧﻪ</a:t>
            </a:r>
            <a:r>
              <a:rPr lang="ar-IQ" sz="2800" dirty="0" smtClean="0"/>
              <a:t> </a:t>
            </a:r>
            <a:r>
              <a:rPr lang="ar-IQ" sz="2800" dirty="0" err="1" smtClean="0"/>
              <a:t>ﻓﻲﺻﺎﻟﺢاﻟﻤﺠﺘﻤﻊ</a:t>
            </a:r>
            <a:endParaRPr lang="ar-IQ" sz="2800" dirty="0"/>
          </a:p>
        </p:txBody>
      </p:sp>
    </p:spTree>
    <p:extLst>
      <p:ext uri="{BB962C8B-B14F-4D97-AF65-F5344CB8AC3E}">
        <p14:creationId xmlns:p14="http://schemas.microsoft.com/office/powerpoint/2010/main" val="41547420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274638"/>
            <a:ext cx="8712968" cy="6394722"/>
          </a:xfrm>
        </p:spPr>
        <p:txBody>
          <a:bodyPr>
            <a:normAutofit fontScale="90000"/>
          </a:bodyPr>
          <a:lstStyle/>
          <a:p>
            <a:r>
              <a:rPr lang="ar-IQ" sz="3100" dirty="0" err="1" smtClean="0"/>
              <a:t>اﻟﻘﻴﻢاﻷﺧﻼﻗﻴﺔ</a:t>
            </a:r>
            <a:r>
              <a:rPr lang="ar-IQ" sz="3100" dirty="0" smtClean="0"/>
              <a:t> في </a:t>
            </a:r>
            <a:r>
              <a:rPr lang="ar-IQ" sz="3100" dirty="0" err="1" smtClean="0"/>
              <a:t>اﻟﻌﻤﻞ</a:t>
            </a:r>
            <a:r>
              <a:rPr lang="ar-IQ" sz="3100" dirty="0" smtClean="0"/>
              <a:t> </a:t>
            </a:r>
            <a:r>
              <a:rPr lang="ar-IQ" sz="3100" dirty="0" err="1" smtClean="0"/>
              <a:t>اﻹﻋﻼﻣﻲ</a:t>
            </a:r>
            <a:r>
              <a:rPr lang="ar-IQ" sz="3100" dirty="0"/>
              <a:t/>
            </a:r>
            <a:br>
              <a:rPr lang="ar-IQ" sz="3100" dirty="0"/>
            </a:br>
            <a:r>
              <a:rPr lang="ar-IQ" sz="3100" dirty="0" err="1" smtClean="0"/>
              <a:t>وﻣــﻦأﻫــﻢ</a:t>
            </a:r>
            <a:r>
              <a:rPr lang="ar-IQ" sz="3100" dirty="0" smtClean="0"/>
              <a:t> </a:t>
            </a:r>
            <a:r>
              <a:rPr lang="ar-IQ" sz="3100" dirty="0" err="1" smtClean="0"/>
              <a:t>ﻫﺬه</a:t>
            </a:r>
            <a:r>
              <a:rPr lang="ar-IQ" sz="3100" dirty="0" smtClean="0"/>
              <a:t> </a:t>
            </a:r>
            <a:r>
              <a:rPr lang="ar-IQ" sz="3100" dirty="0" err="1" smtClean="0"/>
              <a:t>اﻟﻤﺒﺎدئ</a:t>
            </a:r>
            <a:r>
              <a:rPr lang="ar-IQ" sz="3100" dirty="0" smtClean="0"/>
              <a:t> </a:t>
            </a:r>
            <a:r>
              <a:rPr lang="ar-IQ" sz="3100" dirty="0" err="1" smtClean="0"/>
              <a:t>واﻟﻘﻴﻢاﻷﺧﻼﻗﻴﺔ</a:t>
            </a:r>
            <a:r>
              <a:rPr lang="ar-IQ" sz="3100" dirty="0" smtClean="0"/>
              <a:t> </a:t>
            </a:r>
            <a:r>
              <a:rPr lang="ar-IQ" sz="3100" dirty="0" err="1" smtClean="0"/>
              <a:t>ﻟﻠﻌﻤﻞاﻹﻋﻼﻣﻲ</a:t>
            </a:r>
            <a:r>
              <a:rPr lang="ar-IQ" sz="3100" dirty="0"/>
              <a:t>:</a:t>
            </a:r>
            <a:br>
              <a:rPr lang="ar-IQ" sz="3100" dirty="0"/>
            </a:br>
            <a:r>
              <a:rPr lang="ar-IQ" sz="3100" dirty="0" err="1" smtClean="0"/>
              <a:t>اﻟﺤﻴﺎدﻳﺔوالمﻮﺿﻮﻋﻴﺔ</a:t>
            </a:r>
            <a:r>
              <a:rPr lang="ar-IQ" sz="3100" dirty="0"/>
              <a:t/>
            </a:r>
            <a:br>
              <a:rPr lang="ar-IQ" sz="3100" dirty="0"/>
            </a:br>
            <a:r>
              <a:rPr lang="ar-IQ" sz="3100" dirty="0" err="1" smtClean="0"/>
              <a:t>اﻟﺸــﻌﻮرﺑﺎلمﺴــﺆوﻟﻴﺔ</a:t>
            </a:r>
            <a:r>
              <a:rPr lang="ar-IQ" sz="3100" dirty="0"/>
              <a:t/>
            </a:r>
            <a:br>
              <a:rPr lang="ar-IQ" sz="3100" dirty="0"/>
            </a:br>
            <a:r>
              <a:rPr lang="ar-IQ" sz="3100" dirty="0" err="1" smtClean="0"/>
              <a:t>إﺣترامﻛﺮاﻣﺔاﻹﻧﺴﺎن</a:t>
            </a:r>
            <a:r>
              <a:rPr lang="ar-IQ" sz="3100" dirty="0"/>
              <a:t/>
            </a:r>
            <a:br>
              <a:rPr lang="ar-IQ" sz="3100" dirty="0"/>
            </a:br>
            <a:r>
              <a:rPr lang="ar-IQ" sz="3100" dirty="0" err="1" smtClean="0"/>
              <a:t>المﺴﺎواة</a:t>
            </a:r>
            <a:r>
              <a:rPr lang="ar-IQ" sz="3100" dirty="0"/>
              <a:t/>
            </a:r>
            <a:br>
              <a:rPr lang="ar-IQ" sz="3100" dirty="0"/>
            </a:br>
            <a:r>
              <a:rPr lang="ar-IQ" sz="3100" dirty="0" err="1" smtClean="0"/>
              <a:t>اﻹﺳــﺘﺌﺬان</a:t>
            </a:r>
            <a:r>
              <a:rPr lang="ar-IQ" sz="3100" dirty="0"/>
              <a:t/>
            </a:r>
            <a:br>
              <a:rPr lang="ar-IQ" sz="3100" dirty="0"/>
            </a:br>
            <a:r>
              <a:rPr lang="ar-IQ" sz="3100" dirty="0" err="1"/>
              <a:t>اﻷﻣﺎﻧـــﺔواﻹﺳـــﺘﻘﺎﻣﺔ</a:t>
            </a:r>
            <a:r>
              <a:rPr lang="ar-IQ" sz="3100" dirty="0"/>
              <a:t>:</a:t>
            </a:r>
            <a:br>
              <a:rPr lang="ar-IQ" sz="3100" dirty="0"/>
            </a:br>
            <a:r>
              <a:rPr lang="ar-IQ" sz="3100" dirty="0" err="1" smtClean="0"/>
              <a:t>ﺗﻮﺧﻲاﻟﺪﻗﺔواﻹﺟﺎدة</a:t>
            </a:r>
            <a:r>
              <a:rPr lang="ar-IQ" sz="3100" dirty="0"/>
              <a:t/>
            </a:r>
            <a:br>
              <a:rPr lang="ar-IQ" sz="3100" dirty="0"/>
            </a:br>
            <a:r>
              <a:rPr lang="ar-IQ" sz="3100" dirty="0" err="1"/>
              <a:t>اﻹﻟﺘﺰام</a:t>
            </a:r>
            <a:r>
              <a:rPr lang="ar-IQ" sz="3100" dirty="0"/>
              <a:t>:</a:t>
            </a:r>
            <a:br>
              <a:rPr lang="ar-IQ" sz="3100" dirty="0"/>
            </a:br>
            <a:r>
              <a:rPr lang="ar-IQ" sz="3100" dirty="0" err="1" smtClean="0"/>
              <a:t>اﻟﺘﺤليﺑﺎلمﺜﻞاﻷﺧﻼﻗﻴـﺔ</a:t>
            </a:r>
            <a:r>
              <a:rPr lang="ar-IQ" sz="3100" dirty="0"/>
              <a:t/>
            </a:r>
            <a:br>
              <a:rPr lang="ar-IQ" sz="3100" dirty="0"/>
            </a:br>
            <a:r>
              <a:rPr lang="ar-IQ" sz="3100" dirty="0" err="1" smtClean="0"/>
              <a:t>ﻋــﺪم</a:t>
            </a:r>
            <a:r>
              <a:rPr lang="ar-IQ" sz="3100" dirty="0" smtClean="0"/>
              <a:t> </a:t>
            </a:r>
            <a:r>
              <a:rPr lang="ar-IQ" sz="3100" dirty="0" err="1" smtClean="0"/>
              <a:t>اﻟﺘﺠﺴــﺲ</a:t>
            </a:r>
            <a:r>
              <a:rPr lang="ar-IQ" sz="3100" dirty="0"/>
              <a:t/>
            </a:r>
            <a:br>
              <a:rPr lang="ar-IQ" sz="3100" dirty="0"/>
            </a:br>
            <a:r>
              <a:rPr lang="ar-IQ" sz="3100" dirty="0" err="1" smtClean="0"/>
              <a:t>اﻟﻨﺰاﻫــﺔ</a:t>
            </a:r>
            <a:r>
              <a:rPr lang="ar-IQ" sz="3600" dirty="0"/>
              <a:t/>
            </a:r>
            <a:br>
              <a:rPr lang="ar-IQ" sz="3600" dirty="0"/>
            </a:br>
            <a:r>
              <a:rPr lang="ar-IQ" sz="3600" dirty="0" err="1"/>
              <a:t>اﻟﻌﻔﺔ</a:t>
            </a:r>
            <a:endParaRPr lang="ar-IQ" sz="3600" dirty="0"/>
          </a:p>
        </p:txBody>
      </p:sp>
    </p:spTree>
    <p:extLst>
      <p:ext uri="{BB962C8B-B14F-4D97-AF65-F5344CB8AC3E}">
        <p14:creationId xmlns:p14="http://schemas.microsoft.com/office/powerpoint/2010/main" val="18959505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034682"/>
          </a:xfrm>
        </p:spPr>
        <p:txBody>
          <a:bodyPr>
            <a:normAutofit fontScale="90000"/>
          </a:bodyPr>
          <a:lstStyle/>
          <a:p>
            <a:r>
              <a:rPr lang="ar-IQ" sz="2700" dirty="0" err="1" smtClean="0"/>
              <a:t>ﺗﻮﺻﻴﺎت</a:t>
            </a:r>
            <a:r>
              <a:rPr lang="ar-IQ" sz="2700" dirty="0"/>
              <a:t/>
            </a:r>
            <a:br>
              <a:rPr lang="ar-IQ" sz="2700" dirty="0"/>
            </a:br>
            <a:r>
              <a:rPr lang="ar-IQ" sz="2700" dirty="0" smtClean="0"/>
              <a:t>1-ﻳﺠﺐ </a:t>
            </a:r>
            <a:r>
              <a:rPr lang="ar-IQ" sz="2700" dirty="0" err="1"/>
              <a:t>ﻋﻠﻰ</a:t>
            </a:r>
            <a:r>
              <a:rPr lang="ar-IQ" sz="2700" dirty="0"/>
              <a:t> </a:t>
            </a:r>
            <a:r>
              <a:rPr lang="ar-IQ" sz="2700" dirty="0" err="1"/>
              <a:t>اﻹﻋﻼﻣﻲ</a:t>
            </a:r>
            <a:r>
              <a:rPr lang="ar-IQ" sz="2700" dirty="0"/>
              <a:t> أو </a:t>
            </a:r>
            <a:r>
              <a:rPr lang="ar-IQ" sz="2700" dirty="0" err="1"/>
              <a:t>اﻟﺼﺤﻔﻲ</a:t>
            </a:r>
            <a:r>
              <a:rPr lang="ar-IQ" sz="2700" dirty="0"/>
              <a:t> أن </a:t>
            </a:r>
            <a:r>
              <a:rPr lang="ar-IQ" sz="2700" dirty="0" err="1"/>
              <a:t>ﻳﻜﻮن</a:t>
            </a:r>
            <a:r>
              <a:rPr lang="ar-IQ" sz="2700" dirty="0"/>
              <a:t> </a:t>
            </a:r>
            <a:r>
              <a:rPr lang="ar-IQ" sz="2700" dirty="0" err="1"/>
              <a:t>ﻣﻠﻤًﺎ</a:t>
            </a:r>
            <a:r>
              <a:rPr lang="ar-IQ" sz="2700" dirty="0"/>
              <a:t> </a:t>
            </a:r>
            <a:r>
              <a:rPr lang="ar-IQ" sz="2700" dirty="0" err="1"/>
              <a:t>ﺑﺄﺧﻼﻗﻴﺎت</a:t>
            </a:r>
            <a:r>
              <a:rPr lang="ar-IQ" sz="2700" dirty="0"/>
              <a:t> </a:t>
            </a:r>
            <a:r>
              <a:rPr lang="ar-IQ" sz="2700" dirty="0" err="1"/>
              <a:t>اﻟﻌﻤﻞ</a:t>
            </a:r>
            <a:r>
              <a:rPr lang="ar-IQ" sz="2700" dirty="0"/>
              <a:t>.</a:t>
            </a:r>
            <a:br>
              <a:rPr lang="ar-IQ" sz="2700" dirty="0"/>
            </a:br>
            <a:r>
              <a:rPr lang="ar-IQ" sz="2700" dirty="0" smtClean="0"/>
              <a:t>2-ﻳﺠـــﺐ </a:t>
            </a:r>
            <a:r>
              <a:rPr lang="ar-IQ" sz="2700" dirty="0"/>
              <a:t>أن </a:t>
            </a:r>
            <a:r>
              <a:rPr lang="ar-IQ" sz="2700" dirty="0" err="1"/>
              <a:t>ﻳﻜـــﻮن</a:t>
            </a:r>
            <a:r>
              <a:rPr lang="ar-IQ" sz="2700" dirty="0"/>
              <a:t> </a:t>
            </a:r>
            <a:r>
              <a:rPr lang="ar-IQ" sz="2700" dirty="0" err="1"/>
              <a:t>ﻫﻨـــﺎك</a:t>
            </a:r>
            <a:r>
              <a:rPr lang="ar-IQ" sz="2700" dirty="0"/>
              <a:t> دورات </a:t>
            </a:r>
            <a:r>
              <a:rPr lang="ar-IQ" sz="2700" dirty="0" err="1"/>
              <a:t>ﻣﻜﺜﻔـــﺔ</a:t>
            </a:r>
            <a:r>
              <a:rPr lang="ar-IQ" sz="2700" dirty="0"/>
              <a:t> </a:t>
            </a:r>
            <a:r>
              <a:rPr lang="ar-IQ" sz="2700" dirty="0" err="1"/>
              <a:t>ﻣـــﻦ</a:t>
            </a:r>
            <a:r>
              <a:rPr lang="ar-IQ" sz="2700" dirty="0"/>
              <a:t> </a:t>
            </a:r>
            <a:r>
              <a:rPr lang="ar-IQ" sz="2700" dirty="0" err="1"/>
              <a:t>ﺟﻤﻴـــﻊ</a:t>
            </a:r>
            <a:r>
              <a:rPr lang="ar-IQ" sz="2700" dirty="0"/>
              <a:t> </a:t>
            </a:r>
            <a:r>
              <a:rPr lang="ar-IQ" sz="2700" dirty="0" err="1"/>
              <a:t>اﻟﻤﺆﺳﺴـــﺎت</a:t>
            </a:r>
            <a:r>
              <a:rPr lang="ar-IQ" sz="2700" dirty="0"/>
              <a:t> </a:t>
            </a:r>
            <a:r>
              <a:rPr lang="ar-IQ" sz="2700" dirty="0" err="1"/>
              <a:t>اﻹﻋﻼﻣﻴـــﺔ</a:t>
            </a:r>
            <a:r>
              <a:rPr lang="ar-IQ" sz="2700" dirty="0"/>
              <a:t/>
            </a:r>
            <a:br>
              <a:rPr lang="ar-IQ" sz="2700" dirty="0"/>
            </a:br>
            <a:r>
              <a:rPr lang="ar-IQ" sz="2700" dirty="0" err="1"/>
              <a:t>ﻹﻃﻼع</a:t>
            </a:r>
            <a:r>
              <a:rPr lang="ar-IQ" sz="2700" dirty="0"/>
              <a:t> </a:t>
            </a:r>
            <a:r>
              <a:rPr lang="ar-IQ" sz="2700" dirty="0" err="1"/>
              <a:t>اﻟﻌﺎﻣﻠﻴﻦ</a:t>
            </a:r>
            <a:r>
              <a:rPr lang="ar-IQ" sz="2700" dirty="0"/>
              <a:t> </a:t>
            </a:r>
            <a:r>
              <a:rPr lang="ar-IQ" sz="2700" dirty="0" err="1"/>
              <a:t>ﺑﻬﺎ</a:t>
            </a:r>
            <a:r>
              <a:rPr lang="ar-IQ" sz="2700" dirty="0"/>
              <a:t> </a:t>
            </a:r>
            <a:r>
              <a:rPr lang="ar-IQ" sz="2700" dirty="0" err="1"/>
              <a:t>ﻋﻠﻰ</a:t>
            </a:r>
            <a:r>
              <a:rPr lang="ar-IQ" sz="2700" dirty="0"/>
              <a:t> </a:t>
            </a:r>
            <a:r>
              <a:rPr lang="ar-IQ" sz="2700" dirty="0" err="1"/>
              <a:t>أﺧﻼﻗﻴﺎت</a:t>
            </a:r>
            <a:r>
              <a:rPr lang="ar-IQ" sz="2700" dirty="0"/>
              <a:t> </a:t>
            </a:r>
            <a:r>
              <a:rPr lang="ar-IQ" sz="2700" dirty="0" err="1"/>
              <a:t>اﻟﻌﻤﻞ</a:t>
            </a:r>
            <a:r>
              <a:rPr lang="ar-IQ" sz="2700" dirty="0"/>
              <a:t> </a:t>
            </a:r>
            <a:r>
              <a:rPr lang="ar-IQ" sz="2700" dirty="0" err="1"/>
              <a:t>وﻣﺒﺎدﺋﻪ</a:t>
            </a:r>
            <a:r>
              <a:rPr lang="ar-IQ" sz="2700" dirty="0"/>
              <a:t>.</a:t>
            </a:r>
            <a:br>
              <a:rPr lang="ar-IQ" sz="2700" dirty="0"/>
            </a:br>
            <a:r>
              <a:rPr lang="ar-IQ" sz="2700" dirty="0" smtClean="0"/>
              <a:t>4-اﺟﺮاءاﻟﺪراﺳﺎت </a:t>
            </a:r>
            <a:r>
              <a:rPr lang="ar-IQ" sz="2700" dirty="0" err="1" smtClean="0"/>
              <a:t>واﻟﺒﺤﻮث</a:t>
            </a:r>
            <a:r>
              <a:rPr lang="ar-IQ" sz="2700" dirty="0" smtClean="0"/>
              <a:t> </a:t>
            </a:r>
            <a:r>
              <a:rPr lang="ar-IQ" sz="2700" dirty="0" err="1" smtClean="0"/>
              <a:t>ﻟﻌﻠﻤﻴﺔﻋﻦ</a:t>
            </a:r>
            <a:r>
              <a:rPr lang="ar-IQ" sz="2700" dirty="0" smtClean="0"/>
              <a:t> </a:t>
            </a:r>
            <a:r>
              <a:rPr lang="ar-IQ" sz="2700" dirty="0" err="1" smtClean="0"/>
              <a:t>أﺧﻼﻗﻴﺎت</a:t>
            </a:r>
            <a:r>
              <a:rPr lang="ar-IQ" sz="2700" dirty="0" smtClean="0"/>
              <a:t> </a:t>
            </a:r>
            <a:r>
              <a:rPr lang="ar-IQ" sz="2700" dirty="0" err="1" smtClean="0"/>
              <a:t>اﻟﻌﻤﻞاﻹﻋﻼﻣﻲ</a:t>
            </a:r>
            <a:r>
              <a:rPr lang="ar-IQ" sz="2700" dirty="0" smtClean="0"/>
              <a:t> </a:t>
            </a:r>
            <a:r>
              <a:rPr lang="ar-IQ" sz="2700" dirty="0" err="1" smtClean="0"/>
              <a:t>وﺗﺪرﻳﺒﻬﺎ</a:t>
            </a:r>
            <a:r>
              <a:rPr lang="ar-IQ" sz="2700" dirty="0"/>
              <a:t/>
            </a:r>
            <a:br>
              <a:rPr lang="ar-IQ" sz="2700" dirty="0"/>
            </a:br>
            <a:r>
              <a:rPr lang="ar-IQ" sz="2700" dirty="0" err="1" smtClean="0"/>
              <a:t>ﻛﻤﻨﻬﺎج</a:t>
            </a:r>
            <a:r>
              <a:rPr lang="ar-IQ" sz="2700" dirty="0" smtClean="0"/>
              <a:t> </a:t>
            </a:r>
            <a:r>
              <a:rPr lang="ar-IQ" sz="2700" dirty="0" err="1" smtClean="0"/>
              <a:t>ﻟﻄﻼب</a:t>
            </a:r>
            <a:r>
              <a:rPr lang="ar-IQ" sz="2700" dirty="0" smtClean="0"/>
              <a:t> </a:t>
            </a:r>
            <a:r>
              <a:rPr lang="ar-IQ" sz="2700" dirty="0" err="1" smtClean="0"/>
              <a:t>اﻹﻋﻼمﻓﻲاﻟﻜﻠﻴﺎت</a:t>
            </a:r>
            <a:r>
              <a:rPr lang="ar-IQ" sz="2700" dirty="0" smtClean="0"/>
              <a:t> </a:t>
            </a:r>
            <a:r>
              <a:rPr lang="ar-IQ" sz="2700" dirty="0" err="1" smtClean="0"/>
              <a:t>واﻟﻤﻌﺎﻫﺪ</a:t>
            </a:r>
            <a:r>
              <a:rPr lang="ar-IQ" sz="2700" dirty="0"/>
              <a:t>.</a:t>
            </a:r>
            <a:br>
              <a:rPr lang="ar-IQ" sz="2700" dirty="0"/>
            </a:br>
            <a:r>
              <a:rPr lang="ar-IQ" sz="2700" dirty="0" smtClean="0"/>
              <a:t>5-ﻋــﺪمﻣــﻨﺢرﺧﺼــﺔﻣﻤﺎرﺳــﺔاﻟﻌﻤــﻞاﻹﻋﻼﻣــﻲاﻻ </a:t>
            </a:r>
            <a:r>
              <a:rPr lang="ar-IQ" sz="2700" dirty="0" err="1" smtClean="0"/>
              <a:t>ﺑﻌــﺪ</a:t>
            </a:r>
            <a:r>
              <a:rPr lang="ar-IQ" sz="2700" dirty="0" smtClean="0"/>
              <a:t> </a:t>
            </a:r>
            <a:r>
              <a:rPr lang="ar-IQ" sz="2700" dirty="0" err="1" smtClean="0"/>
              <a:t>اﻟﺘﺄﻛــﺪ</a:t>
            </a:r>
            <a:r>
              <a:rPr lang="ar-IQ" sz="2700" dirty="0" smtClean="0"/>
              <a:t> </a:t>
            </a:r>
            <a:r>
              <a:rPr lang="ar-IQ" sz="2700" dirty="0" err="1" smtClean="0"/>
              <a:t>ﻣــﻦاﻣـــﺘﻼك</a:t>
            </a:r>
            <a:r>
              <a:rPr lang="ar-IQ" sz="2700" dirty="0"/>
              <a:t/>
            </a:r>
            <a:br>
              <a:rPr lang="ar-IQ" sz="2700" dirty="0"/>
            </a:br>
            <a:r>
              <a:rPr lang="ar-IQ" sz="2700" dirty="0" err="1"/>
              <a:t>اﻟﻤﺘﻘﺪمﻟﻘﺪراتﻋﻠﻤﻴﺔوﻣﻮﻫﺒﺔورﻏﺒﺔﺻﺎدﻗﺔﻟﻤﻤﺎرﺳﺔﻋﻤﻠﻪ</a:t>
            </a:r>
            <a:r>
              <a:rPr lang="ar-IQ" sz="2700" dirty="0"/>
              <a:t>.</a:t>
            </a:r>
            <a:br>
              <a:rPr lang="ar-IQ" sz="2700" dirty="0"/>
            </a:br>
            <a:r>
              <a:rPr lang="ar-IQ" sz="2700" dirty="0" smtClean="0"/>
              <a:t>6-ﺗﻨﻤﻴﺔأدواراﻟﻨﻘﺎﺑـﺎتواﻟﻤﺠـﺎﻟﺲاﻹﻋﻼﻣﻴـﺔاﻟﺮﺻـﻴﻨﺔاﻟﺘـﻲﺗﻌﻤـﻞﻛﻨـﻮاﻇﻢ</a:t>
            </a:r>
            <a:r>
              <a:rPr lang="ar-IQ" sz="2700" dirty="0"/>
              <a:t/>
            </a:r>
            <a:br>
              <a:rPr lang="ar-IQ" sz="2700" dirty="0"/>
            </a:br>
            <a:r>
              <a:rPr lang="ar-IQ" sz="2700" dirty="0" err="1" smtClean="0"/>
              <a:t>ﺿﺒﻂ</a:t>
            </a:r>
            <a:r>
              <a:rPr lang="ar-IQ" sz="2700" dirty="0" smtClean="0"/>
              <a:t> </a:t>
            </a:r>
            <a:r>
              <a:rPr lang="ar-IQ" sz="2700" dirty="0" err="1" smtClean="0"/>
              <a:t>أﺧﻼﻗﻴﺔﻟﻺﻋﻼﻣﻴﻴﻦ</a:t>
            </a:r>
            <a:r>
              <a:rPr lang="ar-IQ" sz="2700" dirty="0"/>
              <a:t>.</a:t>
            </a:r>
            <a:br>
              <a:rPr lang="ar-IQ" sz="2700" dirty="0"/>
            </a:br>
            <a:r>
              <a:rPr lang="ar-IQ" sz="2700" dirty="0" smtClean="0"/>
              <a:t>7-إﻋــﺎدةﺗﻘــﻮﻳﻢأوﺿــﺎع </a:t>
            </a:r>
            <a:r>
              <a:rPr lang="ar-IQ" sz="2700" dirty="0" err="1" smtClean="0"/>
              <a:t>اﻹﻋــﻼم</a:t>
            </a:r>
            <a:r>
              <a:rPr lang="ar-IQ" sz="2700" dirty="0" smtClean="0"/>
              <a:t> </a:t>
            </a:r>
            <a:r>
              <a:rPr lang="ar-IQ" sz="2700" dirty="0" err="1" smtClean="0"/>
              <a:t>واﻟﺼــﺤﺎﻓﺔﻣــﻦاﻟﻨﺎﺣﻴــﺔاﻟﻤﻬﻨﻴــﺔواﻹرﺗﺒــﺎط</a:t>
            </a:r>
            <a:r>
              <a:rPr lang="ar-IQ" sz="2700" dirty="0"/>
              <a:t/>
            </a:r>
            <a:br>
              <a:rPr lang="ar-IQ" sz="2700" dirty="0"/>
            </a:br>
            <a:r>
              <a:rPr lang="ar-IQ" sz="2700" dirty="0" err="1"/>
              <a:t>اﻷﺧﻼﻗﻲاﻟﻤﻬﻨﻲ</a:t>
            </a:r>
            <a:endParaRPr lang="ar-IQ" sz="2700" dirty="0"/>
          </a:p>
        </p:txBody>
      </p:sp>
    </p:spTree>
    <p:extLst>
      <p:ext uri="{BB962C8B-B14F-4D97-AF65-F5344CB8AC3E}">
        <p14:creationId xmlns:p14="http://schemas.microsoft.com/office/powerpoint/2010/main" val="33130701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836712"/>
            <a:ext cx="8229600" cy="4896544"/>
          </a:xfrm>
        </p:spPr>
        <p:txBody>
          <a:bodyPr>
            <a:normAutofit/>
          </a:bodyPr>
          <a:lstStyle/>
          <a:p>
            <a:pPr algn="just"/>
            <a:r>
              <a:rPr lang="ar-IQ" sz="3600" dirty="0" smtClean="0"/>
              <a:t>ﻣﻔﻬﻮم </a:t>
            </a:r>
            <a:r>
              <a:rPr lang="ar-IQ" sz="3600" dirty="0" err="1"/>
              <a:t>أﺧﻼﻗﻴﺎت</a:t>
            </a:r>
            <a:r>
              <a:rPr lang="ar-IQ" sz="3600" dirty="0"/>
              <a:t> </a:t>
            </a:r>
            <a:r>
              <a:rPr lang="ar-IQ" sz="3600" dirty="0" err="1"/>
              <a:t>ﻣﻬﻨﺔ</a:t>
            </a:r>
            <a:r>
              <a:rPr lang="ar-IQ" sz="3600" dirty="0"/>
              <a:t> </a:t>
            </a:r>
            <a:r>
              <a:rPr lang="ar-IQ" sz="3600" dirty="0" err="1"/>
              <a:t>اﻟﺼﺤﺎﻓﺔ</a:t>
            </a:r>
            <a:r>
              <a:rPr lang="ar-IQ" sz="3600" dirty="0"/>
              <a:t/>
            </a:r>
            <a:br>
              <a:rPr lang="ar-IQ" sz="3600" dirty="0"/>
            </a:br>
            <a:r>
              <a:rPr lang="ar-IQ" sz="3600" dirty="0" err="1"/>
              <a:t>ﺗﻬﺘﻢ</a:t>
            </a:r>
            <a:r>
              <a:rPr lang="ar-IQ" sz="3600" dirty="0"/>
              <a:t> </a:t>
            </a:r>
            <a:r>
              <a:rPr lang="ar-IQ" sz="3600" dirty="0" err="1"/>
              <a:t>أﺧﻼﻗﻴﺎت</a:t>
            </a:r>
            <a:r>
              <a:rPr lang="ar-IQ" sz="3600" dirty="0"/>
              <a:t> </a:t>
            </a:r>
            <a:r>
              <a:rPr lang="ar-IQ" sz="3600" dirty="0" err="1"/>
              <a:t>ﻣﻬﻨﺔ</a:t>
            </a:r>
            <a:r>
              <a:rPr lang="ar-IQ" sz="3600" dirty="0"/>
              <a:t> </a:t>
            </a:r>
            <a:r>
              <a:rPr lang="ar-IQ" sz="3600" dirty="0" err="1"/>
              <a:t>اﻟﺼﺤﺎﻓﺔ</a:t>
            </a:r>
            <a:r>
              <a:rPr lang="ar-IQ" sz="3600" dirty="0"/>
              <a:t> </a:t>
            </a:r>
            <a:r>
              <a:rPr lang="ar-IQ" sz="3600" dirty="0" err="1"/>
              <a:t>ﻛﻌﻠﻢ</a:t>
            </a:r>
            <a:r>
              <a:rPr lang="ar-IQ" sz="3600" dirty="0"/>
              <a:t> ﻟﻠﻮاﺟﺒـﺎت </a:t>
            </a:r>
            <a:r>
              <a:rPr lang="ar-IQ" sz="3600" dirty="0" err="1"/>
              <a:t>اﻟﻤﻌﻨﻮﻳـﺔ</a:t>
            </a:r>
            <a:r>
              <a:rPr lang="ar-IQ" sz="3600" dirty="0"/>
              <a:t> </a:t>
            </a:r>
            <a:r>
              <a:rPr lang="ar-IQ" sz="3600" dirty="0" err="1"/>
              <a:t>اﻟﺨﺎﺻـﺔ</a:t>
            </a:r>
            <a:r>
              <a:rPr lang="ar-IQ" sz="3600" dirty="0"/>
              <a:t> </a:t>
            </a:r>
            <a:r>
              <a:rPr lang="ar-IQ" sz="3600" dirty="0" err="1"/>
              <a:t>ﺑﻤﻬﻨـﺔ</a:t>
            </a:r>
            <a:r>
              <a:rPr lang="ar-IQ" sz="3600" dirty="0"/>
              <a:t> </a:t>
            </a:r>
            <a:r>
              <a:rPr lang="ar-IQ" sz="3600" dirty="0" err="1" smtClean="0"/>
              <a:t>اﻟﺼـﺤﺎﻓﺔ</a:t>
            </a:r>
            <a:r>
              <a:rPr lang="ar-IQ" sz="3600" dirty="0" smtClean="0"/>
              <a:t> </a:t>
            </a:r>
            <a:r>
              <a:rPr lang="ar-IQ" sz="3600" dirty="0" err="1" smtClean="0"/>
              <a:t>وﺟﺰاءاﺗﻬﺎ</a:t>
            </a:r>
            <a:r>
              <a:rPr lang="ar-IQ" sz="3600" dirty="0" smtClean="0"/>
              <a:t> </a:t>
            </a:r>
            <a:r>
              <a:rPr lang="ar-IQ" sz="3600" dirty="0" err="1"/>
              <a:t>اﻟﺘﺄدﻳﺒﻴﺔ</a:t>
            </a:r>
            <a:r>
              <a:rPr lang="ar-IQ" sz="3600" dirty="0"/>
              <a:t> </a:t>
            </a:r>
            <a:r>
              <a:rPr lang="ar-IQ" sz="3600" dirty="0" err="1"/>
              <a:t>ﺑﺘﺒﻴﺎن</a:t>
            </a:r>
            <a:r>
              <a:rPr lang="ar-IQ" sz="3600" dirty="0"/>
              <a:t> </a:t>
            </a:r>
            <a:r>
              <a:rPr lang="ar-IQ" sz="3600" dirty="0" err="1"/>
              <a:t>اﻟﻘﻮاﻋﺪ</a:t>
            </a:r>
            <a:r>
              <a:rPr lang="ar-IQ" sz="3600" dirty="0"/>
              <a:t> </a:t>
            </a:r>
            <a:r>
              <a:rPr lang="ar-IQ" sz="3600" dirty="0" err="1"/>
              <a:t>اﻟﺴﻠﻮﻛﻴﺔ</a:t>
            </a:r>
            <a:r>
              <a:rPr lang="ar-IQ" sz="3600" dirty="0"/>
              <a:t> </a:t>
            </a:r>
            <a:r>
              <a:rPr lang="ar-IQ" sz="3600" dirty="0" err="1"/>
              <a:t>واﻷﺧﻼﻗﻴﺔ</a:t>
            </a:r>
            <a:r>
              <a:rPr lang="ar-IQ" sz="3600" dirty="0"/>
              <a:t> </a:t>
            </a:r>
            <a:r>
              <a:rPr lang="ar-IQ" sz="3600" dirty="0" err="1"/>
              <a:t>ﻷﻋﻀﺎء</a:t>
            </a:r>
            <a:r>
              <a:rPr lang="ar-IQ" sz="3600" dirty="0"/>
              <a:t> </a:t>
            </a:r>
            <a:r>
              <a:rPr lang="ar-IQ" sz="3600" dirty="0" err="1"/>
              <a:t>ﻫﺬه</a:t>
            </a:r>
            <a:r>
              <a:rPr lang="ar-IQ" sz="3600" dirty="0"/>
              <a:t> </a:t>
            </a:r>
            <a:r>
              <a:rPr lang="ar-IQ" sz="3600" dirty="0" err="1"/>
              <a:t>اﻟﻤﻬﻨﺔ</a:t>
            </a:r>
            <a:r>
              <a:rPr lang="ar-IQ" sz="3600" dirty="0"/>
              <a:t> </a:t>
            </a:r>
            <a:r>
              <a:rPr lang="ar-IQ" sz="3600" dirty="0" err="1"/>
              <a:t>ﺳـﻮاء</a:t>
            </a:r>
            <a:r>
              <a:rPr lang="ar-IQ" sz="3600" dirty="0"/>
              <a:t/>
            </a:r>
            <a:br>
              <a:rPr lang="ar-IQ" sz="3600" dirty="0"/>
            </a:br>
            <a:r>
              <a:rPr lang="ar-IQ" sz="3600" dirty="0" err="1"/>
              <a:t>ﻓﻴﻤﺎﺑﻴﻦ</a:t>
            </a:r>
            <a:r>
              <a:rPr lang="ar-IQ" sz="3600" dirty="0"/>
              <a:t> </a:t>
            </a:r>
            <a:r>
              <a:rPr lang="ar-IQ" sz="3600" dirty="0" err="1"/>
              <a:t>اﻟﻤﻤﺎرﺳﻴﻦ</a:t>
            </a:r>
            <a:r>
              <a:rPr lang="ar-IQ" sz="3600" dirty="0"/>
              <a:t> </a:t>
            </a:r>
            <a:r>
              <a:rPr lang="ar-IQ" sz="3600" dirty="0" err="1"/>
              <a:t>أﻧﻔﺴﻬﻢ</a:t>
            </a:r>
            <a:r>
              <a:rPr lang="ar-IQ" sz="3600" dirty="0"/>
              <a:t> </a:t>
            </a:r>
            <a:r>
              <a:rPr lang="ar-IQ" sz="3600" dirty="0" err="1"/>
              <a:t>ﻟﻬﺎ</a:t>
            </a:r>
            <a:r>
              <a:rPr lang="ar-IQ" sz="3600" dirty="0"/>
              <a:t> أو </a:t>
            </a:r>
            <a:r>
              <a:rPr lang="ar-IQ" sz="3600" dirty="0" err="1"/>
              <a:t>ﺗﺠﺎه</a:t>
            </a:r>
            <a:r>
              <a:rPr lang="ar-IQ" sz="3600" dirty="0"/>
              <a:t> </a:t>
            </a:r>
            <a:r>
              <a:rPr lang="ar-IQ" sz="3600" dirty="0" err="1" smtClean="0"/>
              <a:t>اﻟﻐﻴﺮ</a:t>
            </a:r>
            <a:r>
              <a:rPr lang="ar-IQ" sz="3600" dirty="0" smtClean="0"/>
              <a:t>.</a:t>
            </a:r>
            <a:endParaRPr lang="ar-IQ" sz="3600" dirty="0"/>
          </a:p>
        </p:txBody>
      </p:sp>
    </p:spTree>
    <p:extLst>
      <p:ext uri="{BB962C8B-B14F-4D97-AF65-F5344CB8AC3E}">
        <p14:creationId xmlns:p14="http://schemas.microsoft.com/office/powerpoint/2010/main" val="9824399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404664"/>
            <a:ext cx="8229600" cy="5760640"/>
          </a:xfrm>
        </p:spPr>
        <p:txBody>
          <a:bodyPr>
            <a:noAutofit/>
          </a:bodyPr>
          <a:lstStyle/>
          <a:p>
            <a:pPr algn="just"/>
            <a:r>
              <a:rPr lang="ar-IQ" sz="3600" dirty="0" err="1"/>
              <a:t>وﺟـــﺎء</a:t>
            </a:r>
            <a:r>
              <a:rPr lang="ar-IQ" sz="3600" dirty="0"/>
              <a:t> </a:t>
            </a:r>
            <a:r>
              <a:rPr lang="ar-IQ" sz="3600" dirty="0" err="1"/>
              <a:t>ﺗﻌﺮﻳـــﻒ</a:t>
            </a:r>
            <a:r>
              <a:rPr lang="ar-IQ" sz="3600" dirty="0"/>
              <a:t> </a:t>
            </a:r>
            <a:r>
              <a:rPr lang="ar-IQ" sz="3600" dirty="0" err="1"/>
              <a:t>أﺧﻼﻗﻴـــﺎت</a:t>
            </a:r>
            <a:r>
              <a:rPr lang="ar-IQ" sz="3600" dirty="0"/>
              <a:t> </a:t>
            </a:r>
            <a:r>
              <a:rPr lang="ar-IQ" sz="3600" dirty="0" err="1"/>
              <a:t>ﻣﻬﻨـــﺔ</a:t>
            </a:r>
            <a:r>
              <a:rPr lang="ar-IQ" sz="3600" dirty="0"/>
              <a:t> </a:t>
            </a:r>
            <a:r>
              <a:rPr lang="ar-IQ" sz="3600" dirty="0" err="1"/>
              <a:t>اﻟﺼـــﺤﺎﻓﺔ</a:t>
            </a:r>
            <a:r>
              <a:rPr lang="ar-IQ" sz="3600" dirty="0"/>
              <a:t> </a:t>
            </a:r>
            <a:r>
              <a:rPr lang="ar-IQ" sz="3600" dirty="0" err="1"/>
              <a:t>ﻓـــﻲ</a:t>
            </a:r>
            <a:r>
              <a:rPr lang="ar-IQ" sz="3600" dirty="0"/>
              <a:t> </a:t>
            </a:r>
            <a:r>
              <a:rPr lang="ar-IQ" sz="3600" dirty="0" err="1"/>
              <a:t>ﻗـــﺎﻣﻮس</a:t>
            </a:r>
            <a:r>
              <a:rPr lang="ar-IQ" sz="3600" dirty="0"/>
              <a:t> </a:t>
            </a:r>
            <a:r>
              <a:rPr lang="ar-IQ" sz="3600" dirty="0" err="1"/>
              <a:t>اﻟﺼـــﺤﺎﻓﺔ</a:t>
            </a:r>
            <a:r>
              <a:rPr lang="ar-IQ" sz="3600" dirty="0"/>
              <a:t> </a:t>
            </a:r>
            <a:r>
              <a:rPr lang="ar-IQ" sz="3600" dirty="0" err="1"/>
              <a:t>واﻹﻋـــﻼم</a:t>
            </a:r>
            <a:r>
              <a:rPr lang="ar-IQ" sz="3600" dirty="0"/>
              <a:t> </a:t>
            </a:r>
            <a:r>
              <a:rPr lang="ar-IQ" sz="3600" dirty="0" err="1"/>
              <a:t>ﻋﻠـــﻰ</a:t>
            </a:r>
            <a:r>
              <a:rPr lang="ar-IQ" sz="3600" dirty="0"/>
              <a:t> أن</a:t>
            </a:r>
            <a:br>
              <a:rPr lang="ar-IQ" sz="3600" dirty="0"/>
            </a:br>
            <a:r>
              <a:rPr lang="ar-IQ" sz="3600" dirty="0"/>
              <a:t>"</a:t>
            </a:r>
            <a:r>
              <a:rPr lang="ar-IQ" sz="3600" dirty="0" err="1"/>
              <a:t>أﺧﻼﻗﻴـــﺎت</a:t>
            </a:r>
            <a:r>
              <a:rPr lang="ar-IQ" sz="3600" dirty="0"/>
              <a:t> </a:t>
            </a:r>
            <a:r>
              <a:rPr lang="ar-IQ" sz="3600" dirty="0" err="1"/>
              <a:t>اﻟﻤﻬﻨـــﺔ</a:t>
            </a:r>
            <a:r>
              <a:rPr lang="ar-IQ" sz="3600" dirty="0"/>
              <a:t> </a:t>
            </a:r>
            <a:r>
              <a:rPr lang="ar-IQ" sz="3600" dirty="0" err="1"/>
              <a:t>ﻫـــﻲ</a:t>
            </a:r>
            <a:r>
              <a:rPr lang="ar-IQ" sz="3600" dirty="0"/>
              <a:t> </a:t>
            </a:r>
            <a:r>
              <a:rPr lang="ar-IQ" sz="3600" dirty="0" err="1"/>
              <a:t>ﻣﺠﻤﻮﻋـــﺔ</a:t>
            </a:r>
            <a:r>
              <a:rPr lang="ar-IQ" sz="3600" dirty="0"/>
              <a:t> </a:t>
            </a:r>
            <a:r>
              <a:rPr lang="ar-IQ" sz="3600" dirty="0" err="1"/>
              <a:t>اﻟﻘﻮاﻋــــﺪ</a:t>
            </a:r>
            <a:r>
              <a:rPr lang="ar-IQ" sz="3600" dirty="0"/>
              <a:t> </a:t>
            </a:r>
            <a:r>
              <a:rPr lang="ar-IQ" sz="3600" dirty="0" err="1"/>
              <a:t>اﻟﻤﺘﻌﻠﻘـــﺔ</a:t>
            </a:r>
            <a:r>
              <a:rPr lang="ar-IQ" sz="3600" dirty="0"/>
              <a:t> </a:t>
            </a:r>
            <a:r>
              <a:rPr lang="ar-IQ" sz="3600" dirty="0" err="1"/>
              <a:t>ﺑﺎﻟﺴـــﻠﻮك</a:t>
            </a:r>
            <a:r>
              <a:rPr lang="ar-IQ" sz="3600" dirty="0"/>
              <a:t> </a:t>
            </a:r>
            <a:r>
              <a:rPr lang="ar-IQ" sz="3600" dirty="0" err="1"/>
              <a:t>اﻟﻤﻬﻨـــﻲ</a:t>
            </a:r>
            <a:r>
              <a:rPr lang="ar-IQ" sz="3600" dirty="0"/>
              <a:t> </a:t>
            </a:r>
            <a:r>
              <a:rPr lang="ar-IQ" sz="3600" dirty="0" err="1"/>
              <a:t>واﻟﺘــــﻲ</a:t>
            </a:r>
            <a:r>
              <a:rPr lang="ar-IQ" sz="3600" dirty="0"/>
              <a:t/>
            </a:r>
            <a:br>
              <a:rPr lang="ar-IQ" sz="3600" dirty="0"/>
            </a:br>
            <a:r>
              <a:rPr lang="ar-IQ" sz="3600" dirty="0" err="1"/>
              <a:t>وﺿﻌﺘﻬﺎ</a:t>
            </a:r>
            <a:r>
              <a:rPr lang="ar-IQ" sz="3600" dirty="0"/>
              <a:t> </a:t>
            </a:r>
            <a:r>
              <a:rPr lang="ar-IQ" sz="3600" dirty="0" err="1"/>
              <a:t>ﻣﻬﻨﺔ</a:t>
            </a:r>
            <a:r>
              <a:rPr lang="ar-IQ" sz="3600" dirty="0"/>
              <a:t> </a:t>
            </a:r>
            <a:r>
              <a:rPr lang="ar-IQ" sz="3600" dirty="0" err="1"/>
              <a:t>ﻣﻨﻈﻤﺔ</a:t>
            </a:r>
            <a:r>
              <a:rPr lang="ar-IQ" sz="3600" dirty="0"/>
              <a:t> </a:t>
            </a:r>
            <a:r>
              <a:rPr lang="ar-IQ" sz="3600" dirty="0" err="1"/>
              <a:t>ﻟﻜﺎﻓﺔ</a:t>
            </a:r>
            <a:r>
              <a:rPr lang="ar-IQ" sz="3600" dirty="0"/>
              <a:t> </a:t>
            </a:r>
            <a:r>
              <a:rPr lang="ar-IQ" sz="3600" dirty="0" err="1"/>
              <a:t>أﻋﻀﺎﺋﻬﺎ</a:t>
            </a:r>
            <a:r>
              <a:rPr lang="ar-IQ" sz="3600" dirty="0"/>
              <a:t>، </a:t>
            </a:r>
            <a:r>
              <a:rPr lang="ar-IQ" sz="3600" dirty="0" err="1"/>
              <a:t>ﺣﻴﺚ</a:t>
            </a:r>
            <a:r>
              <a:rPr lang="ar-IQ" sz="3600" dirty="0"/>
              <a:t> </a:t>
            </a:r>
            <a:r>
              <a:rPr lang="ar-IQ" sz="3600" dirty="0" err="1"/>
              <a:t>ﺗﺤﺪد</a:t>
            </a:r>
            <a:r>
              <a:rPr lang="ar-IQ" sz="3600" dirty="0"/>
              <a:t> </a:t>
            </a:r>
            <a:r>
              <a:rPr lang="ar-IQ" sz="3600" dirty="0" err="1"/>
              <a:t>ﻫﺬه</a:t>
            </a:r>
            <a:r>
              <a:rPr lang="ar-IQ" sz="3600" dirty="0"/>
              <a:t> </a:t>
            </a:r>
            <a:r>
              <a:rPr lang="ar-IQ" sz="3600" dirty="0" err="1"/>
              <a:t>اﻟﻘﻮاﻋﺪ</a:t>
            </a:r>
            <a:r>
              <a:rPr lang="ar-IQ" sz="3600" dirty="0"/>
              <a:t> </a:t>
            </a:r>
            <a:r>
              <a:rPr lang="ar-IQ" sz="3600" dirty="0" err="1"/>
              <a:t>وﺗﺮاﻗﺐ</a:t>
            </a:r>
            <a:r>
              <a:rPr lang="ar-IQ" sz="3600" dirty="0"/>
              <a:t> </a:t>
            </a:r>
            <a:r>
              <a:rPr lang="ar-IQ" sz="3600" dirty="0" err="1"/>
              <a:t>ﺗﻄﺒﻴﻘﻬﺎ</a:t>
            </a:r>
            <a:r>
              <a:rPr lang="ar-IQ" sz="3600" dirty="0"/>
              <a:t/>
            </a:r>
            <a:br>
              <a:rPr lang="ar-IQ" sz="3600" dirty="0"/>
            </a:br>
            <a:r>
              <a:rPr lang="ar-IQ" sz="3600" dirty="0" err="1"/>
              <a:t>وﺗﺴــﻬﺮ</a:t>
            </a:r>
            <a:r>
              <a:rPr lang="ar-IQ" sz="3600" dirty="0"/>
              <a:t> </a:t>
            </a:r>
            <a:r>
              <a:rPr lang="ar-IQ" sz="3600" dirty="0" err="1"/>
              <a:t>ﻋﻠــﻰ</a:t>
            </a:r>
            <a:r>
              <a:rPr lang="ar-IQ" sz="3600" dirty="0"/>
              <a:t> </a:t>
            </a:r>
            <a:r>
              <a:rPr lang="ar-IQ" sz="3600" dirty="0" err="1"/>
              <a:t>اﺣﺘﺮاﻣﻬـــﺎ</a:t>
            </a:r>
            <a:r>
              <a:rPr lang="ar-IQ" sz="3600" dirty="0"/>
              <a:t>، </a:t>
            </a:r>
            <a:r>
              <a:rPr lang="ar-IQ" sz="3600" dirty="0" err="1"/>
              <a:t>وﻫــﻲ</a:t>
            </a:r>
            <a:r>
              <a:rPr lang="ar-IQ" sz="3600" dirty="0"/>
              <a:t> </a:t>
            </a:r>
            <a:r>
              <a:rPr lang="ar-IQ" sz="3600" dirty="0" err="1"/>
              <a:t>أﺧـــﻼق</a:t>
            </a:r>
            <a:r>
              <a:rPr lang="ar-IQ" sz="3600" dirty="0"/>
              <a:t> وآداب </a:t>
            </a:r>
            <a:r>
              <a:rPr lang="ar-IQ" sz="3600" dirty="0" err="1"/>
              <a:t>ﺟﻤﺎﻋﻴــﺔ</a:t>
            </a:r>
            <a:r>
              <a:rPr lang="ar-IQ" sz="3600" dirty="0"/>
              <a:t> </a:t>
            </a:r>
            <a:r>
              <a:rPr lang="ar-IQ" sz="3600" dirty="0" err="1"/>
              <a:t>وواﺟﺒـــﺎت</a:t>
            </a:r>
            <a:r>
              <a:rPr lang="ar-IQ" sz="3600" dirty="0"/>
              <a:t> </a:t>
            </a:r>
            <a:r>
              <a:rPr lang="ar-IQ" sz="3600" dirty="0" err="1"/>
              <a:t>ﻣﻜﻤﻠــﺔ</a:t>
            </a:r>
            <a:r>
              <a:rPr lang="ar-IQ" sz="3600" dirty="0"/>
              <a:t> أو </a:t>
            </a:r>
            <a:r>
              <a:rPr lang="ar-IQ" sz="3600" dirty="0" err="1"/>
              <a:t>ﻣﻌﻮﺿـــﺔ</a:t>
            </a:r>
            <a:r>
              <a:rPr lang="ar-IQ" sz="3600" dirty="0"/>
              <a:t/>
            </a:r>
            <a:br>
              <a:rPr lang="ar-IQ" sz="3600" dirty="0"/>
            </a:br>
            <a:r>
              <a:rPr lang="ar-IQ" sz="3600" dirty="0" err="1"/>
              <a:t>ﻟﻠﺘﺸﺮﻳﻊ</a:t>
            </a:r>
            <a:r>
              <a:rPr lang="ar-IQ" sz="3600" dirty="0"/>
              <a:t> </a:t>
            </a:r>
            <a:r>
              <a:rPr lang="ar-IQ" sz="3600" dirty="0" err="1"/>
              <a:t>وﺗﻄﺒﻴﻘﺎﺗﻪ</a:t>
            </a:r>
            <a:r>
              <a:rPr lang="ar-IQ" sz="3600" dirty="0"/>
              <a:t> </a:t>
            </a:r>
            <a:r>
              <a:rPr lang="ar-IQ" sz="3600" dirty="0" err="1"/>
              <a:t>ﻣﻦ</a:t>
            </a:r>
            <a:r>
              <a:rPr lang="ar-IQ" sz="3600" dirty="0"/>
              <a:t> </a:t>
            </a:r>
            <a:r>
              <a:rPr lang="ar-IQ" sz="3600" dirty="0" err="1"/>
              <a:t>ﻗﺒﻞ</a:t>
            </a:r>
            <a:r>
              <a:rPr lang="ar-IQ" sz="3600" dirty="0"/>
              <a:t> </a:t>
            </a:r>
            <a:r>
              <a:rPr lang="ar-IQ" sz="3600" dirty="0" err="1"/>
              <a:t>اﻟﻘﻀﺎة</a:t>
            </a:r>
            <a:r>
              <a:rPr lang="ar-IQ" sz="3600" dirty="0"/>
              <a:t>.</a:t>
            </a:r>
          </a:p>
        </p:txBody>
      </p:sp>
    </p:spTree>
    <p:extLst>
      <p:ext uri="{BB962C8B-B14F-4D97-AF65-F5344CB8AC3E}">
        <p14:creationId xmlns:p14="http://schemas.microsoft.com/office/powerpoint/2010/main" val="40892598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882554"/>
          </a:xfrm>
        </p:spPr>
        <p:txBody>
          <a:bodyPr>
            <a:normAutofit/>
          </a:bodyPr>
          <a:lstStyle/>
          <a:p>
            <a:r>
              <a:rPr lang="ar-IQ" dirty="0" err="1" smtClean="0"/>
              <a:t>ﻛﻤﺎ</a:t>
            </a:r>
            <a:r>
              <a:rPr lang="ar-IQ" dirty="0" smtClean="0"/>
              <a:t> </a:t>
            </a:r>
            <a:r>
              <a:rPr lang="ar-IQ" dirty="0" err="1" smtClean="0"/>
              <a:t>ﻳﻤﻜﻦ</a:t>
            </a:r>
            <a:r>
              <a:rPr lang="ar-IQ" dirty="0" smtClean="0"/>
              <a:t> </a:t>
            </a:r>
            <a:r>
              <a:rPr lang="ar-IQ" dirty="0" err="1" smtClean="0"/>
              <a:t>اﻟﻘﻮل</a:t>
            </a:r>
            <a:r>
              <a:rPr lang="ar-IQ" dirty="0" smtClean="0"/>
              <a:t> أن  اخلاقيات </a:t>
            </a:r>
            <a:r>
              <a:rPr lang="ar-IQ" dirty="0" err="1" smtClean="0"/>
              <a:t>اﻟﻤﻬﻨﺔ</a:t>
            </a:r>
            <a:r>
              <a:rPr lang="ar-IQ" dirty="0" smtClean="0"/>
              <a:t> </a:t>
            </a:r>
            <a:r>
              <a:rPr lang="ar-IQ" dirty="0" err="1" smtClean="0"/>
              <a:t>اﻹﻋﻼﻣﻴﺔ</a:t>
            </a:r>
            <a:r>
              <a:rPr lang="ar-IQ" dirty="0" smtClean="0"/>
              <a:t> </a:t>
            </a:r>
            <a:r>
              <a:rPr lang="ar-IQ" dirty="0" err="1" smtClean="0"/>
              <a:t>ﻫﻲ</a:t>
            </a:r>
            <a:r>
              <a:rPr lang="ar-IQ" dirty="0" smtClean="0"/>
              <a:t>  </a:t>
            </a:r>
            <a:r>
              <a:rPr lang="ar-IQ" dirty="0" err="1" smtClean="0"/>
              <a:t>ﺗﻠﻚ</a:t>
            </a:r>
            <a:r>
              <a:rPr lang="ar-IQ" dirty="0" smtClean="0"/>
              <a:t>  </a:t>
            </a:r>
            <a:r>
              <a:rPr lang="ar-IQ" dirty="0" err="1" smtClean="0"/>
              <a:t>اﻷﺧﻼﻗﻴﺎت</a:t>
            </a:r>
            <a:r>
              <a:rPr lang="ar-IQ" dirty="0" smtClean="0"/>
              <a:t>  </a:t>
            </a:r>
            <a:r>
              <a:rPr lang="ar-IQ" dirty="0" err="1" smtClean="0"/>
              <a:t>اﻟﻤﺘﻌﻠﻘﺔ</a:t>
            </a:r>
            <a:r>
              <a:rPr lang="ar-IQ" dirty="0" smtClean="0"/>
              <a:t> </a:t>
            </a:r>
            <a:r>
              <a:rPr lang="ar-IQ" dirty="0" err="1" smtClean="0"/>
              <a:t>ﺑﻤﻬﻨـﺔ</a:t>
            </a:r>
            <a:r>
              <a:rPr lang="ar-IQ" dirty="0"/>
              <a:t/>
            </a:r>
            <a:br>
              <a:rPr lang="ar-IQ" dirty="0"/>
            </a:br>
            <a:r>
              <a:rPr lang="ar-IQ" dirty="0" smtClean="0"/>
              <a:t>الاعلام  </a:t>
            </a:r>
            <a:r>
              <a:rPr lang="ar-IQ" dirty="0" err="1" smtClean="0"/>
              <a:t>وﻫﻲ</a:t>
            </a:r>
            <a:r>
              <a:rPr lang="ar-IQ" dirty="0" smtClean="0"/>
              <a:t>  </a:t>
            </a:r>
            <a:r>
              <a:rPr lang="ar-IQ" dirty="0" err="1" smtClean="0"/>
              <a:t>ﻣﺠﻤﻮﻋﺔ</a:t>
            </a:r>
            <a:r>
              <a:rPr lang="ar-IQ" dirty="0" smtClean="0"/>
              <a:t>  </a:t>
            </a:r>
            <a:r>
              <a:rPr lang="ar-IQ" dirty="0" err="1" smtClean="0"/>
              <a:t>ﻣـﻦ</a:t>
            </a:r>
            <a:r>
              <a:rPr lang="ar-IQ" dirty="0" smtClean="0"/>
              <a:t> </a:t>
            </a:r>
            <a:r>
              <a:rPr lang="ar-IQ" dirty="0" err="1" smtClean="0"/>
              <a:t>اﻟﻘـﻴﻢ</a:t>
            </a:r>
            <a:r>
              <a:rPr lang="ar-IQ" dirty="0" smtClean="0"/>
              <a:t>  </a:t>
            </a:r>
            <a:r>
              <a:rPr lang="ar-IQ" dirty="0" err="1" smtClean="0"/>
              <a:t>اﻟﻤﺘﻌﻠﻘـﺔ</a:t>
            </a:r>
            <a:r>
              <a:rPr lang="ar-IQ" dirty="0" smtClean="0"/>
              <a:t> </a:t>
            </a:r>
            <a:r>
              <a:rPr lang="ar-IQ" dirty="0" err="1" smtClean="0"/>
              <a:t>ﺑﺎﻟﻤﻤﺎرﺳـﺔ</a:t>
            </a:r>
            <a:r>
              <a:rPr lang="ar-IQ" dirty="0" smtClean="0"/>
              <a:t>  </a:t>
            </a:r>
            <a:r>
              <a:rPr lang="ar-IQ" dirty="0" err="1" smtClean="0"/>
              <a:t>اﻟﻴﻮﻣﻴـﺔ</a:t>
            </a:r>
            <a:r>
              <a:rPr lang="ar-IQ" dirty="0" smtClean="0"/>
              <a:t> </a:t>
            </a:r>
            <a:r>
              <a:rPr lang="ar-IQ" dirty="0" err="1" smtClean="0"/>
              <a:t>ﻟﻠﺼـﺤﻔﻴﻴﻦ</a:t>
            </a:r>
            <a:r>
              <a:rPr lang="ar-IQ" dirty="0" smtClean="0"/>
              <a:t> </a:t>
            </a:r>
            <a:r>
              <a:rPr lang="ar-IQ" dirty="0" err="1" smtClean="0"/>
              <a:t>وﺟﻤﻠـﺔ</a:t>
            </a:r>
            <a:r>
              <a:rPr lang="ar-IQ" dirty="0"/>
              <a:t/>
            </a:r>
            <a:br>
              <a:rPr lang="ar-IQ" dirty="0"/>
            </a:br>
            <a:r>
              <a:rPr lang="ar-IQ" dirty="0" err="1" smtClean="0"/>
              <a:t>اﻟﺤﻘﻮق</a:t>
            </a:r>
            <a:r>
              <a:rPr lang="ar-IQ" dirty="0" smtClean="0"/>
              <a:t>  </a:t>
            </a:r>
            <a:r>
              <a:rPr lang="ar-IQ" dirty="0" err="1" smtClean="0"/>
              <a:t>واﻟﻮاﺟﺒﺎت</a:t>
            </a:r>
            <a:r>
              <a:rPr lang="ar-IQ" dirty="0" smtClean="0"/>
              <a:t>  </a:t>
            </a:r>
            <a:r>
              <a:rPr lang="ar-IQ" dirty="0" err="1" smtClean="0"/>
              <a:t>اﻟﻤﺘﺮاﺑﻄﺘﻴﻦ</a:t>
            </a:r>
            <a:r>
              <a:rPr lang="ar-IQ" dirty="0" smtClean="0"/>
              <a:t> </a:t>
            </a:r>
            <a:r>
              <a:rPr lang="ar-IQ" dirty="0" err="1" smtClean="0"/>
              <a:t>ﻟﻠﺼﺤﻔﻲ</a:t>
            </a:r>
            <a:endParaRPr lang="ar-IQ" dirty="0"/>
          </a:p>
        </p:txBody>
      </p:sp>
    </p:spTree>
    <p:extLst>
      <p:ext uri="{BB962C8B-B14F-4D97-AF65-F5344CB8AC3E}">
        <p14:creationId xmlns:p14="http://schemas.microsoft.com/office/powerpoint/2010/main" val="10485274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8520" y="0"/>
            <a:ext cx="9145016" cy="6858000"/>
          </a:xfrm>
        </p:spPr>
        <p:txBody>
          <a:bodyPr>
            <a:normAutofit fontScale="90000"/>
          </a:bodyPr>
          <a:lstStyle/>
          <a:p>
            <a:pPr algn="r"/>
            <a:r>
              <a:rPr lang="ar-IQ" sz="2800" dirty="0"/>
              <a:t/>
            </a:r>
            <a:br>
              <a:rPr lang="ar-IQ" sz="2800" dirty="0"/>
            </a:br>
            <a:r>
              <a:rPr lang="ar-IQ" sz="2200" dirty="0" err="1"/>
              <a:t>ﻣﺎﻫﻲ</a:t>
            </a:r>
            <a:r>
              <a:rPr lang="ar-IQ" sz="2200" dirty="0"/>
              <a:t> </a:t>
            </a:r>
            <a:r>
              <a:rPr lang="ar-IQ" sz="2200" dirty="0" err="1"/>
              <a:t>أﺧﻼﻗﻴﺎت</a:t>
            </a:r>
            <a:r>
              <a:rPr lang="ar-IQ" sz="2200" dirty="0"/>
              <a:t> </a:t>
            </a:r>
            <a:r>
              <a:rPr lang="ar-IQ" sz="2200" dirty="0" err="1"/>
              <a:t>اﻟﻌﻤﻞ</a:t>
            </a:r>
            <a:r>
              <a:rPr lang="ar-IQ" sz="2200" dirty="0"/>
              <a:t> </a:t>
            </a:r>
            <a:r>
              <a:rPr lang="ar-IQ" sz="2200" dirty="0" err="1"/>
              <a:t>اﻹﻋﻼﻣﻲ</a:t>
            </a:r>
            <a:r>
              <a:rPr lang="ar-IQ" sz="2200" dirty="0"/>
              <a:t> </a:t>
            </a:r>
            <a:r>
              <a:rPr lang="ar-IQ" sz="2200" dirty="0" err="1"/>
              <a:t>وﻣﻬﻨﺔ</a:t>
            </a:r>
            <a:r>
              <a:rPr lang="ar-IQ" sz="2200" dirty="0"/>
              <a:t> </a:t>
            </a:r>
            <a:r>
              <a:rPr lang="ar-IQ" sz="2200" dirty="0" err="1"/>
              <a:t>اﻟﺼﺤﺎﻓﺔ</a:t>
            </a:r>
            <a:r>
              <a:rPr lang="ar-IQ" sz="2200" dirty="0"/>
              <a:t>..؟</a:t>
            </a:r>
            <a:r>
              <a:rPr lang="ar-IQ" sz="2200" dirty="0" err="1"/>
              <a:t>ً</a:t>
            </a:r>
            <a:r>
              <a:rPr lang="ar-IQ" sz="2200" dirty="0"/>
              <a:t/>
            </a:r>
            <a:br>
              <a:rPr lang="ar-IQ" sz="2200" dirty="0"/>
            </a:br>
            <a:r>
              <a:rPr lang="ar-IQ" sz="2200" dirty="0" err="1"/>
              <a:t>اوﻻ:اﻟﺘﻔﻜ</a:t>
            </a:r>
            <a:r>
              <a:rPr lang="ar-IQ" sz="2200" dirty="0" err="1" smtClean="0"/>
              <a:t>˼يراﻷﺧﻼﻗﻲ</a:t>
            </a:r>
            <a:r>
              <a:rPr lang="ar-IQ" sz="2200" dirty="0"/>
              <a:t>:</a:t>
            </a:r>
            <a:br>
              <a:rPr lang="ar-IQ" sz="2200" dirty="0"/>
            </a:br>
            <a:r>
              <a:rPr lang="ar-IQ" sz="2200" dirty="0"/>
              <a:t>ﻗﺒـﻞﻛﺘﺎﺑـﺔاﻟﺨﺒـﺮأوﻧﺸـﺮاﻟﺼـﻮرةﻻﺑـﺪأنﻳﻔﻜـﺮاﻹﻋﻼﻣـﻲأواﻟﺼـﺤﻔﻲ-ﻣﺤـﺮرآﻛـﺎنأم</a:t>
            </a:r>
            <a:br>
              <a:rPr lang="ar-IQ" sz="2200" dirty="0"/>
            </a:br>
            <a:r>
              <a:rPr lang="ar-IQ" sz="2200" dirty="0"/>
              <a:t>ﻣﺼــﻮرﻻﻓــﺮق؟..اﻟﻤﻬــﻢﻻﺑــﺪﻟﻬﻤــﺎﻣــﻦاﻟﺘﻔﻜﻴــﺮاﻟﻌﻤﻴــﻖﻓــﻲﺟﻤﻴــﻊاﻟﻤﺸــﻜﻼتاﻟﺘــﻲ</a:t>
            </a:r>
            <a:br>
              <a:rPr lang="ar-IQ" sz="2200" dirty="0"/>
            </a:br>
            <a:r>
              <a:rPr lang="ar-IQ" sz="2200" dirty="0" err="1"/>
              <a:t>ﺳﺘﺜﻴﺮﻫﺎﺗﻠﻚاﻷﺧﺒﺎرأواﻟﺼﻮرﺑﻌﺪاﻟﻨﺸـﺮ</a:t>
            </a:r>
            <a:r>
              <a:rPr lang="ar-IQ" sz="2200" dirty="0"/>
              <a:t>..</a:t>
            </a:r>
            <a:br>
              <a:rPr lang="ar-IQ" sz="2200" dirty="0"/>
            </a:br>
            <a:r>
              <a:rPr lang="ar-IQ" sz="2200" dirty="0" err="1"/>
              <a:t>ﺛﺎﻧﻴﺎً:المﻮاﺛﻴﻖاﻷﺧﻼﻗﻴﺔ</a:t>
            </a:r>
            <a:r>
              <a:rPr lang="ar-IQ" sz="2200" dirty="0"/>
              <a:t>:</a:t>
            </a:r>
            <a:br>
              <a:rPr lang="ar-IQ" sz="2200" dirty="0"/>
            </a:br>
            <a:r>
              <a:rPr lang="ar-IQ" sz="2200" dirty="0"/>
              <a:t>ﺑﻌــﺾاﻟﺼــﺤﻒاﻟﻮرﻗﻴــﺔوأﻳﻀــﺂﺑﻌــﺾاﻟﻤﻮاﻗــﻊاﻹﻋﻼﻣﻴــﺔاﻹﻟﻜﺘﺮوﻧﻴــﺔاﻟﻌﺎﻟﻤﻴــﺔﻋﻠــﻰ</a:t>
            </a:r>
            <a:br>
              <a:rPr lang="ar-IQ" sz="2200" dirty="0"/>
            </a:br>
            <a:r>
              <a:rPr lang="ar-IQ" sz="2200" dirty="0"/>
              <a:t>ﺷـــﺒﻜﺔاﻟﻨـــﺖوﺿـــﻌﺖﻟﻨﻔﺴـــﻬﺎﻣﻮاﺛﻴـــﻖأﺧﻼﻗﻴـــﺔﺗﺤﻜـــﻢﺳـــﻠﻮكاﻟﻌـــﺎﻣﻠﻴﻦﻓﻴﻬـــﺎ</a:t>
            </a:r>
            <a:br>
              <a:rPr lang="ar-IQ" sz="2200" dirty="0"/>
            </a:br>
            <a:r>
              <a:rPr lang="ar-IQ" sz="2200" dirty="0"/>
              <a:t>وﺗﺸﻤﻞﺳﻴﺎﺳﺎتﺗﺘﻌﻠﻖﺑﻘﺒﻮلاﻟﻬﺪاﻳﺎأوﺗﻜﻠﻴﻔـﺎتﺧـﺎرجاﻟـﺪواماﻟﺮﺳـﻤﻲ..وﻫﻨـﺎك</a:t>
            </a:r>
            <a:br>
              <a:rPr lang="ar-IQ" sz="2200" dirty="0"/>
            </a:br>
            <a:r>
              <a:rPr lang="ar-IQ" sz="2200" dirty="0"/>
              <a:t>ﺣـﺎﻻتﻃُــﺮدﻓﻴﻬـﺎﻣﺮاﺳــﻠﻮنﻷﻧﻬــﻢأﻗـﺎﻣﻮاﻋﻼﻗــﺎتﻣــﻊاﻟﻤﺼـﺪرأواﺳــﺘﻐﻠﻮاﻣﻌﻠﻮﻣــﺎت</a:t>
            </a:r>
            <a:br>
              <a:rPr lang="ar-IQ" sz="2200" dirty="0"/>
            </a:br>
            <a:r>
              <a:rPr lang="ar-IQ" sz="2200" dirty="0" err="1" smtClean="0"/>
              <a:t>ﻟﺘﺤﻘﻴﻖﻣﻨﻔﻌﺔذاﺗﻴﺔ</a:t>
            </a:r>
            <a:r>
              <a:rPr lang="ar-IQ" sz="2200" dirty="0" smtClean="0"/>
              <a:t>.</a:t>
            </a:r>
            <a:br>
              <a:rPr lang="ar-IQ" sz="2200" dirty="0" smtClean="0"/>
            </a:br>
            <a:r>
              <a:rPr lang="ar-IQ" sz="2200" dirty="0" err="1" smtClean="0"/>
              <a:t>ﺛﺎﻟﺜﺎً:المﺒـﺎدىء</a:t>
            </a:r>
            <a:r>
              <a:rPr lang="ar-IQ" sz="2200" dirty="0"/>
              <a:t>:</a:t>
            </a:r>
            <a:br>
              <a:rPr lang="ar-IQ" sz="2200" dirty="0"/>
            </a:br>
            <a:r>
              <a:rPr lang="ar-IQ" sz="2200" dirty="0" err="1"/>
              <a:t>ﻣﻦأﻫﻢاﻟﻤﺒﺎدىءاﻟﺘﻲﻻﺑﺪأنﻳﺘﺤﻠﻰﺑﻬﺎاﻹﻋﻼﻣﻲواﻟﺼﺤﻔﻲ</a:t>
            </a:r>
            <a:r>
              <a:rPr lang="ar-IQ" sz="2200" dirty="0"/>
              <a:t>:</a:t>
            </a:r>
            <a:br>
              <a:rPr lang="ar-IQ" sz="2200" dirty="0"/>
            </a:br>
            <a:r>
              <a:rPr lang="ar-IQ" sz="2200" dirty="0"/>
              <a:t>١-اﻟﻤﺴﺌﻮﻟﻴﺔ:</a:t>
            </a:r>
            <a:br>
              <a:rPr lang="ar-IQ" sz="2200" dirty="0"/>
            </a:br>
            <a:r>
              <a:rPr lang="ar-IQ" sz="2200" dirty="0" err="1" smtClean="0"/>
              <a:t>وﺗﻌﻨــﻲاﻟﺘــﺰام</a:t>
            </a:r>
            <a:r>
              <a:rPr lang="ar-IQ" sz="2200" dirty="0" smtClean="0"/>
              <a:t> </a:t>
            </a:r>
            <a:r>
              <a:rPr lang="ar-IQ" sz="2200" dirty="0" err="1" smtClean="0"/>
              <a:t>اﻟﻤﺼــﺪاﻗﻴﺔواﻟﻤﻮﺿــﻮﻋﻴﺔواﻟﺤﻴــﺎدﻓﻴﻤــﺎﺗﻜﺘــﺐﻟﺘﻜﺴــﺐﺛﻘــﺔاﻟــﺮأي</a:t>
            </a:r>
            <a:r>
              <a:rPr lang="ar-IQ" sz="2200" dirty="0"/>
              <a:t/>
            </a:r>
            <a:br>
              <a:rPr lang="ar-IQ" sz="2200" dirty="0"/>
            </a:br>
            <a:r>
              <a:rPr lang="ar-IQ" sz="2200" dirty="0" err="1"/>
              <a:t>اﻟﻌﺎم</a:t>
            </a:r>
            <a:r>
              <a:rPr lang="ar-IQ" sz="2200" dirty="0"/>
              <a:t>.</a:t>
            </a:r>
            <a:br>
              <a:rPr lang="ar-IQ" sz="2200" dirty="0"/>
            </a:br>
            <a:r>
              <a:rPr lang="ar-IQ" sz="2200" dirty="0"/>
              <a:t>٢-ﺣﺮﻳﺔاﻹﻋﻼمواﻟﺼﺤﺎﻓﺔ:</a:t>
            </a:r>
            <a:br>
              <a:rPr lang="ar-IQ" sz="2200" dirty="0"/>
            </a:br>
            <a:r>
              <a:rPr lang="ar-IQ" sz="2200" dirty="0" err="1"/>
              <a:t>وذﻟــﻚﺑﺎﻟــﺪﻓﺎعﻋﻨﻬــﺎ</a:t>
            </a:r>
            <a:r>
              <a:rPr lang="ar-IQ" sz="2200" dirty="0"/>
              <a:t>)</a:t>
            </a:r>
            <a:r>
              <a:rPr lang="ar-IQ" sz="2200" dirty="0" err="1"/>
              <a:t>ﻓــﻼﺗﻘﻠــﻞﻣــﻦﺷــﺄنﻣﻬﻨﺘــﻚ،وﻻﺗﺼــﻔﻬﺎﺑﺎﻟﺴــﻮءﻋًﻄﻔــﺎﻋﻠــﻰ</a:t>
            </a:r>
            <a:r>
              <a:rPr lang="ar-IQ" sz="2200" dirty="0"/>
              <a:t/>
            </a:r>
            <a:br>
              <a:rPr lang="ar-IQ" sz="2200" dirty="0"/>
            </a:br>
            <a:r>
              <a:rPr lang="ar-IQ" sz="2200" dirty="0" err="1"/>
              <a:t>ﺗﻌﺎﻣﻞوﺳﻠﻮﻛﻴﺎتﺑﻌﺾاﻷﻓﺮادﻣﻤﻦﻳﻌﻤﻠﻮنﺑﻬﺎ</a:t>
            </a:r>
            <a:r>
              <a:rPr lang="ar-IQ" sz="2700" dirty="0"/>
              <a:t>. </a:t>
            </a:r>
            <a:endParaRPr lang="ar-IQ" sz="2800" dirty="0"/>
          </a:p>
        </p:txBody>
      </p:sp>
    </p:spTree>
    <p:extLst>
      <p:ext uri="{BB962C8B-B14F-4D97-AF65-F5344CB8AC3E}">
        <p14:creationId xmlns:p14="http://schemas.microsoft.com/office/powerpoint/2010/main" val="22253926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458618"/>
          </a:xfrm>
        </p:spPr>
        <p:txBody>
          <a:bodyPr>
            <a:normAutofit fontScale="90000"/>
          </a:bodyPr>
          <a:lstStyle/>
          <a:p>
            <a:r>
              <a:rPr lang="ar-IQ" dirty="0"/>
              <a:t/>
            </a:r>
            <a:br>
              <a:rPr lang="ar-IQ" dirty="0"/>
            </a:br>
            <a:r>
              <a:rPr lang="ar-IQ" sz="2200" dirty="0"/>
              <a:t>٣-اﻻﺳﺘﻘﻼﻟﻴـﺔ:</a:t>
            </a:r>
            <a:br>
              <a:rPr lang="ar-IQ" sz="2200" dirty="0"/>
            </a:br>
            <a:r>
              <a:rPr lang="ar-IQ" sz="2200" dirty="0"/>
              <a:t>ﺣــﺎﻓﻆﻋﻠــﻰﻛﺮاﻣﺘــﻚوﻛــﺬﻟﻚأﻣﺎﻧﺘــﻚﻓﺄﻧــﺖأﻋﻼﻣــﻲوﺻــﺤﻔﻲﺗﺤﻤــﻞرﺳــﺎﻟﺔﺧﺎﻟــﺪة،</a:t>
            </a:r>
            <a:br>
              <a:rPr lang="ar-IQ" sz="2200" dirty="0"/>
            </a:br>
            <a:r>
              <a:rPr lang="ar-IQ" sz="2200" dirty="0" err="1"/>
              <a:t>وﺗﻘـــﻮمﺑـــﺪورﺗﻨـــﻮﻳﺮيوﺗﺜﻘﻴﻔـــﻲﻟﻤﺠﺘﻤﻌـــﻚوﻟﺴـــﺖ</a:t>
            </a:r>
            <a:r>
              <a:rPr lang="ar-IQ" sz="2200" dirty="0"/>
              <a:t> ً</a:t>
            </a:r>
            <a:r>
              <a:rPr lang="ar-IQ" sz="2200" dirty="0" err="1"/>
              <a:t>ﻣـــﺘﻄﻔﻼ</a:t>
            </a:r>
            <a:r>
              <a:rPr lang="ar-IQ" sz="2200" dirty="0"/>
              <a:t>..</a:t>
            </a:r>
            <a:r>
              <a:rPr lang="ar-IQ" sz="2200" dirty="0" err="1"/>
              <a:t>وﻟﺴـــﺖأداةﻟﺘﻠﻤﻴـــﻊ</a:t>
            </a:r>
            <a:r>
              <a:rPr lang="ar-IQ" sz="2200" dirty="0"/>
              <a:t/>
            </a:r>
            <a:br>
              <a:rPr lang="ar-IQ" sz="2200" dirty="0"/>
            </a:br>
            <a:r>
              <a:rPr lang="ar-IQ" sz="2200" dirty="0" err="1"/>
              <a:t>اﻵﺧﺮﻳﻦ</a:t>
            </a:r>
            <a:r>
              <a:rPr lang="ar-IQ" sz="2200" dirty="0"/>
              <a:t>.</a:t>
            </a:r>
            <a:br>
              <a:rPr lang="ar-IQ" sz="2200" dirty="0"/>
            </a:br>
            <a:r>
              <a:rPr lang="ar-IQ" sz="2200" dirty="0"/>
              <a:t>٤-اﻟﻤﺼﺪاﻗﻴﺔواﻟﺼﺪقواﻟﺪﻗﺔ:</a:t>
            </a:r>
            <a:br>
              <a:rPr lang="ar-IQ" sz="2200" dirty="0"/>
            </a:br>
            <a:r>
              <a:rPr lang="ar-IQ" sz="2200" dirty="0" err="1"/>
              <a:t>ﺗﺤﺮىذﻟﻚﻓﻲﻛﻞﻛﺘﺎﺑﺎﺗﻚﻟﻜﺴﺐﺛﻘﺔاﻟﻘﺎرىء</a:t>
            </a:r>
            <a:r>
              <a:rPr lang="ar-IQ" sz="2200" dirty="0"/>
              <a:t>.</a:t>
            </a:r>
            <a:br>
              <a:rPr lang="ar-IQ" sz="2200" dirty="0"/>
            </a:br>
            <a:r>
              <a:rPr lang="ar-IQ" sz="2200" dirty="0"/>
              <a:t>٥-ﻋﺪماﻻﻧﺤﻴﺎز:</a:t>
            </a:r>
            <a:br>
              <a:rPr lang="ar-IQ" sz="2200" dirty="0"/>
            </a:br>
            <a:r>
              <a:rPr lang="ar-IQ" sz="2200" dirty="0" err="1"/>
              <a:t>أﻛﺘﺐﺑﻤﻮﺿﻮﻋﻴﺔواﻓﺼﻞﺑﻴﻦرأﻳﻚوﻋﺎﻃﻔﺘﻚﻣﻦﺟﻬـﺔوﻣـﺎﺗﻜﺘﺒـﻪﻣـﻦﺟﻬـﺔأﺧـﺮى</a:t>
            </a:r>
            <a:r>
              <a:rPr lang="ar-IQ" sz="2200" dirty="0"/>
              <a:t/>
            </a:r>
            <a:br>
              <a:rPr lang="ar-IQ" sz="2200" dirty="0"/>
            </a:br>
            <a:r>
              <a:rPr lang="ar-IQ" sz="2200" dirty="0" err="1"/>
              <a:t>ﻓﺄﻧﺖﻧﺎﻗﻞﻟﻠﺨﺒﺮوﻟﺴﺖ</a:t>
            </a:r>
            <a:r>
              <a:rPr lang="ar-IQ" sz="2200" dirty="0"/>
              <a:t> ً</a:t>
            </a:r>
            <a:r>
              <a:rPr lang="ar-IQ" sz="2200" dirty="0" err="1"/>
              <a:t>ﻣﺼﻠﺤﺎ</a:t>
            </a:r>
            <a:r>
              <a:rPr lang="ar-IQ" sz="2200" dirty="0"/>
              <a:t> ً</a:t>
            </a:r>
            <a:r>
              <a:rPr lang="ar-IQ" sz="2200" dirty="0" err="1"/>
              <a:t>اﺟﺘﻤﺎﻋﻴﺎأوﻃﺒﻴﺒﺂﻧﻔﺴﻴﺂ</a:t>
            </a:r>
            <a:r>
              <a:rPr lang="ar-IQ" sz="2200" dirty="0"/>
              <a:t>.</a:t>
            </a:r>
            <a:br>
              <a:rPr lang="ar-IQ" sz="2200" dirty="0"/>
            </a:br>
            <a:r>
              <a:rPr lang="ar-IQ" sz="2200" dirty="0"/>
              <a:t>٦-اﻟﻤﺤﺎﻓﻈﺔﻋﻠﻰﺣﻘﻮقاﻵﺧﺮﻳﻦ:</a:t>
            </a:r>
            <a:br>
              <a:rPr lang="ar-IQ" sz="2200" dirty="0"/>
            </a:br>
            <a:r>
              <a:rPr lang="ar-IQ" sz="2200" dirty="0"/>
              <a:t>ﺣـــﺎﻓﻆﻋﻠـــﻰﺣﻘـــﻮقاﻵﺧـــﺮﻳﻦوﻻﺗﺘﻌـــﺪىأوﺗﺘﺠـــﺎوزﻋﻠـــﻰﺣﺮﻳـــﺎﺗﻬﻢوﺗﻜﺸـــﻒأﺳـــﺮار</a:t>
            </a:r>
            <a:br>
              <a:rPr lang="ar-IQ" sz="2200" dirty="0"/>
            </a:br>
            <a:r>
              <a:rPr lang="ar-IQ" sz="2200" dirty="0"/>
              <a:t>ﺑﻴــﻮﺗﻬﻢﻣــﺎﻟﻢﺗﻜــﻦﻗﻀــﻴﺔﺗﻌﻨــﻲاﻟﻤﺠﺘﻤــﻊﻛــﺎﻟﺠﺮاﺋﻢ،وأﻳﻀــﺂﺗﺤــﺮىﻛﺘﺎﺑــﺔاﻟﻘﺼــﺔ</a:t>
            </a:r>
            <a:br>
              <a:rPr lang="ar-IQ" sz="2200" dirty="0"/>
            </a:br>
            <a:r>
              <a:rPr lang="ar-IQ" sz="2200" dirty="0"/>
              <a:t>اﻟﺨﺒﺮﻳﺔﺑﺈﻧﺼﺎفﺑﺤﻴﺚﺗﺬﻛﺮأﻗﻮالﺟﻤﻴﻊاﻷﻃﺮافوﺑﺤﻴﺎدﻳﺔﺗﺎﻣﺔوﻟﻚاﻟﺤﻖﻓـﻲإﺑـﺪاء</a:t>
            </a:r>
            <a:br>
              <a:rPr lang="ar-IQ" sz="2200" dirty="0"/>
            </a:br>
            <a:r>
              <a:rPr lang="ar-IQ" sz="2200" dirty="0"/>
              <a:t>وﺟﻬـــﺔﻧﻈـــﺮكاﻟﺨﺎﺻـــﺔورأﻳـــﻚاﻟﺸﺨﺼـــﻲﻣـــﻊإﻳﻀـــﺎحأﻧـــﻪرأيﺷﺨﺼـــﻲوﺧـــﺎصﺑـــﻚ</a:t>
            </a:r>
            <a:br>
              <a:rPr lang="ar-IQ" sz="2200" dirty="0"/>
            </a:br>
            <a:r>
              <a:rPr lang="ar-IQ" sz="2200" dirty="0" err="1"/>
              <a:t>وﻻﻳﻤﺜﻞرأياﻟﺠﺮﻳﺪةأواﻟﻤﻮﻗﻊاﻟﺬيﺗﺘﺒﻊﻟﻪ</a:t>
            </a:r>
            <a:endParaRPr lang="ar-IQ" sz="2200" dirty="0"/>
          </a:p>
        </p:txBody>
      </p:sp>
    </p:spTree>
    <p:extLst>
      <p:ext uri="{BB962C8B-B14F-4D97-AF65-F5344CB8AC3E}">
        <p14:creationId xmlns:p14="http://schemas.microsoft.com/office/powerpoint/2010/main" val="12452801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1520" y="274638"/>
            <a:ext cx="8712968" cy="6583362"/>
          </a:xfrm>
        </p:spPr>
        <p:txBody>
          <a:bodyPr>
            <a:normAutofit fontScale="90000"/>
          </a:bodyPr>
          <a:lstStyle/>
          <a:p>
            <a:r>
              <a:rPr lang="ar-IQ" sz="2200" dirty="0" smtClean="0"/>
              <a:t/>
            </a:r>
            <a:br>
              <a:rPr lang="ar-IQ" sz="2200" dirty="0" smtClean="0"/>
            </a:br>
            <a:r>
              <a:rPr lang="ar-IQ" sz="2200" dirty="0"/>
              <a:t/>
            </a:r>
            <a:br>
              <a:rPr lang="ar-IQ" sz="2200" dirty="0"/>
            </a:br>
            <a:r>
              <a:rPr lang="ar-IQ" sz="2200" dirty="0" smtClean="0"/>
              <a:t/>
            </a:r>
            <a:br>
              <a:rPr lang="ar-IQ" sz="2200" dirty="0" smtClean="0"/>
            </a:br>
            <a:r>
              <a:rPr lang="ar-IQ" sz="2200" dirty="0" err="1" smtClean="0"/>
              <a:t>اﺧﻼﻗﻴﺎت</a:t>
            </a:r>
            <a:r>
              <a:rPr lang="ar-IQ" sz="2200" dirty="0" smtClean="0"/>
              <a:t> </a:t>
            </a:r>
            <a:r>
              <a:rPr lang="ar-IQ" sz="2200" dirty="0" err="1"/>
              <a:t>اﻟﻌﻤﻞ</a:t>
            </a:r>
            <a:r>
              <a:rPr lang="ar-IQ" sz="2200" dirty="0"/>
              <a:t> </a:t>
            </a:r>
            <a:r>
              <a:rPr lang="ar-IQ" sz="2200" dirty="0" err="1"/>
              <a:t>اﻹﻋﻼﻣﻲ</a:t>
            </a:r>
            <a:r>
              <a:rPr lang="ar-IQ" sz="2200" dirty="0"/>
              <a:t> في </a:t>
            </a:r>
            <a:r>
              <a:rPr lang="ar-IQ" sz="2200" dirty="0" err="1"/>
              <a:t>ﻇﻞ</a:t>
            </a:r>
            <a:r>
              <a:rPr lang="ar-IQ" sz="2200" dirty="0"/>
              <a:t> </a:t>
            </a:r>
            <a:r>
              <a:rPr lang="ar-IQ" sz="2200" dirty="0" err="1"/>
              <a:t>اﻟﻨﻈﺮﻳﺎت</a:t>
            </a:r>
            <a:r>
              <a:rPr lang="ar-IQ" sz="2200" dirty="0"/>
              <a:t> </a:t>
            </a:r>
            <a:r>
              <a:rPr lang="ar-IQ" sz="2200" dirty="0" err="1" smtClean="0"/>
              <a:t>اﻹﻋﻼﻣﻴﺔ</a:t>
            </a:r>
            <a:r>
              <a:rPr lang="ar-IQ" sz="2200" dirty="0"/>
              <a:t/>
            </a:r>
            <a:br>
              <a:rPr lang="ar-IQ" sz="2200" dirty="0"/>
            </a:br>
            <a:r>
              <a:rPr lang="ar-IQ" sz="2200" dirty="0" err="1"/>
              <a:t>ﻧﻈﺮﻳﺔ</a:t>
            </a:r>
            <a:r>
              <a:rPr lang="ar-IQ" sz="2200" dirty="0"/>
              <a:t> </a:t>
            </a:r>
            <a:r>
              <a:rPr lang="ar-IQ" sz="2200" dirty="0" err="1"/>
              <a:t>اﻟﺴﻠﻄﺔ</a:t>
            </a:r>
            <a:r>
              <a:rPr lang="ar-IQ" sz="2200" dirty="0"/>
              <a:t>:</a:t>
            </a:r>
            <a:br>
              <a:rPr lang="ar-IQ" sz="2200" dirty="0"/>
            </a:br>
            <a:r>
              <a:rPr lang="ar-IQ" sz="2200" dirty="0" err="1"/>
              <a:t>ﻇﻬﺮتﻫﺬهاﻟﻨﻈﺮﻳﺔﻓﻲاﻟﻘﺮﻧﻴﻦاﻟﺴـﺎدسﻋﺸـﺮواﻟﺴـﺎﺑﻊﻋﺸـﺮﻓـﻲاﻧﻜﻠﺘـﺮا.وﻫـﻲ</a:t>
            </a:r>
            <a:r>
              <a:rPr lang="ar-IQ" sz="2200" dirty="0"/>
              <a:t/>
            </a:r>
            <a:br>
              <a:rPr lang="ar-IQ" sz="2200" dirty="0"/>
            </a:br>
            <a:r>
              <a:rPr lang="ar-IQ" sz="2200" dirty="0"/>
              <a:t>ﺗﺴــﺘﻨﺪاﻟــﻰﻓﻠﺴــﻔﺔاﻟﺴــﻠﻄﺔاﻟﻤﻄﻠﻘــﺔﻟﻠﺤــﺎﻛﻢاوﺣﻜﻮﻣﺘــﻪاوﻛﻼﻫﻤــﺎﻣﻌــﺎ.وﻧــﺮى</a:t>
            </a:r>
            <a:br>
              <a:rPr lang="ar-IQ" sz="2200" dirty="0"/>
            </a:br>
            <a:r>
              <a:rPr lang="ar-IQ" sz="2200" dirty="0"/>
              <a:t>ذﻟــﻚواﺿــﺤﺎﻓــﻲﻧﻈﺮﻳــﺎتاﻓﻼﻃــﻮن،ارﺳــﻄﻮ،ﻣﻴﻜﻴــﺎﻓﻠﻠﻲ،ﻫﻴﻐــﻞ.اﻟﻬــﺪفاﻟﺮﺋﻴﺴــﻲ</a:t>
            </a:r>
            <a:br>
              <a:rPr lang="ar-IQ" sz="2200" dirty="0"/>
            </a:br>
            <a:r>
              <a:rPr lang="ar-IQ" sz="2200" dirty="0" err="1"/>
              <a:t>ﻟﻬﺬهاﻟﻨﻈﺮﻳﺔﻫﻮﺣﻤﺎﻳـﺔاﻟﺴـﻠﻄﺔوﺗﻮﺿـﻴﺤﻬﺎﻟﺴﻴﺎﺳـﺔاﻟﺤﻜﻮﻣـﺔاﻟﻤﺴـﻴﻄﺮةﻋﻠـﻰ</a:t>
            </a:r>
            <a:r>
              <a:rPr lang="ar-IQ" sz="2200" dirty="0"/>
              <a:t/>
            </a:r>
            <a:br>
              <a:rPr lang="ar-IQ" sz="2200" dirty="0"/>
            </a:br>
            <a:r>
              <a:rPr lang="ar-IQ" sz="2200" dirty="0"/>
              <a:t>ﻣﻘﺎﻟﻴﺪاﻷﻣﻮر.ﺗﻘﺮﻫﺬهاﻟﻨﻈﺮﻳﺔﻟﻠﺤﻜﻮﻣﺔاﻹﺷﺮافﻋﻠـﻰاﻹﻋـﻼموﻓـﺮضاﻟﺮﻗﺎﺑـﺔﻋﻠﻴـﻪ.</a:t>
            </a:r>
            <a:br>
              <a:rPr lang="ar-IQ" sz="2200" dirty="0"/>
            </a:br>
            <a:r>
              <a:rPr lang="ar-IQ" sz="2200" dirty="0"/>
              <a:t>وﻻﻳﺠـﻮزوﻓــﻖﻫــﺬهاﻟﻨﻈﺮﻳـﺔﻧﻘــﺪاﻟﺠﻬــﺎزاﻟﺤﻜـﻮﻣﻲواﻟﺴﻴﺎﺳــﻲﻻناﻟﻌﻤــﻞاﻹﻋﻼﻣــﻲ</a:t>
            </a:r>
            <a:br>
              <a:rPr lang="ar-IQ" sz="2200" dirty="0"/>
            </a:br>
            <a:r>
              <a:rPr lang="ar-IQ" sz="2200" dirty="0"/>
              <a:t>ﻓﻴﻬﺎﻫـﻮﺑﻤﺜﺎﺑـﺔإﻣﺘﻴـﺎزﺧـﺎصﻳﻤﻨﺤﻬـﺎاﻟﺤـﺎﻛﻢﻟﻺﻋﻼﻣـﻲواﻟﺼـﺤﻔﻲ.وﺑﺎﻟﺘـﺎﻟﻲﻓﻬـﻮ</a:t>
            </a:r>
            <a:br>
              <a:rPr lang="ar-IQ" sz="2200" dirty="0"/>
            </a:br>
            <a:r>
              <a:rPr lang="ar-IQ" sz="2200" dirty="0"/>
              <a:t>ﻣــﺪﻳﻦﻟﻬــﺎﺑــﺎﻟﻮﻻءواﻹﻟﺘــﺰام،وﻋﻠﻴــﻪﺗﻨﻔﻴــﺬﻣــﺎﻳــﺄﻣﺮﺑــﻪ.ﺑﺼــﻮرةﻋﺎﻣــﺔﺗﺘﺒﻨــﻰاﻟــﺪول</a:t>
            </a:r>
            <a:br>
              <a:rPr lang="ar-IQ" sz="2200" dirty="0"/>
            </a:br>
            <a:r>
              <a:rPr lang="ar-IQ" sz="2200" dirty="0" smtClean="0"/>
              <a:t>اﻟﻨﺎﻣﻴــﺔواﻟــﺪولﻏﻴــﺮاﻟﺪﻳﻤﻘﺮاﻃﻴــﺔﻫــﺬهاﻟﻨﻈﺮﻳــﺔﺑﻮﺻــﻔﻬﺎاﻷﺳــﺎساﻟﻔﻜــﺮيﻟﺒﻨــﺎء</a:t>
            </a:r>
            <a:r>
              <a:rPr lang="ar-IQ" sz="2200" dirty="0"/>
              <a:t/>
            </a:r>
            <a:br>
              <a:rPr lang="ar-IQ" sz="2200" dirty="0"/>
            </a:br>
            <a:r>
              <a:rPr lang="ar-IQ" sz="2200" dirty="0" err="1"/>
              <a:t>ﻣﻨﻈﻮﻣﺎﺗﻬﺎاﻹﻋﻼﻣﻴﺔ</a:t>
            </a:r>
            <a:r>
              <a:rPr lang="ar-IQ" sz="2200" dirty="0"/>
              <a:t>.</a:t>
            </a:r>
            <a:br>
              <a:rPr lang="ar-IQ" sz="2200" dirty="0"/>
            </a:br>
            <a:r>
              <a:rPr lang="ar-IQ" sz="2200" dirty="0" err="1"/>
              <a:t>ﻧﻈﺮﻳﺔاﻟﺤﺮﻳﺔاواﻟﻨﻈﺮﻳﺔاﻟﻠﻴبراﻟﻴﺔ</a:t>
            </a:r>
            <a:r>
              <a:rPr lang="ar-IQ" sz="2200" dirty="0"/>
              <a:t>:</a:t>
            </a:r>
            <a:br>
              <a:rPr lang="ar-IQ" sz="2200" dirty="0"/>
            </a:br>
            <a:r>
              <a:rPr lang="ar-IQ" sz="2200" dirty="0"/>
              <a:t>ﻇﻬﺮتﻫﺬهاﻟﻨﻈﺮﻳـﺔﻓـﻲﻋﺼـﺮاﻟﻨﻬﻀـﺔاﻷوروﺑﻴـﺔًوﺗﺤﺪﻳـﺪاﻓـﻲاﻟﻘـﺮناﻟﺜـﺎﻣﻦﻋﺸـﺮ</a:t>
            </a:r>
            <a:br>
              <a:rPr lang="ar-IQ" sz="2200" dirty="0"/>
            </a:br>
            <a:r>
              <a:rPr lang="ar-IQ" sz="2200" dirty="0"/>
              <a:t>واﻟﺘﺎﺳــﻊﻋﺸــﺮوﻛــﺎنﻣــﻦأﺑــﺮزﻣــﻦﻧــﺎدىﺑﻬــﺎﺟــﻮنﻣﻴﻠﺘــﻮنوﺟــﻮنﻟــﻮك.ﺗﻘــﻮمﻫــﺬه</a:t>
            </a:r>
            <a:br>
              <a:rPr lang="ar-IQ" sz="2200" dirty="0"/>
            </a:br>
            <a:r>
              <a:rPr lang="ar-IQ" sz="2200" dirty="0"/>
              <a:t>اﻟﻨﻈﺮﻳــﺔﻋﻠــﻰأﺳــﺎسﺗﻘـــﺪﻳﻢﻛــﻞاﻟﻤﻌﻠﻮﻣــﺎتواﻷﻓﻜـــﺎرﻟﻠﺠﻤﻬــﻮر،واناﻟﻨﻘــﺪاﻟﺤـــﺮ</a:t>
            </a:r>
            <a:br>
              <a:rPr lang="ar-IQ" sz="2200" dirty="0"/>
            </a:br>
            <a:r>
              <a:rPr lang="ar-IQ" sz="2200" dirty="0"/>
              <a:t>ﺿﺮورةﻟﺘﺤﻘﻴﻖاﻟﺮﻓﺎﻫﻴﺔواﻟﺘﻘﺪم،واناﻟﻌﻤـﻞاﻹﻋﻼﻣـﻲﻳﺠـﺐانﻳﺘﺤـﺮرﻣـﻦاﻳـﺔرﻗﺎﺑـﺔ</a:t>
            </a:r>
            <a:br>
              <a:rPr lang="ar-IQ" sz="2200" dirty="0"/>
            </a:br>
            <a:r>
              <a:rPr lang="ar-IQ" sz="2200" dirty="0" err="1"/>
              <a:t>ﻣﺴﺒﻘﺔوانﻳﻜﻮنﻣﻔﺘﻮﺣﺎﻷيﺷﺨﺺاوﺟﻤﺎﻋﺔدوناﻟﺤﺼﻮلﻋﻠﻰرﺧﺼﺔﺣﻜﻮﻣﻴـﺔ</a:t>
            </a:r>
            <a:r>
              <a:rPr lang="ar-IQ" sz="2200" dirty="0"/>
              <a:t/>
            </a:r>
            <a:br>
              <a:rPr lang="ar-IQ" sz="2200" dirty="0"/>
            </a:br>
            <a:r>
              <a:rPr lang="ar-IQ" sz="2200" dirty="0" err="1"/>
              <a:t>ﻣﺴﺒﻘﺔ،وانﺗﻜﻮنأﺑﻮاباﻟﻨﻘﺪﻣﻔﺘﻮﺣﺔدونﺧﻮفاوﻋﻘﺎبﻣﻦاﻟﺴـﻠﻄﺔاواﻟﺤـﺎﻛﻢ</a:t>
            </a:r>
            <a:r>
              <a:rPr lang="ar-IQ" sz="2200" dirty="0"/>
              <a:t>.</a:t>
            </a:r>
            <a:br>
              <a:rPr lang="ar-IQ" sz="2200" dirty="0"/>
            </a:br>
            <a:r>
              <a:rPr lang="ar-IQ" sz="2200" dirty="0"/>
              <a:t>وانﻳﻌﻤـﻞاﻹﻋﻼﻣــﻲﺑﻜــﻞﺣﺮﻳـﺔدونﻗﻴــﻮداوإﻛــﺮاهﻋﻠـﻰﻧﺸــﺮﻣﻌﻠﻮﻣﺎﺗــﻪوانﻳﺘﻤﺘــﻊ</a:t>
            </a:r>
            <a:br>
              <a:rPr lang="ar-IQ" sz="2200" dirty="0"/>
            </a:br>
            <a:r>
              <a:rPr lang="ar-IQ" sz="2200" dirty="0"/>
              <a:t>ﺑﺎﻹﺳـــﺘﻘﻼلاﻟﻤﻬﻨـــﻲ.ﺳـــﺎﻋﺪتﻫـــﺬهاﻟﻨﻈﺮﻳـــﺔاﻹﻋـــﻼمواﻟﺼـــﺤﺎﻓﺔواﻹﻋﻼﻣﻴـــﻴﻦﻋﻠـــﻰ</a:t>
            </a:r>
            <a:br>
              <a:rPr lang="ar-IQ" sz="2200" dirty="0"/>
            </a:br>
            <a:r>
              <a:rPr lang="ar-IQ" sz="2200" dirty="0" err="1"/>
              <a:t>اﻟـــﺘﺨﻠﺺﻣـــﻦﺳـــﻴﻄﺮةاﻟﺪوﻟـــﺔ</a:t>
            </a:r>
            <a:r>
              <a:rPr lang="ar-IQ" sz="2200" dirty="0"/>
              <a:t>، ً</a:t>
            </a:r>
            <a:r>
              <a:rPr lang="ar-IQ" sz="2200" dirty="0" err="1"/>
              <a:t>ﺧﺼﻮﺻـــﺎﻓـــﻲاﻟﻮﻻﻳـــﺎتاﻟﻤﺘﺤـــﺪةاﻷﻣﺮﻳﻜﻴـــﺔوأوروﺑـــﺎ</a:t>
            </a:r>
            <a:r>
              <a:rPr lang="ar-IQ" sz="2200" dirty="0"/>
              <a:t/>
            </a:r>
            <a:br>
              <a:rPr lang="ar-IQ" sz="2200" dirty="0"/>
            </a:br>
            <a:r>
              <a:rPr lang="ar-IQ" sz="2200" dirty="0" err="1"/>
              <a:t>اﻟﻐﺮﺑ</a:t>
            </a:r>
            <a:r>
              <a:rPr lang="ar-IQ" dirty="0" err="1"/>
              <a:t>ﻴ</a:t>
            </a:r>
            <a:endParaRPr lang="ar-IQ" dirty="0"/>
          </a:p>
        </p:txBody>
      </p:sp>
    </p:spTree>
    <p:extLst>
      <p:ext uri="{BB962C8B-B14F-4D97-AF65-F5344CB8AC3E}">
        <p14:creationId xmlns:p14="http://schemas.microsoft.com/office/powerpoint/2010/main" val="9337186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034682"/>
          </a:xfrm>
        </p:spPr>
        <p:txBody>
          <a:bodyPr>
            <a:normAutofit/>
          </a:bodyPr>
          <a:lstStyle/>
          <a:p>
            <a:r>
              <a:rPr lang="ar-IQ" sz="2200" dirty="0" err="1"/>
              <a:t>ﻧﻈﺮﻳﺔالمﺴﺆوﻟﻴﺔاﻹﺟﺘ˴ﻋﻴﺔ</a:t>
            </a:r>
            <a:r>
              <a:rPr lang="ar-IQ" sz="2200" dirty="0"/>
              <a:t>:</a:t>
            </a:r>
            <a:br>
              <a:rPr lang="ar-IQ" sz="2200" dirty="0"/>
            </a:br>
            <a:r>
              <a:rPr lang="ar-IQ" sz="2200" dirty="0"/>
              <a:t>ﺗﺘﻠﺨﺺﻫﺬهاﻟﻨﻈﺮﻳﺔاﻟﺘﻲﻧﺎدىﺑﻬﺎﻋـﺪدﻣـﻦاﻷﺳـﺎﺗﺬةواﻷﻛـﺎدﻳﻤﻴﻴﻦﺑﺎﻟﻤﺴـﺆوﻟﻴﺔ</a:t>
            </a:r>
            <a:br>
              <a:rPr lang="ar-IQ" sz="2200" dirty="0"/>
            </a:br>
            <a:r>
              <a:rPr lang="ar-IQ" sz="2200" dirty="0"/>
              <a:t>اﻹﺟﺘﻤﺎﻋﻴــﺔوﺻــﺪقاﻷﺧﺒــﺎرواﻟﺤﻴﺎدﻳــﺔ،وﻋﻠــﻰاناﻹﻋــﻼمﻳﺠــﺐانﻳﻜــﻮنﻓــﻲﺧﺪﻣـــﺔ</a:t>
            </a:r>
            <a:br>
              <a:rPr lang="ar-IQ" sz="2200" dirty="0"/>
            </a:br>
            <a:r>
              <a:rPr lang="ar-IQ" sz="2200" dirty="0"/>
              <a:t>اﻟﻤﺠﺘﻤﻊﻣﻦﺧﻼلاﻹﻟﺘـﺰامﺑﺎﻟﻤﻌـﺎﻳﻴﺮاﻟﻤﻬﻨﻴـﺔﻛﻘـﻮلاﻟﺤﻘﻴﻘـﺔواﻟﺪﻗـﺔواﻟﻤﻮﺿـﻮﻋﻴﺔ.</a:t>
            </a:r>
            <a:br>
              <a:rPr lang="ar-IQ" sz="2200" dirty="0"/>
            </a:br>
            <a:r>
              <a:rPr lang="ar-IQ" sz="2200" dirty="0"/>
              <a:t>واﻟﺘـﻮازنواﻹﺑﺘﻌــﺎدﻋــﻦﻧﺸــﺮﻛـﻞﻣــﺎﻳــﺆدياﻟــﻰإرﺗﻜـﺎباﻟﺠﺮﻳﻤــﺔواﺷــﺎﻋﺔاﻟﻔﻮﺿــﻰاو</a:t>
            </a:r>
            <a:br>
              <a:rPr lang="ar-IQ" sz="2200" dirty="0"/>
            </a:br>
            <a:r>
              <a:rPr lang="ar-IQ" sz="2200" dirty="0"/>
              <a:t>ﺗﻮﺟﻴــﻪاﻹﻫﺎﻧــﺎتاﻟــﻰاﻷﻓــﺮاداواﻷﻗﻠﻴــﺎتوانﺗــﺪﺧﻞاﻹﻋــﻼمﻳﺠــﺐانﻳﻜــﻮنﻟﺘﺤﻘﻴــﻖ</a:t>
            </a:r>
            <a:br>
              <a:rPr lang="ar-IQ" sz="2200" dirty="0"/>
            </a:br>
            <a:r>
              <a:rPr lang="ar-IQ" sz="2200" dirty="0" err="1"/>
              <a:t>اﻟﻤﺼﻠﺤﺔاﻟﻌﺎﻣﺔ</a:t>
            </a:r>
            <a:r>
              <a:rPr lang="ar-IQ" sz="2200" dirty="0"/>
              <a:t>.</a:t>
            </a:r>
            <a:br>
              <a:rPr lang="ar-IQ" sz="2200" dirty="0"/>
            </a:br>
            <a:r>
              <a:rPr lang="ar-IQ" sz="2200" dirty="0" err="1"/>
              <a:t>اﻟﻨﻈﺮﻳﺔاﻟﺸﻴﻮﻋﻴﺔ</a:t>
            </a:r>
            <a:r>
              <a:rPr lang="ar-IQ" sz="2200" dirty="0"/>
              <a:t>:</a:t>
            </a:r>
            <a:br>
              <a:rPr lang="ar-IQ" sz="2200" dirty="0"/>
            </a:br>
            <a:r>
              <a:rPr lang="ar-IQ" sz="2200" dirty="0"/>
              <a:t>ﺷـﻬﺪاﻟﺮﺑــﻊاﻻولﻣــﻦاﻟﻘـﺮناﻟﻌﺸــﺮﻳﻦﻣــﻴﻼدﻧﻈﺮﻳــﺔاﻟﺼـﺤﺎﻓﺔاﻟﺸــﻴﻮﻋﻴﺔاﻟﺘــﻲﻛــﺎن</a:t>
            </a:r>
            <a:br>
              <a:rPr lang="ar-IQ" sz="2200" dirty="0"/>
            </a:br>
            <a:r>
              <a:rPr lang="ar-IQ" sz="2200" dirty="0"/>
              <a:t>ﻛــﺎرلﻣــﺎرﻛﺲاﻷباﻟﺮوﺣــﻲﻟﻬــﺎ،ﻣﺘــﺄﺛﺮاﺑﻔﻠﺴــﻔﺔزﻣﻴﻠــﻪاﻷﻟﻤــﺎﻧﻲﻫﻴﻐــﻞ.ﺗﺮﻛــﺰﻫــﺬه</a:t>
            </a:r>
            <a:br>
              <a:rPr lang="ar-IQ" sz="2200" dirty="0"/>
            </a:br>
            <a:r>
              <a:rPr lang="ar-IQ" sz="2200" dirty="0" err="1"/>
              <a:t>اﻟﻨﻈﺮﻳﺔﻋﻠﻰﺗﻮﻇﻴﻒوﺳﺎﺋﻞاﻹﻋﻼمﻓﻲﺧﺪﻣﺔاﻟﺠﻬﺎزاﻟﺤﻜﻮﻣﻲواﻟﺤﺰباﻟﺸـﻴﻮﻋﻲ</a:t>
            </a:r>
            <a:r>
              <a:rPr lang="ar-IQ" sz="2200" dirty="0"/>
              <a:t>،</a:t>
            </a:r>
            <a:br>
              <a:rPr lang="ar-IQ" sz="2200" dirty="0"/>
            </a:br>
            <a:r>
              <a:rPr lang="ar-IQ" sz="2200" dirty="0"/>
              <a:t>ﺑﺤﻴــﺚﻳﻘــﻮماﻹﻋــﻼمواﻟﺼــﺤﺎﻓﺔﻓﻴﻬــﺎ،ﺑﺘﻘﻮﻳــﺔوﺗﻮﺳــﻴﻊاﻟﻨﻈــﺎماﻹﺷــﺘﺮاﻛﻲ،وﻟــﻴﺲ</a:t>
            </a:r>
            <a:br>
              <a:rPr lang="ar-IQ" sz="2200" dirty="0"/>
            </a:br>
            <a:r>
              <a:rPr lang="ar-IQ" sz="2200" dirty="0"/>
              <a:t>اﻟﺒﺤــﺚﻋــﻦاﻟﺤﻘﻴﻘــﺔ.وﺗﻌﺘﺒــﺮﻫــﺬهاﻟﻨﻈﺮﻳــﺔوﺳــﺎﺋﻞاﻹﻋــﻼمأدواتﻟﻠﺤﻜﻮﻣــﺔو ً</a:t>
            </a:r>
            <a:r>
              <a:rPr lang="ar-IQ" sz="2200" dirty="0" err="1"/>
              <a:t>ﺟــﺰءا</a:t>
            </a:r>
            <a:r>
              <a:rPr lang="ar-IQ" sz="2200" dirty="0"/>
              <a:t/>
            </a:r>
            <a:br>
              <a:rPr lang="ar-IQ" sz="2200" dirty="0"/>
            </a:br>
            <a:r>
              <a:rPr lang="ar-IQ" sz="2200" dirty="0" err="1"/>
              <a:t>ﻣﻬﻤﺎﻣﻨﻬﺎ.واﻟﺪوﻟﺔﺗﻘﻮمﺑﺘﺸﻐﻴﻞوﺗﻤﻮﻳﻞﻫﺬهاﻟﻮﺳﺎﺋﻞ.واﻟﺤـﺰباﻟﺸـﻴﻮﻋﻲﻫـﻮ</a:t>
            </a:r>
            <a:r>
              <a:rPr lang="ar-IQ" sz="2200" dirty="0"/>
              <a:t/>
            </a:r>
            <a:br>
              <a:rPr lang="ar-IQ" sz="2200" dirty="0"/>
            </a:br>
            <a:r>
              <a:rPr lang="ar-IQ" sz="2200" dirty="0" err="1" smtClean="0"/>
              <a:t>اﻟﺬيﻳﻘﻮمﺑﺎﻟﺘﻮﺟﻴﻪاﻟﻔﻜﺮي</a:t>
            </a:r>
            <a:r>
              <a:rPr lang="ar-IQ" sz="2200" dirty="0" smtClean="0"/>
              <a:t> </a:t>
            </a:r>
            <a:r>
              <a:rPr lang="ar-IQ" sz="2200" dirty="0" err="1" smtClean="0"/>
              <a:t>واﻟﺮﻗﺎﺑﻲﻟﻠﻤﺆﺳﺴﺎتاﻹﻋﻼﻣﻴﺔ</a:t>
            </a:r>
            <a:r>
              <a:rPr lang="ar-IQ" dirty="0"/>
              <a:t>.</a:t>
            </a:r>
          </a:p>
        </p:txBody>
      </p:sp>
    </p:spTree>
    <p:extLst>
      <p:ext uri="{BB962C8B-B14F-4D97-AF65-F5344CB8AC3E}">
        <p14:creationId xmlns:p14="http://schemas.microsoft.com/office/powerpoint/2010/main" val="24431166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22714"/>
          </a:xfrm>
        </p:spPr>
        <p:txBody>
          <a:bodyPr>
            <a:noAutofit/>
          </a:bodyPr>
          <a:lstStyle/>
          <a:p>
            <a:r>
              <a:rPr lang="ar-IQ" sz="2000" dirty="0" err="1"/>
              <a:t>ﻧﻈﺮﻳﺔالمﺴﺆوﻟﻴﺔاﻟﻌﺎلمﻴﺔ</a:t>
            </a:r>
            <a:r>
              <a:rPr lang="ar-IQ" sz="2000" dirty="0"/>
              <a:t>:</a:t>
            </a:r>
            <a:br>
              <a:rPr lang="ar-IQ" sz="2000" dirty="0"/>
            </a:br>
            <a:r>
              <a:rPr lang="ar-IQ" sz="2000" dirty="0"/>
              <a:t>إنأﻫـــﺪافوﻏﺎﻳـــﺎتﻫـــﺬهاﻟﻨﻈﺮﻳـــﺔﺗﻨﺒﺜـــﻖﻣـــﻦﻣﻔﻬـــﻮمﺧﺪﻣـــﺔاﻟﻤﺠﺘﻤـــﻊاﻹﻧﺴـــﺎﻧﻲ</a:t>
            </a:r>
            <a:br>
              <a:rPr lang="ar-IQ" sz="2000" dirty="0"/>
            </a:br>
            <a:r>
              <a:rPr lang="ar-IQ" sz="2000" dirty="0"/>
              <a:t>ﻛﻜـــﻞ،وﺗﻌﺘﺒﺮإﻣﺘـــﺪاداﻟﻨﻈﺮﻳـــﺎتاﻟﺤﺮﻳـــﺔاﻹﻋﻼﻣﻴـــﺔوﻧﻈﺮﻳـــﺔاﻟﻤﺴـــﺆوﻟﻴﺔاﻹﺟﺘﻤﺎﻋﻴـــﺔ،</a:t>
            </a:r>
            <a:br>
              <a:rPr lang="ar-IQ" sz="2000" dirty="0"/>
            </a:br>
            <a:r>
              <a:rPr lang="ar-IQ" sz="2000" dirty="0" err="1"/>
              <a:t>ﻟﻜﻨﻬﺎاﻛﺜﺮﺷﻤﻮﻻﻛﻮﻧﻬﺎﺗﻨﻄﻠﻖﻣﻦوإﻟـﻰاﻟﻤﺠﺘﻤـﻊاﻹﻧﺴـﺎﻧﻲاﻷﺷـﻤﻞدونﺗﺤﺪﻳـﺪ</a:t>
            </a:r>
            <a:r>
              <a:rPr lang="ar-IQ" sz="2000" dirty="0"/>
              <a:t/>
            </a:r>
            <a:br>
              <a:rPr lang="ar-IQ" sz="2000" dirty="0"/>
            </a:br>
            <a:r>
              <a:rPr lang="ar-IQ" sz="2000" dirty="0"/>
              <a:t>ﺟــﻨﺲﻫــﺬااﻟﻤﺠﺘﻤــﻊ،اذﺗــﺮﻓﺾاﻷﻓﻜــﺎراﻟﻌﻨﺼــﺮﻳﺔاواﻟﻌﺮﻗﻴــﺔاواﻟﺘﻌﺼــﺐاﻟــﺪﻳﻨﻲ</a:t>
            </a:r>
            <a:br>
              <a:rPr lang="ar-IQ" sz="2000" dirty="0"/>
            </a:br>
            <a:r>
              <a:rPr lang="ar-IQ" sz="2000" dirty="0"/>
              <a:t>ﺑﻜﺎﻓﺔأﺷﻜﺎﻟﻪ،وﺗﻌﻤـﻞﻋﻠـﻰﺧﺪﻣـﺔاﻹﻧﺴـﺎنﻣـﻦﻛـﻞﺟﻮاﻧـﺐﺣﻴﺎﺗـﻪ،وﺗـﺆﻣﻦﺑﺎﻟﺤﺮﻳـﺔ</a:t>
            </a:r>
            <a:br>
              <a:rPr lang="ar-IQ" sz="2000" dirty="0"/>
            </a:br>
            <a:r>
              <a:rPr lang="ar-IQ" sz="2000" dirty="0"/>
              <a:t>اﻟﻜﺎﻣﻠﺔواﻟﻜﺎﻓﻴﺔاﻟﺘﻲﺗﻤﻜﻦاﻹﻧﺴـﺎنﻣـﻦإﺑـﺪاءرأﻳـﻪواﻟﺘﻌﺒﻴـﺮﻋـﻦأﻓﻜـﺎرهﻣـﻦﺧـﻼل</a:t>
            </a:r>
            <a:br>
              <a:rPr lang="ar-IQ" sz="2000" dirty="0"/>
            </a:br>
            <a:r>
              <a:rPr lang="ar-IQ" sz="2000" dirty="0" err="1"/>
              <a:t>وﺳﺎﺋﻞاﻹﻋﻼماﻟﻤﺘﺎﺣﺔ</a:t>
            </a:r>
            <a:r>
              <a:rPr lang="ar-IQ" sz="2000" dirty="0"/>
              <a:t/>
            </a:r>
            <a:br>
              <a:rPr lang="ar-IQ" sz="2000" dirty="0"/>
            </a:br>
            <a:r>
              <a:rPr lang="ar-IQ" sz="2000" dirty="0" err="1"/>
              <a:t>ﻧﻈﺮﻳﺔﺻﺤﺎﻓﺔاﻟﺘﻨﻤﻴﺔ</a:t>
            </a:r>
            <a:r>
              <a:rPr lang="ar-IQ" sz="2000" dirty="0"/>
              <a:t>:</a:t>
            </a:r>
            <a:br>
              <a:rPr lang="ar-IQ" sz="2000" dirty="0"/>
            </a:br>
            <a:r>
              <a:rPr lang="ar-IQ" sz="2000" dirty="0"/>
              <a:t>ﺗﻌﺘﺮفﻫﺬهاﻟﻨﻈﺮﻳﺔﺑﺴﻤﻮواﺳـﺘﻘﻼﻟﻴﺔاﻹﻋـﻼمووﺣﺪﺗـﻪوﺗﻤﺎﺳـﻜﻪورﻓﻀـﻪﻟﻠﺘﺒﻌﻴـﺔ</a:t>
            </a:r>
            <a:br>
              <a:rPr lang="ar-IQ" sz="2000" dirty="0"/>
            </a:br>
            <a:r>
              <a:rPr lang="ar-IQ" sz="2000" dirty="0"/>
              <a:t>وﻟﻠﺴــﻠﻄﺔاﻟﻤﺘﻌﺴــﻔﺔوﺗﺄﻛﻴــﺪهﻋﻠــﻰاﻟﺘﻨﻤﻴــﺔﺑﻜــﻞﻓﺮوﻋﻬــﺎ،وﺗﺮﻛــﺰﻋﻠــﻰﺗﻮﺣﻴـــﺪ</a:t>
            </a:r>
            <a:br>
              <a:rPr lang="ar-IQ" sz="2000" dirty="0"/>
            </a:br>
            <a:r>
              <a:rPr lang="ar-IQ" sz="2000" dirty="0"/>
              <a:t>إﺗﺠﺎﻫــﺎتاﻟﺸــﻌﺐﻣــﻦأﺟــﻞاﻟﺘﻨﻤﻴــﺔاﻟﻮﻃﻨﻴــﺔوﻣﺴــﺎﻋﺪةاﻟﻤــﻮاﻃﻨﻴﻦﻋﻠــﻰإدراكان</a:t>
            </a:r>
            <a:br>
              <a:rPr lang="ar-IQ" sz="2000" dirty="0"/>
            </a:br>
            <a:r>
              <a:rPr lang="ar-IQ" sz="2000" dirty="0"/>
              <a:t>اﻟﺪوﻟـــﺔاﻟﺠﺪﻳـــﺪةﻗـــﺪﻗﺎﻣـــﺖﺑﺎﻟﻔﻌـــﻞﺑﻤﺴـــﺎﻋﺪةوﺗﺸـــﺠﻴﻊاﻟﻤـــﻮاﻃﻨﻴﻦﻋﻠـــﻰاﻟﺜﻘـــﺔ</a:t>
            </a:r>
            <a:br>
              <a:rPr lang="ar-IQ" sz="2000" dirty="0"/>
            </a:br>
            <a:r>
              <a:rPr lang="ar-IQ" sz="2000" dirty="0" err="1"/>
              <a:t>ﺑﺎﻟﻤﺆﺳﺴﺎتواﻟﺴﻴﺎﺳﺔاﻟﺤﻜﻮﻣﻴـﺔﻣﻤـﺎﻳﻀـﻔﻲاﻟﺸـﺮﻋﻴﺔﻋﻠـﻰاﻟﺴـﻠﻄﺔاﻟﺴﻴﺎﺳـﻴﺔ</a:t>
            </a:r>
            <a:r>
              <a:rPr lang="ar-IQ" sz="2000" dirty="0"/>
              <a:t/>
            </a:r>
            <a:br>
              <a:rPr lang="ar-IQ" sz="2000" dirty="0"/>
            </a:br>
            <a:r>
              <a:rPr lang="ar-IQ" sz="2000" dirty="0"/>
              <a:t>وﻗﺒﻮﻟﻬــﺎ.وﻛــﺬﻟﻚاﻟﻤﺴــﺎﻋﺪةﻓــﻲاﻹﺳــﺘﻘﺮارواﻟﻮﺣــﺪةاﻟﻮﻃﻨﻴــﺔوﺗﻐﻠﻴــﺐاﻟﻤﺼــﻠﺤﺔ</a:t>
            </a:r>
            <a:br>
              <a:rPr lang="ar-IQ" sz="2000" dirty="0"/>
            </a:br>
            <a:r>
              <a:rPr lang="ar-IQ" sz="2000" dirty="0" err="1"/>
              <a:t>اﻟﻮﻃﻨﻴﺔﻋﻠﻰاﻟﻤﺼﻠﺤﺔاﻟﺨﺎﺻﺔ.واﻟﺘﺮﻛﻴﺰﻋﻠﻰاﻹﻳﺠﺎﺑﻴﺎتوﺗﺠﺎﻫﻞاﻟﺴﻠﺒﻴﺎت</a:t>
            </a:r>
            <a:r>
              <a:rPr lang="ar-IQ" sz="2000" dirty="0"/>
              <a:t>.</a:t>
            </a:r>
            <a:br>
              <a:rPr lang="ar-IQ" sz="2000" dirty="0"/>
            </a:br>
            <a:r>
              <a:rPr lang="ar-IQ" sz="2000" dirty="0"/>
              <a:t>ﺗﻄﻮرتﻫﺬهاﻟﻨﻈﺮﻳﺔاﻟﻰﻣﺪﻳﺎتﻋﺎﻣﺔﺗﺠﻌﻞﻣﻦﺗﻨﻤﻴﺔاﻟﺜﻘﺎﻓـﺔاﻟﻤﺪﻧﻴـﺔواﻟﺤﻀـﺎرﻳﺔ</a:t>
            </a:r>
            <a:br>
              <a:rPr lang="ar-IQ" sz="2000" dirty="0"/>
            </a:br>
            <a:r>
              <a:rPr lang="ar-IQ" sz="2000" dirty="0" err="1"/>
              <a:t>اﻟﻤﺴﺆوﻟﻴﺔاﻷﻫﻢﻟﻺﻋﻼم</a:t>
            </a:r>
            <a:r>
              <a:rPr lang="ar-IQ" sz="2000" dirty="0"/>
              <a:t>.</a:t>
            </a:r>
            <a:br>
              <a:rPr lang="ar-IQ" sz="2000" dirty="0"/>
            </a:br>
            <a:r>
              <a:rPr lang="ar-IQ" sz="2000" dirty="0" err="1"/>
              <a:t>ﻧﻈﺮﻳﺔالمﺸﺎرﻛﺔاﻟﺪ˽ﻘﺮاﻃﻴﺔ</a:t>
            </a:r>
            <a:r>
              <a:rPr lang="ar-IQ" sz="2000" dirty="0"/>
              <a:t>:</a:t>
            </a:r>
            <a:br>
              <a:rPr lang="ar-IQ" sz="2000" dirty="0"/>
            </a:br>
            <a:r>
              <a:rPr lang="ar-IQ" sz="2000" dirty="0"/>
              <a:t>ﻧﺸـــﺄتﻫـــﺬهاﻟﻨﻈﺮﻳـــﺔﻛـــﺮدﻓﻌـــﻞﻣﻀـــﺎدﻟﻠﻄـــﺎﺑﻊاﻟﺘﺠـــﺎريوإﺣﺘﻜـــﺎروﺳـــﺎﺋﻞاﻹﻋـــﻼم</a:t>
            </a:r>
            <a:br>
              <a:rPr lang="ar-IQ" sz="2000" dirty="0"/>
            </a:br>
            <a:r>
              <a:rPr lang="ar-IQ" sz="2000" dirty="0"/>
              <a:t>اﻟﻤﻤﻠﻮﻛﺔﻣﻠﻜﻴﺔﻓﺮدﻳـﺔوﻳﻌﺒـﺮﻣﺼـﻄﻠﺢاﻟﻤﺸـﺎرﻛﺔاﻟﺪﻳﻤﻘﺮاﻃﻴـﺔﻋـﻦﻣﻌﻨـﻰاﻟﺘﺤـﺮر</a:t>
            </a:r>
            <a:br>
              <a:rPr lang="ar-IQ" sz="2000" dirty="0"/>
            </a:br>
            <a:r>
              <a:rPr lang="ar-IQ" sz="2000" dirty="0"/>
              <a:t>ﻣﻦﻗﻴﻮداﻷﺣـﺰاباﻟﺴﻴﺎﺳـﻴﺔاﻟﻘﺎﺋﻤـﺔ.ﺗﻜﻤـﻦاﻟﻔﻜـﺮةاﻷﺳﺎﺳـﻴﺔﻓﻴﻬـﺎﻓـﻲإﻫﺘﻤﺎﻣﻬـﺎ</a:t>
            </a:r>
            <a:br>
              <a:rPr lang="ar-IQ" sz="2000" dirty="0"/>
            </a:br>
            <a:r>
              <a:rPr lang="ar-IQ" sz="2000" dirty="0" err="1"/>
              <a:t>ﺑﺈﺣﺘﻴﺎﺟﺎتوﻣﺼﺎﻟﺢوآﻣﺎلوﺣﻖاﻟﻤﻮاﻃﻦﻓﻲإﺳﺘﺨﺪاموﺳﺎﺋﻞاﻹﺗﺼﺎلواﻹﻋﻼمﻣـﻦ</a:t>
            </a:r>
            <a:r>
              <a:rPr lang="ar-IQ" sz="2000" dirty="0"/>
              <a:t/>
            </a:r>
            <a:br>
              <a:rPr lang="ar-IQ" sz="2000" dirty="0"/>
            </a:br>
            <a:r>
              <a:rPr lang="ar-IQ" sz="2000" dirty="0" err="1"/>
              <a:t>اﺟﻞاﻟﺘﻔﺎﻋﻞواﻟﻤﺸﺎرﻛﺔﻋﻠﻰﻧﻄﺎقواﺳﻊﻓﻲﻣﺠﺘﻤﻌﻪ</a:t>
            </a:r>
            <a:endParaRPr lang="ar-IQ" sz="2000" dirty="0"/>
          </a:p>
        </p:txBody>
      </p:sp>
    </p:spTree>
    <p:extLst>
      <p:ext uri="{BB962C8B-B14F-4D97-AF65-F5344CB8AC3E}">
        <p14:creationId xmlns:p14="http://schemas.microsoft.com/office/powerpoint/2010/main" val="4180447950"/>
      </p:ext>
    </p:extLst>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TotalTime>
  <Words>48</Words>
  <Application>Microsoft Office PowerPoint</Application>
  <PresentationFormat>عرض على الشاشة (3:4)‏</PresentationFormat>
  <Paragraphs>13</Paragraphs>
  <Slides>12</Slides>
  <Notes>0</Notes>
  <HiddenSlides>0</HiddenSlides>
  <MMClips>0</MMClips>
  <ScaleCrop>false</ScaleCrop>
  <HeadingPairs>
    <vt:vector size="4" baseType="variant">
      <vt:variant>
        <vt:lpstr>نسق</vt:lpstr>
      </vt:variant>
      <vt:variant>
        <vt:i4>1</vt:i4>
      </vt:variant>
      <vt:variant>
        <vt:lpstr>عناوين الشرائح</vt:lpstr>
      </vt:variant>
      <vt:variant>
        <vt:i4>12</vt:i4>
      </vt:variant>
    </vt:vector>
  </HeadingPairs>
  <TitlesOfParts>
    <vt:vector size="13" baseType="lpstr">
      <vt:lpstr>سمة Office</vt:lpstr>
      <vt:lpstr>ورشة تأهيلية بعنوان  اخلاقيات مهنة الصحافة اعداد: مسؤولة شعبة الاعلام والاتصال الحكومي م.م.ابتهال جاسم رشيد </vt:lpstr>
      <vt:lpstr>ﻣﻔﻬﻮم أﺧﻼﻗﻴﺎت ﻣﻬﻨﺔ اﻟﺼﺤﺎﻓﺔ ﺗﻬﺘﻢ أﺧﻼﻗﻴﺎت ﻣﻬﻨﺔ اﻟﺼﺤﺎﻓﺔ ﻛﻌﻠﻢ ﻟﻠﻮاﺟﺒـﺎت اﻟﻤﻌﻨﻮﻳـﺔ اﻟﺨﺎﺻـﺔ ﺑﻤﻬﻨـﺔ اﻟﺼـﺤﺎﻓﺔ وﺟﺰاءاﺗﻬﺎ اﻟﺘﺄدﻳﺒﻴﺔ ﺑﺘﺒﻴﺎن اﻟﻘﻮاﻋﺪ اﻟﺴﻠﻮﻛﻴﺔ واﻷﺧﻼﻗﻴﺔ ﻷﻋﻀﺎء ﻫﺬه اﻟﻤﻬﻨﺔ ﺳـﻮاء ﻓﻴﻤﺎﺑﻴﻦ اﻟﻤﻤﺎرﺳﻴﻦ أﻧﻔﺴﻬﻢ ﻟﻬﺎ أو ﺗﺠﺎه اﻟﻐﻴﺮ.</vt:lpstr>
      <vt:lpstr>وﺟـــﺎء ﺗﻌﺮﻳـــﻒ أﺧﻼﻗﻴـــﺎت ﻣﻬﻨـــﺔ اﻟﺼـــﺤﺎﻓﺔ ﻓـــﻲ ﻗـــﺎﻣﻮس اﻟﺼـــﺤﺎﻓﺔ واﻹﻋـــﻼم ﻋﻠـــﻰ أن "أﺧﻼﻗﻴـــﺎت اﻟﻤﻬﻨـــﺔ ﻫـــﻲ ﻣﺠﻤﻮﻋـــﺔ اﻟﻘﻮاﻋــــﺪ اﻟﻤﺘﻌﻠﻘـــﺔ ﺑﺎﻟﺴـــﻠﻮك اﻟﻤﻬﻨـــﻲ واﻟﺘــــﻲ وﺿﻌﺘﻬﺎ ﻣﻬﻨﺔ ﻣﻨﻈﻤﺔ ﻟﻜﺎﻓﺔ أﻋﻀﺎﺋﻬﺎ، ﺣﻴﺚ ﺗﺤﺪد ﻫﺬه اﻟﻘﻮاﻋﺪ وﺗﺮاﻗﺐ ﺗﻄﺒﻴﻘﻬﺎ وﺗﺴــﻬﺮ ﻋﻠــﻰ اﺣﺘﺮاﻣﻬـــﺎ، وﻫــﻲ أﺧـــﻼق وآداب ﺟﻤﺎﻋﻴــﺔ وواﺟﺒـــﺎت ﻣﻜﻤﻠــﺔ أو ﻣﻌﻮﺿـــﺔ ﻟﻠﺘﺸﺮﻳﻊ وﺗﻄﺒﻴﻘﺎﺗﻪ ﻣﻦ ﻗﺒﻞ اﻟﻘﻀﺎة.</vt:lpstr>
      <vt:lpstr>ﻛﻤﺎ ﻳﻤﻜﻦ اﻟﻘﻮل أن  اخلاقيات اﻟﻤﻬﻨﺔ اﻹﻋﻼﻣﻴﺔ ﻫﻲ  ﺗﻠﻚ  اﻷﺧﻼﻗﻴﺎت  اﻟﻤﺘﻌﻠﻘﺔ ﺑﻤﻬﻨـﺔ الاعلام  وﻫﻲ  ﻣﺠﻤﻮﻋﺔ  ﻣـﻦ اﻟﻘـﻴﻢ  اﻟﻤﺘﻌﻠﻘـﺔ ﺑﺎﻟﻤﻤﺎرﺳـﺔ  اﻟﻴﻮﻣﻴـﺔ ﻟﻠﺼـﺤﻔﻴﻴﻦ وﺟﻤﻠـﺔ اﻟﺤﻘﻮق  واﻟﻮاﺟﺒﺎت  اﻟﻤﺘﺮاﺑﻄﺘﻴﻦ ﻟﻠﺼﺤﻔﻲ</vt:lpstr>
      <vt:lpstr> ﻣﺎﻫﻲ أﺧﻼﻗﻴﺎت اﻟﻌﻤﻞ اﻹﻋﻼﻣﻲ وﻣﻬﻨﺔ اﻟﺼﺤﺎﻓﺔ..؟ً اوﻻ:اﻟﺘﻔﻜ˼يراﻷﺧﻼﻗﻲ: ﻗﺒـﻞﻛﺘﺎﺑـﺔاﻟﺨﺒـﺮأوﻧﺸـﺮاﻟﺼـﻮرةﻻﺑـﺪأنﻳﻔﻜـﺮاﻹﻋﻼﻣـﻲأواﻟﺼـﺤﻔﻲ-ﻣﺤـﺮرآﻛـﺎنأم ﻣﺼــﻮرﻻﻓــﺮق؟..اﻟﻤﻬــﻢﻻﺑــﺪﻟﻬﻤــﺎﻣــﻦاﻟﺘﻔﻜﻴــﺮاﻟﻌﻤﻴــﻖﻓــﻲﺟﻤﻴــﻊاﻟﻤﺸــﻜﻼتاﻟﺘــﻲ ﺳﺘﺜﻴﺮﻫﺎﺗﻠﻚاﻷﺧﺒﺎرأواﻟﺼﻮرﺑﻌﺪاﻟﻨﺸـﺮ.. ﺛﺎﻧﻴﺎً:المﻮاﺛﻴﻖاﻷﺧﻼﻗﻴﺔ: ﺑﻌــﺾاﻟﺼــﺤﻒاﻟﻮرﻗﻴــﺔوأﻳﻀــﺂﺑﻌــﺾاﻟﻤﻮاﻗــﻊاﻹﻋﻼﻣﻴــﺔاﻹﻟﻜﺘﺮوﻧﻴــﺔاﻟﻌﺎﻟﻤﻴــﺔﻋﻠــﻰ ﺷـــﺒﻜﺔاﻟﻨـــﺖوﺿـــﻌﺖﻟﻨﻔﺴـــﻬﺎﻣﻮاﺛﻴـــﻖأﺧﻼﻗﻴـــﺔﺗﺤﻜـــﻢﺳـــﻠﻮكاﻟﻌـــﺎﻣﻠﻴﻦﻓﻴﻬـــﺎ وﺗﺸﻤﻞﺳﻴﺎﺳﺎتﺗﺘﻌﻠﻖﺑﻘﺒﻮلاﻟﻬﺪاﻳﺎأوﺗﻜﻠﻴﻔـﺎتﺧـﺎرجاﻟـﺪواماﻟﺮﺳـﻤﻲ..وﻫﻨـﺎك ﺣـﺎﻻتﻃُــﺮدﻓﻴﻬـﺎﻣﺮاﺳــﻠﻮنﻷﻧﻬــﻢأﻗـﺎﻣﻮاﻋﻼﻗــﺎتﻣــﻊاﻟﻤﺼـﺪرأواﺳــﺘﻐﻠﻮاﻣﻌﻠﻮﻣــﺎت ﻟﺘﺤﻘﻴﻖﻣﻨﻔﻌﺔذاﺗﻴﺔ. ﺛﺎﻟﺜﺎً:المﺒـﺎدىء: ﻣﻦأﻫﻢاﻟﻤﺒﺎدىءاﻟﺘﻲﻻﺑﺪأنﻳﺘﺤﻠﻰﺑﻬﺎاﻹﻋﻼﻣﻲواﻟﺼﺤﻔﻲ: ١-اﻟﻤﺴﺌﻮﻟﻴﺔ: وﺗﻌﻨــﻲاﻟﺘــﺰام اﻟﻤﺼــﺪاﻗﻴﺔواﻟﻤﻮﺿــﻮﻋﻴﺔواﻟﺤﻴــﺎدﻓﻴﻤــﺎﺗﻜﺘــﺐﻟﺘﻜﺴــﺐﺛﻘــﺔاﻟــﺮأي اﻟﻌﺎم. ٢-ﺣﺮﻳﺔاﻹﻋﻼمواﻟﺼﺤﺎﻓﺔ: وذﻟــﻚﺑﺎﻟــﺪﻓﺎعﻋﻨﻬــﺎ)ﻓــﻼﺗﻘﻠــﻞﻣــﻦﺷــﺄنﻣﻬﻨﺘــﻚ،وﻻﺗﺼــﻔﻬﺎﺑﺎﻟﺴــﻮءﻋًﻄﻔــﺎﻋﻠــﻰ ﺗﻌﺎﻣﻞوﺳﻠﻮﻛﻴﺎتﺑﻌﺾاﻷﻓﺮادﻣﻤﻦﻳﻌﻤﻠﻮنﺑﻬﺎ. </vt:lpstr>
      <vt:lpstr> ٣-اﻻﺳﺘﻘﻼﻟﻴـﺔ: ﺣــﺎﻓﻆﻋﻠــﻰﻛﺮاﻣﺘــﻚوﻛــﺬﻟﻚأﻣﺎﻧﺘــﻚﻓﺄﻧــﺖأﻋﻼﻣــﻲوﺻــﺤﻔﻲﺗﺤﻤــﻞرﺳــﺎﻟﺔﺧﺎﻟــﺪة، وﺗﻘـــﻮمﺑـــﺪورﺗﻨـــﻮﻳﺮيوﺗﺜﻘﻴﻔـــﻲﻟﻤﺠﺘﻤﻌـــﻚوﻟﺴـــﺖ ًﻣـــﺘﻄﻔﻼ..وﻟﺴـــﺖأداةﻟﺘﻠﻤﻴـــﻊ اﻵﺧﺮﻳﻦ. ٤-اﻟﻤﺼﺪاﻗﻴﺔواﻟﺼﺪقواﻟﺪﻗﺔ: ﺗﺤﺮىذﻟﻚﻓﻲﻛﻞﻛﺘﺎﺑﺎﺗﻚﻟﻜﺴﺐﺛﻘﺔاﻟﻘﺎرىء. ٥-ﻋﺪماﻻﻧﺤﻴﺎز: أﻛﺘﺐﺑﻤﻮﺿﻮﻋﻴﺔواﻓﺼﻞﺑﻴﻦرأﻳﻚوﻋﺎﻃﻔﺘﻚﻣﻦﺟﻬـﺔوﻣـﺎﺗﻜﺘﺒـﻪﻣـﻦﺟﻬـﺔأﺧـﺮى ﻓﺄﻧﺖﻧﺎﻗﻞﻟﻠﺨﺒﺮوﻟﺴﺖ ًﻣﺼﻠﺤﺎ ًاﺟﺘﻤﺎﻋﻴﺎأوﻃﺒﻴﺒﺂﻧﻔﺴﻴﺂ. ٦-اﻟﻤﺤﺎﻓﻈﺔﻋﻠﻰﺣﻘﻮقاﻵﺧﺮﻳﻦ: ﺣـــﺎﻓﻆﻋﻠـــﻰﺣﻘـــﻮقاﻵﺧـــﺮﻳﻦوﻻﺗﺘﻌـــﺪىأوﺗﺘﺠـــﺎوزﻋﻠـــﻰﺣﺮﻳـــﺎﺗﻬﻢوﺗﻜﺸـــﻒأﺳـــﺮار ﺑﻴــﻮﺗﻬﻢﻣــﺎﻟﻢﺗﻜــﻦﻗﻀــﻴﺔﺗﻌﻨــﻲاﻟﻤﺠﺘﻤــﻊﻛــﺎﻟﺠﺮاﺋﻢ،وأﻳﻀــﺂﺗﺤــﺮىﻛﺘﺎﺑــﺔاﻟﻘﺼــﺔ اﻟﺨﺒﺮﻳﺔﺑﺈﻧﺼﺎفﺑﺤﻴﺚﺗﺬﻛﺮأﻗﻮالﺟﻤﻴﻊاﻷﻃﺮافوﺑﺤﻴﺎدﻳﺔﺗﺎﻣﺔوﻟﻚاﻟﺤﻖﻓـﻲإﺑـﺪاء وﺟﻬـــﺔﻧﻈـــﺮكاﻟﺨﺎﺻـــﺔورأﻳـــﻚاﻟﺸﺨﺼـــﻲﻣـــﻊإﻳﻀـــﺎحأﻧـــﻪرأيﺷﺨﺼـــﻲوﺧـــﺎصﺑـــﻚ وﻻﻳﻤﺜﻞرأياﻟﺠﺮﻳﺪةأواﻟﻤﻮﻗﻊاﻟﺬيﺗﺘﺒﻊﻟﻪ</vt:lpstr>
      <vt:lpstr>   اﺧﻼﻗﻴﺎت اﻟﻌﻤﻞ اﻹﻋﻼﻣﻲ في ﻇﻞ اﻟﻨﻈﺮﻳﺎت اﻹﻋﻼﻣﻴﺔ ﻧﻈﺮﻳﺔ اﻟﺴﻠﻄﺔ: ﻇﻬﺮتﻫﺬهاﻟﻨﻈﺮﻳﺔﻓﻲاﻟﻘﺮﻧﻴﻦاﻟﺴـﺎدسﻋﺸـﺮواﻟﺴـﺎﺑﻊﻋﺸـﺮﻓـﻲاﻧﻜﻠﺘـﺮا.وﻫـﻲ ﺗﺴــﺘﻨﺪاﻟــﻰﻓﻠﺴــﻔﺔاﻟﺴــﻠﻄﺔاﻟﻤﻄﻠﻘــﺔﻟﻠﺤــﺎﻛﻢاوﺣﻜﻮﻣﺘــﻪاوﻛﻼﻫﻤــﺎﻣﻌــﺎ.وﻧــﺮى ذﻟــﻚواﺿــﺤﺎﻓــﻲﻧﻈﺮﻳــﺎتاﻓﻼﻃــﻮن،ارﺳــﻄﻮ،ﻣﻴﻜﻴــﺎﻓﻠﻠﻲ،ﻫﻴﻐــﻞ.اﻟﻬــﺪفاﻟﺮﺋﻴﺴــﻲ ﻟﻬﺬهاﻟﻨﻈﺮﻳﺔﻫﻮﺣﻤﺎﻳـﺔاﻟﺴـﻠﻄﺔوﺗﻮﺿـﻴﺤﻬﺎﻟﺴﻴﺎﺳـﺔاﻟﺤﻜﻮﻣـﺔاﻟﻤﺴـﻴﻄﺮةﻋﻠـﻰ ﻣﻘﺎﻟﻴﺪاﻷﻣﻮر.ﺗﻘﺮﻫﺬهاﻟﻨﻈﺮﻳﺔﻟﻠﺤﻜﻮﻣﺔاﻹﺷﺮافﻋﻠـﻰاﻹﻋـﻼموﻓـﺮضاﻟﺮﻗﺎﺑـﺔﻋﻠﻴـﻪ. وﻻﻳﺠـﻮزوﻓــﻖﻫــﺬهاﻟﻨﻈﺮﻳـﺔﻧﻘــﺪاﻟﺠﻬــﺎزاﻟﺤﻜـﻮﻣﻲواﻟﺴﻴﺎﺳــﻲﻻناﻟﻌﻤــﻞاﻹﻋﻼﻣــﻲ ﻓﻴﻬﺎﻫـﻮﺑﻤﺜﺎﺑـﺔإﻣﺘﻴـﺎزﺧـﺎصﻳﻤﻨﺤﻬـﺎاﻟﺤـﺎﻛﻢﻟﻺﻋﻼﻣـﻲواﻟﺼـﺤﻔﻲ.وﺑﺎﻟﺘـﺎﻟﻲﻓﻬـﻮ ﻣــﺪﻳﻦﻟﻬــﺎﺑــﺎﻟﻮﻻءواﻹﻟﺘــﺰام،وﻋﻠﻴــﻪﺗﻨﻔﻴــﺬﻣــﺎﻳــﺄﻣﺮﺑــﻪ.ﺑﺼــﻮرةﻋﺎﻣــﺔﺗﺘﺒﻨــﻰاﻟــﺪول اﻟﻨﺎﻣﻴــﺔواﻟــﺪولﻏﻴــﺮاﻟﺪﻳﻤﻘﺮاﻃﻴــﺔﻫــﺬهاﻟﻨﻈﺮﻳــﺔﺑﻮﺻــﻔﻬﺎاﻷﺳــﺎساﻟﻔﻜــﺮيﻟﺒﻨــﺎء ﻣﻨﻈﻮﻣﺎﺗﻬﺎاﻹﻋﻼﻣﻴﺔ. ﻧﻈﺮﻳﺔاﻟﺤﺮﻳﺔاواﻟﻨﻈﺮﻳﺔاﻟﻠﻴبراﻟﻴﺔ: ﻇﻬﺮتﻫﺬهاﻟﻨﻈﺮﻳـﺔﻓـﻲﻋﺼـﺮاﻟﻨﻬﻀـﺔاﻷوروﺑﻴـﺔًوﺗﺤﺪﻳـﺪاﻓـﻲاﻟﻘـﺮناﻟﺜـﺎﻣﻦﻋﺸـﺮ واﻟﺘﺎﺳــﻊﻋﺸــﺮوﻛــﺎنﻣــﻦأﺑــﺮزﻣــﻦﻧــﺎدىﺑﻬــﺎﺟــﻮنﻣﻴﻠﺘــﻮنوﺟــﻮنﻟــﻮك.ﺗﻘــﻮمﻫــﺬه اﻟﻨﻈﺮﻳــﺔﻋﻠــﻰأﺳــﺎسﺗﻘـــﺪﻳﻢﻛــﻞاﻟﻤﻌﻠﻮﻣــﺎتواﻷﻓﻜـــﺎرﻟﻠﺠﻤﻬــﻮر،واناﻟﻨﻘــﺪاﻟﺤـــﺮ ﺿﺮورةﻟﺘﺤﻘﻴﻖاﻟﺮﻓﺎﻫﻴﺔواﻟﺘﻘﺪم،واناﻟﻌﻤـﻞاﻹﻋﻼﻣـﻲﻳﺠـﺐانﻳﺘﺤـﺮرﻣـﻦاﻳـﺔرﻗﺎﺑـﺔ ﻣﺴﺒﻘﺔوانﻳﻜﻮنﻣﻔﺘﻮﺣﺎﻷيﺷﺨﺺاوﺟﻤﺎﻋﺔدوناﻟﺤﺼﻮلﻋﻠﻰرﺧﺼﺔﺣﻜﻮﻣﻴـﺔ ﻣﺴﺒﻘﺔ،وانﺗﻜﻮنأﺑﻮاباﻟﻨﻘﺪﻣﻔﺘﻮﺣﺔدونﺧﻮفاوﻋﻘﺎبﻣﻦاﻟﺴـﻠﻄﺔاواﻟﺤـﺎﻛﻢ. وانﻳﻌﻤـﻞاﻹﻋﻼﻣــﻲﺑﻜــﻞﺣﺮﻳـﺔدونﻗﻴــﻮداوإﻛــﺮاهﻋﻠـﻰﻧﺸــﺮﻣﻌﻠﻮﻣﺎﺗــﻪوانﻳﺘﻤﺘــﻊ ﺑﺎﻹﺳـــﺘﻘﻼلاﻟﻤﻬﻨـــﻲ.ﺳـــﺎﻋﺪتﻫـــﺬهاﻟﻨﻈﺮﻳـــﺔاﻹﻋـــﻼمواﻟﺼـــﺤﺎﻓﺔواﻹﻋﻼﻣﻴـــﻴﻦﻋﻠـــﻰ اﻟـــﺘﺨﻠﺺﻣـــﻦﺳـــﻴﻄﺮةاﻟﺪوﻟـــﺔ، ًﺧﺼﻮﺻـــﺎﻓـــﻲاﻟﻮﻻﻳـــﺎتاﻟﻤﺘﺤـــﺪةاﻷﻣﺮﻳﻜﻴـــﺔوأوروﺑـــﺎ اﻟﻐﺮﺑﻴ</vt:lpstr>
      <vt:lpstr>ﻧﻈﺮﻳﺔالمﺴﺆوﻟﻴﺔاﻹﺟﺘ˴ﻋﻴﺔ: ﺗﺘﻠﺨﺺﻫﺬهاﻟﻨﻈﺮﻳﺔاﻟﺘﻲﻧﺎدىﺑﻬﺎﻋـﺪدﻣـﻦاﻷﺳـﺎﺗﺬةواﻷﻛـﺎدﻳﻤﻴﻴﻦﺑﺎﻟﻤﺴـﺆوﻟﻴﺔ اﻹﺟﺘﻤﺎﻋﻴــﺔوﺻــﺪقاﻷﺧﺒــﺎرواﻟﺤﻴﺎدﻳــﺔ،وﻋﻠــﻰاناﻹﻋــﻼمﻳﺠــﺐانﻳﻜــﻮنﻓــﻲﺧﺪﻣـــﺔ اﻟﻤﺠﺘﻤﻊﻣﻦﺧﻼلاﻹﻟﺘـﺰامﺑﺎﻟﻤﻌـﺎﻳﻴﺮاﻟﻤﻬﻨﻴـﺔﻛﻘـﻮلاﻟﺤﻘﻴﻘـﺔواﻟﺪﻗـﺔواﻟﻤﻮﺿـﻮﻋﻴﺔ. واﻟﺘـﻮازنواﻹﺑﺘﻌــﺎدﻋــﻦﻧﺸــﺮﻛـﻞﻣــﺎﻳــﺆدياﻟــﻰإرﺗﻜـﺎباﻟﺠﺮﻳﻤــﺔواﺷــﺎﻋﺔاﻟﻔﻮﺿــﻰاو ﺗﻮﺟﻴــﻪاﻹﻫﺎﻧــﺎتاﻟــﻰاﻷﻓــﺮاداواﻷﻗﻠﻴــﺎتوانﺗــﺪﺧﻞاﻹﻋــﻼمﻳﺠــﺐانﻳﻜــﻮنﻟﺘﺤﻘﻴــﻖ اﻟﻤﺼﻠﺤﺔاﻟﻌﺎﻣﺔ. اﻟﻨﻈﺮﻳﺔاﻟﺸﻴﻮﻋﻴﺔ: ﺷـﻬﺪاﻟﺮﺑــﻊاﻻولﻣــﻦاﻟﻘـﺮناﻟﻌﺸــﺮﻳﻦﻣــﻴﻼدﻧﻈﺮﻳــﺔاﻟﺼـﺤﺎﻓﺔاﻟﺸــﻴﻮﻋﻴﺔاﻟﺘــﻲﻛــﺎن ﻛــﺎرلﻣــﺎرﻛﺲاﻷباﻟﺮوﺣــﻲﻟﻬــﺎ،ﻣﺘــﺄﺛﺮاﺑﻔﻠﺴــﻔﺔزﻣﻴﻠــﻪاﻷﻟﻤــﺎﻧﻲﻫﻴﻐــﻞ.ﺗﺮﻛــﺰﻫــﺬه اﻟﻨﻈﺮﻳﺔﻋﻠﻰﺗﻮﻇﻴﻒوﺳﺎﺋﻞاﻹﻋﻼمﻓﻲﺧﺪﻣﺔاﻟﺠﻬﺎزاﻟﺤﻜﻮﻣﻲواﻟﺤﺰباﻟﺸـﻴﻮﻋﻲ، ﺑﺤﻴــﺚﻳﻘــﻮماﻹﻋــﻼمواﻟﺼــﺤﺎﻓﺔﻓﻴﻬــﺎ،ﺑﺘﻘﻮﻳــﺔوﺗﻮﺳــﻴﻊاﻟﻨﻈــﺎماﻹﺷــﺘﺮاﻛﻲ،وﻟــﻴﺲ اﻟﺒﺤــﺚﻋــﻦاﻟﺤﻘﻴﻘــﺔ.وﺗﻌﺘﺒــﺮﻫــﺬهاﻟﻨﻈﺮﻳــﺔوﺳــﺎﺋﻞاﻹﻋــﻼمأدواتﻟﻠﺤﻜﻮﻣــﺔو ًﺟــﺰءا ﻣﻬﻤﺎﻣﻨﻬﺎ.واﻟﺪوﻟﺔﺗﻘﻮمﺑﺘﺸﻐﻴﻞوﺗﻤﻮﻳﻞﻫﺬهاﻟﻮﺳﺎﺋﻞ.واﻟﺤـﺰباﻟﺸـﻴﻮﻋﻲﻫـﻮ اﻟﺬيﻳﻘﻮمﺑﺎﻟﺘﻮﺟﻴﻪاﻟﻔﻜﺮي واﻟﺮﻗﺎﺑﻲﻟﻠﻤﺆﺳﺴﺎتاﻹﻋﻼﻣﻴﺔ.</vt:lpstr>
      <vt:lpstr>ﻧﻈﺮﻳﺔالمﺴﺆوﻟﻴﺔاﻟﻌﺎلمﻴﺔ: إنأﻫـــﺪافوﻏﺎﻳـــﺎتﻫـــﺬهاﻟﻨﻈﺮﻳـــﺔﺗﻨﺒﺜـــﻖﻣـــﻦﻣﻔﻬـــﻮمﺧﺪﻣـــﺔاﻟﻤﺠﺘﻤـــﻊاﻹﻧﺴـــﺎﻧﻲ ﻛﻜـــﻞ،وﺗﻌﺘﺒﺮإﻣﺘـــﺪاداﻟﻨﻈﺮﻳـــﺎتاﻟﺤﺮﻳـــﺔاﻹﻋﻼﻣﻴـــﺔوﻧﻈﺮﻳـــﺔاﻟﻤﺴـــﺆوﻟﻴﺔاﻹﺟﺘﻤﺎﻋﻴـــﺔ، ﻟﻜﻨﻬﺎاﻛﺜﺮﺷﻤﻮﻻﻛﻮﻧﻬﺎﺗﻨﻄﻠﻖﻣﻦوإﻟـﻰاﻟﻤﺠﺘﻤـﻊاﻹﻧﺴـﺎﻧﻲاﻷﺷـﻤﻞدونﺗﺤﺪﻳـﺪ ﺟــﻨﺲﻫــﺬااﻟﻤﺠﺘﻤــﻊ،اذﺗــﺮﻓﺾاﻷﻓﻜــﺎراﻟﻌﻨﺼــﺮﻳﺔاواﻟﻌﺮﻗﻴــﺔاواﻟﺘﻌﺼــﺐاﻟــﺪﻳﻨﻲ ﺑﻜﺎﻓﺔأﺷﻜﺎﻟﻪ،وﺗﻌﻤـﻞﻋﻠـﻰﺧﺪﻣـﺔاﻹﻧﺴـﺎنﻣـﻦﻛـﻞﺟﻮاﻧـﺐﺣﻴﺎﺗـﻪ،وﺗـﺆﻣﻦﺑﺎﻟﺤﺮﻳـﺔ اﻟﻜﺎﻣﻠﺔواﻟﻜﺎﻓﻴﺔاﻟﺘﻲﺗﻤﻜﻦاﻹﻧﺴـﺎنﻣـﻦإﺑـﺪاءرأﻳـﻪواﻟﺘﻌﺒﻴـﺮﻋـﻦأﻓﻜـﺎرهﻣـﻦﺧـﻼل وﺳﺎﺋﻞاﻹﻋﻼماﻟﻤﺘﺎﺣﺔ ﻧﻈﺮﻳﺔﺻﺤﺎﻓﺔاﻟﺘﻨﻤﻴﺔ: ﺗﻌﺘﺮفﻫﺬهاﻟﻨﻈﺮﻳﺔﺑﺴﻤﻮواﺳـﺘﻘﻼﻟﻴﺔاﻹﻋـﻼمووﺣﺪﺗـﻪوﺗﻤﺎﺳـﻜﻪورﻓﻀـﻪﻟﻠﺘﺒﻌﻴـﺔ وﻟﻠﺴــﻠﻄﺔاﻟﻤﺘﻌﺴــﻔﺔوﺗﺄﻛﻴــﺪهﻋﻠــﻰاﻟﺘﻨﻤﻴــﺔﺑﻜــﻞﻓﺮوﻋﻬــﺎ،وﺗﺮﻛــﺰﻋﻠــﻰﺗﻮﺣﻴـــﺪ إﺗﺠﺎﻫــﺎتاﻟﺸــﻌﺐﻣــﻦأﺟــﻞاﻟﺘﻨﻤﻴــﺔاﻟﻮﻃﻨﻴــﺔوﻣﺴــﺎﻋﺪةاﻟﻤــﻮاﻃﻨﻴﻦﻋﻠــﻰإدراكان اﻟﺪوﻟـــﺔاﻟﺠﺪﻳـــﺪةﻗـــﺪﻗﺎﻣـــﺖﺑﺎﻟﻔﻌـــﻞﺑﻤﺴـــﺎﻋﺪةوﺗﺸـــﺠﻴﻊاﻟﻤـــﻮاﻃﻨﻴﻦﻋﻠـــﻰاﻟﺜﻘـــﺔ ﺑﺎﻟﻤﺆﺳﺴﺎتواﻟﺴﻴﺎﺳﺔاﻟﺤﻜﻮﻣﻴـﺔﻣﻤـﺎﻳﻀـﻔﻲاﻟﺸـﺮﻋﻴﺔﻋﻠـﻰاﻟﺴـﻠﻄﺔاﻟﺴﻴﺎﺳـﻴﺔ وﻗﺒﻮﻟﻬــﺎ.وﻛــﺬﻟﻚاﻟﻤﺴــﺎﻋﺪةﻓــﻲاﻹﺳــﺘﻘﺮارواﻟﻮﺣــﺪةاﻟﻮﻃﻨﻴــﺔوﺗﻐﻠﻴــﺐاﻟﻤﺼــﻠﺤﺔ اﻟﻮﻃﻨﻴﺔﻋﻠﻰاﻟﻤﺼﻠﺤﺔاﻟﺨﺎﺻﺔ.واﻟﺘﺮﻛﻴﺰﻋﻠﻰاﻹﻳﺠﺎﺑﻴﺎتوﺗﺠﺎﻫﻞاﻟﺴﻠﺒﻴﺎت. ﺗﻄﻮرتﻫﺬهاﻟﻨﻈﺮﻳﺔاﻟﻰﻣﺪﻳﺎتﻋﺎﻣﺔﺗﺠﻌﻞﻣﻦﺗﻨﻤﻴﺔاﻟﺜﻘﺎﻓـﺔاﻟﻤﺪﻧﻴـﺔواﻟﺤﻀـﺎرﻳﺔ اﻟﻤﺴﺆوﻟﻴﺔاﻷﻫﻢﻟﻺﻋﻼم. ﻧﻈﺮﻳﺔالمﺸﺎرﻛﺔاﻟﺪ˽ﻘﺮاﻃﻴﺔ: ﻧﺸـــﺄتﻫـــﺬهاﻟﻨﻈﺮﻳـــﺔﻛـــﺮدﻓﻌـــﻞﻣﻀـــﺎدﻟﻠﻄـــﺎﺑﻊاﻟﺘﺠـــﺎريوإﺣﺘﻜـــﺎروﺳـــﺎﺋﻞاﻹﻋـــﻼم اﻟﻤﻤﻠﻮﻛﺔﻣﻠﻜﻴﺔﻓﺮدﻳـﺔوﻳﻌﺒـﺮﻣﺼـﻄﻠﺢاﻟﻤﺸـﺎرﻛﺔاﻟﺪﻳﻤﻘﺮاﻃﻴـﺔﻋـﻦﻣﻌﻨـﻰاﻟﺘﺤـﺮر ﻣﻦﻗﻴﻮداﻷﺣـﺰاباﻟﺴﻴﺎﺳـﻴﺔاﻟﻘﺎﺋﻤـﺔ.ﺗﻜﻤـﻦاﻟﻔﻜـﺮةاﻷﺳﺎﺳـﻴﺔﻓﻴﻬـﺎﻓـﻲإﻫﺘﻤﺎﻣﻬـﺎ ﺑﺈﺣﺘﻴﺎﺟﺎتوﻣﺼﺎﻟﺢوآﻣﺎلوﺣﻖاﻟﻤﻮاﻃﻦﻓﻲإﺳﺘﺨﺪاموﺳﺎﺋﻞاﻹﺗﺼﺎلواﻹﻋﻼمﻣـﻦ اﺟﻞاﻟﺘﻔﺎﻋﻞواﻟﻤﺸﺎرﻛﺔﻋﻠﻰﻧﻄﺎقواﺳﻊﻓﻲﻣﺠﺘﻤﻌﻪ</vt:lpstr>
      <vt:lpstr>وﻳﻤﻜﻦ اﻟﻘﻮل ان اﻟﻤﺴﺆوﻟﻴﺎت اﻟﺘﻲﺗﻘﻊﻋﻠﻰﻋﺎﺗﻖوﺳﺎﺋﻞاﻹﻋﻼمﻫﻲ: - ﻣﺴــﺆوﻟﻴﺔ إﻋﻼﻣﻴــﺔ  ﺗﺠــﺎه اﻟﻤﺠﺘﻤــﻊ اﻟﻌــﺎم: ﻣــﻦﺧــﻼل اﺗﺎﺣــﺔاﻟﻤﻌﻠﻮﻣــﺎت وﻋــﺪم إﻟﺤــﺎق اﻟﻀﺮر ﺑﺎﻵﺧﺮﻳﻦوﻛﻼﻫﻤﺎ ﻳﺘﺼﺎرع أﺣﻴﺎﻧﺎﻣﻊاﻵﺧﺮ. ﻣﺴــﺆوﻟﻴﺔ إﻋﻼﻣﻴــﺔ ﺗﺠــﺎه المﺠﺘﻤــﻊالمﺤــلي:ﻫــﻲإﻣﺘــﺪاد ﻟﻠﻤﺴــﺆوﻟﻴﺔ اﻷوﻟــﻰ، وﺗﻌﺘﻤﺪﻋﻠﻰﻧﺸﺮﻣﺎﻳﺘﻮﻗﻌﻪاﻷﻓـﺮادﻣـﻦاﻟﻤﺠﺘﻤـﻊ وﻣـﺎﻳﺘﻮﻗﻌـﻪاﻟﻤﺠﺘﻤـﻊﻣـﻦاﻷﻓـﺮاد وأداءاﻟﺮﺳـــﺎﻟﺔ اﻟﺴـــﺎﺑﻘﺔﻣـــﻊﺗﺠﻨـــﺐ أيﺿـــﺮرﺑﻘـــﺪراﻹﻣﻜـــﺎنوإﺑـــﻼغاﻟﻨـــﺎسﻣـــﺎﻳﺤﻘـــﻖ ﻣﺼﺎﻟﺤﻬﻢاﻵﻧﻴﺔواﻟﻤﺴﺘﻘﺒﻠﻴﺔ. ﻣﺴــﺆوﻟﻴﺔإﻋﻼﻣﻴــﺔ ﺗﺠــﺎهﻧﻔﺴــﻪ:ﻣــﻦﺧــﻼلأداءاﻟﺮﺳــﺎﻟﺔاﻹﻋﻼﻣﻴــﺔﺑﺄﻗﺼــﻰﻗــﺪر ﻣﻤﻜﻦﻣﻦاﻟﺪﻗﺔواﻷﻣﺎﻧﺔواﻟﺼﺪقواﻟﻤﻮﺿﻮﻋﻴﺔ ﻟﻤﺎ ﻳﻌﺘﻘﺪاﻧﻪ ﻓﻲﺻﺎﻟﺢاﻟﻤﺠﺘﻤﻊ</vt:lpstr>
      <vt:lpstr>اﻟﻘﻴﻢاﻷﺧﻼﻗﻴﺔ في اﻟﻌﻤﻞ اﻹﻋﻼﻣﻲ وﻣــﻦأﻫــﻢ ﻫﺬه اﻟﻤﺒﺎدئ واﻟﻘﻴﻢاﻷﺧﻼﻗﻴﺔ ﻟﻠﻌﻤﻞاﻹﻋﻼﻣﻲ: اﻟﺤﻴﺎدﻳﺔوالمﻮﺿﻮﻋﻴﺔ اﻟﺸــﻌﻮرﺑﺎلمﺴــﺆوﻟﻴﺔ إﺣترامﻛﺮاﻣﺔاﻹﻧﺴﺎن المﺴﺎواة اﻹﺳــﺘﺌﺬان اﻷﻣﺎﻧـــﺔواﻹﺳـــﺘﻘﺎﻣﺔ: ﺗﻮﺧﻲاﻟﺪﻗﺔواﻹﺟﺎدة اﻹﻟﺘﺰام: اﻟﺘﺤليﺑﺎلمﺜﻞاﻷﺧﻼﻗﻴـﺔ ﻋــﺪم اﻟﺘﺠﺴــﺲ اﻟﻨﺰاﻫــﺔ اﻟﻌﻔﺔ</vt:lpstr>
      <vt:lpstr>ﺗﻮﺻﻴﺎت 1-ﻳﺠﺐ ﻋﻠﻰ اﻹﻋﻼﻣﻲ أو اﻟﺼﺤﻔﻲ أن ﻳﻜﻮن ﻣﻠﻤًﺎ ﺑﺄﺧﻼﻗﻴﺎت اﻟﻌﻤﻞ. 2-ﻳﺠـــﺐ أن ﻳﻜـــﻮن ﻫﻨـــﺎك دورات ﻣﻜﺜﻔـــﺔ ﻣـــﻦ ﺟﻤﻴـــﻊ اﻟﻤﺆﺳﺴـــﺎت اﻹﻋﻼﻣﻴـــﺔ ﻹﻃﻼع اﻟﻌﺎﻣﻠﻴﻦ ﺑﻬﺎ ﻋﻠﻰ أﺧﻼﻗﻴﺎت اﻟﻌﻤﻞ وﻣﺒﺎدﺋﻪ. 4-اﺟﺮاءاﻟﺪراﺳﺎت واﻟﺒﺤﻮث ﻟﻌﻠﻤﻴﺔﻋﻦ أﺧﻼﻗﻴﺎت اﻟﻌﻤﻞاﻹﻋﻼﻣﻲ وﺗﺪرﻳﺒﻬﺎ ﻛﻤﻨﻬﺎج ﻟﻄﻼب اﻹﻋﻼمﻓﻲاﻟﻜﻠﻴﺎت واﻟﻤﻌﺎﻫﺪ. 5-ﻋــﺪمﻣــﻨﺢرﺧﺼــﺔﻣﻤﺎرﺳــﺔاﻟﻌﻤــﻞاﻹﻋﻼﻣــﻲاﻻ ﺑﻌــﺪ اﻟﺘﺄﻛــﺪ ﻣــﻦاﻣـــﺘﻼك اﻟﻤﺘﻘﺪمﻟﻘﺪراتﻋﻠﻤﻴﺔوﻣﻮﻫﺒﺔورﻏﺒﺔﺻﺎدﻗﺔﻟﻤﻤﺎرﺳﺔﻋﻤﻠﻪ. 6-ﺗﻨﻤﻴﺔأدواراﻟﻨﻘﺎﺑـﺎتواﻟﻤﺠـﺎﻟﺲاﻹﻋﻼﻣﻴـﺔاﻟﺮﺻـﻴﻨﺔاﻟﺘـﻲﺗﻌﻤـﻞﻛﻨـﻮاﻇﻢ ﺿﺒﻂ أﺧﻼﻗﻴﺔﻟﻺﻋﻼﻣﻴﻴﻦ. 7-إﻋــﺎدةﺗﻘــﻮﻳﻢأوﺿــﺎع اﻹﻋــﻼم واﻟﺼــﺤﺎﻓﺔﻣــﻦاﻟﻨﺎﺣﻴــﺔاﻟﻤﻬﻨﻴــﺔواﻹرﺗﺒــﺎط اﻷﺧﻼﻗﻲاﻟﻤﻬﻨﻲ</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تأهيلية بعنوان  اخلاقيات مهنة الصحافة اعداد: مسؤولة شعبة الاعلام والاتصال الحكومي م.م.ابتهال جاسم رشيد </dc:title>
  <dc:creator>mustaFA82</dc:creator>
  <cp:lastModifiedBy>Maher</cp:lastModifiedBy>
  <cp:revision>10</cp:revision>
  <dcterms:created xsi:type="dcterms:W3CDTF">2024-04-16T20:27:58Z</dcterms:created>
  <dcterms:modified xsi:type="dcterms:W3CDTF">2024-04-16T22:14:32Z</dcterms:modified>
</cp:coreProperties>
</file>