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6" r:id="rId2"/>
    <p:sldId id="257" r:id="rId3"/>
    <p:sldId id="269" r:id="rId4"/>
    <p:sldId id="270" r:id="rId5"/>
    <p:sldId id="258" r:id="rId6"/>
    <p:sldId id="259" r:id="rId7"/>
    <p:sldId id="260" r:id="rId8"/>
    <p:sldId id="261" r:id="rId9"/>
    <p:sldId id="262" r:id="rId10"/>
    <p:sldId id="263" r:id="rId11"/>
    <p:sldId id="264" r:id="rId12"/>
    <p:sldId id="265" r:id="rId13"/>
    <p:sldId id="266" r:id="rId14"/>
    <p:sldId id="267" r:id="rId15"/>
    <p:sldId id="268"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66" d="100"/>
          <a:sy n="66" d="100"/>
        </p:scale>
        <p:origin x="103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156570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F49B8F-8D69-40FE-9061-F68A1D4C94D0}"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489400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802234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046759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997803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1F49B8F-8D69-40FE-9061-F68A1D4C94D0}" type="datetimeFigureOut">
              <a:rPr lang="en-US" smtClean="0"/>
              <a:t>4/1/2024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659580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1F49B8F-8D69-40FE-9061-F68A1D4C94D0}" type="datetimeFigureOut">
              <a:rPr lang="en-US" smtClean="0"/>
              <a:t>4/1/2024</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1869687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674554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5599999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4073776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691290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F49B8F-8D69-40FE-9061-F68A1D4C94D0}"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792889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F49B8F-8D69-40FE-9061-F68A1D4C94D0}"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174948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F49B8F-8D69-40FE-9061-F68A1D4C94D0}" type="datetimeFigureOut">
              <a:rPr lang="en-US" smtClean="0"/>
              <a:t>4/1/2024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78450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F49B8F-8D69-40FE-9061-F68A1D4C94D0}" type="datetimeFigureOut">
              <a:rPr lang="en-US" smtClean="0"/>
              <a:t>4/1/2024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792678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49B8F-8D69-40FE-9061-F68A1D4C94D0}" type="datetimeFigureOut">
              <a:rPr lang="en-US" smtClean="0"/>
              <a:t>4/1/2024</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349427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F49B8F-8D69-40FE-9061-F68A1D4C94D0}"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2380230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F49B8F-8D69-40FE-9061-F68A1D4C94D0}"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7D6CB32-6D35-4889-9DDF-DD40364A5311}" type="slidenum">
              <a:rPr lang="en-US" smtClean="0"/>
              <a:t>‹#›</a:t>
            </a:fld>
            <a:endParaRPr lang="en-US"/>
          </a:p>
        </p:txBody>
      </p:sp>
    </p:spTree>
    <p:extLst>
      <p:ext uri="{BB962C8B-B14F-4D97-AF65-F5344CB8AC3E}">
        <p14:creationId xmlns:p14="http://schemas.microsoft.com/office/powerpoint/2010/main" val="3626143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20">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1F49B8F-8D69-40FE-9061-F68A1D4C94D0}" type="datetimeFigureOut">
              <a:rPr lang="en-US" smtClean="0"/>
              <a:t>4/1/2024</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7D6CB32-6D35-4889-9DDF-DD40364A5311}" type="slidenum">
              <a:rPr lang="en-US" smtClean="0"/>
              <a:t>‹#›</a:t>
            </a:fld>
            <a:endParaRPr lang="en-US"/>
          </a:p>
        </p:txBody>
      </p:sp>
    </p:spTree>
    <p:extLst>
      <p:ext uri="{BB962C8B-B14F-4D97-AF65-F5344CB8AC3E}">
        <p14:creationId xmlns:p14="http://schemas.microsoft.com/office/powerpoint/2010/main" val="2722278641"/>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 id="2147483785" r:id="rId18"/>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4C729-AD0F-40E1-9976-FF834DC7856B}"/>
              </a:ext>
            </a:extLst>
          </p:cNvPr>
          <p:cNvSpPr>
            <a:spLocks noGrp="1"/>
          </p:cNvSpPr>
          <p:nvPr>
            <p:ph type="ctrTitle"/>
          </p:nvPr>
        </p:nvSpPr>
        <p:spPr/>
        <p:txBody>
          <a:bodyPr>
            <a:normAutofit/>
          </a:bodyPr>
          <a:lstStyle/>
          <a:p>
            <a:r>
              <a:rPr lang="ar-IQ" dirty="0"/>
              <a:t>اساسيات السباحة ، تعلم ، انقاذ ،غطس</a:t>
            </a:r>
            <a:br>
              <a:rPr lang="ar-IQ" dirty="0"/>
            </a:br>
            <a:r>
              <a:rPr lang="ar-IQ" dirty="0"/>
              <a:t>  </a:t>
            </a:r>
            <a:endParaRPr lang="en-US" dirty="0"/>
          </a:p>
        </p:txBody>
      </p:sp>
      <p:sp>
        <p:nvSpPr>
          <p:cNvPr id="3" name="Subtitle 2">
            <a:extLst>
              <a:ext uri="{FF2B5EF4-FFF2-40B4-BE49-F238E27FC236}">
                <a16:creationId xmlns:a16="http://schemas.microsoft.com/office/drawing/2014/main" id="{C4546435-E1B0-493F-887B-781FE2566AB3}"/>
              </a:ext>
            </a:extLst>
          </p:cNvPr>
          <p:cNvSpPr>
            <a:spLocks noGrp="1"/>
          </p:cNvSpPr>
          <p:nvPr>
            <p:ph type="subTitle" idx="1"/>
          </p:nvPr>
        </p:nvSpPr>
        <p:spPr/>
        <p:txBody>
          <a:bodyPr>
            <a:normAutofit fontScale="92500" lnSpcReduction="10000"/>
          </a:bodyPr>
          <a:lstStyle/>
          <a:p>
            <a:pPr algn="ctr"/>
            <a:r>
              <a:rPr lang="ar-IQ" sz="2400" dirty="0"/>
              <a:t>محاضرة مقدمة من قبل </a:t>
            </a:r>
          </a:p>
          <a:p>
            <a:pPr algn="ctr"/>
            <a:r>
              <a:rPr lang="ar-IQ" sz="2400" dirty="0"/>
              <a:t>ا.د مواهب حميد نعمان الجبوري</a:t>
            </a:r>
            <a:endParaRPr lang="en-US" sz="2400" dirty="0"/>
          </a:p>
        </p:txBody>
      </p:sp>
    </p:spTree>
    <p:extLst>
      <p:ext uri="{BB962C8B-B14F-4D97-AF65-F5344CB8AC3E}">
        <p14:creationId xmlns:p14="http://schemas.microsoft.com/office/powerpoint/2010/main" val="3454257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886F4-3082-4C25-A52E-076234E51697}"/>
              </a:ext>
            </a:extLst>
          </p:cNvPr>
          <p:cNvSpPr>
            <a:spLocks noGrp="1"/>
          </p:cNvSpPr>
          <p:nvPr>
            <p:ph type="title"/>
          </p:nvPr>
        </p:nvSpPr>
        <p:spPr>
          <a:xfrm>
            <a:off x="1154954" y="591273"/>
            <a:ext cx="8825659" cy="1981200"/>
          </a:xfrm>
        </p:spPr>
        <p:txBody>
          <a:bodyPr/>
          <a:lstStyle/>
          <a:p>
            <a:pPr algn="ctr" rtl="1"/>
            <a:r>
              <a:rPr lang="ar-IQ" dirty="0"/>
              <a:t>انواع سباحة الانقاذ</a:t>
            </a:r>
            <a:endParaRPr lang="en-US" dirty="0"/>
          </a:p>
        </p:txBody>
      </p:sp>
      <p:sp>
        <p:nvSpPr>
          <p:cNvPr id="3" name="Text Placeholder 2">
            <a:extLst>
              <a:ext uri="{FF2B5EF4-FFF2-40B4-BE49-F238E27FC236}">
                <a16:creationId xmlns:a16="http://schemas.microsoft.com/office/drawing/2014/main" id="{0C87CA52-8540-4EDE-8502-513E048A86D6}"/>
              </a:ext>
            </a:extLst>
          </p:cNvPr>
          <p:cNvSpPr>
            <a:spLocks noGrp="1"/>
          </p:cNvSpPr>
          <p:nvPr>
            <p:ph type="body" sz="half" idx="2"/>
          </p:nvPr>
        </p:nvSpPr>
        <p:spPr>
          <a:xfrm>
            <a:off x="1154954" y="3358102"/>
            <a:ext cx="8825659" cy="3551981"/>
          </a:xfrm>
        </p:spPr>
        <p:txBody>
          <a:bodyPr>
            <a:normAutofit fontScale="92500" lnSpcReduction="10000"/>
          </a:bodyPr>
          <a:lstStyle/>
          <a:p>
            <a:pPr algn="r"/>
            <a:r>
              <a:rPr lang="ar-IQ" dirty="0"/>
              <a:t>1</a:t>
            </a:r>
            <a:r>
              <a:rPr lang="ar-IQ" sz="2600" b="1" dirty="0"/>
              <a:t>- السباحة الحرة : اسرع طرق السباحة في الوصول الى مكان الغريق ويجب مراعاة ان يكون الراس خارج الماء لاستمرار النظر الى الغريق.</a:t>
            </a:r>
          </a:p>
          <a:p>
            <a:pPr algn="r"/>
            <a:r>
              <a:rPr lang="ar-IQ" sz="2600" b="1" dirty="0"/>
              <a:t>2- سباحة الصدر ، نفس طريقة سباحة الصدر ولكن يجب مراعاة أن يكون الراس خارج الماء وتركيز النظر على الغريق.</a:t>
            </a:r>
          </a:p>
          <a:p>
            <a:pPr algn="r"/>
            <a:r>
              <a:rPr lang="ar-IQ" sz="2600" b="1" dirty="0"/>
              <a:t>3- سباحة الظهر : مهمه في استخدام حالات السحب تؤدي الرجلان الحركة  الضفدعية لسحب الماء، اما الذراعان فتكون أحداهما في وضع ثابت امام الصدر والثانية تقوم بالحركة </a:t>
            </a:r>
          </a:p>
          <a:p>
            <a:pPr algn="r"/>
            <a:r>
              <a:rPr lang="ar-IQ" sz="2600" b="1" dirty="0"/>
              <a:t>4- السباحة على الجنب : تستخدم مع بعض الغرقى الفاقدين الوعي : الجسم بوضع الرقود مائل على الجنب حركة الرجلين تشبه المقص ، يندفع الجسم من خلالها.</a:t>
            </a:r>
            <a:endParaRPr lang="en-US" sz="2600" b="1" dirty="0"/>
          </a:p>
        </p:txBody>
      </p:sp>
    </p:spTree>
    <p:extLst>
      <p:ext uri="{BB962C8B-B14F-4D97-AF65-F5344CB8AC3E}">
        <p14:creationId xmlns:p14="http://schemas.microsoft.com/office/powerpoint/2010/main" val="1369160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D4015-4F73-45A3-80A2-D1DD4D2CE094}"/>
              </a:ext>
            </a:extLst>
          </p:cNvPr>
          <p:cNvSpPr>
            <a:spLocks noGrp="1"/>
          </p:cNvSpPr>
          <p:nvPr>
            <p:ph type="title"/>
          </p:nvPr>
        </p:nvSpPr>
        <p:spPr>
          <a:xfrm>
            <a:off x="1154953" y="579700"/>
            <a:ext cx="8825659" cy="1981200"/>
          </a:xfrm>
        </p:spPr>
        <p:txBody>
          <a:bodyPr/>
          <a:lstStyle/>
          <a:p>
            <a:pPr algn="ctr" rtl="1"/>
            <a:r>
              <a:rPr lang="ar-IQ" dirty="0"/>
              <a:t>طرق واساليب الانقاذ</a:t>
            </a:r>
            <a:endParaRPr lang="en-US" dirty="0"/>
          </a:p>
        </p:txBody>
      </p:sp>
      <p:sp>
        <p:nvSpPr>
          <p:cNvPr id="3" name="Text Placeholder 2">
            <a:extLst>
              <a:ext uri="{FF2B5EF4-FFF2-40B4-BE49-F238E27FC236}">
                <a16:creationId xmlns:a16="http://schemas.microsoft.com/office/drawing/2014/main" id="{4F7F437E-C13C-48DB-BD3F-4FAA81EA9109}"/>
              </a:ext>
            </a:extLst>
          </p:cNvPr>
          <p:cNvSpPr>
            <a:spLocks noGrp="1"/>
          </p:cNvSpPr>
          <p:nvPr>
            <p:ph type="body" sz="half" idx="2"/>
          </p:nvPr>
        </p:nvSpPr>
        <p:spPr/>
        <p:txBody>
          <a:bodyPr/>
          <a:lstStyle/>
          <a:p>
            <a:pPr algn="r" rtl="1"/>
            <a:r>
              <a:rPr lang="ar-IQ" sz="2400" b="1" dirty="0"/>
              <a:t>1- اذا كان الغربق قريب من حافة الحوض ممكن الرقود على البطن ثم مد احدى الذراعين للغريق واليد الأخرى تمسك بحافة الحوض ، اما اذا كان الفريق ابعد بقليل يتم الانقاذ عن طريق النزول على السلم ومسك السلم بذراع والأخرى لمسك الغريق، اما اذا كان الغريق أبعد مسافة فتستخدم حبل او طوق النجاة المربوط بحبل طويل يجب ان يرمى بعيدا ليتمكن الغريقالتعلق بالحبل ومن ثم سحب الغريق.</a:t>
            </a:r>
          </a:p>
          <a:p>
            <a:pPr marL="285750" indent="-285750" algn="r" rtl="1">
              <a:buFontTx/>
              <a:buChar char="-"/>
            </a:pPr>
            <a:endParaRPr lang="en-US" dirty="0"/>
          </a:p>
        </p:txBody>
      </p:sp>
    </p:spTree>
    <p:extLst>
      <p:ext uri="{BB962C8B-B14F-4D97-AF65-F5344CB8AC3E}">
        <p14:creationId xmlns:p14="http://schemas.microsoft.com/office/powerpoint/2010/main" val="3840436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0B6EB6-57CD-4881-961A-EF37DB399889}"/>
              </a:ext>
            </a:extLst>
          </p:cNvPr>
          <p:cNvSpPr txBox="1"/>
          <p:nvPr/>
        </p:nvSpPr>
        <p:spPr>
          <a:xfrm>
            <a:off x="962628" y="1362539"/>
            <a:ext cx="10266744" cy="4401205"/>
          </a:xfrm>
          <a:prstGeom prst="rect">
            <a:avLst/>
          </a:prstGeom>
          <a:noFill/>
        </p:spPr>
        <p:txBody>
          <a:bodyPr wrap="square">
            <a:spAutoFit/>
          </a:bodyPr>
          <a:lstStyle/>
          <a:p>
            <a:pPr algn="r"/>
            <a:r>
              <a:rPr lang="ar-IQ" sz="2000" b="1" dirty="0"/>
              <a:t>2</a:t>
            </a:r>
            <a:r>
              <a:rPr lang="ar-IQ" sz="2800" b="1" dirty="0"/>
              <a:t>-</a:t>
            </a:r>
            <a:r>
              <a:rPr lang="ar-IQ" sz="2400" b="1" dirty="0"/>
              <a:t> مسك الغريق من الصدر : توضع اليدان على صدر الغريق من اسفل الذراعين ويستخدم السباحة بالرجلين فقط من وضع الرقود على الظهر يجب بقاء جسم الغريق طافيا فوق سطح الماء والفم للأعلى وسحبه الى الشاطئ أوجانب الحوض. </a:t>
            </a:r>
          </a:p>
          <a:p>
            <a:pPr algn="r"/>
            <a:endParaRPr lang="ar-IQ" sz="2400" b="1" dirty="0"/>
          </a:p>
          <a:p>
            <a:pPr algn="r"/>
            <a:r>
              <a:rPr lang="ar-IQ" sz="2400" b="1" dirty="0"/>
              <a:t> 3- مسك الغريق أسفل الإبط : مسك الغريق من ابطه براحة الكف والابهام متجه للأعلى ويكون وجه الغريق خارج الماء وتستخدم حركة الرجلين المقصيةواستخدام الذراع السفلى بسحب الماء.</a:t>
            </a:r>
          </a:p>
          <a:p>
            <a:pPr algn="r"/>
            <a:endParaRPr lang="ar-IQ" sz="2400" b="1" dirty="0"/>
          </a:p>
          <a:p>
            <a:pPr algn="r"/>
            <a:r>
              <a:rPr lang="ar-IQ" sz="2400" b="1" dirty="0"/>
              <a:t>4-  الإنقاذ بمسك الحنك : يتم الاقتراب من خلف الغريق ويسند ظهر الغريق على صدره ويمسك حنكه مسكه قويه باليد وذلك بفتح الابهام والسبابة وبقية الاصابع مستندة على الفك مع مراعاة الحذر من الضغط على حنجرة الغريق ويرفع الرأس ليسنده على الصدر لتسهيل عملية التنفس للغريق</a:t>
            </a:r>
            <a:r>
              <a:rPr lang="ar-IQ" b="1" dirty="0"/>
              <a:t>.</a:t>
            </a:r>
          </a:p>
          <a:p>
            <a:pPr algn="r"/>
            <a:endParaRPr lang="ar-IQ" b="1" dirty="0"/>
          </a:p>
          <a:p>
            <a:pPr algn="r"/>
            <a:endParaRPr lang="en-US" b="1" dirty="0"/>
          </a:p>
        </p:txBody>
      </p:sp>
    </p:spTree>
    <p:extLst>
      <p:ext uri="{BB962C8B-B14F-4D97-AF65-F5344CB8AC3E}">
        <p14:creationId xmlns:p14="http://schemas.microsoft.com/office/powerpoint/2010/main" val="1978940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0F23A6-6C1B-4E3C-B095-9222ABF4DC3E}"/>
              </a:ext>
            </a:extLst>
          </p:cNvPr>
          <p:cNvSpPr txBox="1"/>
          <p:nvPr/>
        </p:nvSpPr>
        <p:spPr>
          <a:xfrm>
            <a:off x="462987" y="1095528"/>
            <a:ext cx="9939759" cy="2677656"/>
          </a:xfrm>
          <a:prstGeom prst="rect">
            <a:avLst/>
          </a:prstGeom>
          <a:noFill/>
        </p:spPr>
        <p:txBody>
          <a:bodyPr wrap="square">
            <a:spAutoFit/>
          </a:bodyPr>
          <a:lstStyle/>
          <a:p>
            <a:pPr algn="r"/>
            <a:r>
              <a:rPr lang="ar-IQ" dirty="0"/>
              <a:t>5</a:t>
            </a:r>
            <a:r>
              <a:rPr lang="ar-IQ" sz="2400" b="1" dirty="0"/>
              <a:t>- الانقاذ بمسك الكتف : وضع يد المنقذ فوق كتف الغريق عبر الصدر حتى تصل يد المنقذ جانب الغريق اسفل الابط تماما ويستعمل المنقذ رفاسات الرجل المقصية العكسية ويجب التأكد من وجه الغريق خارج الماءوالوصول الى الشاطئ أو جانب الحوض</a:t>
            </a:r>
          </a:p>
          <a:p>
            <a:pPr algn="r"/>
            <a:endParaRPr lang="ar-IQ" sz="2400" b="1" dirty="0"/>
          </a:p>
          <a:p>
            <a:pPr algn="r"/>
            <a:r>
              <a:rPr lang="ar-IQ" sz="2400" b="1" dirty="0"/>
              <a:t>6- الانقاذ بمسكة خلفية : المسكة الاقوى يمسك رسغ الذراع التي فوق صدر الغريق باليد كما يضع اليد والرسغ كلاهما تحت أبط الغريق طريقة الحمل والسحب يستعمل الرفسة المقصية للرجلين لحين الوصول.</a:t>
            </a:r>
            <a:endParaRPr lang="en-US" sz="2400" b="1" dirty="0"/>
          </a:p>
        </p:txBody>
      </p:sp>
    </p:spTree>
    <p:extLst>
      <p:ext uri="{BB962C8B-B14F-4D97-AF65-F5344CB8AC3E}">
        <p14:creationId xmlns:p14="http://schemas.microsoft.com/office/powerpoint/2010/main" val="789617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72952-6F60-4B09-BFB4-B6A4256CB9F0}"/>
              </a:ext>
            </a:extLst>
          </p:cNvPr>
          <p:cNvSpPr>
            <a:spLocks noGrp="1"/>
          </p:cNvSpPr>
          <p:nvPr>
            <p:ph type="title"/>
          </p:nvPr>
        </p:nvSpPr>
        <p:spPr>
          <a:xfrm>
            <a:off x="1148798" y="371354"/>
            <a:ext cx="8825659" cy="1981200"/>
          </a:xfrm>
        </p:spPr>
        <p:txBody>
          <a:bodyPr/>
          <a:lstStyle/>
          <a:p>
            <a:pPr algn="ctr"/>
            <a:r>
              <a:rPr lang="ar-IQ" dirty="0"/>
              <a:t>الاسعافات الاولية</a:t>
            </a:r>
            <a:endParaRPr lang="en-US" dirty="0"/>
          </a:p>
        </p:txBody>
      </p:sp>
      <p:sp>
        <p:nvSpPr>
          <p:cNvPr id="3" name="Text Placeholder 2">
            <a:extLst>
              <a:ext uri="{FF2B5EF4-FFF2-40B4-BE49-F238E27FC236}">
                <a16:creationId xmlns:a16="http://schemas.microsoft.com/office/drawing/2014/main" id="{F358CAEB-C6D6-4440-A4D0-D5582BEA8EEE}"/>
              </a:ext>
            </a:extLst>
          </p:cNvPr>
          <p:cNvSpPr>
            <a:spLocks noGrp="1"/>
          </p:cNvSpPr>
          <p:nvPr>
            <p:ph type="body" sz="half" idx="2"/>
          </p:nvPr>
        </p:nvSpPr>
        <p:spPr>
          <a:xfrm>
            <a:off x="1148798" y="3103462"/>
            <a:ext cx="10466028" cy="3517257"/>
          </a:xfrm>
        </p:spPr>
        <p:txBody>
          <a:bodyPr>
            <a:normAutofit/>
          </a:bodyPr>
          <a:lstStyle/>
          <a:p>
            <a:pPr algn="r"/>
            <a:r>
              <a:rPr lang="ar-IQ" dirty="0"/>
              <a:t>1</a:t>
            </a:r>
            <a:r>
              <a:rPr lang="ar-IQ" sz="2400" b="1" dirty="0"/>
              <a:t>- بمجرد اخراج الغريق ووضعه على الأرض يبدأ بالتخلص من ملابس الفريق، بعدها يجلس المنقذ قرب راس الغريق نصف جلوس ويرفعه ويضعه على ركبته العليا ثم يفتح الفم ويسحب اللسان للخارج ثم ينظف الفم من العوالق والاتربة والطين لأنها تعوق مرور الهواء.</a:t>
            </a:r>
          </a:p>
          <a:p>
            <a:pPr algn="r"/>
            <a:r>
              <a:rPr lang="ar-IQ" sz="2400" b="1" dirty="0"/>
              <a:t>2- بعدها يخرج الماء التي ابتلعها الفريق بوضعه مستلقيا على بطنه والذراعان بجانب الرأس ويتجه الرأس الى احد الجانبين ويقف المنقذ والغريق بين قدميه ويبدأ برفعه من منطقة البطن بالذراعين للأعلى بمساعدة الفريق لإخراج الماء من جوفه ويوضع بعدها على ظهره حتى يعود لوعيه.</a:t>
            </a:r>
            <a:endParaRPr lang="en-US" b="1" dirty="0"/>
          </a:p>
        </p:txBody>
      </p:sp>
    </p:spTree>
    <p:extLst>
      <p:ext uri="{BB962C8B-B14F-4D97-AF65-F5344CB8AC3E}">
        <p14:creationId xmlns:p14="http://schemas.microsoft.com/office/powerpoint/2010/main" val="438274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A29C94-308D-46B4-B6F1-DF8EB64D2A7B}"/>
              </a:ext>
            </a:extLst>
          </p:cNvPr>
          <p:cNvSpPr txBox="1"/>
          <p:nvPr/>
        </p:nvSpPr>
        <p:spPr>
          <a:xfrm>
            <a:off x="0" y="1016090"/>
            <a:ext cx="12049246" cy="3785652"/>
          </a:xfrm>
          <a:prstGeom prst="rect">
            <a:avLst/>
          </a:prstGeom>
          <a:noFill/>
        </p:spPr>
        <p:txBody>
          <a:bodyPr wrap="square">
            <a:spAutoFit/>
          </a:bodyPr>
          <a:lstStyle/>
          <a:p>
            <a:pPr algn="r"/>
            <a:r>
              <a:rPr lang="ar-IQ" sz="2400" b="1" dirty="0"/>
              <a:t> 3- للتنفس الاصطناعي : تؤدي فائدة كبيرة تعمل على طردما تبقى من الماء في الجسم بمد الغريق على بطنه ويتجه الرأس الى احدى الجهات وساقاه مضمومتين ويداه ممدودتين وراحة اليدين تلامس الأرض ويجلس المنقذ على الجانب او فوقه وبعدها تضغط راحت اليدين على ظهر الغريق يكون الابهامان قريبين من العمود الفقري ويضغط بالجسم خفيفا على الضلوع وتضغط بثقل جسمك على ظهر الفريق ثم الرجوع الى الوضع السابق تكرر هذه العملية حوالي ۲۰۱٥ مرة في الدقيقة إلى أن يعود الغريق الى حالته الطبيعية بعدها تدليك الرجلين والذراعين من الأسفل الى الاعلى باتجاه القلب.</a:t>
            </a:r>
          </a:p>
          <a:p>
            <a:pPr algn="r"/>
            <a:endParaRPr lang="ar-IQ" sz="2400" b="1" dirty="0"/>
          </a:p>
          <a:p>
            <a:pPr algn="r"/>
            <a:r>
              <a:rPr lang="ar-IQ" sz="2400" b="1" dirty="0"/>
              <a:t>طريقة النفخ ( قبلة الحياة ) ، احدث طريقة للتنفس الاصطناعي تعتمدعلى دفع الهواء للمنقذ المحتوي على نسبة من الأوكسجين، من وضع الاستلقاء على الظهر للغريق بينما ينحني المنقذ على الغريق مع الضغط بإحدى اليدين على الجبهة وسد الانف بالإبهام والسبابة، ثم يأخذ شهيق عميق ثم وضع الفم على فم الغريق ويؤدي حركة النفخ، ويبعد الفم للسماح بأداء الزفير للغريق، ويؤدي عملية النفخ بمعدل ۱۲_۲۰ مرة في الدقيقة.</a:t>
            </a:r>
            <a:endParaRPr lang="en-US" sz="2400" b="1" dirty="0"/>
          </a:p>
        </p:txBody>
      </p:sp>
    </p:spTree>
    <p:extLst>
      <p:ext uri="{BB962C8B-B14F-4D97-AF65-F5344CB8AC3E}">
        <p14:creationId xmlns:p14="http://schemas.microsoft.com/office/powerpoint/2010/main" val="3809161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F7392-CCB1-4129-ABB8-1340319F67D3}"/>
              </a:ext>
            </a:extLst>
          </p:cNvPr>
          <p:cNvSpPr>
            <a:spLocks noGrp="1"/>
          </p:cNvSpPr>
          <p:nvPr>
            <p:ph type="title"/>
          </p:nvPr>
        </p:nvSpPr>
        <p:spPr/>
        <p:txBody>
          <a:bodyPr/>
          <a:lstStyle/>
          <a:p>
            <a:pPr algn="ctr"/>
            <a:r>
              <a:rPr lang="ar-IQ" b="1" dirty="0"/>
              <a:t>شكرا لاصغائكم</a:t>
            </a:r>
            <a:endParaRPr lang="en-US" b="1" dirty="0"/>
          </a:p>
        </p:txBody>
      </p:sp>
      <p:pic>
        <p:nvPicPr>
          <p:cNvPr id="5" name="Content Placeholder 4">
            <a:extLst>
              <a:ext uri="{FF2B5EF4-FFF2-40B4-BE49-F238E27FC236}">
                <a16:creationId xmlns:a16="http://schemas.microsoft.com/office/drawing/2014/main" id="{7035E2C7-B44A-42EB-8A1E-CA5A4AE6AE5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326511"/>
            <a:ext cx="12192000" cy="436365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687463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84055-E10E-42A3-9C10-4D7000521854}"/>
              </a:ext>
            </a:extLst>
          </p:cNvPr>
          <p:cNvSpPr>
            <a:spLocks noGrp="1"/>
          </p:cNvSpPr>
          <p:nvPr>
            <p:ph type="title"/>
          </p:nvPr>
        </p:nvSpPr>
        <p:spPr/>
        <p:txBody>
          <a:bodyPr/>
          <a:lstStyle/>
          <a:p>
            <a:pPr algn="r" rtl="1"/>
            <a:r>
              <a:rPr lang="ar-IQ" dirty="0"/>
              <a:t>                                السباحة </a:t>
            </a:r>
            <a:endParaRPr lang="en-US" dirty="0"/>
          </a:p>
        </p:txBody>
      </p:sp>
      <p:sp>
        <p:nvSpPr>
          <p:cNvPr id="3" name="Content Placeholder 2">
            <a:extLst>
              <a:ext uri="{FF2B5EF4-FFF2-40B4-BE49-F238E27FC236}">
                <a16:creationId xmlns:a16="http://schemas.microsoft.com/office/drawing/2014/main" id="{C53BB3B1-6AB6-4EAC-8603-7565AA2425EE}"/>
              </a:ext>
            </a:extLst>
          </p:cNvPr>
          <p:cNvSpPr>
            <a:spLocks noGrp="1"/>
          </p:cNvSpPr>
          <p:nvPr>
            <p:ph idx="1"/>
          </p:nvPr>
        </p:nvSpPr>
        <p:spPr/>
        <p:txBody>
          <a:bodyPr>
            <a:normAutofit/>
          </a:bodyPr>
          <a:lstStyle/>
          <a:p>
            <a:pPr marL="0" indent="0" algn="r" rtl="1">
              <a:buNone/>
            </a:pPr>
            <a:r>
              <a:rPr lang="ar-IQ" sz="2800" dirty="0"/>
              <a:t> </a:t>
            </a:r>
          </a:p>
          <a:p>
            <a:pPr marL="0" indent="0" algn="r" rtl="1">
              <a:buNone/>
            </a:pPr>
            <a:r>
              <a:rPr lang="ar-IQ" sz="2800" dirty="0"/>
              <a:t>هناك أربعة أنماط سباحة مختلفة في السباحة لها خصائصها الخاصة. هذه الأنماط ، التي تسمى السباحة الحرة ، والسباحة على الظهر ، والسباحة في سباحة الصدر ، وسباحة الفراشة ، لديها معرفة نظرية. يمكن للأشخاص الذين يبدأون السباحة من خلال امتلاك المعرفة النظرية حول أساليب السباحة تحسين أسلوبهم بسهولة أكبر أثناء الممارسة.</a:t>
            </a:r>
            <a:endParaRPr lang="en-US" sz="2800" dirty="0"/>
          </a:p>
        </p:txBody>
      </p:sp>
    </p:spTree>
    <p:extLst>
      <p:ext uri="{BB962C8B-B14F-4D97-AF65-F5344CB8AC3E}">
        <p14:creationId xmlns:p14="http://schemas.microsoft.com/office/powerpoint/2010/main" val="3184608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F2409-B49C-4DA1-ACF9-EFAEF18C0FFE}"/>
              </a:ext>
            </a:extLst>
          </p:cNvPr>
          <p:cNvSpPr>
            <a:spLocks noGrp="1"/>
          </p:cNvSpPr>
          <p:nvPr>
            <p:ph type="title"/>
          </p:nvPr>
        </p:nvSpPr>
        <p:spPr/>
        <p:txBody>
          <a:bodyPr/>
          <a:lstStyle/>
          <a:p>
            <a:pPr algn="ctr"/>
            <a:r>
              <a:rPr lang="ar-IQ" dirty="0"/>
              <a:t>انواع السباحة </a:t>
            </a:r>
            <a:endParaRPr lang="en-US" dirty="0"/>
          </a:p>
        </p:txBody>
      </p:sp>
      <p:sp>
        <p:nvSpPr>
          <p:cNvPr id="3" name="Content Placeholder 2">
            <a:extLst>
              <a:ext uri="{FF2B5EF4-FFF2-40B4-BE49-F238E27FC236}">
                <a16:creationId xmlns:a16="http://schemas.microsoft.com/office/drawing/2014/main" id="{F6253123-9B84-4643-9C69-FD0207989C8A}"/>
              </a:ext>
            </a:extLst>
          </p:cNvPr>
          <p:cNvSpPr>
            <a:spLocks noGrp="1"/>
          </p:cNvSpPr>
          <p:nvPr>
            <p:ph idx="1"/>
          </p:nvPr>
        </p:nvSpPr>
        <p:spPr>
          <a:xfrm>
            <a:off x="1154954" y="2603500"/>
            <a:ext cx="10639649" cy="4254500"/>
          </a:xfrm>
        </p:spPr>
        <p:txBody>
          <a:bodyPr>
            <a:normAutofit/>
          </a:bodyPr>
          <a:lstStyle/>
          <a:p>
            <a:pPr algn="r" rtl="1"/>
            <a:r>
              <a:rPr lang="ar-IQ" sz="2400" b="1" dirty="0"/>
              <a:t>1- السباحة الحرة، والمعروفة أيضًا باسم الزحف الأمامي، هي أشهر وأسرع سباحة. وهو يتضمن ضربات متناوبة للذراع والركل مع إبقاء الجسم في وضع أفقي. إن مفتاح السباحة الحرة السريعة هو الحفاظ على معدل ضربات ثابت وفعال مع تقليل السحب.</a:t>
            </a:r>
          </a:p>
          <a:p>
            <a:pPr algn="r" rtl="1"/>
            <a:r>
              <a:rPr lang="ar-IQ" sz="2400" b="1" dirty="0"/>
              <a:t>2-  سباحة الفراشة هي ثاني أسرع ضربة سباحة وهي معروفة بأسلوبها الفريد والصعب. وهو ينطوي على ضربة ذراع متزامنة وركلة دولفين، الأمر الذي يتطلب الكثير من القوة والتنسيق. للسباحة بسرعة الفراشة، من المهم الحفاظ على ركلة قوية ومتسقة مع إبقاء الذراعين قريبتين من الجسم.</a:t>
            </a:r>
          </a:p>
          <a:p>
            <a:pPr algn="r" rtl="1"/>
            <a:r>
              <a:rPr lang="ar-IQ" sz="2400" b="1" dirty="0"/>
              <a:t>3- سباحة الظهر ثالث أسرع سباحة في العالم وهي تشبه السباحة الحرة، إلا أن السباحين يسبحون على ظهورهم. وهو يتضمن ضربات متناوبة للذراع والركل مع إبقاء الجسم في وضع أفقي. للسباحة بسرعة على الظهر، من المهم الحفاظ على معدل ضربات ثابت وفعال مع الحفاظ على محاذاة الجسم لسطح الماء.</a:t>
            </a:r>
          </a:p>
          <a:p>
            <a:pPr marL="0" indent="0" algn="r" rtl="1">
              <a:buNone/>
            </a:pPr>
            <a:endParaRPr lang="en-US" sz="2400" b="1" dirty="0"/>
          </a:p>
        </p:txBody>
      </p:sp>
    </p:spTree>
    <p:extLst>
      <p:ext uri="{BB962C8B-B14F-4D97-AF65-F5344CB8AC3E}">
        <p14:creationId xmlns:p14="http://schemas.microsoft.com/office/powerpoint/2010/main" val="1723080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AD532E-B324-4CE7-A791-F4E28A1ECE3A}"/>
              </a:ext>
            </a:extLst>
          </p:cNvPr>
          <p:cNvSpPr txBox="1"/>
          <p:nvPr/>
        </p:nvSpPr>
        <p:spPr>
          <a:xfrm>
            <a:off x="601885" y="2958654"/>
            <a:ext cx="10729730" cy="1200329"/>
          </a:xfrm>
          <a:prstGeom prst="rect">
            <a:avLst/>
          </a:prstGeom>
          <a:noFill/>
        </p:spPr>
        <p:txBody>
          <a:bodyPr wrap="square">
            <a:spAutoFit/>
          </a:bodyPr>
          <a:lstStyle/>
          <a:p>
            <a:pPr algn="r"/>
            <a:r>
              <a:rPr lang="ar-IQ" sz="2400" b="1" dirty="0"/>
              <a:t>في الختام، أسرع ضربات السباحة هي السباحة الحرة، والفراشة، والظهر. تتطلب كل ضربة مزيجًا فريدًا من القوة والتحمل والتقنية للسباحة بسرعة. من خلال إتقان هذه الضربات، يمكن للسباحين تحسين أدائهم العام وتحقيق أهدافهم في حمام السباح</a:t>
            </a:r>
            <a:endParaRPr lang="en-US" sz="2400" b="1" dirty="0"/>
          </a:p>
        </p:txBody>
      </p:sp>
    </p:spTree>
    <p:extLst>
      <p:ext uri="{BB962C8B-B14F-4D97-AF65-F5344CB8AC3E}">
        <p14:creationId xmlns:p14="http://schemas.microsoft.com/office/powerpoint/2010/main" val="243835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44E71-F960-4CE6-B936-843C0AF46755}"/>
              </a:ext>
            </a:extLst>
          </p:cNvPr>
          <p:cNvSpPr>
            <a:spLocks noGrp="1"/>
          </p:cNvSpPr>
          <p:nvPr>
            <p:ph type="title"/>
          </p:nvPr>
        </p:nvSpPr>
        <p:spPr/>
        <p:txBody>
          <a:bodyPr/>
          <a:lstStyle/>
          <a:p>
            <a:pPr algn="ctr" rtl="1"/>
            <a:r>
              <a:rPr lang="ar-IQ" dirty="0"/>
              <a:t>الانقاذ </a:t>
            </a:r>
            <a:endParaRPr lang="en-US" dirty="0"/>
          </a:p>
        </p:txBody>
      </p:sp>
      <p:sp>
        <p:nvSpPr>
          <p:cNvPr id="3" name="Content Placeholder 2">
            <a:extLst>
              <a:ext uri="{FF2B5EF4-FFF2-40B4-BE49-F238E27FC236}">
                <a16:creationId xmlns:a16="http://schemas.microsoft.com/office/drawing/2014/main" id="{B3F6EC97-61E5-448E-9575-C7E788B5BD95}"/>
              </a:ext>
            </a:extLst>
          </p:cNvPr>
          <p:cNvSpPr>
            <a:spLocks noGrp="1"/>
          </p:cNvSpPr>
          <p:nvPr>
            <p:ph idx="1"/>
          </p:nvPr>
        </p:nvSpPr>
        <p:spPr/>
        <p:txBody>
          <a:bodyPr>
            <a:normAutofit/>
          </a:bodyPr>
          <a:lstStyle/>
          <a:p>
            <a:pPr algn="r" rtl="1"/>
            <a:r>
              <a:rPr lang="ar-IQ" sz="2400" dirty="0"/>
              <a:t> </a:t>
            </a:r>
            <a:r>
              <a:rPr lang="ar-IQ" sz="2400" b="1" dirty="0"/>
              <a:t>الانقاذ الفرقي :</a:t>
            </a:r>
          </a:p>
          <a:p>
            <a:pPr algn="r" rtl="1"/>
            <a:r>
              <a:rPr lang="ar-IQ" sz="2400" dirty="0"/>
              <a:t>عندما يتعرض شخص ما للغرق عادة يكون قد ابتلع كميات من الماء ويحاول ان يطفو على سطح الماء لفترة وتكون هذه الفترة قصيرة جدا رافعا ذراعيه للأعلى لطلب النجدة، والواقع أن قيام الشخص الغريق برفع ذراعه الى الأعلى يساعد على غرقه، لأن رجليه لا تستطيع المقاومة ورفع الجسم للأعلى مما يؤدي الى غرقه خاصة اذا ابتلع من الماء وغلب عليه التعب ويحدث الغرق بسرعة اذا فقد الانسان وعيه، وعلى المنقذ ان يباشر بالإنقاذ فورا وبسرعة  وعلى المنقد اتخاذ قرارات سريعة .</a:t>
            </a:r>
            <a:endParaRPr lang="en-US" sz="2400" dirty="0"/>
          </a:p>
        </p:txBody>
      </p:sp>
    </p:spTree>
    <p:extLst>
      <p:ext uri="{BB962C8B-B14F-4D97-AF65-F5344CB8AC3E}">
        <p14:creationId xmlns:p14="http://schemas.microsoft.com/office/powerpoint/2010/main" val="341428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76007F-CA1F-4BA1-823A-8A4E3B6F398D}"/>
              </a:ext>
            </a:extLst>
          </p:cNvPr>
          <p:cNvSpPr txBox="1"/>
          <p:nvPr/>
        </p:nvSpPr>
        <p:spPr>
          <a:xfrm>
            <a:off x="937549" y="2274838"/>
            <a:ext cx="9664861" cy="2308324"/>
          </a:xfrm>
          <a:prstGeom prst="rect">
            <a:avLst/>
          </a:prstGeom>
          <a:noFill/>
        </p:spPr>
        <p:txBody>
          <a:bodyPr wrap="square">
            <a:spAutoFit/>
          </a:bodyPr>
          <a:lstStyle/>
          <a:p>
            <a:pPr algn="r"/>
            <a:r>
              <a:rPr lang="ar-IQ" dirty="0"/>
              <a:t> </a:t>
            </a:r>
            <a:r>
              <a:rPr lang="ar-IQ" sz="2400" b="1" dirty="0"/>
              <a:t>تحديد مكان الغريق بالضبط   </a:t>
            </a:r>
            <a:endParaRPr lang="ar-IQ" b="1" dirty="0"/>
          </a:p>
          <a:p>
            <a:pPr algn="r"/>
            <a:r>
              <a:rPr lang="ar-IQ" sz="2400" dirty="0"/>
              <a:t> معرفة أقصر الطرق للوصول بسهولة وبسرعة وأسهل طريقة واقل جهد. استخدام السباحة الحرة والصدر على أن يكون الرأس خارج الماء لمشاهدةالغريق. ان لا يغفل عن متابعة الغريق بالنظر له من بداية رؤيته وحتى الوصول اليه عند الانقاذ .</a:t>
            </a:r>
          </a:p>
          <a:p>
            <a:pPr algn="r"/>
            <a:r>
              <a:rPr lang="ar-IQ" sz="2400" dirty="0"/>
              <a:t> </a:t>
            </a:r>
            <a:r>
              <a:rPr lang="ar-IQ" sz="2400" b="1" dirty="0"/>
              <a:t>مسك الغريق </a:t>
            </a:r>
          </a:p>
          <a:p>
            <a:pPr algn="r"/>
            <a:r>
              <a:rPr lang="ar-IQ" sz="2400" dirty="0"/>
              <a:t>ويجب ان يجعل وجهه للخارج اي خارج سطح الماء حتى يستطيع التنفس وسحبه الى شاطئ الامان</a:t>
            </a:r>
            <a:r>
              <a:rPr lang="ar-IQ" dirty="0"/>
              <a:t>.</a:t>
            </a:r>
            <a:endParaRPr lang="en-US" dirty="0"/>
          </a:p>
        </p:txBody>
      </p:sp>
    </p:spTree>
    <p:extLst>
      <p:ext uri="{BB962C8B-B14F-4D97-AF65-F5344CB8AC3E}">
        <p14:creationId xmlns:p14="http://schemas.microsoft.com/office/powerpoint/2010/main" val="2012735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CF57A-9E42-4ADE-B8AB-23E1D2D2F41D}"/>
              </a:ext>
            </a:extLst>
          </p:cNvPr>
          <p:cNvSpPr>
            <a:spLocks noGrp="1"/>
          </p:cNvSpPr>
          <p:nvPr>
            <p:ph type="title"/>
          </p:nvPr>
        </p:nvSpPr>
        <p:spPr>
          <a:xfrm>
            <a:off x="958184" y="429228"/>
            <a:ext cx="8825659" cy="1981200"/>
          </a:xfrm>
        </p:spPr>
        <p:txBody>
          <a:bodyPr/>
          <a:lstStyle/>
          <a:p>
            <a:pPr algn="ctr"/>
            <a:r>
              <a:rPr lang="ar-IQ" dirty="0"/>
              <a:t>اسباب الغرق </a:t>
            </a:r>
            <a:endParaRPr lang="en-US" dirty="0"/>
          </a:p>
        </p:txBody>
      </p:sp>
      <p:sp>
        <p:nvSpPr>
          <p:cNvPr id="3" name="Text Placeholder 2">
            <a:extLst>
              <a:ext uri="{FF2B5EF4-FFF2-40B4-BE49-F238E27FC236}">
                <a16:creationId xmlns:a16="http://schemas.microsoft.com/office/drawing/2014/main" id="{BCD85C93-95FA-48C1-BD53-8CAD279306B9}"/>
              </a:ext>
            </a:extLst>
          </p:cNvPr>
          <p:cNvSpPr>
            <a:spLocks noGrp="1"/>
          </p:cNvSpPr>
          <p:nvPr>
            <p:ph type="body" sz="half" idx="2"/>
          </p:nvPr>
        </p:nvSpPr>
        <p:spPr>
          <a:xfrm>
            <a:off x="1154954" y="3275636"/>
            <a:ext cx="8825659" cy="2767314"/>
          </a:xfrm>
        </p:spPr>
        <p:txBody>
          <a:bodyPr>
            <a:normAutofit fontScale="47500" lnSpcReduction="20000"/>
          </a:bodyPr>
          <a:lstStyle/>
          <a:p>
            <a:pPr algn="r" rtl="1"/>
            <a:r>
              <a:rPr lang="ar-IQ" dirty="0"/>
              <a:t> </a:t>
            </a:r>
            <a:r>
              <a:rPr lang="ar-IQ" sz="4500" b="1" dirty="0"/>
              <a:t>1</a:t>
            </a:r>
            <a:r>
              <a:rPr lang="ar-IQ" sz="5100" b="1" dirty="0"/>
              <a:t>- لا يجيد السباحة</a:t>
            </a:r>
          </a:p>
          <a:p>
            <a:pPr algn="r" rtl="1"/>
            <a:r>
              <a:rPr lang="ar-IQ" sz="5100" b="1" dirty="0"/>
              <a:t>2- الخوف</a:t>
            </a:r>
          </a:p>
          <a:p>
            <a:pPr algn="r" rtl="1"/>
            <a:r>
              <a:rPr lang="ar-IQ" sz="5100" b="1" dirty="0"/>
              <a:t>3- عدم ادراك الشخص للظروف المحيطة .</a:t>
            </a:r>
          </a:p>
          <a:p>
            <a:pPr algn="r" rtl="1"/>
            <a:r>
              <a:rPr lang="ar-IQ" sz="5100" b="1" dirty="0"/>
              <a:t>4- عدم المقدرة على التخلص من المواقف الخطرة .</a:t>
            </a:r>
          </a:p>
          <a:p>
            <a:pPr algn="r" rtl="1"/>
            <a:r>
              <a:rPr lang="ar-IQ" sz="5100" b="1" dirty="0"/>
              <a:t>ه - عدم معرفة الإنقاذ للأشخاص الذين يحاولون انقاذ غيرهم .</a:t>
            </a:r>
          </a:p>
          <a:p>
            <a:pPr algn="r" rtl="1"/>
            <a:r>
              <a:rPr lang="ar-IQ" sz="5100" b="1" dirty="0"/>
              <a:t>٦- السباحة في التيارات السريعة .</a:t>
            </a:r>
          </a:p>
        </p:txBody>
      </p:sp>
    </p:spTree>
    <p:extLst>
      <p:ext uri="{BB962C8B-B14F-4D97-AF65-F5344CB8AC3E}">
        <p14:creationId xmlns:p14="http://schemas.microsoft.com/office/powerpoint/2010/main" val="3217713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05C44-6678-46AF-9B59-E3BE15FAC082}"/>
              </a:ext>
            </a:extLst>
          </p:cNvPr>
          <p:cNvSpPr txBox="1"/>
          <p:nvPr/>
        </p:nvSpPr>
        <p:spPr>
          <a:xfrm>
            <a:off x="2873416" y="1987174"/>
            <a:ext cx="7647972" cy="2677656"/>
          </a:xfrm>
          <a:prstGeom prst="rect">
            <a:avLst/>
          </a:prstGeom>
          <a:noFill/>
        </p:spPr>
        <p:txBody>
          <a:bodyPr wrap="square">
            <a:spAutoFit/>
          </a:bodyPr>
          <a:lstStyle/>
          <a:p>
            <a:pPr algn="r" rtl="1"/>
            <a:r>
              <a:rPr lang="ar-IQ" sz="2400" b="1" dirty="0"/>
              <a:t>7- الثقة بالنفس بدرجة كبيرة </a:t>
            </a:r>
          </a:p>
          <a:p>
            <a:pPr algn="r" rtl="1"/>
            <a:r>
              <a:rPr lang="ar-IQ" sz="2400" b="1" dirty="0"/>
              <a:t>8- والسباحة في حالة وجود العواصف</a:t>
            </a:r>
          </a:p>
          <a:p>
            <a:pPr algn="r" rtl="1"/>
            <a:r>
              <a:rPr lang="ar-IQ" sz="2400" b="1" dirty="0"/>
              <a:t>9- والسباحة الفردية لمسافات بعيدة .</a:t>
            </a:r>
          </a:p>
          <a:p>
            <a:pPr algn="r" rtl="1"/>
            <a:r>
              <a:rPr lang="ar-IQ" sz="2400" b="1" dirty="0"/>
              <a:t>10-الغوص في المناطق غير المعروفة .</a:t>
            </a:r>
          </a:p>
          <a:p>
            <a:pPr algn="r" rtl="1"/>
            <a:r>
              <a:rPr lang="ar-IQ" sz="2400" b="1" dirty="0"/>
              <a:t>11 - السباحة لمسافات تفوق القدرات البدنية</a:t>
            </a:r>
          </a:p>
          <a:p>
            <a:pPr algn="r" rtl="1"/>
            <a:r>
              <a:rPr lang="ar-IQ" sz="2400" b="1" dirty="0"/>
              <a:t>12 - السباحة في اماكن غير تابعة للإشراف من قبل المنقذين </a:t>
            </a:r>
          </a:p>
          <a:p>
            <a:pPr algn="r" rtl="1"/>
            <a:r>
              <a:rPr lang="ar-IQ" sz="2400" b="1" dirty="0"/>
              <a:t> 13- عدم طلب المساعدة في وقت احتياج المساعدة الحقيقية .</a:t>
            </a:r>
            <a:endParaRPr lang="en-US" sz="2400" b="1" dirty="0"/>
          </a:p>
        </p:txBody>
      </p:sp>
    </p:spTree>
    <p:extLst>
      <p:ext uri="{BB962C8B-B14F-4D97-AF65-F5344CB8AC3E}">
        <p14:creationId xmlns:p14="http://schemas.microsoft.com/office/powerpoint/2010/main" val="759677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5A277-BD09-4C94-9F35-F15C7C3324BA}"/>
              </a:ext>
            </a:extLst>
          </p:cNvPr>
          <p:cNvSpPr>
            <a:spLocks noGrp="1"/>
          </p:cNvSpPr>
          <p:nvPr>
            <p:ph type="title"/>
          </p:nvPr>
        </p:nvSpPr>
        <p:spPr>
          <a:xfrm>
            <a:off x="1154954" y="417653"/>
            <a:ext cx="8825659" cy="1981200"/>
          </a:xfrm>
        </p:spPr>
        <p:txBody>
          <a:bodyPr/>
          <a:lstStyle/>
          <a:p>
            <a:pPr algn="ctr"/>
            <a:r>
              <a:rPr lang="ar-IQ" dirty="0"/>
              <a:t>سباحة الانقاذ </a:t>
            </a:r>
            <a:endParaRPr lang="en-US" dirty="0"/>
          </a:p>
        </p:txBody>
      </p:sp>
      <p:sp>
        <p:nvSpPr>
          <p:cNvPr id="3" name="Text Placeholder 2">
            <a:extLst>
              <a:ext uri="{FF2B5EF4-FFF2-40B4-BE49-F238E27FC236}">
                <a16:creationId xmlns:a16="http://schemas.microsoft.com/office/drawing/2014/main" id="{2C8874AC-AC78-4120-8F94-4118ECC32CA3}"/>
              </a:ext>
            </a:extLst>
          </p:cNvPr>
          <p:cNvSpPr>
            <a:spLocks noGrp="1"/>
          </p:cNvSpPr>
          <p:nvPr>
            <p:ph type="body" sz="half" idx="2"/>
          </p:nvPr>
        </p:nvSpPr>
        <p:spPr/>
        <p:txBody>
          <a:bodyPr>
            <a:normAutofit/>
          </a:bodyPr>
          <a:lstStyle/>
          <a:p>
            <a:pPr algn="r"/>
            <a:r>
              <a:rPr lang="ar-IQ" sz="2800" b="1" dirty="0"/>
              <a:t>هي عبارة عن مهارات منها الانطلاق ثم النزول للماء والقيام بحركة الاقتراب ومسك الغريق بالصورة الصحيحة والسيطرة عليه واخذه نحو بر الامان.</a:t>
            </a:r>
            <a:endParaRPr lang="en-US" sz="2800" b="1" dirty="0"/>
          </a:p>
        </p:txBody>
      </p:sp>
    </p:spTree>
    <p:extLst>
      <p:ext uri="{BB962C8B-B14F-4D97-AF65-F5344CB8AC3E}">
        <p14:creationId xmlns:p14="http://schemas.microsoft.com/office/powerpoint/2010/main" val="2920766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93</TotalTime>
  <Words>1169</Words>
  <Application>Microsoft Office PowerPoint</Application>
  <PresentationFormat>Widescreen</PresentationFormat>
  <Paragraphs>56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Century Gothic</vt:lpstr>
      <vt:lpstr>Wingdings 3</vt:lpstr>
      <vt:lpstr>Ion Boardroom</vt:lpstr>
      <vt:lpstr>اساسيات السباحة ، تعلم ، انقاذ ،غطس   </vt:lpstr>
      <vt:lpstr>                                السباحة </vt:lpstr>
      <vt:lpstr>انواع السباحة </vt:lpstr>
      <vt:lpstr>PowerPoint Presentation</vt:lpstr>
      <vt:lpstr>الانقاذ </vt:lpstr>
      <vt:lpstr>PowerPoint Presentation</vt:lpstr>
      <vt:lpstr>اسباب الغرق </vt:lpstr>
      <vt:lpstr>PowerPoint Presentation</vt:lpstr>
      <vt:lpstr>سباحة الانقاذ </vt:lpstr>
      <vt:lpstr>انواع سباحة الانقاذ</vt:lpstr>
      <vt:lpstr>طرق واساليب الانقاذ</vt:lpstr>
      <vt:lpstr>PowerPoint Presentation</vt:lpstr>
      <vt:lpstr>PowerPoint Presentation</vt:lpstr>
      <vt:lpstr>الاسعافات الاولية</vt:lpstr>
      <vt:lpstr>PowerPoint Presentation</vt:lpstr>
      <vt:lpstr>شكرا لاصغائكم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اساسيات السباحة ، تعلم ، انقاذ ،غطس   </dc:title>
  <dc:creator>IWFOX Softwear</dc:creator>
  <cp:lastModifiedBy>IWFOX Softwear</cp:lastModifiedBy>
  <cp:revision>1</cp:revision>
  <dcterms:created xsi:type="dcterms:W3CDTF">2024-04-01T20:38:48Z</dcterms:created>
  <dcterms:modified xsi:type="dcterms:W3CDTF">2024-04-01T22:12:45Z</dcterms:modified>
</cp:coreProperties>
</file>