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72" r:id="rId8"/>
    <p:sldId id="263" r:id="rId9"/>
    <p:sldId id="273" r:id="rId10"/>
    <p:sldId id="264" r:id="rId11"/>
    <p:sldId id="267" r:id="rId12"/>
    <p:sldId id="268" r:id="rId13"/>
    <p:sldId id="270" r:id="rId14"/>
    <p:sldId id="271"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DA0A6A-B32C-44F8-8697-0E3FFE68D4B9}" type="doc">
      <dgm:prSet loTypeId="urn:microsoft.com/office/officeart/2005/8/layout/default" loCatId="list" qsTypeId="urn:microsoft.com/office/officeart/2005/8/quickstyle/3d2" qsCatId="3D" csTypeId="urn:microsoft.com/office/officeart/2005/8/colors/colorful3" csCatId="colorful" phldr="1"/>
      <dgm:spPr/>
      <dgm:t>
        <a:bodyPr/>
        <a:lstStyle/>
        <a:p>
          <a:pPr rtl="1"/>
          <a:endParaRPr lang="ar-IQ"/>
        </a:p>
      </dgm:t>
    </dgm:pt>
    <dgm:pt modelId="{D3BC4E48-B34B-4D27-944C-50A12E288BAF}">
      <dgm:prSet/>
      <dgm:spPr/>
      <dgm:t>
        <a:bodyPr/>
        <a:lstStyle/>
        <a:p>
          <a:pPr rtl="1"/>
          <a:r>
            <a:rPr lang="ar-IQ" b="1" dirty="0" smtClean="0"/>
            <a:t>قبل المباراة</a:t>
          </a:r>
          <a:endParaRPr lang="ar-IQ" dirty="0"/>
        </a:p>
      </dgm:t>
    </dgm:pt>
    <dgm:pt modelId="{189FC4D0-E778-41C3-B4C7-7B6DC6E7546F}" type="parTrans" cxnId="{18BEAA5D-8D07-434F-BCAE-0F9F2365896F}">
      <dgm:prSet/>
      <dgm:spPr/>
      <dgm:t>
        <a:bodyPr/>
        <a:lstStyle/>
        <a:p>
          <a:pPr rtl="1"/>
          <a:endParaRPr lang="ar-IQ"/>
        </a:p>
      </dgm:t>
    </dgm:pt>
    <dgm:pt modelId="{6207AC71-DEFA-4BAF-A595-FEFB28C5DAD8}" type="sibTrans" cxnId="{18BEAA5D-8D07-434F-BCAE-0F9F2365896F}">
      <dgm:prSet/>
      <dgm:spPr/>
      <dgm:t>
        <a:bodyPr/>
        <a:lstStyle/>
        <a:p>
          <a:pPr rtl="1"/>
          <a:endParaRPr lang="ar-IQ"/>
        </a:p>
      </dgm:t>
    </dgm:pt>
    <dgm:pt modelId="{2FA6AD51-C347-4097-9B53-7D2CB011BB91}">
      <dgm:prSet/>
      <dgm:spPr/>
      <dgm:t>
        <a:bodyPr/>
        <a:lstStyle/>
        <a:p>
          <a:pPr rtl="1"/>
          <a:r>
            <a:rPr lang="ar-IQ" b="1" dirty="0" smtClean="0"/>
            <a:t>اثناء المباراة</a:t>
          </a:r>
          <a:endParaRPr lang="en-US" dirty="0"/>
        </a:p>
      </dgm:t>
    </dgm:pt>
    <dgm:pt modelId="{190F11C2-1DF4-4DB1-AE64-DCCA9E86D2BF}" type="parTrans" cxnId="{F1F97715-D61C-4E3E-9CD1-FC999EFAB2D3}">
      <dgm:prSet/>
      <dgm:spPr/>
      <dgm:t>
        <a:bodyPr/>
        <a:lstStyle/>
        <a:p>
          <a:pPr rtl="1"/>
          <a:endParaRPr lang="ar-IQ"/>
        </a:p>
      </dgm:t>
    </dgm:pt>
    <dgm:pt modelId="{E6CCA91C-672E-45DE-8271-CC401C0316DE}" type="sibTrans" cxnId="{F1F97715-D61C-4E3E-9CD1-FC999EFAB2D3}">
      <dgm:prSet/>
      <dgm:spPr/>
      <dgm:t>
        <a:bodyPr/>
        <a:lstStyle/>
        <a:p>
          <a:pPr rtl="1"/>
          <a:endParaRPr lang="ar-IQ"/>
        </a:p>
      </dgm:t>
    </dgm:pt>
    <dgm:pt modelId="{FA1C051D-AEB0-4DDD-80B4-71400969DBE7}">
      <dgm:prSet/>
      <dgm:spPr/>
      <dgm:t>
        <a:bodyPr/>
        <a:lstStyle/>
        <a:p>
          <a:pPr rtl="1"/>
          <a:r>
            <a:rPr lang="ar-IQ" b="1" dirty="0" smtClean="0"/>
            <a:t>بعد المباراة</a:t>
          </a:r>
          <a:endParaRPr lang="en-US" dirty="0"/>
        </a:p>
      </dgm:t>
    </dgm:pt>
    <dgm:pt modelId="{4DC61C71-E0DC-4A10-B18C-5A234B3B9E43}" type="parTrans" cxnId="{00F7FF0A-76BA-4DFB-A6D9-E24F7EDD903D}">
      <dgm:prSet/>
      <dgm:spPr/>
      <dgm:t>
        <a:bodyPr/>
        <a:lstStyle/>
        <a:p>
          <a:pPr rtl="1"/>
          <a:endParaRPr lang="ar-IQ"/>
        </a:p>
      </dgm:t>
    </dgm:pt>
    <dgm:pt modelId="{6D650CA2-1EED-4A25-9817-7FE5C6280428}" type="sibTrans" cxnId="{00F7FF0A-76BA-4DFB-A6D9-E24F7EDD903D}">
      <dgm:prSet/>
      <dgm:spPr/>
      <dgm:t>
        <a:bodyPr/>
        <a:lstStyle/>
        <a:p>
          <a:pPr rtl="1"/>
          <a:endParaRPr lang="ar-IQ"/>
        </a:p>
      </dgm:t>
    </dgm:pt>
    <dgm:pt modelId="{9AEE88D0-191E-4378-8BBE-9D264DBF75D3}" type="pres">
      <dgm:prSet presAssocID="{05DA0A6A-B32C-44F8-8697-0E3FFE68D4B9}" presName="diagram" presStyleCnt="0">
        <dgm:presLayoutVars>
          <dgm:dir/>
          <dgm:resizeHandles val="exact"/>
        </dgm:presLayoutVars>
      </dgm:prSet>
      <dgm:spPr/>
      <dgm:t>
        <a:bodyPr/>
        <a:lstStyle/>
        <a:p>
          <a:pPr rtl="1"/>
          <a:endParaRPr lang="ar-IQ"/>
        </a:p>
      </dgm:t>
    </dgm:pt>
    <dgm:pt modelId="{DD4B1C54-30C3-4995-A4DC-B7D01E7D8E13}" type="pres">
      <dgm:prSet presAssocID="{2FA6AD51-C347-4097-9B53-7D2CB011BB91}" presName="node" presStyleLbl="node1" presStyleIdx="0" presStyleCnt="3" custLinFactNeighborX="-26" custLinFactNeighborY="-15655">
        <dgm:presLayoutVars>
          <dgm:bulletEnabled val="1"/>
        </dgm:presLayoutVars>
      </dgm:prSet>
      <dgm:spPr/>
      <dgm:t>
        <a:bodyPr/>
        <a:lstStyle/>
        <a:p>
          <a:pPr rtl="1"/>
          <a:endParaRPr lang="ar-IQ"/>
        </a:p>
      </dgm:t>
    </dgm:pt>
    <dgm:pt modelId="{8DA461CC-8E71-4161-8A88-5EB06AA583EE}" type="pres">
      <dgm:prSet presAssocID="{E6CCA91C-672E-45DE-8271-CC401C0316DE}" presName="sibTrans" presStyleCnt="0"/>
      <dgm:spPr/>
    </dgm:pt>
    <dgm:pt modelId="{5DCC9180-9217-4C02-84C4-AC3FF3EDF6ED}" type="pres">
      <dgm:prSet presAssocID="{D3BC4E48-B34B-4D27-944C-50A12E288BAF}" presName="node" presStyleLbl="node1" presStyleIdx="1" presStyleCnt="3" custLinFactNeighborX="-2083" custLinFactNeighborY="-15655">
        <dgm:presLayoutVars>
          <dgm:bulletEnabled val="1"/>
        </dgm:presLayoutVars>
      </dgm:prSet>
      <dgm:spPr/>
      <dgm:t>
        <a:bodyPr/>
        <a:lstStyle/>
        <a:p>
          <a:pPr rtl="1"/>
          <a:endParaRPr lang="ar-IQ"/>
        </a:p>
      </dgm:t>
    </dgm:pt>
    <dgm:pt modelId="{36D0B13B-4EBA-4EF1-A4D0-261D8BE78016}" type="pres">
      <dgm:prSet presAssocID="{6207AC71-DEFA-4BAF-A595-FEFB28C5DAD8}" presName="sibTrans" presStyleCnt="0"/>
      <dgm:spPr/>
    </dgm:pt>
    <dgm:pt modelId="{9A3BCFCB-7957-4D3A-A957-7089632012C3}" type="pres">
      <dgm:prSet presAssocID="{FA1C051D-AEB0-4DDD-80B4-71400969DBE7}" presName="node" presStyleLbl="node1" presStyleIdx="2" presStyleCnt="3" custLinFactNeighborX="-26" custLinFactNeighborY="-15627">
        <dgm:presLayoutVars>
          <dgm:bulletEnabled val="1"/>
        </dgm:presLayoutVars>
      </dgm:prSet>
      <dgm:spPr/>
      <dgm:t>
        <a:bodyPr/>
        <a:lstStyle/>
        <a:p>
          <a:pPr rtl="1"/>
          <a:endParaRPr lang="ar-IQ"/>
        </a:p>
      </dgm:t>
    </dgm:pt>
  </dgm:ptLst>
  <dgm:cxnLst>
    <dgm:cxn modelId="{18681BC7-5FBA-410B-AFF3-E44B504DF4BD}" type="presOf" srcId="{05DA0A6A-B32C-44F8-8697-0E3FFE68D4B9}" destId="{9AEE88D0-191E-4378-8BBE-9D264DBF75D3}" srcOrd="0" destOrd="0" presId="urn:microsoft.com/office/officeart/2005/8/layout/default"/>
    <dgm:cxn modelId="{25BCA8BF-C251-4537-846F-65AB77061AD1}" type="presOf" srcId="{2FA6AD51-C347-4097-9B53-7D2CB011BB91}" destId="{DD4B1C54-30C3-4995-A4DC-B7D01E7D8E13}" srcOrd="0" destOrd="0" presId="urn:microsoft.com/office/officeart/2005/8/layout/default"/>
    <dgm:cxn modelId="{A002EC5A-133F-493D-A7E5-F0FA4234C294}" type="presOf" srcId="{D3BC4E48-B34B-4D27-944C-50A12E288BAF}" destId="{5DCC9180-9217-4C02-84C4-AC3FF3EDF6ED}" srcOrd="0" destOrd="0" presId="urn:microsoft.com/office/officeart/2005/8/layout/default"/>
    <dgm:cxn modelId="{00F7FF0A-76BA-4DFB-A6D9-E24F7EDD903D}" srcId="{05DA0A6A-B32C-44F8-8697-0E3FFE68D4B9}" destId="{FA1C051D-AEB0-4DDD-80B4-71400969DBE7}" srcOrd="2" destOrd="0" parTransId="{4DC61C71-E0DC-4A10-B18C-5A234B3B9E43}" sibTransId="{6D650CA2-1EED-4A25-9817-7FE5C6280428}"/>
    <dgm:cxn modelId="{BB5F5514-C91F-46C5-A5C1-37FF381FB25D}" type="presOf" srcId="{FA1C051D-AEB0-4DDD-80B4-71400969DBE7}" destId="{9A3BCFCB-7957-4D3A-A957-7089632012C3}" srcOrd="0" destOrd="0" presId="urn:microsoft.com/office/officeart/2005/8/layout/default"/>
    <dgm:cxn modelId="{18BEAA5D-8D07-434F-BCAE-0F9F2365896F}" srcId="{05DA0A6A-B32C-44F8-8697-0E3FFE68D4B9}" destId="{D3BC4E48-B34B-4D27-944C-50A12E288BAF}" srcOrd="1" destOrd="0" parTransId="{189FC4D0-E778-41C3-B4C7-7B6DC6E7546F}" sibTransId="{6207AC71-DEFA-4BAF-A595-FEFB28C5DAD8}"/>
    <dgm:cxn modelId="{F1F97715-D61C-4E3E-9CD1-FC999EFAB2D3}" srcId="{05DA0A6A-B32C-44F8-8697-0E3FFE68D4B9}" destId="{2FA6AD51-C347-4097-9B53-7D2CB011BB91}" srcOrd="0" destOrd="0" parTransId="{190F11C2-1DF4-4DB1-AE64-DCCA9E86D2BF}" sibTransId="{E6CCA91C-672E-45DE-8271-CC401C0316DE}"/>
    <dgm:cxn modelId="{D7E2BC2B-5F3E-42CD-BC38-46BBF4E9C04A}" type="presParOf" srcId="{9AEE88D0-191E-4378-8BBE-9D264DBF75D3}" destId="{DD4B1C54-30C3-4995-A4DC-B7D01E7D8E13}" srcOrd="0" destOrd="0" presId="urn:microsoft.com/office/officeart/2005/8/layout/default"/>
    <dgm:cxn modelId="{FE90193A-1C96-42E1-BEE4-60A4E1E97227}" type="presParOf" srcId="{9AEE88D0-191E-4378-8BBE-9D264DBF75D3}" destId="{8DA461CC-8E71-4161-8A88-5EB06AA583EE}" srcOrd="1" destOrd="0" presId="urn:microsoft.com/office/officeart/2005/8/layout/default"/>
    <dgm:cxn modelId="{EEBBE4EA-1AC4-4341-9019-2BE2C22B1DDA}" type="presParOf" srcId="{9AEE88D0-191E-4378-8BBE-9D264DBF75D3}" destId="{5DCC9180-9217-4C02-84C4-AC3FF3EDF6ED}" srcOrd="2" destOrd="0" presId="urn:microsoft.com/office/officeart/2005/8/layout/default"/>
    <dgm:cxn modelId="{55A57DC9-EBB0-462D-96A3-8E0BF10A9BA9}" type="presParOf" srcId="{9AEE88D0-191E-4378-8BBE-9D264DBF75D3}" destId="{36D0B13B-4EBA-4EF1-A4D0-261D8BE78016}" srcOrd="3" destOrd="0" presId="urn:microsoft.com/office/officeart/2005/8/layout/default"/>
    <dgm:cxn modelId="{68458AFE-8F0A-46D8-A48F-5FD74687DC01}" type="presParOf" srcId="{9AEE88D0-191E-4378-8BBE-9D264DBF75D3}" destId="{9A3BCFCB-7957-4D3A-A957-7089632012C3}" srcOrd="4" destOrd="0" presId="urn:microsoft.com/office/officeart/2005/8/layout/defaul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4B1C54-30C3-4995-A4DC-B7D01E7D8E13}">
      <dsp:nvSpPr>
        <dsp:cNvPr id="0" name=""/>
        <dsp:cNvSpPr/>
      </dsp:nvSpPr>
      <dsp:spPr>
        <a:xfrm>
          <a:off x="0" y="609604"/>
          <a:ext cx="2611933" cy="1567160"/>
        </a:xfrm>
        <a:prstGeom prst="rect">
          <a:avLst/>
        </a:prstGeom>
        <a:gradFill rotWithShape="0">
          <a:gsLst>
            <a:gs pos="0">
              <a:schemeClr val="accent3">
                <a:hueOff val="0"/>
                <a:satOff val="0"/>
                <a:lumOff val="0"/>
                <a:alphaOff val="0"/>
                <a:tint val="96000"/>
                <a:satMod val="130000"/>
                <a:lumMod val="114000"/>
              </a:schemeClr>
            </a:gs>
            <a:gs pos="60000">
              <a:schemeClr val="accent3">
                <a:hueOff val="0"/>
                <a:satOff val="0"/>
                <a:lumOff val="0"/>
                <a:alphaOff val="0"/>
                <a:tint val="100000"/>
                <a:satMod val="106000"/>
                <a:lumMod val="110000"/>
              </a:schemeClr>
            </a:gs>
            <a:gs pos="100000">
              <a:schemeClr val="accent3">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rtl="1">
            <a:lnSpc>
              <a:spcPct val="90000"/>
            </a:lnSpc>
            <a:spcBef>
              <a:spcPct val="0"/>
            </a:spcBef>
            <a:spcAft>
              <a:spcPct val="35000"/>
            </a:spcAft>
          </a:pPr>
          <a:r>
            <a:rPr lang="ar-IQ" sz="4600" b="1" kern="1200" dirty="0" smtClean="0"/>
            <a:t>اثناء المباراة</a:t>
          </a:r>
          <a:endParaRPr lang="en-US" sz="4600" kern="1200" dirty="0"/>
        </a:p>
      </dsp:txBody>
      <dsp:txXfrm>
        <a:off x="0" y="609604"/>
        <a:ext cx="2611933" cy="1567160"/>
      </dsp:txXfrm>
    </dsp:sp>
    <dsp:sp modelId="{5DCC9180-9217-4C02-84C4-AC3FF3EDF6ED}">
      <dsp:nvSpPr>
        <dsp:cNvPr id="0" name=""/>
        <dsp:cNvSpPr/>
      </dsp:nvSpPr>
      <dsp:spPr>
        <a:xfrm>
          <a:off x="2819390" y="609604"/>
          <a:ext cx="2611933" cy="1567160"/>
        </a:xfrm>
        <a:prstGeom prst="rect">
          <a:avLst/>
        </a:prstGeom>
        <a:gradFill rotWithShape="0">
          <a:gsLst>
            <a:gs pos="0">
              <a:schemeClr val="accent3">
                <a:hueOff val="1226198"/>
                <a:satOff val="-40562"/>
                <a:lumOff val="-588"/>
                <a:alphaOff val="0"/>
                <a:tint val="96000"/>
                <a:satMod val="130000"/>
                <a:lumMod val="114000"/>
              </a:schemeClr>
            </a:gs>
            <a:gs pos="60000">
              <a:schemeClr val="accent3">
                <a:hueOff val="1226198"/>
                <a:satOff val="-40562"/>
                <a:lumOff val="-588"/>
                <a:alphaOff val="0"/>
                <a:tint val="100000"/>
                <a:satMod val="106000"/>
                <a:lumMod val="110000"/>
              </a:schemeClr>
            </a:gs>
            <a:gs pos="100000">
              <a:schemeClr val="accent3">
                <a:hueOff val="1226198"/>
                <a:satOff val="-40562"/>
                <a:lumOff val="-588"/>
                <a:alphaOff val="0"/>
              </a:schemeClr>
            </a:gs>
          </a:gsLst>
          <a:lin ang="5400000" scaled="0"/>
        </a:gradFill>
        <a:ln>
          <a:noFill/>
        </a:ln>
        <a:effectLst>
          <a:outerShdw blurRad="47625" dist="38100" dir="5400000" sy="98000" rotWithShape="0">
            <a:srgbClr val="000000">
              <a:alpha val="4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rtl="1">
            <a:lnSpc>
              <a:spcPct val="90000"/>
            </a:lnSpc>
            <a:spcBef>
              <a:spcPct val="0"/>
            </a:spcBef>
            <a:spcAft>
              <a:spcPct val="35000"/>
            </a:spcAft>
          </a:pPr>
          <a:r>
            <a:rPr lang="ar-IQ" sz="4600" b="1" kern="1200" dirty="0" smtClean="0"/>
            <a:t>قبل المباراة</a:t>
          </a:r>
          <a:endParaRPr lang="ar-IQ" sz="4600" kern="1200" dirty="0"/>
        </a:p>
      </dsp:txBody>
      <dsp:txXfrm>
        <a:off x="2819390" y="609604"/>
        <a:ext cx="2611933" cy="1567160"/>
      </dsp:txXfrm>
    </dsp:sp>
    <dsp:sp modelId="{9A3BCFCB-7957-4D3A-A957-7089632012C3}">
      <dsp:nvSpPr>
        <dsp:cNvPr id="0" name=""/>
        <dsp:cNvSpPr/>
      </dsp:nvSpPr>
      <dsp:spPr>
        <a:xfrm>
          <a:off x="1436554" y="2438396"/>
          <a:ext cx="2611933" cy="1567160"/>
        </a:xfrm>
        <a:prstGeom prst="rect">
          <a:avLst/>
        </a:prstGeom>
        <a:gradFill rotWithShape="0">
          <a:gsLst>
            <a:gs pos="0">
              <a:schemeClr val="accent3">
                <a:hueOff val="2452395"/>
                <a:satOff val="-81125"/>
                <a:lumOff val="-1176"/>
                <a:alphaOff val="0"/>
                <a:tint val="96000"/>
                <a:satMod val="130000"/>
                <a:lumMod val="114000"/>
              </a:schemeClr>
            </a:gs>
            <a:gs pos="60000">
              <a:schemeClr val="accent3">
                <a:hueOff val="2452395"/>
                <a:satOff val="-81125"/>
                <a:lumOff val="-1176"/>
                <a:alphaOff val="0"/>
                <a:tint val="100000"/>
                <a:satMod val="106000"/>
                <a:lumMod val="110000"/>
              </a:schemeClr>
            </a:gs>
            <a:gs pos="100000">
              <a:schemeClr val="accent3">
                <a:hueOff val="2452395"/>
                <a:satOff val="-81125"/>
                <a:lumOff val="-1176"/>
                <a:alphaOff val="0"/>
              </a:schemeClr>
            </a:gs>
          </a:gsLst>
          <a:lin ang="5400000" scaled="0"/>
        </a:gradFill>
        <a:ln>
          <a:noFill/>
        </a:ln>
        <a:effectLst>
          <a:outerShdw blurRad="47625" dist="38100" dir="5400000" sy="98000" rotWithShape="0">
            <a:srgbClr val="000000">
              <a:alpha val="4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rtl="1">
            <a:lnSpc>
              <a:spcPct val="90000"/>
            </a:lnSpc>
            <a:spcBef>
              <a:spcPct val="0"/>
            </a:spcBef>
            <a:spcAft>
              <a:spcPct val="35000"/>
            </a:spcAft>
          </a:pPr>
          <a:r>
            <a:rPr lang="ar-IQ" sz="4600" b="1" kern="1200" dirty="0" smtClean="0"/>
            <a:t>بعد المباراة</a:t>
          </a:r>
          <a:endParaRPr lang="en-US" sz="4600" kern="1200" dirty="0"/>
        </a:p>
      </dsp:txBody>
      <dsp:txXfrm>
        <a:off x="1436554" y="2438396"/>
        <a:ext cx="2611933" cy="156716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3/27/2024</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1D8BD707-D9CF-40AE-B4C6-C98DA3205C09}" type="datetimeFigureOut">
              <a:rPr lang="en-US" smtClean="0"/>
              <a:pPr/>
              <a:t>3/27/2024</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spcBef>
          <a:spcPct val="0"/>
        </a:spcBef>
        <a:buNone/>
        <a:defRPr sz="40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r" defTabSz="914400" rtl="1"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r" defTabSz="914400" rtl="1"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r" defTabSz="914400" rtl="1"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r" defTabSz="914400" rtl="1"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fifa.com/about-fifa/president/strategic-objectives-2023-2027" TargetMode="Externa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jpeg"/><Relationship Id="rId7" Type="http://schemas.openxmlformats.org/officeDocument/2006/relationships/diagramQuickStyle" Target="../diagrams/quickStyle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4000"/>
            <a:lum/>
          </a:blip>
          <a:srcRect/>
          <a:stretch>
            <a:fillRect l="-30000" r="-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52600"/>
            <a:ext cx="7315200" cy="1911249"/>
          </a:xfrm>
          <a:solidFill>
            <a:schemeClr val="tx2">
              <a:lumMod val="40000"/>
              <a:lumOff val="60000"/>
              <a:alpha val="60000"/>
            </a:schemeClr>
          </a:solidFill>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a:normAutofit/>
          </a:bodyPr>
          <a:lstStyle/>
          <a:p>
            <a:pPr algn="ctr"/>
            <a:r>
              <a:rPr lang="ar-IQ" dirty="0" smtClean="0"/>
              <a:t>التقنيات الحديثة في ادارة مباريات كرة القدم</a:t>
            </a:r>
            <a:endParaRPr lang="ar-IQ" dirty="0"/>
          </a:p>
        </p:txBody>
      </p:sp>
      <p:sp>
        <p:nvSpPr>
          <p:cNvPr id="3" name="Subtitle 2"/>
          <p:cNvSpPr>
            <a:spLocks noGrp="1"/>
          </p:cNvSpPr>
          <p:nvPr>
            <p:ph type="subTitle" idx="1"/>
          </p:nvPr>
        </p:nvSpPr>
        <p:spPr/>
        <p:txBody>
          <a:bodyPr/>
          <a:lstStyle/>
          <a:p>
            <a:endParaRPr lang="ar-IQ" dirty="0"/>
          </a:p>
        </p:txBody>
      </p:sp>
      <p:sp>
        <p:nvSpPr>
          <p:cNvPr id="4" name="Round Same Side Corner Rectangle 3"/>
          <p:cNvSpPr/>
          <p:nvPr/>
        </p:nvSpPr>
        <p:spPr>
          <a:xfrm rot="1122438">
            <a:off x="1127191" y="4203441"/>
            <a:ext cx="7315200" cy="2531851"/>
          </a:xfrm>
          <a:prstGeom prst="round2Same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lnRef>
          <a:fillRef idx="1">
            <a:schemeClr val="lt1"/>
          </a:fillRef>
          <a:effectRef idx="0">
            <a:schemeClr val="accent1"/>
          </a:effectRef>
          <a:fontRef idx="minor">
            <a:schemeClr val="dk1"/>
          </a:fontRef>
        </p:style>
        <p:txBody>
          <a:bodyPr rtlCol="1" anchor="ctr"/>
          <a:lstStyle/>
          <a:p>
            <a:pPr algn="ctr"/>
            <a:r>
              <a:rPr lang="ar-IQ" sz="3600" dirty="0" smtClean="0"/>
              <a:t>اعداد </a:t>
            </a:r>
          </a:p>
          <a:p>
            <a:pPr algn="ctr"/>
            <a:r>
              <a:rPr lang="ar-IQ" sz="3600" dirty="0" smtClean="0"/>
              <a:t>م</a:t>
            </a:r>
            <a:r>
              <a:rPr lang="ar-IQ" sz="3600" dirty="0" smtClean="0"/>
              <a:t>. م مريم عبد الجبار خضير</a:t>
            </a:r>
            <a:endParaRPr lang="ar-IQ" sz="3600" dirty="0"/>
          </a:p>
        </p:txBody>
      </p:sp>
      <p:pic>
        <p:nvPicPr>
          <p:cNvPr id="5" name="Picture 4"/>
          <p:cNvPicPr>
            <a:picLocks noChangeAspect="1"/>
          </p:cNvPicPr>
          <p:nvPr/>
        </p:nvPicPr>
        <p:blipFill>
          <a:blip r:embed="rId3" cstate="print">
            <a:extLst>
              <a:ext uri="{BEBA8EAE-BF5A-486C-A8C5-ECC9F3942E4B}">
                <a14:imgProps xmlns="" xmlns:a14="http://schemas.microsoft.com/office/drawing/2010/main">
                  <a14:imgLayer r:embed="rId4">
                    <a14:imgEffect>
                      <a14:sharpenSoften amount="25000"/>
                    </a14:imgEffect>
                  </a14:imgLayer>
                </a14:imgProps>
              </a:ext>
              <a:ext uri="{28A0092B-C50C-407E-A947-70E740481C1C}">
                <a14:useLocalDpi xmlns="" xmlns:a14="http://schemas.microsoft.com/office/drawing/2010/main" val="0"/>
              </a:ext>
            </a:extLst>
          </a:blip>
          <a:stretch>
            <a:fillRect/>
          </a:stretch>
        </p:blipFill>
        <p:spPr>
          <a:xfrm>
            <a:off x="390934" y="300037"/>
            <a:ext cx="1029686" cy="995363"/>
          </a:xfrm>
          <a:prstGeom prst="ellipse">
            <a:avLst/>
          </a:prstGeom>
          <a:ln>
            <a:noFill/>
          </a:ln>
          <a:effectLst>
            <a:softEdge rad="112500"/>
          </a:effectLst>
        </p:spPr>
      </p:pic>
      <p:sp>
        <p:nvSpPr>
          <p:cNvPr id="6" name="Rectangle 5"/>
          <p:cNvSpPr/>
          <p:nvPr/>
        </p:nvSpPr>
        <p:spPr>
          <a:xfrm>
            <a:off x="4800600" y="609600"/>
            <a:ext cx="3581400" cy="5334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IQ"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جامعة بغداد</a:t>
            </a:r>
          </a:p>
          <a:p>
            <a:pPr algn="ctr"/>
            <a:r>
              <a:rPr lang="ar-IQ"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كلية التربية البدنية وعلوم الرياضة  للبنات</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2241729797"/>
      </p:ext>
    </p:extLst>
  </p:cSld>
  <p:clrMapOvr>
    <a:masterClrMapping/>
  </p:clrMapOvr>
  <mc:AlternateContent xmlns:mc="http://schemas.openxmlformats.org/markup-compatibility/2006">
    <mc:Choice xmlns=""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371600" y="48906"/>
            <a:ext cx="640080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تعزيز تجربة مشاهدة كرة القدم</a:t>
            </a:r>
            <a:endParaRPr kumimoji="0" lang="ar-IQ"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a:p>
            <a:pPr marL="0" marR="0" lvl="0" indent="0" algn="justLow" defTabSz="914400" rtl="1" eaLnBrk="1" fontAlgn="base" latinLnBrk="0" hangingPunct="1">
              <a:lnSpc>
                <a:spcPct val="100000"/>
              </a:lnSpc>
              <a:spcBef>
                <a:spcPct val="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يمكن استعمال حلول الذكاء الاصطناعي المستندة إلى السحابة لتقديم رؤية أكثر تعمقًا في كل بث مباشر للمباريات, وبالتالي محاولة تقديم تجربة مشاهدة أفضل لكرة القدم من خلال التلفاز، اذ يمكن أن يوفر ذلك للجماهير تنبؤات في الوقت الفعلي للوقت الذي من المحتمل أن يتم فيه تحقيق هدف ما</a:t>
            </a:r>
            <a:r>
              <a:rPr kumimoji="0" lang="en-US"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f_img.kooora.comistoreimageskoooracorr_333_koo_333144.jpg"/>
          <p:cNvPicPr>
            <a:picLocks noChangeAspect="1"/>
          </p:cNvPicPr>
          <p:nvPr/>
        </p:nvPicPr>
        <p:blipFill>
          <a:blip r:embed="rId2" cstate="print"/>
          <a:stretch>
            <a:fillRect/>
          </a:stretch>
        </p:blipFill>
        <p:spPr>
          <a:xfrm>
            <a:off x="685800" y="3124200"/>
            <a:ext cx="7210613" cy="3395663"/>
          </a:xfrm>
          <a:prstGeom prst="rect">
            <a:avLst/>
          </a:prstGeom>
        </p:spPr>
      </p:pic>
    </p:spTree>
    <p:extLst>
      <p:ext uri="{BB962C8B-B14F-4D97-AF65-F5344CB8AC3E}">
        <p14:creationId xmlns="" xmlns:p14="http://schemas.microsoft.com/office/powerpoint/2010/main" val="2588621887"/>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2">
                <a:lumMod val="75000"/>
              </a:schemeClr>
            </a:gs>
            <a:gs pos="78741">
              <a:schemeClr val="tx1">
                <a:lumMod val="95000"/>
              </a:schemeClr>
            </a:gs>
            <a:gs pos="89150">
              <a:schemeClr val="tx2">
                <a:lumMod val="40000"/>
                <a:lumOff val="60000"/>
              </a:schemeClr>
            </a:gs>
            <a:gs pos="65000">
              <a:schemeClr val="accent1">
                <a:lumMod val="40000"/>
                <a:lumOff val="60000"/>
              </a:schemeClr>
            </a:gs>
            <a:gs pos="100000">
              <a:schemeClr val="tx1"/>
            </a:gs>
          </a:gsLst>
          <a:lin ang="5400000" scaled="0"/>
        </a:gra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stretch>
            <a:fillRect/>
          </a:stretch>
        </p:blipFill>
        <p:spPr>
          <a:xfrm>
            <a:off x="4021138" y="3087739"/>
            <a:ext cx="4208462" cy="1955697"/>
          </a:xfrm>
        </p:spPr>
      </p:pic>
      <p:sp>
        <p:nvSpPr>
          <p:cNvPr id="4" name="Text Placeholder 3"/>
          <p:cNvSpPr>
            <a:spLocks noGrp="1"/>
          </p:cNvSpPr>
          <p:nvPr>
            <p:ph type="body" sz="half" idx="2"/>
          </p:nvPr>
        </p:nvSpPr>
        <p:spPr/>
        <p:txBody>
          <a:bodyPr/>
          <a:lstStyle/>
          <a:p>
            <a:endParaRPr lang="ar-IQ" dirty="0"/>
          </a:p>
        </p:txBody>
      </p:sp>
      <p:pic>
        <p:nvPicPr>
          <p:cNvPr id="7" name="Picture 6"/>
          <p:cNvPicPr>
            <a:picLocks noChangeAspect="1"/>
          </p:cNvPicPr>
          <p:nvPr/>
        </p:nvPicPr>
        <p:blipFill>
          <a:blip r:embed="rId3" cstate="print"/>
          <a:stretch>
            <a:fillRect/>
          </a:stretch>
        </p:blipFill>
        <p:spPr>
          <a:xfrm>
            <a:off x="642513" y="4119157"/>
            <a:ext cx="3319887" cy="2201085"/>
          </a:xfrm>
          <a:prstGeom prst="rect">
            <a:avLst/>
          </a:prstGeom>
        </p:spPr>
      </p:pic>
      <p:sp>
        <p:nvSpPr>
          <p:cNvPr id="8" name="Rectangle 7"/>
          <p:cNvSpPr/>
          <p:nvPr/>
        </p:nvSpPr>
        <p:spPr>
          <a:xfrm>
            <a:off x="0" y="304800"/>
            <a:ext cx="9144000" cy="2514600"/>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18434" name="Rectangle 2"/>
          <p:cNvSpPr>
            <a:spLocks noChangeArrowheads="1"/>
          </p:cNvSpPr>
          <p:nvPr/>
        </p:nvSpPr>
        <p:spPr bwMode="auto">
          <a:xfrm>
            <a:off x="0" y="400556"/>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pPr>
            <a:r>
              <a:rPr kumimoji="0" lang="ar-SA" b="1" i="0" u="none" strike="noStrike" cap="none" normalizeH="0" baseline="0" dirty="0" smtClean="0">
                <a:ln>
                  <a:noFill/>
                </a:ln>
                <a:solidFill>
                  <a:schemeClr val="accent1">
                    <a:lumMod val="50000"/>
                  </a:schemeClr>
                </a:solidFill>
                <a:effectLst/>
                <a:latin typeface="Simplified Arabic" pitchFamily="18" charset="-78"/>
                <a:ea typeface="Times New Roman" pitchFamily="18" charset="0"/>
                <a:cs typeface="Simplified Arabic" pitchFamily="18" charset="-78"/>
              </a:rPr>
              <a:t>كرة مع جهاز استشعار</a:t>
            </a:r>
            <a:endParaRPr kumimoji="0" lang="en-US" sz="1600" b="1" i="0" u="none" strike="noStrike" cap="none" normalizeH="0" baseline="0" dirty="0" smtClean="0">
              <a:ln>
                <a:noFill/>
              </a:ln>
              <a:solidFill>
                <a:schemeClr val="accent1">
                  <a:lumMod val="50000"/>
                </a:schemeClr>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accent1">
                    <a:lumMod val="50000"/>
                  </a:schemeClr>
                </a:solidFill>
                <a:effectLst/>
                <a:latin typeface="Simplified Arabic" pitchFamily="18" charset="-78"/>
                <a:ea typeface="Times New Roman" pitchFamily="18" charset="0"/>
                <a:cs typeface="Simplified Arabic" pitchFamily="18" charset="-78"/>
              </a:rPr>
              <a:t>تحتوي كرة المباريات الرسمية، التي صنعتها شركة</a:t>
            </a:r>
            <a:r>
              <a:rPr kumimoji="0" lang="en-US" b="1" i="0" u="none" strike="noStrike" cap="none" normalizeH="0" baseline="0" dirty="0" smtClean="0">
                <a:ln>
                  <a:noFill/>
                </a:ln>
                <a:solidFill>
                  <a:schemeClr val="accent1">
                    <a:lumMod val="50000"/>
                  </a:schemeClr>
                </a:solidFill>
                <a:effectLst/>
                <a:latin typeface="Simplified Arabic" pitchFamily="18" charset="-78"/>
                <a:ea typeface="Times New Roman" pitchFamily="18" charset="0"/>
                <a:cs typeface="Simplified Arabic" pitchFamily="18" charset="-78"/>
              </a:rPr>
              <a:t> Adidas</a:t>
            </a:r>
            <a:r>
              <a:rPr kumimoji="0" lang="ar-SA" b="1" i="0" u="none" strike="noStrike" cap="none" normalizeH="0" baseline="0" dirty="0" smtClean="0">
                <a:ln>
                  <a:noFill/>
                </a:ln>
                <a:solidFill>
                  <a:schemeClr val="accent1">
                    <a:lumMod val="50000"/>
                  </a:schemeClr>
                </a:solidFill>
                <a:effectLst/>
                <a:latin typeface="Simplified Arabic" pitchFamily="18" charset="-78"/>
                <a:ea typeface="Times New Roman" pitchFamily="18" charset="0"/>
                <a:cs typeface="Simplified Arabic" pitchFamily="18" charset="-78"/>
              </a:rPr>
              <a:t>، على مستشعر حركة بالداخل. ويُبلغ المستشعر عن بيانات الموقع الدقيقة للكرة 500 مرة في الثانية، وفقا للشركة، مما يساعد الحكام على اتخاذ قرارات أكثر دقة </a:t>
            </a:r>
            <a:r>
              <a:rPr kumimoji="0" lang="en-US" b="1" i="0" u="none" strike="noStrike" cap="none" normalizeH="0" baseline="0" dirty="0" smtClean="0">
                <a:ln>
                  <a:noFill/>
                </a:ln>
                <a:solidFill>
                  <a:schemeClr val="accent1">
                    <a:lumMod val="50000"/>
                  </a:schemeClr>
                </a:solidFill>
                <a:effectLst/>
                <a:latin typeface="Simplified Arabic" pitchFamily="18" charset="-78"/>
                <a:ea typeface="Times New Roman" pitchFamily="18" charset="0"/>
                <a:cs typeface="Simplified Arabic" pitchFamily="18" charset="-78"/>
              </a:rPr>
              <a:t>.</a:t>
            </a:r>
            <a:r>
              <a:rPr kumimoji="0" lang="ar-SA" b="1" i="0" u="none" strike="noStrike" cap="none" normalizeH="0" baseline="0" dirty="0" smtClean="0">
                <a:ln>
                  <a:noFill/>
                </a:ln>
                <a:solidFill>
                  <a:schemeClr val="accent1">
                    <a:lumMod val="50000"/>
                  </a:schemeClr>
                </a:solidFill>
                <a:effectLst/>
                <a:latin typeface="Simplified Arabic" pitchFamily="18" charset="-78"/>
                <a:ea typeface="Times New Roman" pitchFamily="18" charset="0"/>
                <a:cs typeface="Simplified Arabic" pitchFamily="18" charset="-78"/>
              </a:rPr>
              <a:t>وقالت شركة</a:t>
            </a:r>
            <a:r>
              <a:rPr kumimoji="0" lang="en-US" b="1" i="0" u="none" strike="noStrike" cap="none" normalizeH="0" baseline="0" dirty="0" smtClean="0">
                <a:ln>
                  <a:noFill/>
                </a:ln>
                <a:solidFill>
                  <a:schemeClr val="accent1">
                    <a:lumMod val="50000"/>
                  </a:schemeClr>
                </a:solidFill>
                <a:effectLst/>
                <a:latin typeface="Simplified Arabic" pitchFamily="18" charset="-78"/>
                <a:ea typeface="Times New Roman" pitchFamily="18" charset="0"/>
                <a:cs typeface="Simplified Arabic" pitchFamily="18" charset="-78"/>
              </a:rPr>
              <a:t> Adidas </a:t>
            </a:r>
            <a:r>
              <a:rPr kumimoji="0" lang="ar-SA" b="1" i="0" u="none" strike="noStrike" cap="none" normalizeH="0" baseline="0" dirty="0" smtClean="0">
                <a:ln>
                  <a:noFill/>
                </a:ln>
                <a:solidFill>
                  <a:schemeClr val="accent1">
                    <a:lumMod val="50000"/>
                  </a:schemeClr>
                </a:solidFill>
                <a:effectLst/>
                <a:latin typeface="Simplified Arabic" pitchFamily="18" charset="-78"/>
                <a:ea typeface="Times New Roman" pitchFamily="18" charset="0"/>
                <a:cs typeface="Simplified Arabic" pitchFamily="18" charset="-78"/>
              </a:rPr>
              <a:t>إن الكرات المجهزة بأجهزة الاستشعار تم اختبارها في العديد من بطولات كرة القدم التي سبقت المونديال، بما في ذلك كأس العالم للأندية 2021، ولم تؤثر على أداء اللاعبين</a:t>
            </a:r>
            <a:r>
              <a:rPr kumimoji="0" lang="en-US" b="1" i="0" u="none" strike="noStrike" cap="none" normalizeH="0" baseline="0" dirty="0" smtClean="0">
                <a:ln>
                  <a:noFill/>
                </a:ln>
                <a:solidFill>
                  <a:schemeClr val="accent1">
                    <a:lumMod val="50000"/>
                  </a:schemeClr>
                </a:solidFill>
                <a:effectLst/>
                <a:latin typeface="Simplified Arabic" pitchFamily="18" charset="-78"/>
                <a:ea typeface="Times New Roman" pitchFamily="18" charset="0"/>
                <a:cs typeface="Simplified Arabic" pitchFamily="18" charset="-78"/>
              </a:rPr>
              <a:t>.</a:t>
            </a:r>
            <a:r>
              <a:rPr kumimoji="0" lang="ar-SA" b="1" i="0" u="none" strike="noStrike" cap="none" normalizeH="0" baseline="0" dirty="0" smtClean="0">
                <a:ln>
                  <a:noFill/>
                </a:ln>
                <a:solidFill>
                  <a:schemeClr val="accent1">
                    <a:lumMod val="50000"/>
                  </a:schemeClr>
                </a:solidFill>
                <a:effectLst/>
                <a:latin typeface="Simplified Arabic" pitchFamily="18" charset="-78"/>
                <a:ea typeface="Times New Roman" pitchFamily="18" charset="0"/>
                <a:cs typeface="Simplified Arabic" pitchFamily="18" charset="-78"/>
              </a:rPr>
              <a:t>، وتم استخدام الكرة في جميع مباريات البطولة البالغ عددها 64 مباراة، وقدمت المعلومات إلى مركز البيانات الخاص بالمنظمين، والذي يمكن للمسؤولين استخدامه للتتبع والإحصائيات ومراقبة اللعب</a:t>
            </a:r>
            <a:r>
              <a:rPr kumimoji="0" lang="en-US" b="1" i="0" u="none" strike="noStrike" cap="none" normalizeH="0" baseline="0" dirty="0" smtClean="0">
                <a:ln>
                  <a:noFill/>
                </a:ln>
                <a:solidFill>
                  <a:schemeClr val="accent1">
                    <a:lumMod val="50000"/>
                  </a:schemeClr>
                </a:solidFill>
                <a:effectLst/>
                <a:latin typeface="Simplified Arabic" pitchFamily="18" charset="-78"/>
                <a:ea typeface="Times New Roman" pitchFamily="18" charset="0"/>
                <a:cs typeface="Simplified Arabic" pitchFamily="18" charset="-78"/>
              </a:rPr>
              <a:t>.</a:t>
            </a:r>
            <a:endParaRPr kumimoji="0" lang="en-US" sz="2400" b="1" i="0"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spTree>
    <p:extLst>
      <p:ext uri="{BB962C8B-B14F-4D97-AF65-F5344CB8AC3E}">
        <p14:creationId xmlns="" xmlns:p14="http://schemas.microsoft.com/office/powerpoint/2010/main" val="1574105576"/>
      </p:ext>
    </p:extLst>
  </p:cSld>
  <p:clrMapOvr>
    <a:masterClrMapping/>
  </p:clrMapOvr>
  <mc:AlternateContent xmlns:mc="http://schemas.openxmlformats.org/markup-compatibility/2006">
    <mc:Choice xmlns="" xmlns:p14="http://schemas.microsoft.com/office/powerpoint/2010/main" Requires="p14">
      <p:transition spd="slow" p14:dur="2500">
        <p14:flythroug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6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p:nvPr/>
        </p:nvSpPr>
        <p:spPr>
          <a:xfrm>
            <a:off x="0" y="2667000"/>
            <a:ext cx="4648200" cy="4191000"/>
          </a:xfrm>
          <a:prstGeom prst="rect">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7409" name="Rectangle 1"/>
          <p:cNvSpPr>
            <a:spLocks noChangeArrowheads="1"/>
          </p:cNvSpPr>
          <p:nvPr/>
        </p:nvSpPr>
        <p:spPr bwMode="auto">
          <a:xfrm>
            <a:off x="0" y="2610683"/>
            <a:ext cx="47244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Char char="•"/>
              <a:tabLst/>
            </a:pPr>
            <a:r>
              <a:rPr kumimoji="0" lang="ar-SA"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نظام الحكم المساعد بالفيديو (</a:t>
            </a:r>
            <a:r>
              <a:rPr kumimoji="0" lang="en-US"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VAR</a:t>
            </a:r>
            <a:r>
              <a:rPr kumimoji="0" lang="ar-IQ"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endParaRPr kumimoji="0" lang="ar-SA"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يعتبر نظام الحكم المساعد بالفيديو، الذي يستخدم الخوارزميات والبيانات مساعدا للحكام على أرض الملعب في إجراء أحكام دقيقة، حسبما يقول مسؤولون في الفيفا</a:t>
            </a:r>
            <a:r>
              <a:rPr kumimoji="0" lang="en-US"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r>
              <a:rPr kumimoji="0" lang="ar-SA"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وتم اختبار هذه التكنولوجيا في كأس العالم 2018 ، وحصلت على تحسينات لبطولة هذا العام</a:t>
            </a:r>
            <a:r>
              <a:rPr kumimoji="0" lang="en-US"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r>
              <a:rPr kumimoji="0" lang="ar-SA"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وأضاف مسؤولو فيفا أن النظام يعتمد على كاميرات التتبع المثبتة في الملاعب لتتبع الكرة المليئة بالمستشعرات وما يصل إلى 29 نقطة بيانات</a:t>
            </a:r>
            <a:r>
              <a:rPr kumimoji="0" lang="en-US"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(data points) </a:t>
            </a:r>
            <a:r>
              <a:rPr kumimoji="0" lang="ar-SA"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على جسم كل لاعب بمعدل 50 مرة في الثانية</a:t>
            </a:r>
            <a:r>
              <a:rPr kumimoji="0" lang="en-US"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وتزود نقاط البيانات التي تتعقب أطراف اللاعبين وموقع الكرة نظام الذكاء الاصطناعي، مما يساعد الحكام على اتخاذ قرارات بشأن العقوبات، مثل حالات التسلل</a:t>
            </a:r>
            <a:r>
              <a:rPr kumimoji="0" lang="en-US"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r>
              <a:rPr kumimoji="0" lang="ar-SA"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ويتيح النظام خدمة التنبيه الآلي داخل غرفة مجهزة بشاشات لعرض الفيديو، ويساهم بالتحقق من صحة أي قرار وإبلاغ الحكم على أرض الملعب بالنتائج</a:t>
            </a:r>
            <a:r>
              <a:rPr kumimoji="0" lang="en-US" b="1"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 xmlns:p14="http://schemas.microsoft.com/office/powerpoint/2010/main" val="630715502"/>
      </p:ext>
    </p:extLst>
  </p:cSld>
  <p:clrMapOvr>
    <a:masterClrMapping/>
  </p:clrMapOvr>
  <mc:AlternateContent xmlns:mc="http://schemas.openxmlformats.org/markup-compatibility/2006">
    <mc:Choice xmlns="" xmlns:p14="http://schemas.microsoft.com/office/powerpoint/2010/main" Requires="p14">
      <p:transition spd="slow" p14:dur="2250">
        <p14:ferris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1143000"/>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تبريد الملعب</a:t>
            </a:r>
            <a:endPar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تعتبر الحرارة المرتفعة مشكلة في قطر، بسبب المناخ الصحراوي في هذه الدولة الخليجية، ويعتمد المنظمون على نظام تبريد متقدم، وفقا لفيفا، تم تصميمه من قبل البروفيسور القطري، سعود عبد العزيز عبد الغني</a:t>
            </a:r>
            <a:r>
              <a:rPr kumimoji="0" lang="en-US"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SA"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ونظام التبريد يسحب الهواء إلى الأنابيب وفتحات التهوية في الاستاد، ويُبرد ويُنقي الهواء ويدفعه للخارج مرة أخرى، ويقول مسؤولون إنه يساهم بتبريد الاستاد، حيث تساعد المستشعرات في تنظيم درجات الحرارة</a:t>
            </a:r>
            <a:r>
              <a:rPr kumimoji="0" lang="en-US"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r>
              <a:rPr kumimoji="0" lang="ar-SA"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و باستخدام هذا النظام والاستعانة بمواد عازلة يتشكل ما يسمى "التبريد الموضعي</a:t>
            </a:r>
            <a:r>
              <a:rPr kumimoji="0" lang="en-US"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(spot cooling)</a:t>
            </a:r>
            <a:r>
              <a:rPr kumimoji="0" lang="ar-SA"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الذي يسمح بالتبريد فقط في مكان وجود الأشخاص، مما يحافظ على حرارة الملاعب بين 64 و75 درجة فهرنهايت (17.7 و23.8) درجة مئوية</a:t>
            </a:r>
            <a:r>
              <a:rPr kumimoji="0" lang="ar-IQ"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endParaRPr kumimoji="0" lang="ar-IQ" sz="3200" b="1"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تقنية-تبريد-وتنقية-هواء-ملاعب-كأس-العالم-2022-في-قطر.jpg"/>
          <p:cNvPicPr>
            <a:picLocks noChangeAspect="1"/>
          </p:cNvPicPr>
          <p:nvPr/>
        </p:nvPicPr>
        <p:blipFill>
          <a:blip r:embed="rId2" cstate="print"/>
          <a:stretch>
            <a:fillRect/>
          </a:stretch>
        </p:blipFill>
        <p:spPr>
          <a:xfrm>
            <a:off x="0" y="4457700"/>
            <a:ext cx="4000500" cy="24003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0"/>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pPr>
            <a:r>
              <a:rPr kumimoji="0" lang="ar-SA"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الكاميرات والخوارزميات</a:t>
            </a:r>
            <a:endParaRPr kumimoji="0" lang="ar-IQ"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a:p>
            <a:pPr marL="0" marR="0" lvl="0" indent="0" algn="justLow" defTabSz="914400" rtl="1" eaLnBrk="1" fontAlgn="base" latinLnBrk="0" hangingPunct="1">
              <a:lnSpc>
                <a:spcPct val="100000"/>
              </a:lnSpc>
              <a:spcBef>
                <a:spcPct val="0"/>
              </a:spcBef>
              <a:spcAft>
                <a:spcPct val="0"/>
              </a:spcAft>
              <a:buClrTx/>
              <a:buSzTx/>
              <a:buFontTx/>
              <a:buChar char="•"/>
              <a:tabLst/>
            </a:pPr>
            <a:endParaRPr kumimoji="0" lang="ar-IQ"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a:p>
            <a:pPr marL="0" marR="0" lvl="0" indent="0" algn="justLow" defTabSz="914400" rtl="1" eaLnBrk="1" fontAlgn="base" latinLnBrk="0" hangingPunct="1">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اعتمد مراكز القيادة والسيطرة في قطر على أكثر من 15 ألف كاميرا لتتبع تحركات الناس خلال المونديال، وتم استخدام الخوارزميات لمحاولة منع التدافع في الاستاد، مثل التدافع الذي حصل في مباراة كرة قدم في إندونيسيا وأسفر عن مقتل أكثر من 130 شخصا، وستساعد في التنبؤ بتحركات الحشود</a:t>
            </a:r>
            <a:r>
              <a:rPr kumimoji="0" lang="en-US"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maxresdefault.jpg"/>
          <p:cNvPicPr>
            <a:picLocks noChangeAspect="1"/>
          </p:cNvPicPr>
          <p:nvPr/>
        </p:nvPicPr>
        <p:blipFill>
          <a:blip r:embed="rId2" cstate="print"/>
          <a:stretch>
            <a:fillRect/>
          </a:stretch>
        </p:blipFill>
        <p:spPr>
          <a:xfrm>
            <a:off x="0" y="3214687"/>
            <a:ext cx="6477000" cy="364331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42760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57070">
              <a:srgbClr val="424627">
                <a:alpha val="45000"/>
                <a:lumMod val="46000"/>
                <a:lumOff val="54000"/>
              </a:srgbClr>
            </a:gs>
            <a:gs pos="0">
              <a:schemeClr val="accent1">
                <a:lumMod val="75000"/>
              </a:schemeClr>
            </a:gs>
            <a:gs pos="65000">
              <a:schemeClr val="bg2">
                <a:tint val="100000"/>
                <a:shade val="95000"/>
                <a:satMod val="100000"/>
                <a:lumMod val="100000"/>
              </a:schemeClr>
            </a:gs>
            <a:gs pos="100000">
              <a:schemeClr val="bg2">
                <a:tint val="88000"/>
                <a:shade val="100000"/>
                <a:satMod val="400000"/>
                <a:lumMod val="1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76400"/>
            <a:ext cx="3352800" cy="838200"/>
          </a:xfrm>
          <a:ln>
            <a:noFill/>
          </a:ln>
          <a:effectLst>
            <a:outerShdw blurRad="190500" dist="228600" dir="2700000" algn="ctr">
              <a:srgbClr val="000000">
                <a:alpha val="30000"/>
              </a:srgbClr>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a:noAutofit/>
          </a:bodyPr>
          <a:lstStyle/>
          <a:p>
            <a:pPr algn="ctr"/>
            <a:r>
              <a:rPr lang="ar-IQ"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محاور </a:t>
            </a:r>
            <a:r>
              <a:rPr lang="ar-IQ"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الورشة</a:t>
            </a:r>
            <a:endParaRPr lang="ar-IQ"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Picture Placeholder 4"/>
          <p:cNvPicPr>
            <a:picLocks noGrp="1" noChangeAspect="1"/>
          </p:cNvPicPr>
          <p:nvPr>
            <p:ph type="pic" idx="1"/>
          </p:nvPr>
        </p:nvPicPr>
        <p:blipFill>
          <a:blip r:embed="rId2" cstate="print"/>
          <a:stretch>
            <a:fillRect/>
          </a:stretch>
        </p:blipFill>
        <p:spPr>
          <a:xfrm>
            <a:off x="2667000" y="957458"/>
            <a:ext cx="6294966" cy="2997602"/>
          </a:xfrm>
        </p:spPr>
      </p:pic>
      <p:sp>
        <p:nvSpPr>
          <p:cNvPr id="4" name="Text Placeholder 3"/>
          <p:cNvSpPr>
            <a:spLocks noGrp="1"/>
          </p:cNvSpPr>
          <p:nvPr>
            <p:ph type="body" sz="half" idx="2"/>
          </p:nvPr>
        </p:nvSpPr>
        <p:spPr>
          <a:xfrm>
            <a:off x="0" y="2590800"/>
            <a:ext cx="5029200" cy="4495800"/>
          </a:xfrm>
          <a:solidFill>
            <a:schemeClr val="tx1">
              <a:lumMod val="50000"/>
              <a:alpha val="44000"/>
            </a:schemeClr>
          </a:solidFill>
        </p:spPr>
        <p:style>
          <a:lnRef idx="0">
            <a:schemeClr val="accent2"/>
          </a:lnRef>
          <a:fillRef idx="3">
            <a:schemeClr val="accent2"/>
          </a:fillRef>
          <a:effectRef idx="3">
            <a:schemeClr val="accent2"/>
          </a:effectRef>
          <a:fontRef idx="minor">
            <a:schemeClr val="lt1"/>
          </a:fontRef>
        </p:style>
        <p:txBody>
          <a:bodyPr>
            <a:normAutofit/>
          </a:bodyPr>
          <a:lstStyle/>
          <a:p>
            <a:pPr marL="285750" indent="-285750">
              <a:buBlip>
                <a:blip r:embed="rId3"/>
              </a:buBlip>
            </a:pPr>
            <a:r>
              <a:rPr lang="ar-IQ" sz="3600" dirty="0" smtClean="0"/>
              <a:t>المقدمة</a:t>
            </a:r>
          </a:p>
          <a:p>
            <a:pPr marL="285750" indent="-285750">
              <a:buBlip>
                <a:blip r:embed="rId3"/>
              </a:buBlip>
            </a:pPr>
            <a:r>
              <a:rPr lang="ar-IQ" sz="3600" dirty="0" smtClean="0"/>
              <a:t>ادارة مباريات كرة القدم</a:t>
            </a:r>
          </a:p>
          <a:p>
            <a:pPr marL="285750" indent="-285750">
              <a:buBlip>
                <a:blip r:embed="rId3"/>
              </a:buBlip>
            </a:pPr>
            <a:r>
              <a:rPr lang="ar-IQ" sz="3600" dirty="0" smtClean="0"/>
              <a:t>اقسام ادارة المباريات</a:t>
            </a:r>
            <a:endParaRPr lang="ar-IQ" sz="3600" dirty="0" smtClean="0"/>
          </a:p>
          <a:p>
            <a:pPr marL="285750" indent="-285750">
              <a:buBlip>
                <a:blip r:embed="rId3"/>
              </a:buBlip>
            </a:pPr>
            <a:r>
              <a:rPr lang="ar-SA" sz="3600" dirty="0" smtClean="0"/>
              <a:t>ماهية </a:t>
            </a:r>
            <a:r>
              <a:rPr lang="ar-IQ" sz="3600" dirty="0" smtClean="0"/>
              <a:t>التقنيات الحديثة</a:t>
            </a:r>
            <a:endParaRPr lang="ar-IQ" sz="3600" dirty="0" smtClean="0"/>
          </a:p>
          <a:p>
            <a:pPr marL="285750" indent="-285750">
              <a:buBlip>
                <a:blip r:embed="rId3"/>
              </a:buBlip>
            </a:pPr>
            <a:r>
              <a:rPr lang="ar-IQ" sz="3600" dirty="0" smtClean="0"/>
              <a:t>استخدامات التقنيات الحديثة في ادارة المباريات</a:t>
            </a:r>
            <a:endParaRPr lang="ar-IQ" sz="3600" dirty="0" smtClean="0"/>
          </a:p>
        </p:txBody>
      </p:sp>
    </p:spTree>
    <p:extLst>
      <p:ext uri="{BB962C8B-B14F-4D97-AF65-F5344CB8AC3E}">
        <p14:creationId xmlns="" xmlns:p14="http://schemas.microsoft.com/office/powerpoint/2010/main" val="345869833"/>
      </p:ext>
    </p:extLst>
  </p:cSld>
  <p:clrMapOvr>
    <a:masterClrMapping/>
  </p:clrMapOvr>
  <mc:AlternateContent xmlns:mc="http://schemas.openxmlformats.org/markup-compatibility/2006">
    <mc:Choice xmlns="" xmlns:p14="http://schemas.microsoft.com/office/powerpoint/2010/main" Requires="p14">
      <p:transition spd="slow" p14:dur="225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l="-23000" r="-2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95400"/>
            <a:ext cx="8915400" cy="4856085"/>
          </a:xfrm>
          <a:effectLst>
            <a:glow rad="228600">
              <a:schemeClr val="accent2">
                <a:satMod val="175000"/>
                <a:alpha val="40000"/>
              </a:schemeClr>
            </a:glow>
          </a:effectLst>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fontAlgn="base"/>
            <a:r>
              <a:rPr lang="ar-IQ" sz="3200" b="1" dirty="0" smtClean="0">
                <a:solidFill>
                  <a:schemeClr val="bg1"/>
                </a:solidFill>
              </a:rPr>
              <a:t>تسخر </a:t>
            </a:r>
            <a:r>
              <a:rPr lang="ar-IQ" sz="3200" b="1" dirty="0" smtClean="0">
                <a:solidFill>
                  <a:schemeClr val="bg1"/>
                </a:solidFill>
              </a:rPr>
              <a:t>التكنولوجيا لتحسين اللعبة </a:t>
            </a:r>
            <a:r>
              <a:rPr lang="ar-IQ" sz="3200" dirty="0" smtClean="0">
                <a:solidFill>
                  <a:schemeClr val="bg1"/>
                </a:solidFill>
              </a:rPr>
              <a:t/>
            </a:r>
            <a:br>
              <a:rPr lang="ar-IQ" sz="3200" dirty="0" smtClean="0">
                <a:solidFill>
                  <a:schemeClr val="bg1"/>
                </a:solidFill>
              </a:rPr>
            </a:br>
            <a:r>
              <a:rPr lang="ar-IQ" sz="3200" dirty="0" smtClean="0">
                <a:solidFill>
                  <a:schemeClr val="bg1"/>
                </a:solidFill>
              </a:rPr>
              <a:t>الابتكارات المستحدثة عبر فرق تكنلوجيا مختصة بكرة </a:t>
            </a:r>
            <a:r>
              <a:rPr lang="ar-IQ" sz="3200" dirty="0" smtClean="0">
                <a:solidFill>
                  <a:schemeClr val="bg1"/>
                </a:solidFill>
              </a:rPr>
              <a:t>القدم </a:t>
            </a:r>
            <a:r>
              <a:rPr lang="ar-IQ" sz="3200" dirty="0" smtClean="0">
                <a:solidFill>
                  <a:schemeClr val="bg1"/>
                </a:solidFill>
              </a:rPr>
              <a:t>مسؤولة </a:t>
            </a:r>
            <a:r>
              <a:rPr lang="ar-IQ" sz="3200" dirty="0" smtClean="0">
                <a:solidFill>
                  <a:schemeClr val="bg1"/>
                </a:solidFill>
              </a:rPr>
              <a:t>عن حل المشكلات الحالية في عالم كرة القدم من خلال اختبار وتنفيذ التقنيات والابتكارات الجديدة. تماشياً مع </a:t>
            </a:r>
            <a:r>
              <a:rPr lang="ar-IQ" sz="3200" dirty="0" smtClean="0">
                <a:solidFill>
                  <a:schemeClr val="bg1"/>
                </a:solidFill>
                <a:hlinkClick r:id="rId3"/>
              </a:rPr>
              <a:t>أهداف </a:t>
            </a:r>
            <a:r>
              <a:rPr lang="en-US" sz="3200" dirty="0" smtClean="0">
                <a:solidFill>
                  <a:schemeClr val="bg1"/>
                </a:solidFill>
                <a:hlinkClick r:id="rId3"/>
              </a:rPr>
              <a:t>FIFA </a:t>
            </a:r>
            <a:r>
              <a:rPr lang="ar-IQ" sz="3200" dirty="0" smtClean="0">
                <a:solidFill>
                  <a:schemeClr val="bg1"/>
                </a:solidFill>
                <a:hlinkClick r:id="rId3"/>
              </a:rPr>
              <a:t>الإستراتيجية 2024-2027</a:t>
            </a:r>
            <a:r>
              <a:rPr lang="ar-IQ" sz="3200" dirty="0" smtClean="0">
                <a:solidFill>
                  <a:schemeClr val="bg1"/>
                </a:solidFill>
              </a:rPr>
              <a:t>، </a:t>
            </a:r>
            <a:r>
              <a:rPr lang="ar-IQ" sz="3200" dirty="0" smtClean="0">
                <a:solidFill>
                  <a:schemeClr val="bg1"/>
                </a:solidFill>
              </a:rPr>
              <a:t>بتسخير </a:t>
            </a:r>
            <a:r>
              <a:rPr lang="ar-IQ" sz="3200" dirty="0" smtClean="0">
                <a:solidFill>
                  <a:schemeClr val="bg1"/>
                </a:solidFill>
              </a:rPr>
              <a:t>التكنولوجيا لتحسين اللعبة من خلال البحث والتطوير والابتكار بهدف تعزيز تجربة كرة القدم داخل وخارج الملعب.</a:t>
            </a:r>
            <a:br>
              <a:rPr lang="ar-IQ" sz="3200" dirty="0" smtClean="0">
                <a:solidFill>
                  <a:schemeClr val="bg1"/>
                </a:solidFill>
              </a:rPr>
            </a:br>
            <a:endParaRPr lang="ar-IQ" sz="3200" b="1" i="0" dirty="0">
              <a:ln w="50800"/>
              <a:solidFill>
                <a:schemeClr val="bg1"/>
              </a:solidFill>
              <a:latin typeface="Al-Jazeera"/>
            </a:endParaRPr>
          </a:p>
        </p:txBody>
      </p:sp>
      <p:sp>
        <p:nvSpPr>
          <p:cNvPr id="2" name="Folded Corner 1"/>
          <p:cNvSpPr/>
          <p:nvPr/>
        </p:nvSpPr>
        <p:spPr>
          <a:xfrm>
            <a:off x="6248400" y="685800"/>
            <a:ext cx="2133600" cy="457200"/>
          </a:xfrm>
          <a:prstGeom prst="foldedCorner">
            <a:avLst/>
          </a:prstGeom>
          <a:scene3d>
            <a:camera prst="perspectiveAbove"/>
            <a:lightRig rig="threePt" dir="t"/>
          </a:scene3d>
        </p:spPr>
        <p:style>
          <a:lnRef idx="1">
            <a:schemeClr val="accent1"/>
          </a:lnRef>
          <a:fillRef idx="2">
            <a:schemeClr val="accent1"/>
          </a:fillRef>
          <a:effectRef idx="1">
            <a:schemeClr val="accent1"/>
          </a:effectRef>
          <a:fontRef idx="minor">
            <a:schemeClr val="dk1"/>
          </a:fontRef>
        </p:style>
        <p:txBody>
          <a:bodyPr rtlCol="1" anchor="ctr"/>
          <a:lstStyle/>
          <a:p>
            <a:pPr algn="ctr"/>
            <a:r>
              <a:rPr lang="ar-IQ" sz="3200" b="1" dirty="0" smtClean="0">
                <a:ln w="12700">
                  <a:solidFill>
                    <a:schemeClr val="bg1">
                      <a:lumMod val="95000"/>
                      <a:lumOff val="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المقدمة</a:t>
            </a:r>
            <a:endParaRPr lang="ar-IQ" sz="3200" b="1" dirty="0">
              <a:ln w="12700">
                <a:solidFill>
                  <a:schemeClr val="bg1">
                    <a:lumMod val="95000"/>
                    <a:lumOff val="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541199201"/>
      </p:ext>
    </p:extLst>
  </p:cSld>
  <p:clrMapOvr>
    <a:masterClrMapping/>
  </p:clrMapOvr>
  <mc:AlternateContent xmlns:mc="http://schemas.openxmlformats.org/markup-compatibility/2006">
    <mc:Choice xmlns="" xmlns:p14="http://schemas.microsoft.com/office/powerpoint/2010/main" Requires="p14">
      <p:transition spd="slow" p14:dur="1750">
        <p:randomBar dir="vert"/>
      </p:transition>
    </mc:Choice>
    <mc:Fallback>
      <p:transition spd="slow">
        <p:randomBar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8000"/>
            <a:lum/>
          </a:blip>
          <a:srcRect/>
          <a:stretch>
            <a:fillRect r="-1000"/>
          </a:stretch>
        </a:blipFill>
        <a:effectLst/>
      </p:bgPr>
    </p:bg>
    <p:spTree>
      <p:nvGrpSpPr>
        <p:cNvPr id="1" name=""/>
        <p:cNvGrpSpPr/>
        <p:nvPr/>
      </p:nvGrpSpPr>
      <p:grpSpPr>
        <a:xfrm>
          <a:off x="0" y="0"/>
          <a:ext cx="0" cy="0"/>
          <a:chOff x="0" y="0"/>
          <a:chExt cx="0" cy="0"/>
        </a:xfrm>
      </p:grpSpPr>
      <p:sp useBgFill="1">
        <p:nvSpPr>
          <p:cNvPr id="3" name="Rectangle 2"/>
          <p:cNvSpPr/>
          <p:nvPr/>
        </p:nvSpPr>
        <p:spPr>
          <a:xfrm>
            <a:off x="0" y="1828800"/>
            <a:ext cx="9144000" cy="441364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rtl="1"/>
            <a:r>
              <a:rPr lang="ar-IQ" sz="4000" b="1" dirty="0" smtClean="0">
                <a:solidFill>
                  <a:schemeClr val="tx1"/>
                </a:solidFill>
              </a:rPr>
              <a:t>ادراة المباراة:</a:t>
            </a:r>
          </a:p>
          <a:p>
            <a:pPr algn="ctr" rtl="1"/>
            <a:r>
              <a:rPr lang="ar-IQ" sz="4000" b="1" dirty="0" smtClean="0">
                <a:solidFill>
                  <a:schemeClr val="tx1"/>
                </a:solidFill>
              </a:rPr>
              <a:t>هناك مفاهيم خاطئة عند البعض هو يعتقد البعض ان ادارة المباراة تبدأ عندما يقوم الحكم بالبدء المباريات بين الفريقين ويقوم المدرب بتوجية اللاعبين والتغيرات التي يجريها وهذا المفهوم خاطئ , حيث تبدأ ادارة المباراة بعد انتهاء المباراة الاولى الى المباراة الثانية , وما هي الواجبات المطلوبة خلال هذا الاسبوع</a:t>
            </a:r>
            <a:endParaRPr lang="ar-IQ" sz="4000" b="1" dirty="0">
              <a:solidFill>
                <a:schemeClr val="tx1"/>
              </a:solidFill>
            </a:endParaRPr>
          </a:p>
        </p:txBody>
      </p:sp>
    </p:spTree>
    <p:extLst>
      <p:ext uri="{BB962C8B-B14F-4D97-AF65-F5344CB8AC3E}">
        <p14:creationId xmlns="" xmlns:p14="http://schemas.microsoft.com/office/powerpoint/2010/main" val="498212647"/>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openDmnd">
          <a:fgClr>
            <a:schemeClr val="accent1">
              <a:lumMod val="40000"/>
              <a:lumOff val="60000"/>
            </a:schemeClr>
          </a:fgClr>
          <a:bgClr>
            <a:schemeClr val="tx1">
              <a:lumMod val="95000"/>
            </a:schemeClr>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819400" y="4672105"/>
            <a:ext cx="3276600" cy="218589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TextBox 2"/>
          <p:cNvSpPr txBox="1"/>
          <p:nvPr/>
        </p:nvSpPr>
        <p:spPr>
          <a:xfrm>
            <a:off x="152400" y="0"/>
            <a:ext cx="8646885" cy="769441"/>
          </a:xfrm>
          <a:prstGeom prst="rect">
            <a:avLst/>
          </a:prstGeom>
          <a:noFill/>
        </p:spPr>
        <p:txBody>
          <a:bodyPr wrap="square" rtlCol="1">
            <a:spAutoFit/>
          </a:bodyPr>
          <a:lstStyle/>
          <a:p>
            <a:pPr lvl="1" algn="ctr" rtl="1"/>
            <a:r>
              <a:rPr lang="ar-IQ" sz="4400" b="1" dirty="0" smtClean="0">
                <a:solidFill>
                  <a:schemeClr val="tx2">
                    <a:lumMod val="50000"/>
                  </a:schemeClr>
                </a:solidFill>
              </a:rPr>
              <a:t>اقسام ادارة المباريات</a:t>
            </a:r>
            <a:endParaRPr lang="en-US" sz="4400" dirty="0">
              <a:solidFill>
                <a:schemeClr val="tx2">
                  <a:lumMod val="50000"/>
                </a:schemeClr>
              </a:solidFill>
            </a:endParaRPr>
          </a:p>
        </p:txBody>
      </p:sp>
      <p:pic>
        <p:nvPicPr>
          <p:cNvPr id="4" name="Picture 3"/>
          <p:cNvPicPr>
            <a:picLocks noChangeAspect="1"/>
          </p:cNvPicPr>
          <p:nvPr/>
        </p:nvPicPr>
        <p:blipFill>
          <a:blip r:embed="rId3" cstate="print"/>
          <a:stretch>
            <a:fillRect/>
          </a:stretch>
        </p:blipFill>
        <p:spPr>
          <a:xfrm>
            <a:off x="6160770" y="5029200"/>
            <a:ext cx="2983230" cy="1600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4" cstate="print"/>
          <a:stretch>
            <a:fillRect/>
          </a:stretch>
        </p:blipFill>
        <p:spPr>
          <a:xfrm>
            <a:off x="0" y="4899124"/>
            <a:ext cx="2798467" cy="163175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aphicFrame>
        <p:nvGraphicFramePr>
          <p:cNvPr id="6" name="Diagram 5"/>
          <p:cNvGraphicFramePr/>
          <p:nvPr/>
        </p:nvGraphicFramePr>
        <p:xfrm>
          <a:off x="1676400" y="609600"/>
          <a:ext cx="5486400" cy="5105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2561233275"/>
      </p:ext>
    </p:extLst>
  </p:cSld>
  <p:clrMapOvr>
    <a:masterClrMapping/>
  </p:clrMapOvr>
  <mc:AlternateContent xmlns:mc="http://schemas.openxmlformats.org/markup-compatibility/2006">
    <mc:Choice xmlns="" xmlns:p14="http://schemas.microsoft.com/office/powerpoint/2010/main" Requires="p14">
      <p:transition spd="slow" p14:dur="1500">
        <p14:warp dir="i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weave">
          <a:fgClr>
            <a:schemeClr val="accent1">
              <a:lumMod val="20000"/>
              <a:lumOff val="80000"/>
            </a:schemeClr>
          </a:fgClr>
          <a:bgClr>
            <a:schemeClr val="tx1">
              <a:lumMod val="95000"/>
            </a:schemeClr>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 y="3867150"/>
            <a:ext cx="7576457" cy="299085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5" name="Rectangle 4"/>
          <p:cNvSpPr/>
          <p:nvPr/>
        </p:nvSpPr>
        <p:spPr>
          <a:xfrm>
            <a:off x="3505200" y="0"/>
            <a:ext cx="4800600" cy="3539430"/>
          </a:xfrm>
          <a:prstGeom prst="rect">
            <a:avLst/>
          </a:prstGeom>
        </p:spPr>
        <p:txBody>
          <a:bodyPr wrap="square">
            <a:spAutoFit/>
          </a:bodyPr>
          <a:lstStyle/>
          <a:p>
            <a:pPr algn="ctr"/>
            <a:r>
              <a:rPr lang="ar-IQ" sz="2800" b="1" dirty="0" smtClean="0">
                <a:solidFill>
                  <a:schemeClr val="bg1"/>
                </a:solidFill>
              </a:rPr>
              <a:t>كرة القدم ما زالت فى حاجة إلى بعض التقنيات التى تعمل على تطوير اللعبة الأولى داخل الملعب، وبها يتم التخلص من بعض الأزمات التى تحدث فى المستطيل الأخضر، سواء بسبب عدم التأكد من صحة هدف أو حماية حكم المباراة أمام تهور اللاعبين والهجوم الذى يتعرضون له بشكل متكرر</a:t>
            </a:r>
            <a:r>
              <a:rPr lang="ar-IQ" b="1" dirty="0" smtClean="0"/>
              <a:t>.</a:t>
            </a:r>
            <a:endParaRPr lang="ar-IQ" dirty="0"/>
          </a:p>
        </p:txBody>
      </p:sp>
    </p:spTree>
    <p:extLst>
      <p:ext uri="{BB962C8B-B14F-4D97-AF65-F5344CB8AC3E}">
        <p14:creationId xmlns="" xmlns:p14="http://schemas.microsoft.com/office/powerpoint/2010/main" val="1034415931"/>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l="-12000" r="-11000"/>
          </a:stretch>
        </a:blipFill>
        <a:effectLst/>
      </p:bgPr>
    </p:bg>
    <p:spTree>
      <p:nvGrpSpPr>
        <p:cNvPr id="1" name=""/>
        <p:cNvGrpSpPr/>
        <p:nvPr/>
      </p:nvGrpSpPr>
      <p:grpSpPr>
        <a:xfrm>
          <a:off x="0" y="0"/>
          <a:ext cx="0" cy="0"/>
          <a:chOff x="0" y="0"/>
          <a:chExt cx="0" cy="0"/>
        </a:xfrm>
      </p:grpSpPr>
      <p:sp>
        <p:nvSpPr>
          <p:cNvPr id="2" name="Rectangle 1"/>
          <p:cNvSpPr/>
          <p:nvPr/>
        </p:nvSpPr>
        <p:spPr>
          <a:xfrm>
            <a:off x="685800" y="1066800"/>
            <a:ext cx="7620000" cy="5016758"/>
          </a:xfrm>
          <a:prstGeom prst="rect">
            <a:avLst/>
          </a:prstGeom>
        </p:spPr>
        <p:txBody>
          <a:bodyPr wrap="square">
            <a:spAutoFit/>
          </a:bodyPr>
          <a:lstStyle/>
          <a:p>
            <a:pPr algn="ctr"/>
            <a:r>
              <a:rPr lang="ar-IQ" sz="3200" b="1" dirty="0" smtClean="0">
                <a:solidFill>
                  <a:schemeClr val="bg1"/>
                </a:solidFill>
              </a:rPr>
              <a:t>أجهزة قابلة للارتداء للمساعدة الطبية</a:t>
            </a:r>
          </a:p>
          <a:p>
            <a:pPr algn="ctr"/>
            <a:r>
              <a:rPr lang="ar-IQ" sz="3200" dirty="0" smtClean="0">
                <a:solidFill>
                  <a:schemeClr val="bg1"/>
                </a:solidFill>
              </a:rPr>
              <a:t>سلسلة من الأجهزة الإلكترونية القابلة للارتداء قيد التطوير حاليا للمساعدة في تجنب حالات الطوارئ الطبية لأي مشجع يحضر كأس العالم في قطر، ويتواصل العمل على طباعة مستشعرات منخفضة الطاقة مباشرة على القماش لقياس نبضات القلب، والتنفس، والترطيب في قمصان ملائمة ستوزع خلال فعاليات المسابقة. وتعمل هذه القمصان عبر البلوتوث وترسل بياناتها إلى المحطة الأساسية، بحيث يمكن مراقبة العلامات الحيوية في الوقت الفعلي للمشجعين.</a:t>
            </a:r>
            <a:r>
              <a:rPr lang="ar-IQ" sz="3200" dirty="0" smtClean="0"/>
              <a:t> </a:t>
            </a:r>
            <a:endParaRPr lang="ar-IQ"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2000"/>
            <a:lum/>
          </a:blip>
          <a:srcRect/>
          <a:stretch>
            <a:fillRect l="-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248400" cy="3581400"/>
          </a:xfrm>
          <a:solidFill>
            <a:schemeClr val="tx1">
              <a:lumMod val="50000"/>
              <a:alpha val="27000"/>
            </a:schemeClr>
          </a:solidFill>
        </p:spPr>
        <p:txBody>
          <a:bodyPr>
            <a:normAutofit/>
          </a:bodyPr>
          <a:lstStyle/>
          <a:p>
            <a:r>
              <a:rPr lang="ar-SA" sz="2400" b="1" dirty="0" smtClean="0">
                <a:solidFill>
                  <a:schemeClr val="accent1">
                    <a:lumMod val="50000"/>
                  </a:schemeClr>
                </a:solidFill>
              </a:rPr>
              <a:t>تحسين أداء الفريق باستخدام بيانات الذكاء الاصطناعي</a:t>
            </a:r>
            <a:endParaRPr lang="en-US" sz="2400" dirty="0" smtClean="0">
              <a:solidFill>
                <a:schemeClr val="accent1">
                  <a:lumMod val="50000"/>
                </a:schemeClr>
              </a:solidFill>
            </a:endParaRPr>
          </a:p>
          <a:p>
            <a:r>
              <a:rPr lang="ar-SA" sz="2400" dirty="0" smtClean="0">
                <a:solidFill>
                  <a:schemeClr val="accent1">
                    <a:lumMod val="50000"/>
                  </a:schemeClr>
                </a:solidFill>
              </a:rPr>
              <a:t>يتضمن نظام الأداء والتتبع الإلكتروني</a:t>
            </a:r>
            <a:r>
              <a:rPr lang="en-US" sz="2400" dirty="0" smtClean="0">
                <a:solidFill>
                  <a:schemeClr val="accent1">
                    <a:lumMod val="50000"/>
                  </a:schemeClr>
                </a:solidFill>
              </a:rPr>
              <a:t> EPTS </a:t>
            </a:r>
            <a:r>
              <a:rPr lang="ar-SA" sz="2400" dirty="0" smtClean="0">
                <a:solidFill>
                  <a:schemeClr val="accent1">
                    <a:lumMod val="50000"/>
                  </a:schemeClr>
                </a:solidFill>
              </a:rPr>
              <a:t>جهاز ذكي يمكن ارتداؤه يستعمل لمراقبة أداء اللاعب وتتبعه وتحليله في الميدان </a:t>
            </a:r>
            <a:r>
              <a:rPr lang="en-US" sz="2400" dirty="0" smtClean="0">
                <a:solidFill>
                  <a:schemeClr val="accent1">
                    <a:lumMod val="50000"/>
                  </a:schemeClr>
                </a:solidFill>
              </a:rPr>
              <a:t>.</a:t>
            </a:r>
            <a:r>
              <a:rPr lang="ar-SA" sz="2400" dirty="0" smtClean="0">
                <a:solidFill>
                  <a:schemeClr val="accent1">
                    <a:lumMod val="50000"/>
                  </a:schemeClr>
                </a:solidFill>
              </a:rPr>
              <a:t>يتم ارتداء هذا الجهاز بالجزء العلوي للجسم وبالتحديد بين عظام الكتف، ويتم تثبيتها في مكانها بوساطة سترة </a:t>
            </a:r>
            <a:r>
              <a:rPr lang="en-US" sz="2400" dirty="0" smtClean="0">
                <a:solidFill>
                  <a:schemeClr val="accent1">
                    <a:lumMod val="50000"/>
                  </a:schemeClr>
                </a:solidFill>
              </a:rPr>
              <a:t>.</a:t>
            </a:r>
            <a:r>
              <a:rPr lang="ar-SA" sz="2400" dirty="0" smtClean="0">
                <a:solidFill>
                  <a:schemeClr val="accent1">
                    <a:lumMod val="50000"/>
                  </a:schemeClr>
                </a:solidFill>
              </a:rPr>
              <a:t>وتقيس المستشعرات المضمنة بالجهاز تفاصيل مثل المسافة المقطوعة اللاعب, "بالإضافة الى مساحات ميدان اللعب التي يقضي فيها اللاعب مجمل وقته، ومعدل ضربات القلب وغيرها من البيانات"</a:t>
            </a:r>
            <a:endParaRPr lang="ar-IQ" sz="2400" dirty="0">
              <a:solidFill>
                <a:schemeClr val="accent1">
                  <a:lumMod val="50000"/>
                </a:schemeClr>
              </a:solidFill>
            </a:endParaRPr>
          </a:p>
        </p:txBody>
      </p:sp>
    </p:spTree>
    <p:extLst>
      <p:ext uri="{BB962C8B-B14F-4D97-AF65-F5344CB8AC3E}">
        <p14:creationId xmlns="" xmlns:p14="http://schemas.microsoft.com/office/powerpoint/2010/main" val="3807934021"/>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36000" r="-36000"/>
          </a:stretch>
        </a:blipFill>
        <a:effectLst/>
      </p:bgPr>
    </p:bg>
    <p:spTree>
      <p:nvGrpSpPr>
        <p:cNvPr id="1" name=""/>
        <p:cNvGrpSpPr/>
        <p:nvPr/>
      </p:nvGrpSpPr>
      <p:grpSpPr>
        <a:xfrm>
          <a:off x="0" y="0"/>
          <a:ext cx="0" cy="0"/>
          <a:chOff x="0" y="0"/>
          <a:chExt cx="0" cy="0"/>
        </a:xfrm>
      </p:grpSpPr>
      <p:sp>
        <p:nvSpPr>
          <p:cNvPr id="4" name="Rectangle 3"/>
          <p:cNvSpPr/>
          <p:nvPr/>
        </p:nvSpPr>
        <p:spPr>
          <a:xfrm>
            <a:off x="0" y="1166843"/>
            <a:ext cx="8839200" cy="4093428"/>
          </a:xfrm>
          <a:prstGeom prst="rect">
            <a:avLst/>
          </a:prstGeom>
        </p:spPr>
        <p:txBody>
          <a:bodyPr wrap="square">
            <a:spAutoFit/>
          </a:bodyPr>
          <a:lstStyle/>
          <a:p>
            <a:pPr algn="ctr"/>
            <a:r>
              <a:rPr lang="ar-IQ" sz="2000" b="1" dirty="0" smtClean="0">
                <a:solidFill>
                  <a:schemeClr val="bg1"/>
                </a:solidFill>
              </a:rPr>
              <a:t>نظم إضاءة متطورة</a:t>
            </a:r>
          </a:p>
          <a:p>
            <a:pPr algn="ctr"/>
            <a:r>
              <a:rPr lang="ar-IQ" sz="2000" dirty="0" smtClean="0">
                <a:solidFill>
                  <a:schemeClr val="bg1"/>
                </a:solidFill>
              </a:rPr>
              <a:t>تقنية أخرى ذكرها التقرير السابق وسيتم استخدامها في مونديال قطر، حيث تم تجهيز جميع الملاعب في قطر باستخدام تقنية "إل إي دي" (</a:t>
            </a:r>
            <a:r>
              <a:rPr lang="en-US" sz="2000" dirty="0" smtClean="0">
                <a:solidFill>
                  <a:schemeClr val="bg1"/>
                </a:solidFill>
              </a:rPr>
              <a:t>LED)، </a:t>
            </a:r>
            <a:r>
              <a:rPr lang="ar-IQ" sz="2000" dirty="0" smtClean="0">
                <a:solidFill>
                  <a:schemeClr val="bg1"/>
                </a:solidFill>
              </a:rPr>
              <a:t>والتي تتميز بأضواء متغيرة الألوان وتأثيرات عرض أخرى يمكن استخدامها في حفلي الافتتاح والختام في ملعبي البيت ولوسيل، وهذه المصابيح موفرة للطاقة، وغير سامة، ولها عمر يصل إلى 6 أضعاف </a:t>
            </a:r>
            <a:endParaRPr lang="en-US" sz="2000" dirty="0" smtClean="0">
              <a:solidFill>
                <a:schemeClr val="bg1"/>
              </a:solidFill>
            </a:endParaRPr>
          </a:p>
          <a:p>
            <a:pPr algn="ctr"/>
            <a:r>
              <a:rPr lang="ar-IQ" sz="2000" dirty="0" smtClean="0">
                <a:solidFill>
                  <a:schemeClr val="bg1"/>
                </a:solidFill>
              </a:rPr>
              <a:t>عمر </a:t>
            </a:r>
            <a:r>
              <a:rPr lang="ar-IQ" sz="2000" dirty="0" smtClean="0">
                <a:solidFill>
                  <a:schemeClr val="bg1"/>
                </a:solidFill>
              </a:rPr>
              <a:t>المصابيح التقليدية.</a:t>
            </a:r>
          </a:p>
          <a:p>
            <a:pPr algn="ctr"/>
            <a:endParaRPr lang="ar-IQ" sz="2000" b="1" dirty="0" smtClean="0">
              <a:solidFill>
                <a:schemeClr val="bg1"/>
              </a:solidFill>
            </a:endParaRPr>
          </a:p>
          <a:p>
            <a:pPr algn="ctr"/>
            <a:endParaRPr lang="ar-IQ" sz="2000" b="1" dirty="0" smtClean="0">
              <a:solidFill>
                <a:schemeClr val="bg1"/>
              </a:solidFill>
            </a:endParaRPr>
          </a:p>
          <a:p>
            <a:pPr algn="ctr"/>
            <a:r>
              <a:rPr lang="ar-IQ" sz="2000" b="1" dirty="0" smtClean="0">
                <a:solidFill>
                  <a:schemeClr val="bg1"/>
                </a:solidFill>
              </a:rPr>
              <a:t>غرف </a:t>
            </a:r>
            <a:r>
              <a:rPr lang="ar-IQ" sz="2000" b="1" dirty="0" smtClean="0">
                <a:solidFill>
                  <a:schemeClr val="bg1"/>
                </a:solidFill>
              </a:rPr>
              <a:t>مشاهدة حسية</a:t>
            </a:r>
          </a:p>
          <a:p>
            <a:pPr algn="ctr"/>
            <a:r>
              <a:rPr lang="ar-IQ" sz="2000" dirty="0" smtClean="0">
                <a:solidFill>
                  <a:schemeClr val="bg1"/>
                </a:solidFill>
              </a:rPr>
              <a:t>وتم إنشاء غرف "المشاهدة الحسية" (</a:t>
            </a:r>
            <a:r>
              <a:rPr lang="en-US" sz="2000" dirty="0" smtClean="0">
                <a:solidFill>
                  <a:schemeClr val="bg1"/>
                </a:solidFill>
              </a:rPr>
              <a:t>Sensory viewing rooms) </a:t>
            </a:r>
            <a:r>
              <a:rPr lang="ar-IQ" sz="2000" dirty="0" smtClean="0">
                <a:solidFill>
                  <a:schemeClr val="bg1"/>
                </a:solidFill>
              </a:rPr>
              <a:t>في الملاعب لتوفير مساحات آمنة وهادئة للأشخاص المصابين بالتوحد أو أولئك اللذين لديهم مشاكل صحية أخرى تمنعهم من متابعة المباريات من المدرجات -كما ذكر التقرير- وتتميز هذه الغرف بعرض تفاعلي للمباريات، وإضاءة متحكم بها، وألعاب لمساعدتهم على الاستمتاع </a:t>
            </a:r>
            <a:r>
              <a:rPr lang="ar-IQ" dirty="0" smtClean="0">
                <a:solidFill>
                  <a:schemeClr val="bg1"/>
                </a:solidFill>
              </a:rPr>
              <a:t>بمشاهدة المباراة في بيئة مريحة.</a:t>
            </a:r>
            <a:endParaRPr lang="ar-IQ" dirty="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823</TotalTime>
  <Words>908</Words>
  <Application>Microsoft Office PowerPoint</Application>
  <PresentationFormat>On-screen Show (4:3)</PresentationFormat>
  <Paragraphs>44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Perspective</vt:lpstr>
      <vt:lpstr>التقنيات الحديثة في ادارة مباريات كرة القدم</vt:lpstr>
      <vt:lpstr>محاور الورشة</vt:lpstr>
      <vt:lpstr>تسخر التكنولوجيا لتحسين اللعبة  الابتكارات المستحدثة عبر فرق تكنلوجيا مختصة بكرة القدم مسؤولة عن حل المشكلات الحالية في عالم كرة القدم من خلال اختبار وتنفيذ التقنيات والابتكارات الجديدة. تماشياً مع أهداف FIFA الإستراتيجية 2024-2027، بتسخير التكنولوجيا لتحسين اللعبة من خلال البحث والتطوير والابتكار بهدف تعزيز تجربة كرة القدم داخل وخارج الملعب.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بروتكول حكم الفديو المساعد ((VAR</dc:title>
  <dc:creator>HP</dc:creator>
  <cp:lastModifiedBy>maryam</cp:lastModifiedBy>
  <cp:revision>33</cp:revision>
  <dcterms:created xsi:type="dcterms:W3CDTF">2006-08-16T00:00:00Z</dcterms:created>
  <dcterms:modified xsi:type="dcterms:W3CDTF">2024-03-26T22:28:23Z</dcterms:modified>
</cp:coreProperties>
</file>