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1"/>
  </p:notesMasterIdLst>
  <p:sldIdLst>
    <p:sldId id="256" r:id="rId2"/>
    <p:sldId id="296" r:id="rId3"/>
    <p:sldId id="257" r:id="rId4"/>
    <p:sldId id="297" r:id="rId5"/>
    <p:sldId id="258" r:id="rId6"/>
    <p:sldId id="265" r:id="rId7"/>
    <p:sldId id="299" r:id="rId8"/>
    <p:sldId id="300" r:id="rId9"/>
    <p:sldId id="275" r:id="rId10"/>
  </p:sldIdLst>
  <p:sldSz cx="9144000" cy="5143500" type="screen16x9"/>
  <p:notesSz cx="6858000" cy="9144000"/>
  <p:embeddedFontLst>
    <p:embeddedFont>
      <p:font typeface="Anybody Medium" panose="020B0604020202020204" charset="0"/>
      <p:regular r:id="rId12"/>
      <p:bold r:id="rId13"/>
      <p:italic r:id="rId14"/>
      <p:boldItalic r:id="rId15"/>
    </p:embeddedFont>
    <p:embeddedFont>
      <p:font typeface="Arabic Typesetting" panose="03020402040406030203" pitchFamily="66" charset="-78"/>
      <p:regular r:id="rId16"/>
    </p:embeddedFont>
    <p:embeddedFont>
      <p:font typeface="Bebas Neue" panose="020B0606020202050201" pitchFamily="34" charset="0"/>
      <p:regular r:id="rId17"/>
    </p:embeddedFont>
    <p:embeddedFont>
      <p:font typeface="Bookman Old Style" panose="02050604050505020204" pitchFamily="18" charset="0"/>
      <p:regular r:id="rId18"/>
      <p:bold r:id="rId19"/>
      <p:italic r:id="rId20"/>
      <p:boldItalic r:id="rId21"/>
    </p:embeddedFont>
    <p:embeddedFont>
      <p:font typeface="Century" panose="02040604050505020304" pitchFamily="18" charset="0"/>
      <p:regular r:id="rId22"/>
    </p:embeddedFont>
    <p:embeddedFont>
      <p:font typeface="Poppins" panose="00000500000000000000" pitchFamily="2" charset="0"/>
      <p:regular r:id="rId23"/>
      <p:bold r:id="rId24"/>
      <p:italic r:id="rId25"/>
      <p:boldItalic r:id="rId26"/>
    </p:embeddedFont>
    <p:embeddedFont>
      <p:font typeface="Poppins Medium" panose="00000600000000000000" pitchFamily="2"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aam Al-Azzawi" initials="EA" lastIdx="1" clrIdx="0">
    <p:extLst>
      <p:ext uri="{19B8F6BF-5375-455C-9EA6-DF929625EA0E}">
        <p15:presenceInfo xmlns:p15="http://schemas.microsoft.com/office/powerpoint/2012/main" userId="56ef69ad15623d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E90720-62E4-4570-B455-F5A0E1B4960C}">
  <a:tblStyle styleId="{F0E90720-62E4-4570-B455-F5A0E1B496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936C35A-0DAD-4A04-84E0-4133B1C9AE5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ableStyles" Target="tableStyle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123c170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b123c1705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8680c38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8680c38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8680c38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8680c38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87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8680c38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8680c38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49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0000"/>
          </a:blip>
          <a:srcRect/>
          <a:stretch/>
        </p:blipFill>
        <p:spPr>
          <a:xfrm>
            <a:off x="0" y="0"/>
            <a:ext cx="9144000" cy="5143500"/>
          </a:xfrm>
          <a:prstGeom prst="rect">
            <a:avLst/>
          </a:prstGeom>
          <a:noFill/>
          <a:ln>
            <a:noFill/>
          </a:ln>
        </p:spPr>
      </p:pic>
      <p:grpSp>
        <p:nvGrpSpPr>
          <p:cNvPr id="10" name="Google Shape;10;p2"/>
          <p:cNvGrpSpPr/>
          <p:nvPr/>
        </p:nvGrpSpPr>
        <p:grpSpPr>
          <a:xfrm>
            <a:off x="243366" y="-487217"/>
            <a:ext cx="5225292" cy="5114992"/>
            <a:chOff x="243366" y="-487217"/>
            <a:chExt cx="5225292" cy="5114992"/>
          </a:xfrm>
        </p:grpSpPr>
        <p:sp>
          <p:nvSpPr>
            <p:cNvPr id="11" name="Google Shape;11;p2"/>
            <p:cNvSpPr/>
            <p:nvPr/>
          </p:nvSpPr>
          <p:spPr>
            <a:xfrm>
              <a:off x="2539627" y="-48721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2;p2"/>
            <p:cNvSpPr/>
            <p:nvPr/>
          </p:nvSpPr>
          <p:spPr>
            <a:xfrm flipH="1">
              <a:off x="243366" y="-453675"/>
              <a:ext cx="1081209" cy="1266524"/>
            </a:xfrm>
            <a:custGeom>
              <a:avLst/>
              <a:gdLst/>
              <a:ahLst/>
              <a:cxnLst/>
              <a:rect l="l" t="t" r="r" b="b"/>
              <a:pathLst>
                <a:path w="9812" h="11494" extrusionOk="0">
                  <a:moveTo>
                    <a:pt x="177" y="0"/>
                  </a:moveTo>
                  <a:lnTo>
                    <a:pt x="177" y="6587"/>
                  </a:lnTo>
                  <a:cubicBezTo>
                    <a:pt x="177" y="9195"/>
                    <a:pt x="2298" y="11317"/>
                    <a:pt x="4906" y="11317"/>
                  </a:cubicBezTo>
                  <a:cubicBezTo>
                    <a:pt x="7513" y="11317"/>
                    <a:pt x="9635" y="9195"/>
                    <a:pt x="9635" y="6587"/>
                  </a:cubicBezTo>
                  <a:lnTo>
                    <a:pt x="9635" y="0"/>
                  </a:lnTo>
                  <a:lnTo>
                    <a:pt x="9812" y="0"/>
                  </a:lnTo>
                  <a:lnTo>
                    <a:pt x="9812" y="6587"/>
                  </a:lnTo>
                  <a:cubicBezTo>
                    <a:pt x="9812" y="9293"/>
                    <a:pt x="7612" y="11494"/>
                    <a:pt x="4907" y="11494"/>
                  </a:cubicBezTo>
                  <a:cubicBezTo>
                    <a:pt x="2201" y="11494"/>
                    <a:pt x="0" y="9293"/>
                    <a:pt x="0" y="6587"/>
                  </a:cubicBezTo>
                  <a:lnTo>
                    <a:pt x="0" y="0"/>
                  </a:lnTo>
                  <a:lnTo>
                    <a:pt x="177" y="0"/>
                  </a:lnTo>
                  <a:moveTo>
                    <a:pt x="1386" y="0"/>
                  </a:moveTo>
                  <a:lnTo>
                    <a:pt x="1386" y="6543"/>
                  </a:lnTo>
                  <a:cubicBezTo>
                    <a:pt x="1386" y="8484"/>
                    <a:pt x="2965" y="10064"/>
                    <a:pt x="4907" y="10064"/>
                  </a:cubicBezTo>
                  <a:cubicBezTo>
                    <a:pt x="6848" y="10064"/>
                    <a:pt x="8426" y="8484"/>
                    <a:pt x="8426" y="6543"/>
                  </a:cubicBezTo>
                  <a:lnTo>
                    <a:pt x="8426" y="0"/>
                  </a:lnTo>
                  <a:lnTo>
                    <a:pt x="8604" y="0"/>
                  </a:lnTo>
                  <a:lnTo>
                    <a:pt x="8604" y="6543"/>
                  </a:lnTo>
                  <a:cubicBezTo>
                    <a:pt x="8604" y="8582"/>
                    <a:pt x="6945" y="10241"/>
                    <a:pt x="4907" y="10241"/>
                  </a:cubicBezTo>
                  <a:cubicBezTo>
                    <a:pt x="2868" y="10241"/>
                    <a:pt x="1209" y="8582"/>
                    <a:pt x="1209" y="6543"/>
                  </a:cubicBezTo>
                  <a:lnTo>
                    <a:pt x="1209" y="0"/>
                  </a:lnTo>
                  <a:lnTo>
                    <a:pt x="1386" y="0"/>
                  </a:lnTo>
                  <a:moveTo>
                    <a:pt x="2605" y="0"/>
                  </a:moveTo>
                  <a:lnTo>
                    <a:pt x="2605" y="6270"/>
                  </a:lnTo>
                  <a:lnTo>
                    <a:pt x="2605" y="6270"/>
                  </a:lnTo>
                  <a:cubicBezTo>
                    <a:pt x="2605" y="6674"/>
                    <a:pt x="2711" y="7071"/>
                    <a:pt x="2913" y="7421"/>
                  </a:cubicBezTo>
                  <a:cubicBezTo>
                    <a:pt x="3115" y="7771"/>
                    <a:pt x="3406" y="8061"/>
                    <a:pt x="3756" y="8263"/>
                  </a:cubicBezTo>
                  <a:cubicBezTo>
                    <a:pt x="4106" y="8466"/>
                    <a:pt x="4503" y="8572"/>
                    <a:pt x="4907" y="8572"/>
                  </a:cubicBezTo>
                  <a:cubicBezTo>
                    <a:pt x="5310" y="8572"/>
                    <a:pt x="5708" y="8466"/>
                    <a:pt x="6057" y="8263"/>
                  </a:cubicBezTo>
                  <a:cubicBezTo>
                    <a:pt x="6407" y="8061"/>
                    <a:pt x="6697" y="7771"/>
                    <a:pt x="6899" y="7421"/>
                  </a:cubicBezTo>
                  <a:cubicBezTo>
                    <a:pt x="7101" y="7071"/>
                    <a:pt x="7207" y="6674"/>
                    <a:pt x="7207" y="6270"/>
                  </a:cubicBezTo>
                  <a:lnTo>
                    <a:pt x="7207" y="0"/>
                  </a:lnTo>
                  <a:lnTo>
                    <a:pt x="7385" y="0"/>
                  </a:lnTo>
                  <a:lnTo>
                    <a:pt x="7385" y="6270"/>
                  </a:lnTo>
                  <a:lnTo>
                    <a:pt x="7385" y="6270"/>
                  </a:lnTo>
                  <a:cubicBezTo>
                    <a:pt x="7385" y="6705"/>
                    <a:pt x="7271" y="7134"/>
                    <a:pt x="7053" y="7510"/>
                  </a:cubicBezTo>
                  <a:cubicBezTo>
                    <a:pt x="6836" y="7887"/>
                    <a:pt x="6522" y="8200"/>
                    <a:pt x="6145" y="8417"/>
                  </a:cubicBezTo>
                  <a:cubicBezTo>
                    <a:pt x="5768" y="8635"/>
                    <a:pt x="5341" y="8749"/>
                    <a:pt x="4907" y="8749"/>
                  </a:cubicBezTo>
                  <a:cubicBezTo>
                    <a:pt x="4472" y="8749"/>
                    <a:pt x="4044" y="8635"/>
                    <a:pt x="3667" y="8417"/>
                  </a:cubicBezTo>
                  <a:cubicBezTo>
                    <a:pt x="3290" y="8200"/>
                    <a:pt x="2977" y="7887"/>
                    <a:pt x="2760" y="7510"/>
                  </a:cubicBezTo>
                  <a:cubicBezTo>
                    <a:pt x="2542" y="7134"/>
                    <a:pt x="2428" y="6705"/>
                    <a:pt x="2428" y="6270"/>
                  </a:cubicBezTo>
                  <a:lnTo>
                    <a:pt x="2428" y="0"/>
                  </a:lnTo>
                  <a:lnTo>
                    <a:pt x="260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3" name="Google Shape;13;p2"/>
            <p:cNvGrpSpPr/>
            <p:nvPr/>
          </p:nvGrpSpPr>
          <p:grpSpPr>
            <a:xfrm>
              <a:off x="543125" y="4295975"/>
              <a:ext cx="340200" cy="331800"/>
              <a:chOff x="2934025" y="144575"/>
              <a:chExt cx="340200" cy="331800"/>
            </a:xfrm>
          </p:grpSpPr>
          <p:cxnSp>
            <p:nvCxnSpPr>
              <p:cNvPr id="14" name="Google Shape;14;p2"/>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grpSp>
      <p:sp>
        <p:nvSpPr>
          <p:cNvPr id="18" name="Google Shape;18;p2"/>
          <p:cNvSpPr txBox="1">
            <a:spLocks noGrp="1"/>
          </p:cNvSpPr>
          <p:nvPr>
            <p:ph type="ctrTitle"/>
          </p:nvPr>
        </p:nvSpPr>
        <p:spPr>
          <a:xfrm>
            <a:off x="960800" y="1007787"/>
            <a:ext cx="5227500" cy="2535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9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960800" y="3659900"/>
            <a:ext cx="52275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4"/>
        <p:cNvGrpSpPr/>
        <p:nvPr/>
      </p:nvGrpSpPr>
      <p:grpSpPr>
        <a:xfrm>
          <a:off x="0" y="0"/>
          <a:ext cx="0" cy="0"/>
          <a:chOff x="0" y="0"/>
          <a:chExt cx="0" cy="0"/>
        </a:xfrm>
      </p:grpSpPr>
      <p:grpSp>
        <p:nvGrpSpPr>
          <p:cNvPr id="255" name="Google Shape;255;p23"/>
          <p:cNvGrpSpPr/>
          <p:nvPr/>
        </p:nvGrpSpPr>
        <p:grpSpPr>
          <a:xfrm>
            <a:off x="-1675340" y="-1262000"/>
            <a:ext cx="12531022" cy="9905064"/>
            <a:chOff x="-1675340" y="-1262000"/>
            <a:chExt cx="12531022" cy="9905064"/>
          </a:xfrm>
        </p:grpSpPr>
        <p:pic>
          <p:nvPicPr>
            <p:cNvPr id="256" name="Google Shape;256;p23"/>
            <p:cNvPicPr preferRelativeResize="0"/>
            <p:nvPr/>
          </p:nvPicPr>
          <p:blipFill>
            <a:blip r:embed="rId2">
              <a:alphaModFix/>
            </a:blip>
            <a:stretch>
              <a:fillRect/>
            </a:stretch>
          </p:blipFill>
          <p:spPr>
            <a:xfrm rot="-8623964">
              <a:off x="-955142" y="4222201"/>
              <a:ext cx="3755853" cy="3664985"/>
            </a:xfrm>
            <a:prstGeom prst="rect">
              <a:avLst/>
            </a:prstGeom>
            <a:noFill/>
            <a:ln>
              <a:noFill/>
            </a:ln>
          </p:spPr>
        </p:pic>
        <p:sp>
          <p:nvSpPr>
            <p:cNvPr id="257" name="Google Shape;257;p23"/>
            <p:cNvSpPr/>
            <p:nvPr/>
          </p:nvSpPr>
          <p:spPr>
            <a:xfrm rot="9595047" flipH="1">
              <a:off x="6017905" y="-794742"/>
              <a:ext cx="2929042" cy="1171775"/>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258" name="Google Shape;258;p23"/>
            <p:cNvPicPr preferRelativeResize="0"/>
            <p:nvPr/>
          </p:nvPicPr>
          <p:blipFill>
            <a:blip r:embed="rId3">
              <a:alphaModFix/>
            </a:blip>
            <a:stretch>
              <a:fillRect/>
            </a:stretch>
          </p:blipFill>
          <p:spPr>
            <a:xfrm>
              <a:off x="7187467" y="-1043972"/>
              <a:ext cx="3668215" cy="3664986"/>
            </a:xfrm>
            <a:prstGeom prst="rect">
              <a:avLst/>
            </a:prstGeom>
            <a:noFill/>
            <a:ln>
              <a:noFill/>
            </a:ln>
          </p:spPr>
        </p:pic>
        <p:sp>
          <p:nvSpPr>
            <p:cNvPr id="259" name="Google Shape;259;p23"/>
            <p:cNvSpPr/>
            <p:nvPr/>
          </p:nvSpPr>
          <p:spPr>
            <a:xfrm rot="3646255">
              <a:off x="-904716" y="3671681"/>
              <a:ext cx="2551979" cy="201704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0"/>
        <p:cNvGrpSpPr/>
        <p:nvPr/>
      </p:nvGrpSpPr>
      <p:grpSpPr>
        <a:xfrm>
          <a:off x="0" y="0"/>
          <a:ext cx="0" cy="0"/>
          <a:chOff x="0" y="0"/>
          <a:chExt cx="0" cy="0"/>
        </a:xfrm>
      </p:grpSpPr>
      <p:grpSp>
        <p:nvGrpSpPr>
          <p:cNvPr id="261" name="Google Shape;261;p24"/>
          <p:cNvGrpSpPr/>
          <p:nvPr/>
        </p:nvGrpSpPr>
        <p:grpSpPr>
          <a:xfrm>
            <a:off x="-3044618" y="-2327019"/>
            <a:ext cx="15273594" cy="10952638"/>
            <a:chOff x="-3044618" y="-2327019"/>
            <a:chExt cx="15273594" cy="10952638"/>
          </a:xfrm>
        </p:grpSpPr>
        <p:pic>
          <p:nvPicPr>
            <p:cNvPr id="262" name="Google Shape;262;p24"/>
            <p:cNvPicPr preferRelativeResize="0"/>
            <p:nvPr/>
          </p:nvPicPr>
          <p:blipFill>
            <a:blip r:embed="rId2">
              <a:alphaModFix/>
            </a:blip>
            <a:stretch>
              <a:fillRect/>
            </a:stretch>
          </p:blipFill>
          <p:spPr>
            <a:xfrm rot="-2047201" flipH="1">
              <a:off x="7768484" y="-1589074"/>
              <a:ext cx="3755853" cy="3664985"/>
            </a:xfrm>
            <a:prstGeom prst="rect">
              <a:avLst/>
            </a:prstGeom>
            <a:noFill/>
            <a:ln>
              <a:noFill/>
            </a:ln>
          </p:spPr>
        </p:pic>
        <p:pic>
          <p:nvPicPr>
            <p:cNvPr id="263" name="Google Shape;263;p24"/>
            <p:cNvPicPr preferRelativeResize="0"/>
            <p:nvPr/>
          </p:nvPicPr>
          <p:blipFill>
            <a:blip r:embed="rId3">
              <a:alphaModFix/>
            </a:blip>
            <a:stretch>
              <a:fillRect/>
            </a:stretch>
          </p:blipFill>
          <p:spPr>
            <a:xfrm rot="-1214854">
              <a:off x="-2523771" y="4439128"/>
              <a:ext cx="3668214" cy="3664985"/>
            </a:xfrm>
            <a:prstGeom prst="rect">
              <a:avLst/>
            </a:prstGeom>
            <a:noFill/>
            <a:ln>
              <a:noFill/>
            </a:ln>
          </p:spPr>
        </p:pic>
        <p:grpSp>
          <p:nvGrpSpPr>
            <p:cNvPr id="264" name="Google Shape;264;p24"/>
            <p:cNvGrpSpPr/>
            <p:nvPr/>
          </p:nvGrpSpPr>
          <p:grpSpPr>
            <a:xfrm>
              <a:off x="201175" y="622613"/>
              <a:ext cx="340200" cy="331800"/>
              <a:chOff x="2934025" y="144575"/>
              <a:chExt cx="340200" cy="331800"/>
            </a:xfrm>
          </p:grpSpPr>
          <p:cxnSp>
            <p:nvCxnSpPr>
              <p:cNvPr id="265" name="Google Shape;265;p24"/>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266" name="Google Shape;266;p24"/>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267" name="Google Shape;267;p24"/>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268" name="Google Shape;268;p24"/>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269" name="Google Shape;269;p24"/>
            <p:cNvSpPr/>
            <p:nvPr/>
          </p:nvSpPr>
          <p:spPr>
            <a:xfrm rot="6918271">
              <a:off x="7413679" y="3737526"/>
              <a:ext cx="2551955" cy="201701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 name="Google Shape;270;p24"/>
            <p:cNvSpPr/>
            <p:nvPr/>
          </p:nvSpPr>
          <p:spPr>
            <a:xfrm>
              <a:off x="7256152" y="-63226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1440165" y="-2554772"/>
            <a:ext cx="11971297" cy="9260797"/>
            <a:chOff x="-1440165" y="-2554772"/>
            <a:chExt cx="11971297" cy="9260797"/>
          </a:xfrm>
        </p:grpSpPr>
        <p:sp>
          <p:nvSpPr>
            <p:cNvPr id="58" name="Google Shape;58;p6"/>
            <p:cNvSpPr/>
            <p:nvPr/>
          </p:nvSpPr>
          <p:spPr>
            <a:xfrm rot="4043919">
              <a:off x="-1294696" y="4131908"/>
              <a:ext cx="2551979" cy="201705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 name="Google Shape;59;p6"/>
            <p:cNvGrpSpPr/>
            <p:nvPr/>
          </p:nvGrpSpPr>
          <p:grpSpPr>
            <a:xfrm>
              <a:off x="201175" y="622613"/>
              <a:ext cx="340200" cy="331800"/>
              <a:chOff x="2934025" y="144575"/>
              <a:chExt cx="340200" cy="331800"/>
            </a:xfrm>
          </p:grpSpPr>
          <p:cxnSp>
            <p:nvCxnSpPr>
              <p:cNvPr id="60" name="Google Shape;60;p6"/>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61" name="Google Shape;61;p6"/>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62" name="Google Shape;62;p6"/>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63" name="Google Shape;63;p6"/>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pic>
          <p:nvPicPr>
            <p:cNvPr id="64" name="Google Shape;64;p6"/>
            <p:cNvPicPr preferRelativeResize="0"/>
            <p:nvPr/>
          </p:nvPicPr>
          <p:blipFill>
            <a:blip r:embed="rId2">
              <a:alphaModFix/>
            </a:blip>
            <a:stretch>
              <a:fillRect/>
            </a:stretch>
          </p:blipFill>
          <p:spPr>
            <a:xfrm>
              <a:off x="6862917" y="-2554772"/>
              <a:ext cx="3668215" cy="3664986"/>
            </a:xfrm>
            <a:prstGeom prst="rect">
              <a:avLst/>
            </a:prstGeom>
            <a:noFill/>
            <a:ln>
              <a:noFill/>
            </a:ln>
          </p:spPr>
        </p:pic>
        <p:pic>
          <p:nvPicPr>
            <p:cNvPr id="65" name="Google Shape;65;p6"/>
            <p:cNvPicPr preferRelativeResize="0"/>
            <p:nvPr/>
          </p:nvPicPr>
          <p:blipFill rotWithShape="1">
            <a:blip r:embed="rId3">
              <a:alphaModFix/>
            </a:blip>
            <a:srcRect l="77238" t="54503" b="18092"/>
            <a:stretch/>
          </p:blipFill>
          <p:spPr>
            <a:xfrm rot="10660323" flipH="1">
              <a:off x="3314224" y="4702825"/>
              <a:ext cx="854876" cy="1004350"/>
            </a:xfrm>
            <a:prstGeom prst="rect">
              <a:avLst/>
            </a:prstGeom>
            <a:noFill/>
            <a:ln>
              <a:noFill/>
            </a:ln>
          </p:spPr>
        </p:pic>
      </p:grpSp>
      <p:sp>
        <p:nvSpPr>
          <p:cNvPr id="66" name="Google Shape;6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mt="60000"/>
          </a:blip>
          <a:srcRect/>
          <a:stretch/>
        </p:blipFill>
        <p:spPr>
          <a:xfrm>
            <a:off x="0" y="0"/>
            <a:ext cx="9144000" cy="5143500"/>
          </a:xfrm>
          <a:prstGeom prst="rect">
            <a:avLst/>
          </a:prstGeom>
          <a:noFill/>
          <a:ln>
            <a:noFill/>
          </a:ln>
        </p:spPr>
      </p:pic>
      <p:sp>
        <p:nvSpPr>
          <p:cNvPr id="77" name="Google Shape;7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8" name="Google Shape;78;p8"/>
          <p:cNvGrpSpPr/>
          <p:nvPr/>
        </p:nvGrpSpPr>
        <p:grpSpPr>
          <a:xfrm>
            <a:off x="-1675340" y="-1262000"/>
            <a:ext cx="12531022" cy="9905064"/>
            <a:chOff x="-1675340" y="-1262000"/>
            <a:chExt cx="12531022" cy="9905064"/>
          </a:xfrm>
        </p:grpSpPr>
        <p:pic>
          <p:nvPicPr>
            <p:cNvPr id="79" name="Google Shape;79;p8"/>
            <p:cNvPicPr preferRelativeResize="0"/>
            <p:nvPr/>
          </p:nvPicPr>
          <p:blipFill>
            <a:blip r:embed="rId3">
              <a:alphaModFix/>
            </a:blip>
            <a:stretch>
              <a:fillRect/>
            </a:stretch>
          </p:blipFill>
          <p:spPr>
            <a:xfrm rot="-8623964">
              <a:off x="-955142" y="4222201"/>
              <a:ext cx="3755853" cy="3664985"/>
            </a:xfrm>
            <a:prstGeom prst="rect">
              <a:avLst/>
            </a:prstGeom>
            <a:noFill/>
            <a:ln>
              <a:noFill/>
            </a:ln>
          </p:spPr>
        </p:pic>
        <p:sp>
          <p:nvSpPr>
            <p:cNvPr id="80" name="Google Shape;80;p8"/>
            <p:cNvSpPr/>
            <p:nvPr/>
          </p:nvSpPr>
          <p:spPr>
            <a:xfrm rot="9595047" flipH="1">
              <a:off x="6017905" y="-794742"/>
              <a:ext cx="2929042" cy="1171775"/>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81" name="Google Shape;81;p8"/>
            <p:cNvPicPr preferRelativeResize="0"/>
            <p:nvPr/>
          </p:nvPicPr>
          <p:blipFill>
            <a:blip r:embed="rId4">
              <a:alphaModFix/>
            </a:blip>
            <a:stretch>
              <a:fillRect/>
            </a:stretch>
          </p:blipFill>
          <p:spPr>
            <a:xfrm>
              <a:off x="7187467" y="-1043972"/>
              <a:ext cx="3668215" cy="3664986"/>
            </a:xfrm>
            <a:prstGeom prst="rect">
              <a:avLst/>
            </a:prstGeom>
            <a:noFill/>
            <a:ln>
              <a:noFill/>
            </a:ln>
          </p:spPr>
        </p:pic>
        <p:sp>
          <p:nvSpPr>
            <p:cNvPr id="82" name="Google Shape;82;p8"/>
            <p:cNvSpPr/>
            <p:nvPr/>
          </p:nvSpPr>
          <p:spPr>
            <a:xfrm rot="3646255">
              <a:off x="-904716" y="3671681"/>
              <a:ext cx="2551979" cy="201704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pic>
        <p:nvPicPr>
          <p:cNvPr id="84" name="Google Shape;84;p9"/>
          <p:cNvPicPr preferRelativeResize="0"/>
          <p:nvPr/>
        </p:nvPicPr>
        <p:blipFill rotWithShape="1">
          <a:blip r:embed="rId2">
            <a:alphaModFix amt="60000"/>
          </a:blip>
          <a:srcRect/>
          <a:stretch/>
        </p:blipFill>
        <p:spPr>
          <a:xfrm flipH="1">
            <a:off x="0" y="0"/>
            <a:ext cx="9144000" cy="5143500"/>
          </a:xfrm>
          <a:prstGeom prst="rect">
            <a:avLst/>
          </a:prstGeom>
          <a:noFill/>
          <a:ln>
            <a:noFill/>
          </a:ln>
        </p:spPr>
      </p:pic>
      <p:sp>
        <p:nvSpPr>
          <p:cNvPr id="85" name="Google Shape;85;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86" name="Google Shape;8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87" name="Google Shape;87;p9"/>
          <p:cNvGrpSpPr/>
          <p:nvPr/>
        </p:nvGrpSpPr>
        <p:grpSpPr>
          <a:xfrm>
            <a:off x="-1224897" y="-823643"/>
            <a:ext cx="10453221" cy="6387143"/>
            <a:chOff x="-1224897" y="-823643"/>
            <a:chExt cx="10453221" cy="6387143"/>
          </a:xfrm>
        </p:grpSpPr>
        <p:pic>
          <p:nvPicPr>
            <p:cNvPr id="88" name="Google Shape;88;p9"/>
            <p:cNvPicPr preferRelativeResize="0"/>
            <p:nvPr/>
          </p:nvPicPr>
          <p:blipFill rotWithShape="1">
            <a:blip r:embed="rId3">
              <a:alphaModFix/>
            </a:blip>
            <a:srcRect l="77972" t="56575" b="17796"/>
            <a:stretch/>
          </p:blipFill>
          <p:spPr>
            <a:xfrm rot="-8623977">
              <a:off x="-42389" y="4470517"/>
              <a:ext cx="827326" cy="939266"/>
            </a:xfrm>
            <a:prstGeom prst="rect">
              <a:avLst/>
            </a:prstGeom>
            <a:noFill/>
            <a:ln>
              <a:noFill/>
            </a:ln>
          </p:spPr>
        </p:pic>
        <p:sp>
          <p:nvSpPr>
            <p:cNvPr id="89" name="Google Shape;89;p9"/>
            <p:cNvSpPr/>
            <p:nvPr/>
          </p:nvSpPr>
          <p:spPr>
            <a:xfrm rot="-2279222">
              <a:off x="-1174554" y="-46372"/>
              <a:ext cx="2929057" cy="1171758"/>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90" name="Google Shape;90;p9"/>
            <p:cNvPicPr preferRelativeResize="0"/>
            <p:nvPr/>
          </p:nvPicPr>
          <p:blipFill rotWithShape="1">
            <a:blip r:embed="rId4">
              <a:alphaModFix/>
            </a:blip>
            <a:srcRect l="21645" t="61491" r="43731"/>
            <a:stretch/>
          </p:blipFill>
          <p:spPr>
            <a:xfrm>
              <a:off x="7958324" y="0"/>
              <a:ext cx="1270000" cy="141135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6"/>
        <p:cNvGrpSpPr/>
        <p:nvPr/>
      </p:nvGrpSpPr>
      <p:grpSpPr>
        <a:xfrm>
          <a:off x="0" y="0"/>
          <a:ext cx="0" cy="0"/>
          <a:chOff x="0" y="0"/>
          <a:chExt cx="0" cy="0"/>
        </a:xfrm>
      </p:grpSpPr>
      <p:grpSp>
        <p:nvGrpSpPr>
          <p:cNvPr id="107" name="Google Shape;107;p13"/>
          <p:cNvGrpSpPr/>
          <p:nvPr/>
        </p:nvGrpSpPr>
        <p:grpSpPr>
          <a:xfrm>
            <a:off x="-3044618" y="-2327019"/>
            <a:ext cx="15273594" cy="10952638"/>
            <a:chOff x="-3044618" y="-2327019"/>
            <a:chExt cx="15273594" cy="10952638"/>
          </a:xfrm>
        </p:grpSpPr>
        <p:pic>
          <p:nvPicPr>
            <p:cNvPr id="108" name="Google Shape;108;p13"/>
            <p:cNvPicPr preferRelativeResize="0"/>
            <p:nvPr/>
          </p:nvPicPr>
          <p:blipFill>
            <a:blip r:embed="rId2">
              <a:alphaModFix/>
            </a:blip>
            <a:stretch>
              <a:fillRect/>
            </a:stretch>
          </p:blipFill>
          <p:spPr>
            <a:xfrm rot="-2047201" flipH="1">
              <a:off x="7768484" y="-1589074"/>
              <a:ext cx="3755853" cy="3664985"/>
            </a:xfrm>
            <a:prstGeom prst="rect">
              <a:avLst/>
            </a:prstGeom>
            <a:noFill/>
            <a:ln>
              <a:noFill/>
            </a:ln>
          </p:spPr>
        </p:pic>
        <p:pic>
          <p:nvPicPr>
            <p:cNvPr id="109" name="Google Shape;109;p13"/>
            <p:cNvPicPr preferRelativeResize="0"/>
            <p:nvPr/>
          </p:nvPicPr>
          <p:blipFill>
            <a:blip r:embed="rId3">
              <a:alphaModFix/>
            </a:blip>
            <a:stretch>
              <a:fillRect/>
            </a:stretch>
          </p:blipFill>
          <p:spPr>
            <a:xfrm rot="-1214854">
              <a:off x="-2523771" y="4439128"/>
              <a:ext cx="3668214" cy="3664985"/>
            </a:xfrm>
            <a:prstGeom prst="rect">
              <a:avLst/>
            </a:prstGeom>
            <a:noFill/>
            <a:ln>
              <a:noFill/>
            </a:ln>
          </p:spPr>
        </p:pic>
        <p:grpSp>
          <p:nvGrpSpPr>
            <p:cNvPr id="110" name="Google Shape;110;p13"/>
            <p:cNvGrpSpPr/>
            <p:nvPr/>
          </p:nvGrpSpPr>
          <p:grpSpPr>
            <a:xfrm>
              <a:off x="201175" y="622613"/>
              <a:ext cx="340200" cy="331800"/>
              <a:chOff x="2934025" y="144575"/>
              <a:chExt cx="340200" cy="331800"/>
            </a:xfrm>
          </p:grpSpPr>
          <p:cxnSp>
            <p:nvCxnSpPr>
              <p:cNvPr id="111" name="Google Shape;111;p13"/>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12" name="Google Shape;112;p13"/>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13" name="Google Shape;113;p13"/>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14" name="Google Shape;114;p13"/>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115" name="Google Shape;115;p13"/>
            <p:cNvSpPr/>
            <p:nvPr/>
          </p:nvSpPr>
          <p:spPr>
            <a:xfrm rot="6918271">
              <a:off x="7413679" y="3737526"/>
              <a:ext cx="2551955" cy="201701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116;p13"/>
            <p:cNvSpPr/>
            <p:nvPr/>
          </p:nvSpPr>
          <p:spPr>
            <a:xfrm>
              <a:off x="7256152" y="-63226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17" name="Google Shape;1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8" name="Google Shape;118;p13"/>
          <p:cNvSpPr txBox="1">
            <a:spLocks noGrp="1"/>
          </p:cNvSpPr>
          <p:nvPr>
            <p:ph type="title" idx="2" hasCustomPrompt="1"/>
          </p:nvPr>
        </p:nvSpPr>
        <p:spPr>
          <a:xfrm>
            <a:off x="818400" y="1633275"/>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title" idx="3" hasCustomPrompt="1"/>
          </p:nvPr>
        </p:nvSpPr>
        <p:spPr>
          <a:xfrm>
            <a:off x="818400" y="3066699"/>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title" idx="4" hasCustomPrompt="1"/>
          </p:nvPr>
        </p:nvSpPr>
        <p:spPr>
          <a:xfrm>
            <a:off x="3517675" y="1633275"/>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5" hasCustomPrompt="1"/>
          </p:nvPr>
        </p:nvSpPr>
        <p:spPr>
          <a:xfrm>
            <a:off x="3517675" y="3066696"/>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6" hasCustomPrompt="1"/>
          </p:nvPr>
        </p:nvSpPr>
        <p:spPr>
          <a:xfrm>
            <a:off x="6216950" y="1633275"/>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7" hasCustomPrompt="1"/>
          </p:nvPr>
        </p:nvSpPr>
        <p:spPr>
          <a:xfrm>
            <a:off x="6216950" y="3066696"/>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subTitle" idx="1"/>
          </p:nvPr>
        </p:nvSpPr>
        <p:spPr>
          <a:xfrm>
            <a:off x="720000" y="22688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 name="Google Shape;125;p13"/>
          <p:cNvSpPr txBox="1">
            <a:spLocks noGrp="1"/>
          </p:cNvSpPr>
          <p:nvPr>
            <p:ph type="subTitle" idx="8"/>
          </p:nvPr>
        </p:nvSpPr>
        <p:spPr>
          <a:xfrm>
            <a:off x="3419275" y="22688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13"/>
          <p:cNvSpPr txBox="1">
            <a:spLocks noGrp="1"/>
          </p:cNvSpPr>
          <p:nvPr>
            <p:ph type="subTitle" idx="9"/>
          </p:nvPr>
        </p:nvSpPr>
        <p:spPr>
          <a:xfrm>
            <a:off x="6118550" y="22688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13"/>
          </p:nvPr>
        </p:nvSpPr>
        <p:spPr>
          <a:xfrm>
            <a:off x="720000" y="37023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14"/>
          </p:nvPr>
        </p:nvSpPr>
        <p:spPr>
          <a:xfrm>
            <a:off x="3419275" y="37023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5"/>
          </p:nvPr>
        </p:nvSpPr>
        <p:spPr>
          <a:xfrm>
            <a:off x="6118550" y="37023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6"/>
        <p:cNvGrpSpPr/>
        <p:nvPr/>
      </p:nvGrpSpPr>
      <p:grpSpPr>
        <a:xfrm>
          <a:off x="0" y="0"/>
          <a:ext cx="0" cy="0"/>
          <a:chOff x="0" y="0"/>
          <a:chExt cx="0" cy="0"/>
        </a:xfrm>
      </p:grpSpPr>
      <p:pic>
        <p:nvPicPr>
          <p:cNvPr id="137" name="Google Shape;137;p15"/>
          <p:cNvPicPr preferRelativeResize="0"/>
          <p:nvPr/>
        </p:nvPicPr>
        <p:blipFill rotWithShape="1">
          <a:blip r:embed="rId2">
            <a:alphaModFix amt="60000"/>
          </a:blip>
          <a:srcRect/>
          <a:stretch/>
        </p:blipFill>
        <p:spPr>
          <a:xfrm flipH="1">
            <a:off x="0" y="0"/>
            <a:ext cx="9144000" cy="5143500"/>
          </a:xfrm>
          <a:prstGeom prst="rect">
            <a:avLst/>
          </a:prstGeom>
          <a:noFill/>
          <a:ln>
            <a:noFill/>
          </a:ln>
        </p:spPr>
      </p:pic>
      <p:grpSp>
        <p:nvGrpSpPr>
          <p:cNvPr id="138" name="Google Shape;138;p15"/>
          <p:cNvGrpSpPr/>
          <p:nvPr/>
        </p:nvGrpSpPr>
        <p:grpSpPr>
          <a:xfrm>
            <a:off x="5801252" y="-931227"/>
            <a:ext cx="4159075" cy="5559014"/>
            <a:chOff x="5801252" y="-931227"/>
            <a:chExt cx="4159075" cy="5559014"/>
          </a:xfrm>
        </p:grpSpPr>
        <p:pic>
          <p:nvPicPr>
            <p:cNvPr id="139" name="Google Shape;139;p15"/>
            <p:cNvPicPr preferRelativeResize="0"/>
            <p:nvPr/>
          </p:nvPicPr>
          <p:blipFill>
            <a:blip r:embed="rId3">
              <a:alphaModFix/>
            </a:blip>
            <a:stretch>
              <a:fillRect/>
            </a:stretch>
          </p:blipFill>
          <p:spPr>
            <a:xfrm>
              <a:off x="6910701" y="-931227"/>
              <a:ext cx="3049626" cy="3046950"/>
            </a:xfrm>
            <a:prstGeom prst="rect">
              <a:avLst/>
            </a:prstGeom>
            <a:noFill/>
            <a:ln>
              <a:noFill/>
            </a:ln>
          </p:spPr>
        </p:pic>
        <p:sp>
          <p:nvSpPr>
            <p:cNvPr id="140" name="Google Shape;140;p15"/>
            <p:cNvSpPr/>
            <p:nvPr/>
          </p:nvSpPr>
          <p:spPr>
            <a:xfrm>
              <a:off x="5801252" y="-45461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1" name="Google Shape;141;p15"/>
            <p:cNvGrpSpPr/>
            <p:nvPr/>
          </p:nvGrpSpPr>
          <p:grpSpPr>
            <a:xfrm>
              <a:off x="8260675" y="4295988"/>
              <a:ext cx="340200" cy="331800"/>
              <a:chOff x="2934025" y="144575"/>
              <a:chExt cx="340200" cy="331800"/>
            </a:xfrm>
          </p:grpSpPr>
          <p:cxnSp>
            <p:nvCxnSpPr>
              <p:cNvPr id="142" name="Google Shape;142;p15"/>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43" name="Google Shape;143;p15"/>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44" name="Google Shape;144;p15"/>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5"/>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grpSp>
      <p:sp>
        <p:nvSpPr>
          <p:cNvPr id="146" name="Google Shape;146;p15"/>
          <p:cNvSpPr txBox="1">
            <a:spLocks noGrp="1"/>
          </p:cNvSpPr>
          <p:nvPr>
            <p:ph type="title"/>
          </p:nvPr>
        </p:nvSpPr>
        <p:spPr>
          <a:xfrm>
            <a:off x="1994475" y="3100300"/>
            <a:ext cx="59232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7" name="Google Shape;147;p15"/>
          <p:cNvSpPr txBox="1">
            <a:spLocks noGrp="1"/>
          </p:cNvSpPr>
          <p:nvPr>
            <p:ph type="subTitle" idx="1"/>
          </p:nvPr>
        </p:nvSpPr>
        <p:spPr>
          <a:xfrm>
            <a:off x="1994475" y="1723225"/>
            <a:ext cx="5923200" cy="1266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42"/>
        <p:cNvGrpSpPr/>
        <p:nvPr/>
      </p:nvGrpSpPr>
      <p:grpSpPr>
        <a:xfrm>
          <a:off x="0" y="0"/>
          <a:ext cx="0" cy="0"/>
          <a:chOff x="0" y="0"/>
          <a:chExt cx="0" cy="0"/>
        </a:xfrm>
      </p:grpSpPr>
      <p:pic>
        <p:nvPicPr>
          <p:cNvPr id="243" name="Google Shape;243;p22"/>
          <p:cNvPicPr preferRelativeResize="0"/>
          <p:nvPr/>
        </p:nvPicPr>
        <p:blipFill rotWithShape="1">
          <a:blip r:embed="rId2">
            <a:alphaModFix amt="60000"/>
          </a:blip>
          <a:srcRect/>
          <a:stretch/>
        </p:blipFill>
        <p:spPr>
          <a:xfrm>
            <a:off x="0" y="0"/>
            <a:ext cx="9144000" cy="5143500"/>
          </a:xfrm>
          <a:prstGeom prst="rect">
            <a:avLst/>
          </a:prstGeom>
          <a:noFill/>
          <a:ln>
            <a:noFill/>
          </a:ln>
        </p:spPr>
      </p:pic>
      <p:grpSp>
        <p:nvGrpSpPr>
          <p:cNvPr id="244" name="Google Shape;244;p22"/>
          <p:cNvGrpSpPr/>
          <p:nvPr/>
        </p:nvGrpSpPr>
        <p:grpSpPr>
          <a:xfrm>
            <a:off x="-1295799" y="877438"/>
            <a:ext cx="3146870" cy="5471439"/>
            <a:chOff x="-1295799" y="877438"/>
            <a:chExt cx="3146870" cy="5471439"/>
          </a:xfrm>
        </p:grpSpPr>
        <p:grpSp>
          <p:nvGrpSpPr>
            <p:cNvPr id="245" name="Google Shape;245;p22"/>
            <p:cNvGrpSpPr/>
            <p:nvPr/>
          </p:nvGrpSpPr>
          <p:grpSpPr>
            <a:xfrm>
              <a:off x="201175" y="877438"/>
              <a:ext cx="340200" cy="331800"/>
              <a:chOff x="2934025" y="144575"/>
              <a:chExt cx="340200" cy="331800"/>
            </a:xfrm>
          </p:grpSpPr>
          <p:cxnSp>
            <p:nvCxnSpPr>
              <p:cNvPr id="246" name="Google Shape;246;p22"/>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247" name="Google Shape;247;p22"/>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248" name="Google Shape;248;p22"/>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249" name="Google Shape;249;p22"/>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250" name="Google Shape;250;p22"/>
            <p:cNvSpPr/>
            <p:nvPr/>
          </p:nvSpPr>
          <p:spPr>
            <a:xfrm rot="-9380654">
              <a:off x="-998355" y="3904585"/>
              <a:ext cx="2551981" cy="2017057"/>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51" name="Google Shape;251;p22"/>
          <p:cNvSpPr txBox="1">
            <a:spLocks noGrp="1"/>
          </p:cNvSpPr>
          <p:nvPr>
            <p:ph type="title"/>
          </p:nvPr>
        </p:nvSpPr>
        <p:spPr>
          <a:xfrm>
            <a:off x="713225" y="539500"/>
            <a:ext cx="35169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6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2" name="Google Shape;252;p22"/>
          <p:cNvSpPr txBox="1">
            <a:spLocks noGrp="1"/>
          </p:cNvSpPr>
          <p:nvPr>
            <p:ph type="subTitle" idx="1"/>
          </p:nvPr>
        </p:nvSpPr>
        <p:spPr>
          <a:xfrm>
            <a:off x="713225" y="1509725"/>
            <a:ext cx="3516900" cy="110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3" name="Google Shape;253;p22"/>
          <p:cNvSpPr txBox="1"/>
          <p:nvPr/>
        </p:nvSpPr>
        <p:spPr>
          <a:xfrm>
            <a:off x="713225" y="3538075"/>
            <a:ext cx="3516900" cy="5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CREDITS:</a:t>
            </a:r>
            <a:r>
              <a:rPr lang="en" sz="1000">
                <a:solidFill>
                  <a:schemeClr val="dk1"/>
                </a:solidFill>
                <a:latin typeface="Poppins"/>
                <a:ea typeface="Poppins"/>
                <a:cs typeface="Poppins"/>
                <a:sym typeface="Poppins"/>
              </a:rPr>
              <a:t> This presentation template was created by </a:t>
            </a:r>
            <a:r>
              <a:rPr lang="en" sz="1000" b="1" u="sng">
                <a:solidFill>
                  <a:schemeClr val="dk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Slidesgo</a:t>
            </a:r>
            <a:r>
              <a:rPr lang="en" sz="1000">
                <a:solidFill>
                  <a:schemeClr val="dk1"/>
                </a:solidFill>
                <a:latin typeface="Poppins"/>
                <a:ea typeface="Poppins"/>
                <a:cs typeface="Poppins"/>
                <a:sym typeface="Poppins"/>
              </a:rPr>
              <a:t>, and includes icons by </a:t>
            </a:r>
            <a:r>
              <a:rPr lang="en" sz="1000" b="1" u="sng">
                <a:solidFill>
                  <a:schemeClr val="dk1"/>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Flaticon</a:t>
            </a:r>
            <a:r>
              <a:rPr lang="en" sz="1000">
                <a:solidFill>
                  <a:schemeClr val="dk1"/>
                </a:solidFill>
                <a:latin typeface="Poppins"/>
                <a:ea typeface="Poppins"/>
                <a:cs typeface="Poppins"/>
                <a:sym typeface="Poppins"/>
              </a:rPr>
              <a:t>, and infographics &amp; images by </a:t>
            </a:r>
            <a:r>
              <a:rPr lang="en" sz="1000" b="1" u="sng">
                <a:solidFill>
                  <a:schemeClr val="dk1"/>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Poppins"/>
                <a:ea typeface="Poppins"/>
                <a:cs typeface="Poppins"/>
                <a:sym typeface="Poppins"/>
              </a:rPr>
              <a:t> </a:t>
            </a:r>
            <a:endParaRPr sz="1000" b="1" u="sng">
              <a:solidFill>
                <a:schemeClr val="dk1"/>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nybody Medium"/>
              <a:buNone/>
              <a:defRPr sz="3200">
                <a:solidFill>
                  <a:schemeClr val="dk1"/>
                </a:solidFill>
                <a:latin typeface="Anybody Medium"/>
                <a:ea typeface="Anybody Medium"/>
                <a:cs typeface="Anybody Medium"/>
                <a:sym typeface="Anybody Medium"/>
              </a:defRPr>
            </a:lvl1pPr>
            <a:lvl2pPr lvl="1"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2pPr>
            <a:lvl3pPr lvl="2"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3pPr>
            <a:lvl4pPr lvl="3"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4pPr>
            <a:lvl5pPr lvl="4"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5pPr>
            <a:lvl6pPr lvl="5"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6pPr>
            <a:lvl7pPr lvl="6"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7pPr>
            <a:lvl8pPr lvl="7"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8pPr>
            <a:lvl9pPr lvl="8"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8" r:id="rId6"/>
    <p:sldLayoutId id="2147483659" r:id="rId7"/>
    <p:sldLayoutId id="2147483661"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am.g@copew.uobaghdad.edu.i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ctrTitle"/>
          </p:nvPr>
        </p:nvSpPr>
        <p:spPr>
          <a:xfrm>
            <a:off x="58431" y="3234937"/>
            <a:ext cx="4429348" cy="1010652"/>
          </a:xfrm>
          <a:prstGeom prst="rect">
            <a:avLst/>
          </a:prstGeom>
        </p:spPr>
        <p:txBody>
          <a:bodyPr spcFirstLastPara="1" wrap="square" lIns="91425" tIns="91425" rIns="91425" bIns="91425" anchor="b" anchorCtr="0">
            <a:noAutofit/>
          </a:bodyPr>
          <a:lstStyle/>
          <a:p>
            <a:pPr algn="ct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r>
              <a:rPr lang="ar-IQ" sz="2400" b="1" i="0" dirty="0">
                <a:solidFill>
                  <a:schemeClr val="tx1"/>
                </a:solidFill>
                <a:effectLst/>
                <a:latin typeface="Bookman Old Style" panose="02050604050505020204" pitchFamily="18" charset="0"/>
              </a:rPr>
              <a:t>ورشة عن </a:t>
            </a: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r>
              <a:rPr lang="ar-IQ" sz="2400" b="1" i="0" dirty="0">
                <a:solidFill>
                  <a:schemeClr val="tx1"/>
                </a:solidFill>
                <a:effectLst/>
                <a:latin typeface="Anybody Medium" panose="020B0604020202020204" charset="0"/>
              </a:rPr>
              <a:t>المنظفات والمعقمات وكيفية استخدامها والارشادات عن مخاطرها</a:t>
            </a:r>
            <a:br>
              <a:rPr lang="ar-IQ" sz="2400" b="1" i="0" dirty="0">
                <a:solidFill>
                  <a:schemeClr val="tx1"/>
                </a:solidFill>
                <a:effectLst/>
                <a:latin typeface="Bookman Old Style" panose="02050604050505020204" pitchFamily="18" charset="0"/>
              </a:rPr>
            </a:br>
            <a:br>
              <a:rPr lang="ar-IQ" sz="1200" b="1" i="0" dirty="0">
                <a:solidFill>
                  <a:schemeClr val="tx1"/>
                </a:solidFill>
                <a:effectLst/>
                <a:latin typeface="Bookman Old Style" panose="02050604050505020204" pitchFamily="18" charset="0"/>
              </a:rPr>
            </a:br>
            <a:r>
              <a:rPr lang="ar-IQ" sz="2800" b="1" i="0" dirty="0">
                <a:solidFill>
                  <a:schemeClr val="tx1"/>
                </a:solidFill>
                <a:effectLst/>
                <a:latin typeface="Arabic Typesetting" panose="03020402040406030203" pitchFamily="66" charset="-78"/>
                <a:cs typeface="Arabic Typesetting" panose="03020402040406030203" pitchFamily="66" charset="-78"/>
              </a:rPr>
              <a:t>م. م</a:t>
            </a:r>
            <a:r>
              <a:rPr lang="ar-IQ" sz="2800" b="1" dirty="0">
                <a:solidFill>
                  <a:schemeClr val="tx1"/>
                </a:solidFill>
                <a:latin typeface="Arabic Typesetting" panose="03020402040406030203" pitchFamily="66" charset="-78"/>
                <a:cs typeface="Arabic Typesetting" panose="03020402040406030203" pitchFamily="66" charset="-78"/>
              </a:rPr>
              <a:t>. </a:t>
            </a:r>
            <a:r>
              <a:rPr lang="ar-IQ" sz="2800" b="1" i="0" dirty="0">
                <a:solidFill>
                  <a:schemeClr val="tx1"/>
                </a:solidFill>
                <a:effectLst/>
                <a:latin typeface="Arabic Typesetting" panose="03020402040406030203" pitchFamily="66" charset="-78"/>
                <a:cs typeface="Arabic Typesetting" panose="03020402040406030203" pitchFamily="66" charset="-78"/>
              </a:rPr>
              <a:t>إنعام غالب العزاوي</a:t>
            </a: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r>
              <a:rPr lang="en-US" sz="1800" b="1" i="0" dirty="0">
                <a:solidFill>
                  <a:schemeClr val="tx1"/>
                </a:solidFill>
                <a:effectLst/>
                <a:latin typeface="Bookman Old Style" panose="02050604050505020204" pitchFamily="18" charset="0"/>
                <a:hlinkClick r:id="rId3"/>
              </a:rPr>
              <a:t>inam.g@copew.uobaghdad.edu.iq</a:t>
            </a:r>
            <a:br>
              <a:rPr lang="en-US" sz="1800" b="1" i="0" dirty="0">
                <a:solidFill>
                  <a:schemeClr val="tx1"/>
                </a:solidFill>
                <a:effectLst/>
                <a:latin typeface="Bookman Old Style" panose="02050604050505020204" pitchFamily="18" charset="0"/>
              </a:rPr>
            </a:br>
            <a:r>
              <a:rPr lang="ar-IQ" sz="1800" b="1" i="0" dirty="0">
                <a:solidFill>
                  <a:schemeClr val="tx1"/>
                </a:solidFill>
                <a:effectLst/>
                <a:latin typeface="Bookman Old Style" panose="02050604050505020204" pitchFamily="18" charset="0"/>
              </a:rPr>
              <a:t>كلية التربية البدنية وعلوم الرياضة للبنات - جامعة بغداد</a:t>
            </a:r>
            <a:br>
              <a:rPr lang="ar-IQ" sz="1800" b="1" i="0" dirty="0">
                <a:solidFill>
                  <a:schemeClr val="tx1"/>
                </a:solidFill>
                <a:effectLst/>
                <a:latin typeface="Bookman Old Style" panose="02050604050505020204" pitchFamily="18" charset="0"/>
              </a:rPr>
            </a:br>
            <a:r>
              <a:rPr lang="ar-IQ" sz="1800" b="1" i="0" dirty="0">
                <a:solidFill>
                  <a:schemeClr val="tx1"/>
                </a:solidFill>
                <a:effectLst/>
                <a:latin typeface="Bookman Old Style" panose="02050604050505020204" pitchFamily="18" charset="0"/>
              </a:rPr>
              <a:t>2/5/2024</a:t>
            </a:r>
            <a:endParaRPr lang="en-US" sz="1800" b="1" dirty="0">
              <a:solidFill>
                <a:schemeClr val="tx1"/>
              </a:solidFill>
              <a:latin typeface="Bookman Old Style" panose="02050604050505020204" pitchFamily="18" charset="0"/>
              <a:ea typeface="Anybody"/>
              <a:cs typeface="Anybody"/>
              <a:sym typeface="Anybody"/>
            </a:endParaRPr>
          </a:p>
        </p:txBody>
      </p:sp>
      <p:pic>
        <p:nvPicPr>
          <p:cNvPr id="10" name="Picture 9">
            <a:extLst>
              <a:ext uri="{FF2B5EF4-FFF2-40B4-BE49-F238E27FC236}">
                <a16:creationId xmlns:a16="http://schemas.microsoft.com/office/drawing/2014/main" id="{0A771A72-0379-F20A-685E-2FF991CEC381}"/>
              </a:ext>
            </a:extLst>
          </p:cNvPr>
          <p:cNvPicPr>
            <a:picLocks noChangeAspect="1"/>
          </p:cNvPicPr>
          <p:nvPr/>
        </p:nvPicPr>
        <p:blipFill>
          <a:blip r:embed="rId4"/>
          <a:stretch>
            <a:fillRect/>
          </a:stretch>
        </p:blipFill>
        <p:spPr>
          <a:xfrm>
            <a:off x="4487779" y="0"/>
            <a:ext cx="4656221"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C33D-BF60-6713-F374-CDF58CE40373}"/>
              </a:ext>
            </a:extLst>
          </p:cNvPr>
          <p:cNvSpPr>
            <a:spLocks noGrp="1"/>
          </p:cNvSpPr>
          <p:nvPr>
            <p:ph type="title"/>
          </p:nvPr>
        </p:nvSpPr>
        <p:spPr>
          <a:xfrm>
            <a:off x="3832964" y="-89226"/>
            <a:ext cx="5311036" cy="414559"/>
          </a:xfrm>
        </p:spPr>
        <p:txBody>
          <a:bodyPr/>
          <a:lstStyle/>
          <a:p>
            <a:pPr algn="ctr"/>
            <a:r>
              <a:rPr lang="ar-IQ" sz="4000" dirty="0">
                <a:latin typeface="Century" panose="02040604050505020304" pitchFamily="18" charset="0"/>
                <a:cs typeface="Akhbar MT" pitchFamily="2" charset="-78"/>
              </a:rPr>
              <a:t>المقدمة</a:t>
            </a:r>
            <a:endParaRPr lang="en-US" sz="4000" dirty="0">
              <a:latin typeface="Century" panose="02040604050505020304" pitchFamily="18" charset="0"/>
              <a:cs typeface="Akhbar MT" pitchFamily="2" charset="-78"/>
            </a:endParaRPr>
          </a:p>
        </p:txBody>
      </p:sp>
      <p:sp>
        <p:nvSpPr>
          <p:cNvPr id="3" name="Google Shape;292;p29">
            <a:extLst>
              <a:ext uri="{FF2B5EF4-FFF2-40B4-BE49-F238E27FC236}">
                <a16:creationId xmlns:a16="http://schemas.microsoft.com/office/drawing/2014/main" id="{DB3660E8-430A-71C8-5D2F-FF2A1FFBE763}"/>
              </a:ext>
            </a:extLst>
          </p:cNvPr>
          <p:cNvSpPr txBox="1">
            <a:spLocks/>
          </p:cNvSpPr>
          <p:nvPr/>
        </p:nvSpPr>
        <p:spPr>
          <a:xfrm>
            <a:off x="4572000" y="984855"/>
            <a:ext cx="4453666" cy="472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1pPr>
            <a:lvl2pPr marL="914400" marR="0" lvl="1"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2pPr>
            <a:lvl3pPr marL="1371600" marR="0" lvl="2"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3pPr>
            <a:lvl4pPr marL="1828800" marR="0" lvl="3"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4pPr>
            <a:lvl5pPr marL="2286000" marR="0" lvl="4"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5pPr>
            <a:lvl6pPr marL="2743200" marR="0" lvl="5"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6pPr>
            <a:lvl7pPr marL="3200400" marR="0" lvl="6"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7pPr>
            <a:lvl8pPr marL="3657600" marR="0" lvl="7"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8pPr>
            <a:lvl9pPr marL="4114800" marR="0" lvl="8"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9pPr>
          </a:lstStyle>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المنظفات والمطهرات؟</a:t>
            </a:r>
          </a:p>
          <a:p>
            <a:pPr marL="137160" indent="0" algn="just" rtl="1">
              <a:spcBef>
                <a:spcPts val="0"/>
              </a:spcBef>
              <a:spcAft>
                <a:spcPts val="800"/>
              </a:spcAft>
              <a:buSzPct val="100000"/>
              <a:buNone/>
            </a:pPr>
            <a:endParaRPr lang="ar-IQ" sz="2800" b="1" i="0" dirty="0">
              <a:solidFill>
                <a:schemeClr val="tx1"/>
              </a:solidFill>
              <a:latin typeface="Calibri" panose="020F0502020204030204" pitchFamily="34" charset="0"/>
              <a:cs typeface="Akhbar MT" pitchFamily="2" charset="-78"/>
            </a:endParaRPr>
          </a:p>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تُعتبر المنظفات والمطهرات منتجات تُستخدم لإزالة الأوساخ والجراثيم من الأسطح والأشياء. تحتوي المنظفات عادة على مواد كيميائية تساعد في تفتيت الأوساخ وإزالتها، في حين تحتوي المطهرات على مواد تقتل الجراثيم والبكتيريا.</a:t>
            </a:r>
            <a:endParaRPr lang="ar-IQ" sz="2400" b="1" dirty="0">
              <a:solidFill>
                <a:schemeClr val="tx1"/>
              </a:solidFill>
              <a:latin typeface="Calibri" panose="020F0502020204030204" pitchFamily="34" charset="0"/>
              <a:cs typeface="Akhbar MT" pitchFamily="2" charset="-78"/>
            </a:endParaRPr>
          </a:p>
        </p:txBody>
      </p:sp>
      <p:pic>
        <p:nvPicPr>
          <p:cNvPr id="6" name="Picture 5">
            <a:extLst>
              <a:ext uri="{FF2B5EF4-FFF2-40B4-BE49-F238E27FC236}">
                <a16:creationId xmlns:a16="http://schemas.microsoft.com/office/drawing/2014/main" id="{A4A65F53-0539-5A07-3AC0-7C7458EB6FB8}"/>
              </a:ext>
            </a:extLst>
          </p:cNvPr>
          <p:cNvPicPr>
            <a:picLocks noChangeAspect="1"/>
          </p:cNvPicPr>
          <p:nvPr/>
        </p:nvPicPr>
        <p:blipFill>
          <a:blip r:embed="rId2"/>
          <a:stretch>
            <a:fillRect/>
          </a:stretch>
        </p:blipFill>
        <p:spPr>
          <a:xfrm>
            <a:off x="-1" y="86452"/>
            <a:ext cx="4571999" cy="5057048"/>
          </a:xfrm>
          <a:prstGeom prst="rect">
            <a:avLst/>
          </a:prstGeom>
        </p:spPr>
      </p:pic>
    </p:spTree>
    <p:extLst>
      <p:ext uri="{BB962C8B-B14F-4D97-AF65-F5344CB8AC3E}">
        <p14:creationId xmlns:p14="http://schemas.microsoft.com/office/powerpoint/2010/main" val="117651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9"/>
          <p:cNvSpPr txBox="1">
            <a:spLocks noGrp="1"/>
          </p:cNvSpPr>
          <p:nvPr>
            <p:ph type="body" idx="4294967295"/>
          </p:nvPr>
        </p:nvSpPr>
        <p:spPr>
          <a:xfrm>
            <a:off x="4764504" y="819386"/>
            <a:ext cx="4228889" cy="4235115"/>
          </a:xfrm>
          <a:prstGeom prst="rect">
            <a:avLst/>
          </a:prstGeom>
        </p:spPr>
        <p:txBody>
          <a:bodyPr spcFirstLastPara="1" wrap="square" lIns="91425" tIns="91425" rIns="91425" bIns="91425" anchor="t" anchorCtr="0">
            <a:noAutofit/>
          </a:bodyPr>
          <a:lstStyle/>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أنواع المنظفات والمطهرات:</a:t>
            </a:r>
          </a:p>
          <a:p>
            <a:pPr marL="137160" indent="0" algn="just" rtl="1">
              <a:spcBef>
                <a:spcPts val="0"/>
              </a:spcBef>
              <a:spcAft>
                <a:spcPts val="800"/>
              </a:spcAft>
              <a:buSzPct val="100000"/>
              <a:buNone/>
            </a:pPr>
            <a:endParaRPr lang="ar-IQ" sz="2800" b="1" i="0" dirty="0">
              <a:solidFill>
                <a:schemeClr val="tx1"/>
              </a:solidFill>
              <a:latin typeface="Calibri" panose="020F0502020204030204" pitchFamily="34" charset="0"/>
              <a:cs typeface="Akhbar MT" pitchFamily="2" charset="-78"/>
            </a:endParaRPr>
          </a:p>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تتنوع المنظفات والمطهرات في أنواعها واستخداماتها. هناك منظفات للمطابخ والحمامات،</a:t>
            </a:r>
            <a:r>
              <a:rPr lang="en-GB" sz="2800" b="1" i="0" dirty="0">
                <a:solidFill>
                  <a:schemeClr val="tx1"/>
                </a:solidFill>
                <a:latin typeface="Calibri" panose="020F0502020204030204" pitchFamily="34" charset="0"/>
                <a:cs typeface="Akhbar MT" pitchFamily="2" charset="-78"/>
              </a:rPr>
              <a:t> </a:t>
            </a:r>
            <a:r>
              <a:rPr lang="ar-IQ" sz="2800" b="1" i="0" dirty="0">
                <a:solidFill>
                  <a:schemeClr val="tx1"/>
                </a:solidFill>
                <a:latin typeface="Calibri" panose="020F0502020204030204" pitchFamily="34" charset="0"/>
                <a:cs typeface="Akhbar MT" pitchFamily="2" charset="-78"/>
              </a:rPr>
              <a:t>ومنظفات للأرضيات والزجاج، ومطهرات للأيدي والأسطح. تأتي بصورة سائلة أو مسحوق أو مناديل مبللة وحتى في شكل رذاذ.</a:t>
            </a:r>
          </a:p>
          <a:p>
            <a:pPr marL="137160" indent="0" algn="r" rtl="1">
              <a:spcBef>
                <a:spcPts val="0"/>
              </a:spcBef>
              <a:spcAft>
                <a:spcPts val="800"/>
              </a:spcAft>
              <a:buSzPct val="100000"/>
              <a:buNone/>
            </a:pPr>
            <a:endParaRPr lang="ar-IQ" sz="2800" b="1" i="0" dirty="0">
              <a:solidFill>
                <a:srgbClr val="616161"/>
              </a:solidFill>
              <a:latin typeface="Proxima Nova"/>
              <a:cs typeface="Akhbar MT" pitchFamily="2" charset="-78"/>
            </a:endParaRPr>
          </a:p>
        </p:txBody>
      </p:sp>
      <p:pic>
        <p:nvPicPr>
          <p:cNvPr id="6" name="Picture 5">
            <a:extLst>
              <a:ext uri="{FF2B5EF4-FFF2-40B4-BE49-F238E27FC236}">
                <a16:creationId xmlns:a16="http://schemas.microsoft.com/office/drawing/2014/main" id="{377C4EEC-BEC6-8E9A-E5F8-AB4C5F9757F5}"/>
              </a:ext>
            </a:extLst>
          </p:cNvPr>
          <p:cNvPicPr>
            <a:picLocks noChangeAspect="1"/>
          </p:cNvPicPr>
          <p:nvPr/>
        </p:nvPicPr>
        <p:blipFill>
          <a:blip r:embed="rId3"/>
          <a:stretch>
            <a:fillRect/>
          </a:stretch>
        </p:blipFill>
        <p:spPr>
          <a:xfrm>
            <a:off x="0" y="1087522"/>
            <a:ext cx="4764504" cy="33342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4331-6247-7023-A47A-3A683820CA61}"/>
              </a:ext>
            </a:extLst>
          </p:cNvPr>
          <p:cNvSpPr>
            <a:spLocks noGrp="1"/>
          </p:cNvSpPr>
          <p:nvPr>
            <p:ph type="title"/>
          </p:nvPr>
        </p:nvSpPr>
        <p:spPr>
          <a:xfrm>
            <a:off x="4704347" y="405250"/>
            <a:ext cx="4310561" cy="4005385"/>
          </a:xfrm>
        </p:spPr>
        <p:txBody>
          <a:bodyPr/>
          <a:lstStyle/>
          <a:p>
            <a:pPr algn="r" rtl="1"/>
            <a:r>
              <a:rPr lang="ar-IQ" sz="2800" b="1" i="0" dirty="0">
                <a:solidFill>
                  <a:schemeClr val="tx1"/>
                </a:solidFill>
                <a:latin typeface="Calibri" panose="020F0502020204030204" pitchFamily="34" charset="0"/>
                <a:cs typeface="Akhbar MT" pitchFamily="2" charset="-78"/>
              </a:rPr>
              <a:t>التأثير على الصحة والبيئة:</a:t>
            </a:r>
            <a:br>
              <a:rPr lang="ar-IQ" sz="2800" b="1" i="0" dirty="0">
                <a:solidFill>
                  <a:schemeClr val="tx1"/>
                </a:solidFill>
                <a:latin typeface="Calibri" panose="020F0502020204030204" pitchFamily="34" charset="0"/>
                <a:cs typeface="Akhbar MT" pitchFamily="2" charset="-78"/>
              </a:rPr>
            </a:br>
            <a:br>
              <a:rPr lang="ar-IQ" sz="2800" b="1" i="0" dirty="0">
                <a:solidFill>
                  <a:schemeClr val="tx1"/>
                </a:solidFill>
                <a:latin typeface="Calibri" panose="020F0502020204030204" pitchFamily="34" charset="0"/>
                <a:cs typeface="Akhbar MT" pitchFamily="2" charset="-78"/>
              </a:rPr>
            </a:br>
            <a:r>
              <a:rPr lang="ar-IQ" sz="2800" b="1" i="0" dirty="0">
                <a:solidFill>
                  <a:schemeClr val="tx1"/>
                </a:solidFill>
                <a:latin typeface="Calibri" panose="020F0502020204030204" pitchFamily="34" charset="0"/>
                <a:cs typeface="Akhbar MT" pitchFamily="2" charset="-78"/>
              </a:rPr>
              <a:t>استخدام المنظفات والمطهرات بشكل غير صحيح يمكن أن يكون ضارًا للصحة والبيئة. بعض المواد الكيميائية في هذه المنتجات قد تسبب التحسس أو تلويث الهواء والمياه. لذا، يجب اختيار المنتجات التي تحمل علامات الاعتماد والامتثال للمعايير البيئية والصحية.</a:t>
            </a:r>
            <a:br>
              <a:rPr lang="ar-IQ" sz="2800" b="1" i="0" dirty="0">
                <a:solidFill>
                  <a:schemeClr val="tx1"/>
                </a:solidFill>
                <a:latin typeface="Calibri" panose="020F0502020204030204" pitchFamily="34" charset="0"/>
                <a:cs typeface="Akhbar MT" pitchFamily="2" charset="-78"/>
              </a:rPr>
            </a:br>
            <a:endParaRPr lang="en-US" sz="2800" dirty="0">
              <a:solidFill>
                <a:schemeClr val="tx1"/>
              </a:solidFill>
            </a:endParaRPr>
          </a:p>
        </p:txBody>
      </p:sp>
      <p:pic>
        <p:nvPicPr>
          <p:cNvPr id="5" name="Picture 4">
            <a:extLst>
              <a:ext uri="{FF2B5EF4-FFF2-40B4-BE49-F238E27FC236}">
                <a16:creationId xmlns:a16="http://schemas.microsoft.com/office/drawing/2014/main" id="{776D6ED0-87F4-7D8D-3D5F-A6EAC82B2949}"/>
              </a:ext>
            </a:extLst>
          </p:cNvPr>
          <p:cNvPicPr>
            <a:picLocks noChangeAspect="1"/>
          </p:cNvPicPr>
          <p:nvPr/>
        </p:nvPicPr>
        <p:blipFill>
          <a:blip r:embed="rId2"/>
          <a:stretch>
            <a:fillRect/>
          </a:stretch>
        </p:blipFill>
        <p:spPr>
          <a:xfrm>
            <a:off x="0" y="0"/>
            <a:ext cx="4704347" cy="5143500"/>
          </a:xfrm>
          <a:prstGeom prst="rect">
            <a:avLst/>
          </a:prstGeom>
        </p:spPr>
      </p:pic>
    </p:spTree>
    <p:extLst>
      <p:ext uri="{BB962C8B-B14F-4D97-AF65-F5344CB8AC3E}">
        <p14:creationId xmlns:p14="http://schemas.microsoft.com/office/powerpoint/2010/main" val="66773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0"/>
          <p:cNvSpPr txBox="1">
            <a:spLocks noGrp="1"/>
          </p:cNvSpPr>
          <p:nvPr>
            <p:ph type="title"/>
          </p:nvPr>
        </p:nvSpPr>
        <p:spPr>
          <a:xfrm>
            <a:off x="4783872" y="328185"/>
            <a:ext cx="4196526" cy="4310722"/>
          </a:xfrm>
          <a:prstGeom prst="rect">
            <a:avLst/>
          </a:prstGeom>
        </p:spPr>
        <p:txBody>
          <a:bodyPr spcFirstLastPara="1" wrap="square" lIns="91425" tIns="91425" rIns="91425" bIns="91425" anchor="t" anchorCtr="0">
            <a:noAutofit/>
          </a:bodyPr>
          <a:lstStyle/>
          <a:p>
            <a:pPr algn="r" rtl="1"/>
            <a:r>
              <a:rPr lang="ar-IQ" b="1" i="0" dirty="0">
                <a:effectLst/>
                <a:latin typeface="Arial" panose="020B0604020202020204" pitchFamily="34" charset="0"/>
                <a:cs typeface="Akhbar MT" pitchFamily="2" charset="-78"/>
              </a:rPr>
              <a:t>الاستخدام الآمن:</a:t>
            </a:r>
            <a:br>
              <a:rPr lang="ar-IQ" b="1" i="0" dirty="0">
                <a:effectLst/>
                <a:latin typeface="Arial" panose="020B0604020202020204" pitchFamily="34" charset="0"/>
                <a:cs typeface="Akhbar MT" pitchFamily="2" charset="-78"/>
              </a:rPr>
            </a:br>
            <a:br>
              <a:rPr lang="ar-IQ" b="1" i="0" dirty="0">
                <a:effectLst/>
                <a:latin typeface="Arial" panose="020B0604020202020204" pitchFamily="34" charset="0"/>
                <a:cs typeface="Akhbar MT" pitchFamily="2" charset="-78"/>
              </a:rPr>
            </a:br>
            <a:r>
              <a:rPr lang="ar-IQ" b="1" i="0" dirty="0">
                <a:effectLst/>
                <a:latin typeface="Arial" panose="020B0604020202020204" pitchFamily="34" charset="0"/>
                <a:cs typeface="Akhbar MT" pitchFamily="2" charset="-78"/>
              </a:rPr>
              <a:t>يُفضل استخدام المنظفات والمطهرات وفقًا للتوجيهات الصحيحة. يجب توخي الحذر واستخدام قفازات وتهوية المكان عند الحاجة. يجب أيضًا تخزين هذه المنتجات بعيدًا عن متناول الأطفال.</a:t>
            </a:r>
          </a:p>
        </p:txBody>
      </p:sp>
      <p:pic>
        <p:nvPicPr>
          <p:cNvPr id="5" name="Picture 4">
            <a:extLst>
              <a:ext uri="{FF2B5EF4-FFF2-40B4-BE49-F238E27FC236}">
                <a16:creationId xmlns:a16="http://schemas.microsoft.com/office/drawing/2014/main" id="{23F86CF5-4DBF-5741-E7AF-669293732059}"/>
              </a:ext>
            </a:extLst>
          </p:cNvPr>
          <p:cNvPicPr>
            <a:picLocks noChangeAspect="1"/>
          </p:cNvPicPr>
          <p:nvPr/>
        </p:nvPicPr>
        <p:blipFill>
          <a:blip r:embed="rId3"/>
          <a:stretch>
            <a:fillRect/>
          </a:stretch>
        </p:blipFill>
        <p:spPr>
          <a:xfrm>
            <a:off x="163602" y="171115"/>
            <a:ext cx="4620270" cy="48012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8" name="Google Shape;428;p37"/>
          <p:cNvPicPr preferRelativeResize="0"/>
          <p:nvPr/>
        </p:nvPicPr>
        <p:blipFill>
          <a:blip r:embed="rId3">
            <a:alphaModFix/>
          </a:blip>
          <a:stretch>
            <a:fillRect/>
          </a:stretch>
        </p:blipFill>
        <p:spPr>
          <a:xfrm>
            <a:off x="-1448175" y="2771512"/>
            <a:ext cx="3755853" cy="3664986"/>
          </a:xfrm>
          <a:prstGeom prst="rect">
            <a:avLst/>
          </a:prstGeom>
          <a:noFill/>
          <a:ln>
            <a:noFill/>
          </a:ln>
        </p:spPr>
      </p:pic>
      <p:sp>
        <p:nvSpPr>
          <p:cNvPr id="429" name="Google Shape;429;p37"/>
          <p:cNvSpPr/>
          <p:nvPr/>
        </p:nvSpPr>
        <p:spPr>
          <a:xfrm flipH="1">
            <a:off x="-242202" y="3453378"/>
            <a:ext cx="2551963" cy="201701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409;p36">
            <a:extLst>
              <a:ext uri="{FF2B5EF4-FFF2-40B4-BE49-F238E27FC236}">
                <a16:creationId xmlns:a16="http://schemas.microsoft.com/office/drawing/2014/main" id="{C8B1C125-1C1E-D49A-11F8-0AB0E3D291D2}"/>
              </a:ext>
            </a:extLst>
          </p:cNvPr>
          <p:cNvSpPr txBox="1">
            <a:spLocks noGrp="1"/>
          </p:cNvSpPr>
          <p:nvPr>
            <p:ph type="title"/>
          </p:nvPr>
        </p:nvSpPr>
        <p:spPr>
          <a:xfrm>
            <a:off x="4862457" y="370981"/>
            <a:ext cx="4087905" cy="4502231"/>
          </a:xfrm>
          <a:prstGeom prst="rect">
            <a:avLst/>
          </a:prstGeom>
        </p:spPr>
        <p:txBody>
          <a:bodyPr spcFirstLastPara="1" wrap="square" lIns="91425" tIns="91425" rIns="91425" bIns="91425" anchor="t" anchorCtr="0">
            <a:noAutofit/>
          </a:bodyPr>
          <a:lstStyle/>
          <a:p>
            <a:pPr marL="0" lvl="0" indent="0" algn="just" rtl="1">
              <a:lnSpc>
                <a:spcPct val="150000"/>
              </a:lnSpc>
              <a:spcBef>
                <a:spcPts val="0"/>
              </a:spcBef>
              <a:spcAft>
                <a:spcPts val="0"/>
              </a:spcAft>
              <a:buNone/>
            </a:pPr>
            <a:r>
              <a:rPr lang="ar-IQ" sz="2400" b="1" dirty="0">
                <a:solidFill>
                  <a:schemeClr val="tx1"/>
                </a:solidFill>
                <a:latin typeface="Arial" panose="020B0604020202020204" pitchFamily="34" charset="0"/>
                <a:cs typeface="Akhbar MT" pitchFamily="2" charset="-78"/>
              </a:rPr>
              <a:t>من المهم التأكيد على أهمية الإدارة السليمة للنفايات الناتجة عن المنظفات والمطهرات. يجب التخلص من العبوات وبقايا هذه المنتجات بطريقة تحترم البيئة وتتبع اللوائح المحلية للحد من التأثير السلبي على الطبيعة. ترشيد الاستهلاك واختيار المنتجات بعبوات قابلة لإعادة التدوير يمكن أن يسهم بشكل فعال في تقليل البصمة البيئية.</a:t>
            </a:r>
            <a:endParaRPr sz="2400" b="1" dirty="0">
              <a:solidFill>
                <a:schemeClr val="tx1"/>
              </a:solidFill>
              <a:latin typeface="Arial" panose="020B0604020202020204" pitchFamily="34" charset="0"/>
              <a:cs typeface="Akhbar MT" pitchFamily="2" charset="-78"/>
            </a:endParaRPr>
          </a:p>
        </p:txBody>
      </p:sp>
      <p:pic>
        <p:nvPicPr>
          <p:cNvPr id="3" name="Picture 2">
            <a:extLst>
              <a:ext uri="{FF2B5EF4-FFF2-40B4-BE49-F238E27FC236}">
                <a16:creationId xmlns:a16="http://schemas.microsoft.com/office/drawing/2014/main" id="{23B72DC0-0488-6780-4294-7413F075399C}"/>
              </a:ext>
            </a:extLst>
          </p:cNvPr>
          <p:cNvPicPr>
            <a:picLocks noChangeAspect="1"/>
          </p:cNvPicPr>
          <p:nvPr/>
        </p:nvPicPr>
        <p:blipFill>
          <a:blip r:embed="rId4"/>
          <a:stretch>
            <a:fillRect/>
          </a:stretch>
        </p:blipFill>
        <p:spPr>
          <a:xfrm>
            <a:off x="72168" y="370981"/>
            <a:ext cx="4658375" cy="4658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8" name="Google Shape;428;p37"/>
          <p:cNvPicPr preferRelativeResize="0"/>
          <p:nvPr/>
        </p:nvPicPr>
        <p:blipFill>
          <a:blip r:embed="rId3">
            <a:alphaModFix/>
          </a:blip>
          <a:stretch>
            <a:fillRect/>
          </a:stretch>
        </p:blipFill>
        <p:spPr>
          <a:xfrm>
            <a:off x="-1448175" y="2771512"/>
            <a:ext cx="3755853" cy="3664986"/>
          </a:xfrm>
          <a:prstGeom prst="rect">
            <a:avLst/>
          </a:prstGeom>
          <a:noFill/>
          <a:ln>
            <a:noFill/>
          </a:ln>
        </p:spPr>
      </p:pic>
      <p:sp>
        <p:nvSpPr>
          <p:cNvPr id="429" name="Google Shape;429;p37"/>
          <p:cNvSpPr/>
          <p:nvPr/>
        </p:nvSpPr>
        <p:spPr>
          <a:xfrm flipH="1">
            <a:off x="-242202" y="3453378"/>
            <a:ext cx="2551963" cy="201701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409;p36">
            <a:extLst>
              <a:ext uri="{FF2B5EF4-FFF2-40B4-BE49-F238E27FC236}">
                <a16:creationId xmlns:a16="http://schemas.microsoft.com/office/drawing/2014/main" id="{C8B1C125-1C1E-D49A-11F8-0AB0E3D291D2}"/>
              </a:ext>
            </a:extLst>
          </p:cNvPr>
          <p:cNvSpPr txBox="1">
            <a:spLocks noGrp="1"/>
          </p:cNvSpPr>
          <p:nvPr>
            <p:ph type="title"/>
          </p:nvPr>
        </p:nvSpPr>
        <p:spPr>
          <a:xfrm>
            <a:off x="4862457" y="817581"/>
            <a:ext cx="4087905" cy="4055631"/>
          </a:xfrm>
          <a:prstGeom prst="rect">
            <a:avLst/>
          </a:prstGeom>
        </p:spPr>
        <p:txBody>
          <a:bodyPr spcFirstLastPara="1" wrap="square" lIns="91425" tIns="91425" rIns="91425" bIns="91425" anchor="t" anchorCtr="0">
            <a:noAutofit/>
          </a:bodyPr>
          <a:lstStyle/>
          <a:p>
            <a:pPr marL="0" lvl="0" indent="0" rtl="1">
              <a:lnSpc>
                <a:spcPct val="150000"/>
              </a:lnSpc>
              <a:spcBef>
                <a:spcPts val="0"/>
              </a:spcBef>
              <a:spcAft>
                <a:spcPts val="0"/>
              </a:spcAft>
              <a:buNone/>
            </a:pPr>
            <a:r>
              <a:rPr lang="ar-IQ" sz="2400" b="1" dirty="0">
                <a:solidFill>
                  <a:schemeClr val="tx1"/>
                </a:solidFill>
                <a:latin typeface="Arial" panose="020B0604020202020204" pitchFamily="34" charset="0"/>
                <a:cs typeface="Akhbar MT" pitchFamily="2" charset="-78"/>
              </a:rPr>
              <a:t>الاستدامة والبدائل:</a:t>
            </a:r>
            <a:br>
              <a:rPr lang="ar-IQ" sz="2400" b="1" dirty="0">
                <a:solidFill>
                  <a:schemeClr val="tx1"/>
                </a:solidFill>
                <a:latin typeface="Arial" panose="020B0604020202020204" pitchFamily="34" charset="0"/>
                <a:cs typeface="Akhbar MT" pitchFamily="2" charset="-78"/>
              </a:rPr>
            </a:br>
            <a:br>
              <a:rPr lang="ar-IQ" sz="800" b="1" dirty="0">
                <a:solidFill>
                  <a:schemeClr val="tx1"/>
                </a:solidFill>
                <a:latin typeface="Arial" panose="020B0604020202020204" pitchFamily="34" charset="0"/>
                <a:cs typeface="Akhbar MT" pitchFamily="2" charset="-78"/>
              </a:rPr>
            </a:br>
            <a:r>
              <a:rPr lang="ar-IQ" sz="2400" b="1" dirty="0">
                <a:solidFill>
                  <a:schemeClr val="tx1"/>
                </a:solidFill>
                <a:latin typeface="Arial" panose="020B0604020202020204" pitchFamily="34" charset="0"/>
                <a:cs typeface="Akhbar MT" pitchFamily="2" charset="-78"/>
              </a:rPr>
              <a:t>تحقيق الاستدامة في استخدام المنظفات والمطهرات يتضمن البحث عن بدائل صديقة للبيئة. هناك منتجات طبيعية وصديقة للبيئة يمكن استخدامها للحفاظ على النظافة دون تأثير ضار على البيئة.</a:t>
            </a:r>
          </a:p>
        </p:txBody>
      </p:sp>
      <p:pic>
        <p:nvPicPr>
          <p:cNvPr id="4" name="Picture 3">
            <a:extLst>
              <a:ext uri="{FF2B5EF4-FFF2-40B4-BE49-F238E27FC236}">
                <a16:creationId xmlns:a16="http://schemas.microsoft.com/office/drawing/2014/main" id="{B16C6C58-6F80-74BB-A0B6-5D78C177402B}"/>
              </a:ext>
            </a:extLst>
          </p:cNvPr>
          <p:cNvPicPr>
            <a:picLocks noChangeAspect="1"/>
          </p:cNvPicPr>
          <p:nvPr/>
        </p:nvPicPr>
        <p:blipFill>
          <a:blip r:embed="rId4"/>
          <a:stretch>
            <a:fillRect/>
          </a:stretch>
        </p:blipFill>
        <p:spPr>
          <a:xfrm>
            <a:off x="193638" y="385457"/>
            <a:ext cx="4601217" cy="4372585"/>
          </a:xfrm>
          <a:prstGeom prst="rect">
            <a:avLst/>
          </a:prstGeom>
        </p:spPr>
      </p:pic>
    </p:spTree>
    <p:extLst>
      <p:ext uri="{BB962C8B-B14F-4D97-AF65-F5344CB8AC3E}">
        <p14:creationId xmlns:p14="http://schemas.microsoft.com/office/powerpoint/2010/main" val="53479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8" name="Google Shape;428;p37"/>
          <p:cNvPicPr preferRelativeResize="0"/>
          <p:nvPr/>
        </p:nvPicPr>
        <p:blipFill>
          <a:blip r:embed="rId3">
            <a:alphaModFix/>
          </a:blip>
          <a:stretch>
            <a:fillRect/>
          </a:stretch>
        </p:blipFill>
        <p:spPr>
          <a:xfrm>
            <a:off x="-1448175" y="2771512"/>
            <a:ext cx="3755853" cy="3664986"/>
          </a:xfrm>
          <a:prstGeom prst="rect">
            <a:avLst/>
          </a:prstGeom>
          <a:noFill/>
          <a:ln>
            <a:noFill/>
          </a:ln>
        </p:spPr>
      </p:pic>
      <p:sp>
        <p:nvSpPr>
          <p:cNvPr id="429" name="Google Shape;429;p37"/>
          <p:cNvSpPr/>
          <p:nvPr/>
        </p:nvSpPr>
        <p:spPr>
          <a:xfrm flipH="1">
            <a:off x="-242202" y="3453378"/>
            <a:ext cx="2551963" cy="201701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409;p36">
            <a:extLst>
              <a:ext uri="{FF2B5EF4-FFF2-40B4-BE49-F238E27FC236}">
                <a16:creationId xmlns:a16="http://schemas.microsoft.com/office/drawing/2014/main" id="{C8B1C125-1C1E-D49A-11F8-0AB0E3D291D2}"/>
              </a:ext>
            </a:extLst>
          </p:cNvPr>
          <p:cNvSpPr txBox="1">
            <a:spLocks noGrp="1"/>
          </p:cNvSpPr>
          <p:nvPr>
            <p:ph type="title"/>
          </p:nvPr>
        </p:nvSpPr>
        <p:spPr>
          <a:xfrm>
            <a:off x="4862457" y="817581"/>
            <a:ext cx="4087905" cy="4055631"/>
          </a:xfrm>
          <a:prstGeom prst="rect">
            <a:avLst/>
          </a:prstGeom>
        </p:spPr>
        <p:txBody>
          <a:bodyPr spcFirstLastPara="1" wrap="square" lIns="91425" tIns="91425" rIns="91425" bIns="91425" anchor="t" anchorCtr="0">
            <a:noAutofit/>
          </a:bodyPr>
          <a:lstStyle/>
          <a:p>
            <a:pPr marL="0" lvl="0" indent="0" rtl="1">
              <a:lnSpc>
                <a:spcPct val="150000"/>
              </a:lnSpc>
              <a:spcBef>
                <a:spcPts val="0"/>
              </a:spcBef>
              <a:spcAft>
                <a:spcPts val="0"/>
              </a:spcAft>
              <a:buNone/>
            </a:pPr>
            <a:r>
              <a:rPr lang="ar-IQ" sz="2400" b="1" dirty="0">
                <a:solidFill>
                  <a:schemeClr val="tx1"/>
                </a:solidFill>
                <a:latin typeface="Arial" panose="020B0604020202020204" pitchFamily="34" charset="0"/>
                <a:cs typeface="Akhbar MT" pitchFamily="2" charset="-78"/>
              </a:rPr>
              <a:t>الخاتمة</a:t>
            </a:r>
            <a:br>
              <a:rPr lang="ar-IQ" sz="2400" b="1" dirty="0">
                <a:solidFill>
                  <a:schemeClr val="tx1"/>
                </a:solidFill>
                <a:latin typeface="Arial" panose="020B0604020202020204" pitchFamily="34" charset="0"/>
                <a:cs typeface="Akhbar MT" pitchFamily="2" charset="-78"/>
              </a:rPr>
            </a:br>
            <a:r>
              <a:rPr lang="ar-IQ" sz="2400" b="1" dirty="0">
                <a:solidFill>
                  <a:schemeClr val="tx1"/>
                </a:solidFill>
                <a:latin typeface="Arial" panose="020B0604020202020204" pitchFamily="34" charset="0"/>
                <a:cs typeface="Akhbar MT" pitchFamily="2" charset="-78"/>
              </a:rPr>
              <a:t>المنظفات والمطهرات تلعب دوراً مهماً في الحفاظ على نظافة وصحة البيئات التي نعيش فيها. يجب استخدامها بمسؤولية ووعي لتجنب الآثار السلبية على الصحة والبيئة، واستكشاف بدائل مستدامة لضمان مستقبل أفضل.</a:t>
            </a:r>
          </a:p>
        </p:txBody>
      </p:sp>
      <p:pic>
        <p:nvPicPr>
          <p:cNvPr id="3" name="Picture 2">
            <a:extLst>
              <a:ext uri="{FF2B5EF4-FFF2-40B4-BE49-F238E27FC236}">
                <a16:creationId xmlns:a16="http://schemas.microsoft.com/office/drawing/2014/main" id="{F896B9AE-B045-05D8-2225-4FAFFF6AE0E3}"/>
              </a:ext>
            </a:extLst>
          </p:cNvPr>
          <p:cNvPicPr>
            <a:picLocks noChangeAspect="1"/>
          </p:cNvPicPr>
          <p:nvPr/>
        </p:nvPicPr>
        <p:blipFill>
          <a:blip r:embed="rId4"/>
          <a:stretch>
            <a:fillRect/>
          </a:stretch>
        </p:blipFill>
        <p:spPr>
          <a:xfrm>
            <a:off x="32273" y="291454"/>
            <a:ext cx="4677428" cy="4391638"/>
          </a:xfrm>
          <a:prstGeom prst="rect">
            <a:avLst/>
          </a:prstGeom>
        </p:spPr>
      </p:pic>
    </p:spTree>
    <p:extLst>
      <p:ext uri="{BB962C8B-B14F-4D97-AF65-F5344CB8AC3E}">
        <p14:creationId xmlns:p14="http://schemas.microsoft.com/office/powerpoint/2010/main" val="286831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7"/>
          <p:cNvSpPr txBox="1">
            <a:spLocks noGrp="1"/>
          </p:cNvSpPr>
          <p:nvPr>
            <p:ph type="title"/>
          </p:nvPr>
        </p:nvSpPr>
        <p:spPr>
          <a:xfrm>
            <a:off x="713225" y="539500"/>
            <a:ext cx="3516900" cy="100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sp>
        <p:nvSpPr>
          <p:cNvPr id="593" name="Google Shape;593;p47"/>
          <p:cNvSpPr txBox="1">
            <a:spLocks noGrp="1"/>
          </p:cNvSpPr>
          <p:nvPr>
            <p:ph type="subTitle" idx="1"/>
          </p:nvPr>
        </p:nvSpPr>
        <p:spPr>
          <a:xfrm>
            <a:off x="713225" y="1509725"/>
            <a:ext cx="3835294" cy="11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oppins Medium"/>
                <a:ea typeface="Poppins Medium"/>
                <a:cs typeface="Poppins Medium"/>
                <a:sym typeface="Poppins Medium"/>
              </a:rPr>
              <a:t>Do you have questions?</a:t>
            </a:r>
          </a:p>
          <a:p>
            <a:pPr marL="0" lvl="0" indent="0" algn="l" rtl="0">
              <a:spcBef>
                <a:spcPts val="0"/>
              </a:spcBef>
              <a:spcAft>
                <a:spcPts val="0"/>
              </a:spcAft>
              <a:buNone/>
            </a:pPr>
            <a:r>
              <a:rPr lang="en" dirty="0">
                <a:latin typeface="Poppins Medium"/>
                <a:ea typeface="Poppins Medium"/>
                <a:cs typeface="Poppins Medium"/>
                <a:sym typeface="Poppins Medium"/>
              </a:rPr>
              <a:t>You can send</a:t>
            </a:r>
            <a:r>
              <a:rPr lang="en-US" dirty="0">
                <a:latin typeface="Poppins Medium"/>
                <a:ea typeface="Poppins Medium"/>
                <a:cs typeface="Poppins Medium"/>
                <a:sym typeface="Poppins Medium"/>
              </a:rPr>
              <a:t> an</a:t>
            </a:r>
            <a:r>
              <a:rPr lang="en" dirty="0">
                <a:latin typeface="Poppins Medium"/>
                <a:ea typeface="Poppins Medium"/>
                <a:cs typeface="Poppins Medium"/>
                <a:sym typeface="Poppins Medium"/>
              </a:rPr>
              <a:t> E-mail to:</a:t>
            </a:r>
            <a:endParaRPr dirty="0">
              <a:latin typeface="Poppins Medium"/>
              <a:ea typeface="Poppins Medium"/>
              <a:cs typeface="Poppins Medium"/>
              <a:sym typeface="Poppins Medium"/>
            </a:endParaRPr>
          </a:p>
          <a:p>
            <a:pPr marL="0" lvl="0" indent="0" algn="l" rtl="0">
              <a:spcBef>
                <a:spcPts val="0"/>
              </a:spcBef>
              <a:spcAft>
                <a:spcPts val="0"/>
              </a:spcAft>
              <a:buNone/>
            </a:pPr>
            <a:r>
              <a:rPr lang="en-US" dirty="0"/>
              <a:t>inam.g@copew.uobaghdad.edu.iq</a:t>
            </a:r>
            <a:endParaRPr dirty="0"/>
          </a:p>
        </p:txBody>
      </p:sp>
      <p:sp>
        <p:nvSpPr>
          <p:cNvPr id="594" name="Google Shape;594;p47"/>
          <p:cNvSpPr txBox="1"/>
          <p:nvPr/>
        </p:nvSpPr>
        <p:spPr>
          <a:xfrm>
            <a:off x="713225" y="4343600"/>
            <a:ext cx="3516900" cy="26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Poppins"/>
                <a:ea typeface="Poppins"/>
                <a:cs typeface="Poppins"/>
                <a:sym typeface="Poppins"/>
              </a:rPr>
              <a:t>Please keep this slide for attribution</a:t>
            </a:r>
            <a:endParaRPr sz="1000">
              <a:solidFill>
                <a:schemeClr val="dk1"/>
              </a:solidFill>
              <a:latin typeface="Poppins"/>
              <a:ea typeface="Poppins"/>
              <a:cs typeface="Poppins"/>
              <a:sym typeface="Poppins"/>
            </a:endParaRPr>
          </a:p>
        </p:txBody>
      </p:sp>
      <p:grpSp>
        <p:nvGrpSpPr>
          <p:cNvPr id="595" name="Google Shape;595;p47"/>
          <p:cNvGrpSpPr/>
          <p:nvPr/>
        </p:nvGrpSpPr>
        <p:grpSpPr>
          <a:xfrm>
            <a:off x="5536124" y="-748812"/>
            <a:ext cx="4580831" cy="6772198"/>
            <a:chOff x="5536124" y="-748812"/>
            <a:chExt cx="4580831" cy="6772198"/>
          </a:xfrm>
        </p:grpSpPr>
        <p:pic>
          <p:nvPicPr>
            <p:cNvPr id="596" name="Google Shape;596;p47"/>
            <p:cNvPicPr preferRelativeResize="0"/>
            <p:nvPr/>
          </p:nvPicPr>
          <p:blipFill>
            <a:blip r:embed="rId3">
              <a:alphaModFix/>
            </a:blip>
            <a:stretch>
              <a:fillRect/>
            </a:stretch>
          </p:blipFill>
          <p:spPr>
            <a:xfrm rot="10800000">
              <a:off x="6654849" y="-748812"/>
              <a:ext cx="2981825" cy="2909705"/>
            </a:xfrm>
            <a:prstGeom prst="rect">
              <a:avLst/>
            </a:prstGeom>
            <a:noFill/>
            <a:ln>
              <a:noFill/>
            </a:ln>
          </p:spPr>
        </p:pic>
        <p:pic>
          <p:nvPicPr>
            <p:cNvPr id="597" name="Google Shape;597;p47"/>
            <p:cNvPicPr preferRelativeResize="0"/>
            <p:nvPr/>
          </p:nvPicPr>
          <p:blipFill>
            <a:blip r:embed="rId4">
              <a:alphaModFix/>
            </a:blip>
            <a:stretch>
              <a:fillRect/>
            </a:stretch>
          </p:blipFill>
          <p:spPr>
            <a:xfrm rot="10800000" flipH="1">
              <a:off x="5854517" y="1101854"/>
              <a:ext cx="3668215" cy="3664986"/>
            </a:xfrm>
            <a:prstGeom prst="rect">
              <a:avLst/>
            </a:prstGeom>
            <a:noFill/>
            <a:ln>
              <a:noFill/>
            </a:ln>
          </p:spPr>
        </p:pic>
        <p:sp>
          <p:nvSpPr>
            <p:cNvPr id="598" name="Google Shape;598;p47"/>
            <p:cNvSpPr/>
            <p:nvPr/>
          </p:nvSpPr>
          <p:spPr>
            <a:xfrm rot="9913900" flipH="1">
              <a:off x="7350045" y="3714412"/>
              <a:ext cx="2551977" cy="2017027"/>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47"/>
            <p:cNvSpPr/>
            <p:nvPr/>
          </p:nvSpPr>
          <p:spPr>
            <a:xfrm rot="10800000">
              <a:off x="5536124" y="3711225"/>
              <a:ext cx="1222698" cy="1432267"/>
            </a:xfrm>
            <a:custGeom>
              <a:avLst/>
              <a:gdLst/>
              <a:ahLst/>
              <a:cxnLst/>
              <a:rect l="l" t="t" r="r" b="b"/>
              <a:pathLst>
                <a:path w="9812" h="11494" extrusionOk="0">
                  <a:moveTo>
                    <a:pt x="177" y="0"/>
                  </a:moveTo>
                  <a:lnTo>
                    <a:pt x="177" y="6587"/>
                  </a:lnTo>
                  <a:cubicBezTo>
                    <a:pt x="177" y="9195"/>
                    <a:pt x="2298" y="11317"/>
                    <a:pt x="4906" y="11317"/>
                  </a:cubicBezTo>
                  <a:cubicBezTo>
                    <a:pt x="7513" y="11317"/>
                    <a:pt x="9635" y="9195"/>
                    <a:pt x="9635" y="6587"/>
                  </a:cubicBezTo>
                  <a:lnTo>
                    <a:pt x="9635" y="0"/>
                  </a:lnTo>
                  <a:lnTo>
                    <a:pt x="9812" y="0"/>
                  </a:lnTo>
                  <a:lnTo>
                    <a:pt x="9812" y="6587"/>
                  </a:lnTo>
                  <a:cubicBezTo>
                    <a:pt x="9812" y="9293"/>
                    <a:pt x="7612" y="11494"/>
                    <a:pt x="4907" y="11494"/>
                  </a:cubicBezTo>
                  <a:cubicBezTo>
                    <a:pt x="2201" y="11494"/>
                    <a:pt x="0" y="9293"/>
                    <a:pt x="0" y="6587"/>
                  </a:cubicBezTo>
                  <a:lnTo>
                    <a:pt x="0" y="0"/>
                  </a:lnTo>
                  <a:lnTo>
                    <a:pt x="177" y="0"/>
                  </a:lnTo>
                  <a:moveTo>
                    <a:pt x="1386" y="0"/>
                  </a:moveTo>
                  <a:lnTo>
                    <a:pt x="1386" y="6543"/>
                  </a:lnTo>
                  <a:cubicBezTo>
                    <a:pt x="1386" y="8484"/>
                    <a:pt x="2965" y="10064"/>
                    <a:pt x="4907" y="10064"/>
                  </a:cubicBezTo>
                  <a:cubicBezTo>
                    <a:pt x="6848" y="10064"/>
                    <a:pt x="8426" y="8484"/>
                    <a:pt x="8426" y="6543"/>
                  </a:cubicBezTo>
                  <a:lnTo>
                    <a:pt x="8426" y="0"/>
                  </a:lnTo>
                  <a:lnTo>
                    <a:pt x="8604" y="0"/>
                  </a:lnTo>
                  <a:lnTo>
                    <a:pt x="8604" y="6543"/>
                  </a:lnTo>
                  <a:cubicBezTo>
                    <a:pt x="8604" y="8582"/>
                    <a:pt x="6945" y="10241"/>
                    <a:pt x="4907" y="10241"/>
                  </a:cubicBezTo>
                  <a:cubicBezTo>
                    <a:pt x="2868" y="10241"/>
                    <a:pt x="1209" y="8582"/>
                    <a:pt x="1209" y="6543"/>
                  </a:cubicBezTo>
                  <a:lnTo>
                    <a:pt x="1209" y="0"/>
                  </a:lnTo>
                  <a:lnTo>
                    <a:pt x="1386" y="0"/>
                  </a:lnTo>
                  <a:moveTo>
                    <a:pt x="2605" y="0"/>
                  </a:moveTo>
                  <a:lnTo>
                    <a:pt x="2605" y="6270"/>
                  </a:lnTo>
                  <a:lnTo>
                    <a:pt x="2605" y="6270"/>
                  </a:lnTo>
                  <a:cubicBezTo>
                    <a:pt x="2605" y="6674"/>
                    <a:pt x="2711" y="7071"/>
                    <a:pt x="2913" y="7421"/>
                  </a:cubicBezTo>
                  <a:cubicBezTo>
                    <a:pt x="3115" y="7771"/>
                    <a:pt x="3406" y="8061"/>
                    <a:pt x="3756" y="8263"/>
                  </a:cubicBezTo>
                  <a:cubicBezTo>
                    <a:pt x="4106" y="8466"/>
                    <a:pt x="4503" y="8572"/>
                    <a:pt x="4907" y="8572"/>
                  </a:cubicBezTo>
                  <a:cubicBezTo>
                    <a:pt x="5310" y="8572"/>
                    <a:pt x="5708" y="8466"/>
                    <a:pt x="6057" y="8263"/>
                  </a:cubicBezTo>
                  <a:cubicBezTo>
                    <a:pt x="6407" y="8061"/>
                    <a:pt x="6697" y="7771"/>
                    <a:pt x="6899" y="7421"/>
                  </a:cubicBezTo>
                  <a:cubicBezTo>
                    <a:pt x="7101" y="7071"/>
                    <a:pt x="7207" y="6674"/>
                    <a:pt x="7207" y="6270"/>
                  </a:cubicBezTo>
                  <a:lnTo>
                    <a:pt x="7207" y="0"/>
                  </a:lnTo>
                  <a:lnTo>
                    <a:pt x="7385" y="0"/>
                  </a:lnTo>
                  <a:lnTo>
                    <a:pt x="7385" y="6270"/>
                  </a:lnTo>
                  <a:lnTo>
                    <a:pt x="7385" y="6270"/>
                  </a:lnTo>
                  <a:cubicBezTo>
                    <a:pt x="7385" y="6705"/>
                    <a:pt x="7271" y="7134"/>
                    <a:pt x="7053" y="7510"/>
                  </a:cubicBezTo>
                  <a:cubicBezTo>
                    <a:pt x="6836" y="7887"/>
                    <a:pt x="6522" y="8200"/>
                    <a:pt x="6145" y="8417"/>
                  </a:cubicBezTo>
                  <a:cubicBezTo>
                    <a:pt x="5768" y="8635"/>
                    <a:pt x="5341" y="8749"/>
                    <a:pt x="4907" y="8749"/>
                  </a:cubicBezTo>
                  <a:cubicBezTo>
                    <a:pt x="4472" y="8749"/>
                    <a:pt x="4044" y="8635"/>
                    <a:pt x="3667" y="8417"/>
                  </a:cubicBezTo>
                  <a:cubicBezTo>
                    <a:pt x="3290" y="8200"/>
                    <a:pt x="2977" y="7887"/>
                    <a:pt x="2760" y="7510"/>
                  </a:cubicBezTo>
                  <a:cubicBezTo>
                    <a:pt x="2542" y="7134"/>
                    <a:pt x="2428" y="6705"/>
                    <a:pt x="2428" y="6270"/>
                  </a:cubicBezTo>
                  <a:lnTo>
                    <a:pt x="2428" y="0"/>
                  </a:lnTo>
                  <a:lnTo>
                    <a:pt x="260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00" name="Google Shape;600;p47"/>
          <p:cNvGrpSpPr/>
          <p:nvPr/>
        </p:nvGrpSpPr>
        <p:grpSpPr>
          <a:xfrm>
            <a:off x="789436" y="2883088"/>
            <a:ext cx="387681" cy="387661"/>
            <a:chOff x="266768" y="1721375"/>
            <a:chExt cx="397907" cy="397887"/>
          </a:xfrm>
        </p:grpSpPr>
        <p:sp>
          <p:nvSpPr>
            <p:cNvPr id="601" name="Google Shape;601;p4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47"/>
          <p:cNvGrpSpPr/>
          <p:nvPr/>
        </p:nvGrpSpPr>
        <p:grpSpPr>
          <a:xfrm>
            <a:off x="1848132" y="2882851"/>
            <a:ext cx="387661" cy="387661"/>
            <a:chOff x="1379798" y="1723250"/>
            <a:chExt cx="397887" cy="397887"/>
          </a:xfrm>
        </p:grpSpPr>
        <p:sp>
          <p:nvSpPr>
            <p:cNvPr id="604" name="Google Shape;604;p4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47"/>
          <p:cNvGrpSpPr/>
          <p:nvPr/>
        </p:nvGrpSpPr>
        <p:grpSpPr>
          <a:xfrm>
            <a:off x="1317092" y="2882851"/>
            <a:ext cx="387641" cy="387661"/>
            <a:chOff x="864491" y="1723250"/>
            <a:chExt cx="397866" cy="397887"/>
          </a:xfrm>
        </p:grpSpPr>
        <p:sp>
          <p:nvSpPr>
            <p:cNvPr id="609" name="Google Shape;609;p4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47"/>
          <p:cNvSpPr/>
          <p:nvPr/>
        </p:nvSpPr>
        <p:spPr>
          <a:xfrm>
            <a:off x="2379192" y="2918079"/>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Design Inspiration Business Meeting by Slidesgo">
  <a:themeElements>
    <a:clrScheme name="Simple Light">
      <a:dk1>
        <a:srgbClr val="191919"/>
      </a:dk1>
      <a:lt1>
        <a:srgbClr val="F8EFFD"/>
      </a:lt1>
      <a:dk2>
        <a:srgbClr val="D7BCFC"/>
      </a:dk2>
      <a:lt2>
        <a:srgbClr val="9E88FC"/>
      </a:lt2>
      <a:accent1>
        <a:srgbClr val="F671BC"/>
      </a:accent1>
      <a:accent2>
        <a:srgbClr val="FFC880"/>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359</Words>
  <Application>Microsoft Office PowerPoint</Application>
  <PresentationFormat>On-screen Show (16:9)</PresentationFormat>
  <Paragraphs>18</Paragraphs>
  <Slides>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Bookman Old Style</vt:lpstr>
      <vt:lpstr>Century</vt:lpstr>
      <vt:lpstr>Anybody Medium</vt:lpstr>
      <vt:lpstr>Calibri</vt:lpstr>
      <vt:lpstr>Arial</vt:lpstr>
      <vt:lpstr>Poppins</vt:lpstr>
      <vt:lpstr>Arabic Typesetting</vt:lpstr>
      <vt:lpstr>Proxima Nova</vt:lpstr>
      <vt:lpstr>Bebas Neue</vt:lpstr>
      <vt:lpstr>Poppins Medium</vt:lpstr>
      <vt:lpstr>Design Inspiration Business Meeting by Slidesgo</vt:lpstr>
      <vt:lpstr>       ورشة عن   المنظفات والمعقمات وكيفية استخدامها والارشادات عن مخاطرها  م. م. إنعام غالب العزاوي  inam.g@copew.uobaghdad.edu.iq كلية التربية البدنية وعلوم الرياضة للبنات - جامعة بغداد 2/5/2024</vt:lpstr>
      <vt:lpstr>المقدمة</vt:lpstr>
      <vt:lpstr>PowerPoint Presentation</vt:lpstr>
      <vt:lpstr>التأثير على الصحة والبيئة:  استخدام المنظفات والمطهرات بشكل غير صحيح يمكن أن يكون ضارًا للصحة والبيئة. بعض المواد الكيميائية في هذه المنتجات قد تسبب التحسس أو تلويث الهواء والمياه. لذا، يجب اختيار المنتجات التي تحمل علامات الاعتماد والامتثال للمعايير البيئية والصحية. </vt:lpstr>
      <vt:lpstr>الاستخدام الآمن:  يُفضل استخدام المنظفات والمطهرات وفقًا للتوجيهات الصحيحة. يجب توخي الحذر واستخدام قفازات وتهوية المكان عند الحاجة. يجب أيضًا تخزين هذه المنتجات بعيدًا عن متناول الأطفال.</vt:lpstr>
      <vt:lpstr>من المهم التأكيد على أهمية الإدارة السليمة للنفايات الناتجة عن المنظفات والمطهرات. يجب التخلص من العبوات وبقايا هذه المنتجات بطريقة تحترم البيئة وتتبع اللوائح المحلية للحد من التأثير السلبي على الطبيعة. ترشيد الاستهلاك واختيار المنتجات بعبوات قابلة لإعادة التدوير يمكن أن يسهم بشكل فعال في تقليل البصمة البيئية.</vt:lpstr>
      <vt:lpstr>الاستدامة والبدائل:  تحقيق الاستدامة في استخدام المنظفات والمطهرات يتضمن البحث عن بدائل صديقة للبيئة. هناك منتجات طبيعية وصديقة للبيئة يمكن استخدامها للحفاظ على النظافة دون تأثير ضار على البيئة.</vt:lpstr>
      <vt:lpstr>الخاتمة المنظفات والمطهرات تلعب دوراً مهماً في الحفاظ على نظافة وصحة البيئات التي نعيش فيها. يجب استخدامها بمسؤولية ووعي لتجنب الآثار السلبية على الصحة والبيئة، واستكشاف بدائل مستدامة لضمان مستقبل أفضل.</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استخدام الذكاء الاصطناعي في البحث العلمي Using artificial intelligence in scientific research</dc:title>
  <cp:lastModifiedBy>Enaam Al-Azzawi</cp:lastModifiedBy>
  <cp:revision>14</cp:revision>
  <dcterms:modified xsi:type="dcterms:W3CDTF">2024-05-02T18:06:29Z</dcterms:modified>
</cp:coreProperties>
</file>