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1" r:id="rId3"/>
    <p:sldId id="280" r:id="rId4"/>
    <p:sldId id="275" r:id="rId5"/>
    <p:sldId id="282" r:id="rId6"/>
    <p:sldId id="283" r:id="rId7"/>
    <p:sldId id="279" r:id="rId8"/>
    <p:sldId id="276" r:id="rId9"/>
    <p:sldId id="277" r:id="rId10"/>
    <p:sldId id="284"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75C55344-1189-4C8C-8DD2-3148F78DB4DD}" type="datetimeFigureOut">
              <a:rPr lang="ar-IQ" smtClean="0"/>
              <a:pPr/>
              <a:t>01/06/1445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F2588AE-C53E-402E-96EF-5A0B9D0186A2}"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5C55344-1189-4C8C-8DD2-3148F78DB4DD}" type="datetimeFigureOut">
              <a:rPr lang="ar-IQ" smtClean="0"/>
              <a:pPr/>
              <a:t>01/06/1445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F2588AE-C53E-402E-96EF-5A0B9D0186A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5C55344-1189-4C8C-8DD2-3148F78DB4DD}" type="datetimeFigureOut">
              <a:rPr lang="ar-IQ" smtClean="0"/>
              <a:pPr/>
              <a:t>01/06/1445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F2588AE-C53E-402E-96EF-5A0B9D0186A2}"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5C55344-1189-4C8C-8DD2-3148F78DB4DD}" type="datetimeFigureOut">
              <a:rPr lang="ar-IQ" smtClean="0"/>
              <a:pPr/>
              <a:t>01/06/1445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F2588AE-C53E-402E-96EF-5A0B9D0186A2}"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5C55344-1189-4C8C-8DD2-3148F78DB4DD}" type="datetimeFigureOut">
              <a:rPr lang="ar-IQ" smtClean="0"/>
              <a:pPr/>
              <a:t>01/06/1445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F2588AE-C53E-402E-96EF-5A0B9D0186A2}"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75C55344-1189-4C8C-8DD2-3148F78DB4DD}" type="datetimeFigureOut">
              <a:rPr lang="ar-IQ" smtClean="0"/>
              <a:pPr/>
              <a:t>01/06/1445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F2588AE-C53E-402E-96EF-5A0B9D0186A2}"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75C55344-1189-4C8C-8DD2-3148F78DB4DD}" type="datetimeFigureOut">
              <a:rPr lang="ar-IQ" smtClean="0"/>
              <a:pPr/>
              <a:t>01/06/1445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F2588AE-C53E-402E-96EF-5A0B9D0186A2}"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75C55344-1189-4C8C-8DD2-3148F78DB4DD}" type="datetimeFigureOut">
              <a:rPr lang="ar-IQ" smtClean="0"/>
              <a:pPr/>
              <a:t>01/06/1445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FF2588AE-C53E-402E-96EF-5A0B9D0186A2}"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5C55344-1189-4C8C-8DD2-3148F78DB4DD}" type="datetimeFigureOut">
              <a:rPr lang="ar-IQ" smtClean="0"/>
              <a:pPr/>
              <a:t>01/06/1445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F2588AE-C53E-402E-96EF-5A0B9D0186A2}"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5C55344-1189-4C8C-8DD2-3148F78DB4DD}" type="datetimeFigureOut">
              <a:rPr lang="ar-IQ" smtClean="0"/>
              <a:pPr/>
              <a:t>01/06/1445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F2588AE-C53E-402E-96EF-5A0B9D0186A2}"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5C55344-1189-4C8C-8DD2-3148F78DB4DD}" type="datetimeFigureOut">
              <a:rPr lang="ar-IQ" smtClean="0"/>
              <a:pPr/>
              <a:t>01/06/1445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F2588AE-C53E-402E-96EF-5A0B9D0186A2}"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5C55344-1189-4C8C-8DD2-3148F78DB4DD}" type="datetimeFigureOut">
              <a:rPr lang="ar-IQ" smtClean="0"/>
              <a:pPr/>
              <a:t>01/06/1445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F2588AE-C53E-402E-96EF-5A0B9D0186A2}"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980728"/>
            <a:ext cx="7772400" cy="2619723"/>
          </a:xfrm>
        </p:spPr>
        <p:txBody>
          <a:bodyPr>
            <a:normAutofit/>
          </a:bodyPr>
          <a:lstStyle/>
          <a:p>
            <a:r>
              <a:rPr lang="ar-IQ" dirty="0" smtClean="0">
                <a:solidFill>
                  <a:schemeClr val="accent5">
                    <a:lumMod val="75000"/>
                  </a:schemeClr>
                </a:solidFill>
                <a:latin typeface="Monotype Koufi" pitchFamily="2" charset="-78"/>
                <a:ea typeface="Monotype Koufi" pitchFamily="2" charset="-78"/>
                <a:cs typeface="Monotype Koufi" pitchFamily="2" charset="-78"/>
              </a:rPr>
              <a:t/>
            </a:r>
            <a:br>
              <a:rPr lang="ar-IQ" dirty="0" smtClean="0">
                <a:solidFill>
                  <a:schemeClr val="accent5">
                    <a:lumMod val="75000"/>
                  </a:schemeClr>
                </a:solidFill>
                <a:latin typeface="Monotype Koufi" pitchFamily="2" charset="-78"/>
                <a:ea typeface="Monotype Koufi" pitchFamily="2" charset="-78"/>
                <a:cs typeface="Monotype Koufi" pitchFamily="2" charset="-78"/>
              </a:rPr>
            </a:br>
            <a:r>
              <a:rPr lang="ar-IQ" dirty="0" smtClean="0">
                <a:solidFill>
                  <a:schemeClr val="accent5">
                    <a:lumMod val="75000"/>
                  </a:schemeClr>
                </a:solidFill>
                <a:latin typeface="Monotype Koufi" pitchFamily="2" charset="-78"/>
                <a:ea typeface="Monotype Koufi" pitchFamily="2" charset="-78"/>
                <a:cs typeface="Monotype Koufi" pitchFamily="2" charset="-78"/>
              </a:rPr>
              <a:t>النزاهة في العمل الوظيفي</a:t>
            </a:r>
            <a:endParaRPr lang="ar-IQ" dirty="0">
              <a:solidFill>
                <a:schemeClr val="accent5">
                  <a:lumMod val="75000"/>
                </a:schemeClr>
              </a:solidFill>
              <a:latin typeface="Monotype Koufi" pitchFamily="2" charset="-78"/>
              <a:ea typeface="Monotype Koufi" pitchFamily="2" charset="-78"/>
              <a:cs typeface="Monotype Koufi" pitchFamily="2" charset="-78"/>
            </a:endParaRPr>
          </a:p>
        </p:txBody>
      </p:sp>
      <p:sp>
        <p:nvSpPr>
          <p:cNvPr id="3" name="عنوان فرعي 2"/>
          <p:cNvSpPr>
            <a:spLocks noGrp="1"/>
          </p:cNvSpPr>
          <p:nvPr>
            <p:ph type="subTitle" idx="1"/>
          </p:nvPr>
        </p:nvSpPr>
        <p:spPr>
          <a:xfrm>
            <a:off x="971600" y="3645024"/>
            <a:ext cx="7200800" cy="2448272"/>
          </a:xfrm>
        </p:spPr>
        <p:txBody>
          <a:bodyPr>
            <a:normAutofit/>
          </a:bodyPr>
          <a:lstStyle/>
          <a:p>
            <a:r>
              <a:rPr lang="ar-IQ" sz="3500" dirty="0" smtClean="0">
                <a:solidFill>
                  <a:srgbClr val="92D050"/>
                </a:solidFill>
                <a:latin typeface="Monotype Koufi" pitchFamily="2" charset="-78"/>
                <a:ea typeface="Monotype Koufi" pitchFamily="2" charset="-78"/>
                <a:cs typeface="Monotype Koufi" pitchFamily="2" charset="-78"/>
              </a:rPr>
              <a:t>إعداد</a:t>
            </a:r>
          </a:p>
          <a:p>
            <a:r>
              <a:rPr lang="ar-IQ" sz="3500" dirty="0" smtClean="0">
                <a:solidFill>
                  <a:srgbClr val="92D050"/>
                </a:solidFill>
                <a:latin typeface="Monotype Koufi" pitchFamily="2" charset="-78"/>
                <a:ea typeface="Monotype Koufi" pitchFamily="2" charset="-78"/>
                <a:cs typeface="Monotype Koufi" pitchFamily="2" charset="-78"/>
              </a:rPr>
              <a:t>م.د. منى عبد النبي عباس</a:t>
            </a:r>
          </a:p>
          <a:p>
            <a:r>
              <a:rPr lang="ar-IQ" sz="3500" dirty="0" smtClean="0">
                <a:solidFill>
                  <a:srgbClr val="92D050"/>
                </a:solidFill>
                <a:latin typeface="Monotype Koufi" pitchFamily="2" charset="-78"/>
                <a:ea typeface="Monotype Koufi" pitchFamily="2" charset="-78"/>
                <a:cs typeface="Monotype Koufi" pitchFamily="2" charset="-78"/>
              </a:rPr>
              <a:t>رئيس قسم الدراسات السكانية والديموغرافية</a:t>
            </a:r>
          </a:p>
          <a:p>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6632"/>
            <a:ext cx="8784976" cy="18722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76672"/>
            <a:ext cx="7056784" cy="532859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427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0638" y="228318"/>
            <a:ext cx="8748584" cy="663641"/>
          </a:xfrm>
        </p:spPr>
        <p:txBody>
          <a:bodyPr>
            <a:normAutofit/>
          </a:bodyPr>
          <a:lstStyle/>
          <a:p>
            <a:r>
              <a:rPr lang="ar-IQ" sz="2400" b="1" dirty="0">
                <a:solidFill>
                  <a:schemeClr val="tx2"/>
                </a:solidFill>
                <a:cs typeface="PT Bold Heading" pitchFamily="2" charset="-78"/>
              </a:rPr>
              <a:t>مفهوم النزاهة</a:t>
            </a:r>
          </a:p>
        </p:txBody>
      </p:sp>
      <p:sp>
        <p:nvSpPr>
          <p:cNvPr id="3" name="مستطيل 2"/>
          <p:cNvSpPr/>
          <p:nvPr/>
        </p:nvSpPr>
        <p:spPr>
          <a:xfrm>
            <a:off x="323528" y="1582341"/>
            <a:ext cx="8496944" cy="4493538"/>
          </a:xfrm>
          <a:prstGeom prst="rect">
            <a:avLst/>
          </a:prstGeom>
        </p:spPr>
        <p:txBody>
          <a:bodyPr wrap="square">
            <a:spAutoFit/>
          </a:bodyPr>
          <a:lstStyle/>
          <a:p>
            <a:pPr algn="just"/>
            <a:r>
              <a:rPr lang="ar-IQ" sz="2600" b="1" dirty="0" smtClean="0">
                <a:solidFill>
                  <a:srgbClr val="FF0000"/>
                </a:solidFill>
              </a:rPr>
              <a:t>يقصد </a:t>
            </a:r>
            <a:r>
              <a:rPr lang="ar-IQ" sz="2600" b="1" dirty="0">
                <a:solidFill>
                  <a:srgbClr val="FF0000"/>
                </a:solidFill>
              </a:rPr>
              <a:t>بمفهوم النزاهة أن يتم القضاء على الفساد الذي يحصل نتيجة سوء استخدام الإدارة والوظيفة، وذلك عن طريق وضع أسس وقواعد تعمل على ترسيخ مبادئ السلوكيات العالية، واتباع الأخلاق الحميدة في ممارسات العمل، التي تعكس الأهداف الإيجابية للمؤسسات في الدولة جراء تطبيق قواعد ومبادئ </a:t>
            </a:r>
            <a:r>
              <a:rPr lang="ar-IQ" sz="2600" b="1" dirty="0" smtClean="0">
                <a:solidFill>
                  <a:srgbClr val="FF0000"/>
                </a:solidFill>
              </a:rPr>
              <a:t>النزاهة</a:t>
            </a:r>
          </a:p>
          <a:p>
            <a:pPr algn="just"/>
            <a:r>
              <a:rPr lang="ar-IQ" sz="2600" b="1" dirty="0">
                <a:solidFill>
                  <a:srgbClr val="00B050"/>
                </a:solidFill>
              </a:rPr>
              <a:t>تعتبر النزاهة والشفافية أساس عمل كل مؤسسة من مؤسسات الدولة، سواء كان ذلك في قطاع العمل الحكومي أو الخاص، فهما مبدآن أساسيان للحفاظ على سلامة سير العمل ضد أي شكل من أشكال الفساد الذي قد ينعكس سلبًا على هياكل الإدارات المؤسسية ونظامها الوظيفي، الأمر الذي قد يسبب بلبلة وخلل في المنظومة الاجتماعية لأي دولة، كما يؤثر على وضع الاقتصاد بسبب الضرر الذي يحصل بالموارد المالية</a:t>
            </a:r>
            <a:r>
              <a:rPr lang="ar-IQ" sz="2600" b="1" dirty="0" smtClean="0">
                <a:solidFill>
                  <a:srgbClr val="00B050"/>
                </a:solidFill>
              </a:rPr>
              <a:t>.</a:t>
            </a:r>
            <a:endParaRPr lang="ar-IQ" sz="2600" b="1" dirty="0">
              <a:solidFill>
                <a:srgbClr val="00B050"/>
              </a:solidFill>
            </a:endParaRPr>
          </a:p>
        </p:txBody>
      </p:sp>
    </p:spTree>
    <p:extLst>
      <p:ext uri="{BB962C8B-B14F-4D97-AF65-F5344CB8AC3E}">
        <p14:creationId xmlns:p14="http://schemas.microsoft.com/office/powerpoint/2010/main" val="1701365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7" y="3933056"/>
            <a:ext cx="4108049" cy="2924944"/>
          </a:xfrm>
          <a:prstGeom prst="rect">
            <a:avLst/>
          </a:prstGeom>
        </p:spPr>
      </p:pic>
      <p:sp>
        <p:nvSpPr>
          <p:cNvPr id="2" name="عنوان 1"/>
          <p:cNvSpPr>
            <a:spLocks noGrp="1"/>
          </p:cNvSpPr>
          <p:nvPr>
            <p:ph type="title"/>
          </p:nvPr>
        </p:nvSpPr>
        <p:spPr>
          <a:xfrm>
            <a:off x="827584" y="1273067"/>
            <a:ext cx="7772400" cy="4140175"/>
          </a:xfrm>
        </p:spPr>
        <p:txBody>
          <a:bodyPr>
            <a:normAutofit fontScale="90000"/>
          </a:bodyPr>
          <a:lstStyle/>
          <a:p>
            <a:r>
              <a:rPr lang="ar-IQ" b="0" dirty="0"/>
              <a:t>إن أبسط مفهوم لقيمة النزاهة هو أن تفعل الأشياء بشكل سليم دون مراقبتك، وبالتالي تكون جديرًا بالثقة، وهي قيمة مهمة للغاية وينبغي تطبيقها في مختلف الشركات والمؤسسات، لأنها تساعد على تعزيز بيئة إيجابية في أماكن العمل، وتمنح الأشخاص صفات الاحترام والثقة والمسؤولية.</a:t>
            </a:r>
            <a:endParaRPr lang="ar-IQ" dirty="0"/>
          </a:p>
        </p:txBody>
      </p:sp>
      <p:sp>
        <p:nvSpPr>
          <p:cNvPr id="3" name="عنصر نائب للنص 2"/>
          <p:cNvSpPr>
            <a:spLocks noGrp="1"/>
          </p:cNvSpPr>
          <p:nvPr>
            <p:ph type="body" idx="1"/>
          </p:nvPr>
        </p:nvSpPr>
        <p:spPr>
          <a:xfrm>
            <a:off x="2267744" y="404664"/>
            <a:ext cx="5400600" cy="792088"/>
          </a:xfrm>
        </p:spPr>
        <p:txBody>
          <a:bodyPr>
            <a:normAutofit/>
          </a:bodyPr>
          <a:lstStyle/>
          <a:p>
            <a:pPr algn="ctr"/>
            <a:r>
              <a:rPr lang="ar-IQ" sz="3600" b="1" dirty="0" smtClean="0">
                <a:solidFill>
                  <a:srgbClr val="FF0000"/>
                </a:solidFill>
                <a:cs typeface="PT Bold Heading" pitchFamily="2" charset="-78"/>
              </a:rPr>
              <a:t>ماهي النزاهة في العمل</a:t>
            </a:r>
            <a:endParaRPr lang="ar-IQ" sz="3600" b="1" dirty="0">
              <a:solidFill>
                <a:srgbClr val="FF0000"/>
              </a:solidFill>
              <a:cs typeface="PT Bold Heading" pitchFamily="2" charset="-78"/>
            </a:endParaRPr>
          </a:p>
        </p:txBody>
      </p:sp>
    </p:spTree>
    <p:extLst>
      <p:ext uri="{BB962C8B-B14F-4D97-AF65-F5344CB8AC3E}">
        <p14:creationId xmlns:p14="http://schemas.microsoft.com/office/powerpoint/2010/main" val="4004860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22" y="404664"/>
            <a:ext cx="8424936" cy="6148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مستدير الزوايا 3"/>
          <p:cNvSpPr/>
          <p:nvPr/>
        </p:nvSpPr>
        <p:spPr>
          <a:xfrm>
            <a:off x="623527" y="764704"/>
            <a:ext cx="1080120" cy="936104"/>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5" name="مستطيل مستدير الزوايا 4"/>
          <p:cNvSpPr/>
          <p:nvPr/>
        </p:nvSpPr>
        <p:spPr>
          <a:xfrm>
            <a:off x="605902" y="5517232"/>
            <a:ext cx="1229794" cy="72008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6" name="مستطيل مستدير الزوايا 5"/>
          <p:cNvSpPr/>
          <p:nvPr/>
        </p:nvSpPr>
        <p:spPr>
          <a:xfrm>
            <a:off x="7668344" y="764704"/>
            <a:ext cx="864096" cy="936104"/>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3759894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7920880" cy="5976664"/>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906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3050"/>
            <a:ext cx="4536504" cy="491654"/>
          </a:xfrm>
        </p:spPr>
        <p:txBody>
          <a:bodyPr>
            <a:normAutofit fontScale="90000"/>
          </a:bodyPr>
          <a:lstStyle/>
          <a:p>
            <a:pPr algn="ctr"/>
            <a:r>
              <a:rPr lang="ar-IQ" sz="2800" dirty="0">
                <a:solidFill>
                  <a:srgbClr val="002060"/>
                </a:solidFill>
              </a:rPr>
              <a:t>كيفية إثبات النزاهة في مكان العمل</a:t>
            </a:r>
          </a:p>
        </p:txBody>
      </p:sp>
      <p:sp>
        <p:nvSpPr>
          <p:cNvPr id="4" name="عنصر نائب للنص 3"/>
          <p:cNvSpPr>
            <a:spLocks noGrp="1"/>
          </p:cNvSpPr>
          <p:nvPr>
            <p:ph type="body" sz="half" idx="2"/>
          </p:nvPr>
        </p:nvSpPr>
        <p:spPr>
          <a:xfrm>
            <a:off x="395536" y="692696"/>
            <a:ext cx="4536504" cy="5544616"/>
          </a:xfrm>
        </p:spPr>
        <p:txBody>
          <a:bodyPr>
            <a:normAutofit/>
          </a:bodyPr>
          <a:lstStyle/>
          <a:p>
            <a:r>
              <a:rPr lang="ar-IQ" dirty="0" smtClean="0"/>
              <a:t>:</a:t>
            </a:r>
            <a:endParaRPr lang="ar-IQ" dirty="0"/>
          </a:p>
          <a:p>
            <a:r>
              <a:rPr lang="ar-IQ" sz="2800" dirty="0" smtClean="0">
                <a:solidFill>
                  <a:srgbClr val="00B050"/>
                </a:solidFill>
              </a:rPr>
              <a:t>-احترام </a:t>
            </a:r>
            <a:r>
              <a:rPr lang="ar-IQ" sz="2800" dirty="0">
                <a:solidFill>
                  <a:srgbClr val="00B050"/>
                </a:solidFill>
              </a:rPr>
              <a:t>سياسات </a:t>
            </a:r>
            <a:r>
              <a:rPr lang="ar-IQ" sz="2800" dirty="0" smtClean="0">
                <a:solidFill>
                  <a:srgbClr val="00B050"/>
                </a:solidFill>
              </a:rPr>
              <a:t>مكان العمل واتباعها.</a:t>
            </a:r>
            <a:endParaRPr lang="ar-IQ" sz="2800" dirty="0">
              <a:solidFill>
                <a:srgbClr val="00B050"/>
              </a:solidFill>
            </a:endParaRPr>
          </a:p>
          <a:p>
            <a:r>
              <a:rPr lang="ar-IQ" sz="2800" dirty="0" smtClean="0">
                <a:solidFill>
                  <a:srgbClr val="00B050"/>
                </a:solidFill>
              </a:rPr>
              <a:t>-الاستعداد </a:t>
            </a:r>
            <a:r>
              <a:rPr lang="ar-IQ" sz="2800" dirty="0">
                <a:solidFill>
                  <a:srgbClr val="00B050"/>
                </a:solidFill>
              </a:rPr>
              <a:t>والجاهزية </a:t>
            </a:r>
            <a:r>
              <a:rPr lang="ar-IQ" sz="2800" dirty="0" smtClean="0">
                <a:solidFill>
                  <a:srgbClr val="00B050"/>
                </a:solidFill>
              </a:rPr>
              <a:t>للعمل.</a:t>
            </a:r>
            <a:endParaRPr lang="ar-IQ" sz="2800" dirty="0">
              <a:solidFill>
                <a:srgbClr val="00B050"/>
              </a:solidFill>
            </a:endParaRPr>
          </a:p>
          <a:p>
            <a:r>
              <a:rPr lang="ar-IQ" sz="2800" dirty="0" smtClean="0">
                <a:solidFill>
                  <a:srgbClr val="00B050"/>
                </a:solidFill>
              </a:rPr>
              <a:t>-كون </a:t>
            </a:r>
            <a:r>
              <a:rPr lang="ar-IQ" sz="2800" dirty="0">
                <a:solidFill>
                  <a:srgbClr val="00B050"/>
                </a:solidFill>
              </a:rPr>
              <a:t>قيادياً قدوة يُحتذى </a:t>
            </a:r>
            <a:r>
              <a:rPr lang="ar-IQ" sz="2800" dirty="0" smtClean="0">
                <a:solidFill>
                  <a:srgbClr val="00B050"/>
                </a:solidFill>
              </a:rPr>
              <a:t>به.</a:t>
            </a:r>
            <a:endParaRPr lang="ar-IQ" sz="2800" dirty="0">
              <a:solidFill>
                <a:srgbClr val="00B050"/>
              </a:solidFill>
            </a:endParaRPr>
          </a:p>
          <a:p>
            <a:r>
              <a:rPr lang="ar-IQ" sz="2800" dirty="0" smtClean="0">
                <a:solidFill>
                  <a:srgbClr val="00B050"/>
                </a:solidFill>
              </a:rPr>
              <a:t>-احترام </a:t>
            </a:r>
            <a:r>
              <a:rPr lang="ar-IQ" sz="2800" dirty="0">
                <a:solidFill>
                  <a:srgbClr val="00B050"/>
                </a:solidFill>
              </a:rPr>
              <a:t>آراء </a:t>
            </a:r>
            <a:r>
              <a:rPr lang="ar-IQ" sz="2800" dirty="0" smtClean="0">
                <a:solidFill>
                  <a:srgbClr val="00B050"/>
                </a:solidFill>
              </a:rPr>
              <a:t>الآخرين.</a:t>
            </a:r>
            <a:endParaRPr lang="ar-IQ" sz="2800" dirty="0">
              <a:solidFill>
                <a:srgbClr val="00B050"/>
              </a:solidFill>
            </a:endParaRPr>
          </a:p>
          <a:p>
            <a:r>
              <a:rPr lang="ar-IQ" sz="2800" dirty="0" smtClean="0">
                <a:solidFill>
                  <a:srgbClr val="00B050"/>
                </a:solidFill>
              </a:rPr>
              <a:t>-تحمُّل </a:t>
            </a:r>
            <a:r>
              <a:rPr lang="ar-IQ" sz="2800" dirty="0">
                <a:solidFill>
                  <a:srgbClr val="00B050"/>
                </a:solidFill>
              </a:rPr>
              <a:t>المسؤولية عن </a:t>
            </a:r>
            <a:r>
              <a:rPr lang="ar-IQ" sz="2800" dirty="0" smtClean="0">
                <a:solidFill>
                  <a:srgbClr val="00B050"/>
                </a:solidFill>
              </a:rPr>
              <a:t>أخطائك</a:t>
            </a:r>
            <a:r>
              <a:rPr lang="ar-IQ" dirty="0" smtClean="0">
                <a:solidFill>
                  <a:srgbClr val="00B050"/>
                </a:solidFill>
              </a:rPr>
              <a:t>.</a:t>
            </a:r>
          </a:p>
          <a:p>
            <a:pPr algn="just"/>
            <a:r>
              <a:rPr lang="ar-IQ" sz="2000" dirty="0">
                <a:solidFill>
                  <a:srgbClr val="C00000"/>
                </a:solidFill>
                <a:cs typeface="PT Bold Heading" pitchFamily="2" charset="-78"/>
              </a:rPr>
              <a:t>ليست النزاهة في مكان العمل مفيدة </a:t>
            </a:r>
            <a:r>
              <a:rPr lang="ar-IQ" sz="2000" dirty="0" smtClean="0">
                <a:solidFill>
                  <a:srgbClr val="C00000"/>
                </a:solidFill>
                <a:cs typeface="PT Bold Heading" pitchFamily="2" charset="-78"/>
              </a:rPr>
              <a:t>لمكان العمل فحسب</a:t>
            </a:r>
            <a:r>
              <a:rPr lang="ar-IQ" sz="2000" dirty="0">
                <a:solidFill>
                  <a:srgbClr val="C00000"/>
                </a:solidFill>
                <a:cs typeface="PT Bold Heading" pitchFamily="2" charset="-78"/>
              </a:rPr>
              <a:t>، بل إنّها مفيدة أيضاً للفرد. من خلال إظهار أنّك شخص نزيه ويمكن الاعتماد عليه، ستكسب الاحترام والثقة من زملائك والمدراء، الأمر الذي يمكن أن يلعب أيضاً دوراً كبيراً في نمو حياتك المهنية وتقدمك ونجاحك بشكل عام.</a:t>
            </a:r>
            <a:endParaRPr lang="ar-IQ" sz="2000" dirty="0">
              <a:solidFill>
                <a:srgbClr val="C00000"/>
              </a:solidFill>
              <a:cs typeface="PT Bold Heading" pitchFamily="2" charset="-78"/>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4048" y="404664"/>
            <a:ext cx="368275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029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7488832" cy="609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3635896" y="5517232"/>
            <a:ext cx="2088232" cy="839416"/>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1705751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7200800" cy="6219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3635896" y="5733256"/>
            <a:ext cx="1872208" cy="746919"/>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solidFill>
                <a:schemeClr val="accent2">
                  <a:lumMod val="60000"/>
                  <a:lumOff val="40000"/>
                </a:schemeClr>
              </a:solidFill>
            </a:endParaRPr>
          </a:p>
        </p:txBody>
      </p:sp>
    </p:spTree>
    <p:extLst>
      <p:ext uri="{BB962C8B-B14F-4D97-AF65-F5344CB8AC3E}">
        <p14:creationId xmlns:p14="http://schemas.microsoft.com/office/powerpoint/2010/main" val="3663086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84175"/>
            <a:ext cx="6984776" cy="609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3779912" y="5661248"/>
            <a:ext cx="1800200" cy="818927"/>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4133523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4317</TotalTime>
  <Words>229</Words>
  <Application>Microsoft Office PowerPoint</Application>
  <PresentationFormat>عرض على الشاشة (3:4)‏</PresentationFormat>
  <Paragraphs>17</Paragraphs>
  <Slides>10</Slides>
  <Notes>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سمة Office</vt:lpstr>
      <vt:lpstr> النزاهة في العمل الوظيفي</vt:lpstr>
      <vt:lpstr>مفهوم النزاهة</vt:lpstr>
      <vt:lpstr>إن أبسط مفهوم لقيمة النزاهة هو أن تفعل الأشياء بشكل سليم دون مراقبتك، وبالتالي تكون جديرًا بالثقة، وهي قيمة مهمة للغاية وينبغي تطبيقها في مختلف الشركات والمؤسسات، لأنها تساعد على تعزيز بيئة إيجابية في أماكن العمل، وتمنح الأشخاص صفات الاحترام والثقة والمسؤولية.</vt:lpstr>
      <vt:lpstr>عرض تقديمي في PowerPoint</vt:lpstr>
      <vt:lpstr>عرض تقديمي في PowerPoint</vt:lpstr>
      <vt:lpstr>كيفية إثبات النزاهة في مكان العمل</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الفرصة السكانية  وكيفية استغلال الطاقة الشبابية في بناء البلاد</dc:title>
  <dc:creator>hp</dc:creator>
  <cp:lastModifiedBy>hp</cp:lastModifiedBy>
  <cp:revision>110</cp:revision>
  <dcterms:created xsi:type="dcterms:W3CDTF">2023-08-16T11:02:16Z</dcterms:created>
  <dcterms:modified xsi:type="dcterms:W3CDTF">2023-12-13T22:57:41Z</dcterms:modified>
</cp:coreProperties>
</file>