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16"/>
  </p:notesMasterIdLst>
  <p:handoutMasterIdLst>
    <p:handoutMasterId r:id="rId17"/>
  </p:handoutMasterIdLst>
  <p:sldIdLst>
    <p:sldId id="266" r:id="rId2"/>
    <p:sldId id="270" r:id="rId3"/>
    <p:sldId id="256" r:id="rId4"/>
    <p:sldId id="259" r:id="rId5"/>
    <p:sldId id="276" r:id="rId6"/>
    <p:sldId id="261" r:id="rId7"/>
    <p:sldId id="257" r:id="rId8"/>
    <p:sldId id="271" r:id="rId9"/>
    <p:sldId id="274" r:id="rId10"/>
    <p:sldId id="272" r:id="rId11"/>
    <p:sldId id="268" r:id="rId12"/>
    <p:sldId id="269" r:id="rId13"/>
    <p:sldId id="277" r:id="rId14"/>
    <p:sldId id="267" r:id="rId1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723" autoAdjust="0"/>
  </p:normalViewPr>
  <p:slideViewPr>
    <p:cSldViewPr snapToGrid="0">
      <p:cViewPr varScale="1">
        <p:scale>
          <a:sx n="72" d="100"/>
          <a:sy n="72" d="100"/>
        </p:scale>
        <p:origin x="1326"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2208"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FEE4AC-901E-4921-9A98-102C26842CF1}"/>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r">
              <a:defRPr sz="1200"/>
            </a:lvl1pPr>
          </a:lstStyle>
          <a:p>
            <a:endParaRPr lang="ar-IQ"/>
          </a:p>
        </p:txBody>
      </p:sp>
      <p:sp>
        <p:nvSpPr>
          <p:cNvPr id="3" name="Date Placeholder 2">
            <a:extLst>
              <a:ext uri="{FF2B5EF4-FFF2-40B4-BE49-F238E27FC236}">
                <a16:creationId xmlns:a16="http://schemas.microsoft.com/office/drawing/2014/main" id="{BB8A03E2-1C6D-448A-AAE3-A4A2FA15BEFE}"/>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l">
              <a:defRPr sz="1200"/>
            </a:lvl1pPr>
          </a:lstStyle>
          <a:p>
            <a:fld id="{FA248CA6-5854-459F-9FC0-FA940393D5AF}" type="datetimeFigureOut">
              <a:rPr lang="ar-IQ" smtClean="0"/>
              <a:t>08/06/1445</a:t>
            </a:fld>
            <a:endParaRPr lang="ar-IQ"/>
          </a:p>
        </p:txBody>
      </p:sp>
      <p:sp>
        <p:nvSpPr>
          <p:cNvPr id="4" name="Footer Placeholder 3">
            <a:extLst>
              <a:ext uri="{FF2B5EF4-FFF2-40B4-BE49-F238E27FC236}">
                <a16:creationId xmlns:a16="http://schemas.microsoft.com/office/drawing/2014/main" id="{053C20D9-BBAF-4CF4-9B0A-C49B9DB4E352}"/>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r">
              <a:defRPr sz="1200"/>
            </a:lvl1pPr>
          </a:lstStyle>
          <a:p>
            <a:endParaRPr lang="ar-IQ"/>
          </a:p>
        </p:txBody>
      </p:sp>
      <p:sp>
        <p:nvSpPr>
          <p:cNvPr id="5" name="Slide Number Placeholder 4">
            <a:extLst>
              <a:ext uri="{FF2B5EF4-FFF2-40B4-BE49-F238E27FC236}">
                <a16:creationId xmlns:a16="http://schemas.microsoft.com/office/drawing/2014/main" id="{A039E5BF-48E0-4F47-A7AF-37E7914F06D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l">
              <a:defRPr sz="1200"/>
            </a:lvl1pPr>
          </a:lstStyle>
          <a:p>
            <a:fld id="{BB2CFF0C-9D6D-424C-A976-8A532318A2B6}" type="slidenum">
              <a:rPr lang="ar-IQ" smtClean="0"/>
              <a:t>‹#›</a:t>
            </a:fld>
            <a:endParaRPr lang="ar-IQ"/>
          </a:p>
        </p:txBody>
      </p:sp>
    </p:spTree>
    <p:extLst>
      <p:ext uri="{BB962C8B-B14F-4D97-AF65-F5344CB8AC3E}">
        <p14:creationId xmlns:p14="http://schemas.microsoft.com/office/powerpoint/2010/main" val="3139800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r">
              <a:defRPr sz="1200"/>
            </a:lvl1pPr>
          </a:lstStyle>
          <a:p>
            <a:endParaRPr lang="ar-IQ"/>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l">
              <a:defRPr sz="1200"/>
            </a:lvl1pPr>
          </a:lstStyle>
          <a:p>
            <a:fld id="{F07D3971-DC15-4A78-88EB-42D4166AEDC7}" type="datetimeFigureOut">
              <a:rPr lang="ar-IQ" smtClean="0"/>
              <a:t>08/06/1445</a:t>
            </a:fld>
            <a:endParaRPr lang="ar-IQ"/>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ar-IQ"/>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r">
              <a:defRPr sz="1200"/>
            </a:lvl1pPr>
          </a:lstStyle>
          <a:p>
            <a:endParaRPr lang="ar-IQ"/>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l">
              <a:defRPr sz="1200"/>
            </a:lvl1pPr>
          </a:lstStyle>
          <a:p>
            <a:fld id="{5F59B1AC-24DB-41DB-B817-571372D70176}" type="slidenum">
              <a:rPr lang="ar-IQ" smtClean="0"/>
              <a:t>‹#›</a:t>
            </a:fld>
            <a:endParaRPr lang="ar-IQ"/>
          </a:p>
        </p:txBody>
      </p:sp>
    </p:spTree>
    <p:extLst>
      <p:ext uri="{BB962C8B-B14F-4D97-AF65-F5344CB8AC3E}">
        <p14:creationId xmlns:p14="http://schemas.microsoft.com/office/powerpoint/2010/main" val="528956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1741474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83FD1D4-6052-4F87-B957-0995E621F1DE}" type="datetimeFigureOut">
              <a:rPr lang="ar-IQ" smtClean="0"/>
              <a:t>08/06/1445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244284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273298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61420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4124039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19091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1314607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4205518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151928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4804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FD1D4-6052-4F87-B957-0995E621F1DE}" type="datetimeFigureOut">
              <a:rPr lang="ar-IQ" smtClean="0"/>
              <a:t>08/06/1445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30830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3FD1D4-6052-4F87-B957-0995E621F1DE}" type="datetimeFigureOut">
              <a:rPr lang="ar-IQ" smtClean="0"/>
              <a:t>08/06/1445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197401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3FD1D4-6052-4F87-B957-0995E621F1DE}" type="datetimeFigureOut">
              <a:rPr lang="ar-IQ" smtClean="0"/>
              <a:t>08/06/1445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268100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3FD1D4-6052-4F87-B957-0995E621F1DE}" type="datetimeFigureOut">
              <a:rPr lang="ar-IQ" smtClean="0"/>
              <a:t>08/06/1445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2295491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FD1D4-6052-4F87-B957-0995E621F1DE}" type="datetimeFigureOut">
              <a:rPr lang="ar-IQ" smtClean="0"/>
              <a:t>08/06/1445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375532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FD1D4-6052-4F87-B957-0995E621F1DE}" type="datetimeFigureOut">
              <a:rPr lang="ar-IQ" smtClean="0"/>
              <a:t>08/06/1445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358491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FD1D4-6052-4F87-B957-0995E621F1DE}" type="datetimeFigureOut">
              <a:rPr lang="ar-IQ" smtClean="0"/>
              <a:t>08/06/1445</a:t>
            </a:fld>
            <a:endParaRPr lang="ar-IQ"/>
          </a:p>
        </p:txBody>
      </p:sp>
      <p:sp>
        <p:nvSpPr>
          <p:cNvPr id="6" name="Footer Placeholder 5"/>
          <p:cNvSpPr>
            <a:spLocks noGrp="1"/>
          </p:cNvSpPr>
          <p:nvPr>
            <p:ph type="ftr" sz="quarter" idx="11"/>
          </p:nvPr>
        </p:nvSpPr>
        <p:spPr>
          <a:xfrm>
            <a:off x="533400" y="6172200"/>
            <a:ext cx="5811724" cy="365125"/>
          </a:xfrm>
        </p:spPr>
        <p:txBody>
          <a:bodyPr/>
          <a:lstStyle/>
          <a:p>
            <a:endParaRPr lang="ar-IQ"/>
          </a:p>
        </p:txBody>
      </p:sp>
      <p:sp>
        <p:nvSpPr>
          <p:cNvPr id="7" name="Slide Number Placeholder 6"/>
          <p:cNvSpPr>
            <a:spLocks noGrp="1"/>
          </p:cNvSpPr>
          <p:nvPr>
            <p:ph type="sldNum" sz="quarter" idx="12"/>
          </p:nvPr>
        </p:nvSpPr>
        <p:spPr/>
        <p:txBody>
          <a:bodyPr/>
          <a:lstStyle/>
          <a:p>
            <a:fld id="{DECC5E82-1D97-40FC-8699-66B218BBDB46}" type="slidenum">
              <a:rPr lang="ar-IQ" smtClean="0"/>
              <a:t>‹#›</a:t>
            </a:fld>
            <a:endParaRPr lang="ar-IQ"/>
          </a:p>
        </p:txBody>
      </p:sp>
    </p:spTree>
    <p:extLst>
      <p:ext uri="{BB962C8B-B14F-4D97-AF65-F5344CB8AC3E}">
        <p14:creationId xmlns:p14="http://schemas.microsoft.com/office/powerpoint/2010/main" val="357460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83FD1D4-6052-4F87-B957-0995E621F1DE}" type="datetimeFigureOut">
              <a:rPr lang="ar-IQ" smtClean="0"/>
              <a:t>08/06/1445</a:t>
            </a:fld>
            <a:endParaRPr lang="ar-IQ"/>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ar-IQ"/>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ECC5E82-1D97-40FC-8699-66B218BBDB46}" type="slidenum">
              <a:rPr lang="ar-IQ" smtClean="0"/>
              <a:t>‹#›</a:t>
            </a:fld>
            <a:endParaRPr lang="ar-IQ"/>
          </a:p>
        </p:txBody>
      </p:sp>
    </p:spTree>
    <p:extLst>
      <p:ext uri="{BB962C8B-B14F-4D97-AF65-F5344CB8AC3E}">
        <p14:creationId xmlns:p14="http://schemas.microsoft.com/office/powerpoint/2010/main" val="960360810"/>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1" eaLnBrk="1" latinLnBrk="0" hangingPunct="1">
        <a:spcBef>
          <a:spcPct val="0"/>
        </a:spcBef>
        <a:buNone/>
        <a:defRPr sz="32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739FFFF-5115-4470-BD4E-95BD5D244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16" y="483300"/>
            <a:ext cx="1401763" cy="14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065C349-4DB4-41AA-9316-52DBEF872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671" y="362270"/>
            <a:ext cx="1395413" cy="14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6F0BCFF-43B6-43EE-BA67-19E6F7D38B95}"/>
              </a:ext>
            </a:extLst>
          </p:cNvPr>
          <p:cNvSpPr/>
          <p:nvPr/>
        </p:nvSpPr>
        <p:spPr>
          <a:xfrm>
            <a:off x="822496" y="2865473"/>
            <a:ext cx="7499006" cy="830997"/>
          </a:xfrm>
          <a:prstGeom prst="rect">
            <a:avLst/>
          </a:prstGeom>
        </p:spPr>
        <p:txBody>
          <a:bodyPr wrap="square">
            <a:spAutoFit/>
          </a:bodyPr>
          <a:lstStyle/>
          <a:p>
            <a:pPr algn="ctr"/>
            <a:r>
              <a:rPr lang="ar-IQ" sz="2400" b="1" dirty="0">
                <a:solidFill>
                  <a:schemeClr val="accent2">
                    <a:lumMod val="40000"/>
                    <a:lumOff val="60000"/>
                  </a:schemeClr>
                </a:solidFill>
              </a:rPr>
              <a:t>مشروع تخطيط محلة سكنية في مدينة المسيب</a:t>
            </a:r>
          </a:p>
          <a:p>
            <a:pPr algn="ctr"/>
            <a:endParaRPr lang="ar-IQ" sz="2400" b="1" dirty="0">
              <a:solidFill>
                <a:schemeClr val="accent2">
                  <a:lumMod val="40000"/>
                  <a:lumOff val="60000"/>
                </a:schemeClr>
              </a:solidFill>
            </a:endParaRPr>
          </a:p>
        </p:txBody>
      </p:sp>
      <p:sp>
        <p:nvSpPr>
          <p:cNvPr id="5" name="TextBox 4">
            <a:extLst>
              <a:ext uri="{FF2B5EF4-FFF2-40B4-BE49-F238E27FC236}">
                <a16:creationId xmlns:a16="http://schemas.microsoft.com/office/drawing/2014/main" id="{0B8EB5A2-45BF-4ED0-9F66-45784C03750E}"/>
              </a:ext>
            </a:extLst>
          </p:cNvPr>
          <p:cNvSpPr txBox="1"/>
          <p:nvPr/>
        </p:nvSpPr>
        <p:spPr>
          <a:xfrm>
            <a:off x="2285999" y="3648412"/>
            <a:ext cx="4572000" cy="400110"/>
          </a:xfrm>
          <a:prstGeom prst="rect">
            <a:avLst/>
          </a:prstGeom>
          <a:noFill/>
        </p:spPr>
        <p:txBody>
          <a:bodyPr wrap="square" rtlCol="1">
            <a:spAutoFit/>
          </a:bodyPr>
          <a:lstStyle/>
          <a:p>
            <a:pPr algn="ctr"/>
            <a:r>
              <a:rPr lang="en-US" sz="2000" b="1" dirty="0">
                <a:solidFill>
                  <a:schemeClr val="tx2">
                    <a:lumMod val="60000"/>
                    <a:lumOff val="40000"/>
                  </a:schemeClr>
                </a:solidFill>
              </a:rPr>
              <a:t>Group - D </a:t>
            </a:r>
            <a:r>
              <a:rPr lang="ar-IQ" sz="2000" b="1" dirty="0">
                <a:solidFill>
                  <a:schemeClr val="tx2">
                    <a:lumMod val="60000"/>
                    <a:lumOff val="40000"/>
                  </a:schemeClr>
                </a:solidFill>
              </a:rPr>
              <a:t>/</a:t>
            </a:r>
            <a:r>
              <a:rPr lang="en-US" sz="2000" b="1" dirty="0">
                <a:solidFill>
                  <a:schemeClr val="tx2">
                    <a:lumMod val="60000"/>
                    <a:lumOff val="40000"/>
                  </a:schemeClr>
                </a:solidFill>
              </a:rPr>
              <a:t> 46 -</a:t>
            </a:r>
            <a:r>
              <a:rPr lang="ar-IQ" sz="2000" b="1" dirty="0">
                <a:solidFill>
                  <a:schemeClr val="tx2">
                    <a:lumMod val="60000"/>
                    <a:lumOff val="40000"/>
                  </a:schemeClr>
                </a:solidFill>
              </a:rPr>
              <a:t> ماجستير دورة </a:t>
            </a:r>
          </a:p>
        </p:txBody>
      </p:sp>
      <p:sp>
        <p:nvSpPr>
          <p:cNvPr id="6" name="TextBox 5">
            <a:extLst>
              <a:ext uri="{FF2B5EF4-FFF2-40B4-BE49-F238E27FC236}">
                <a16:creationId xmlns:a16="http://schemas.microsoft.com/office/drawing/2014/main" id="{19009318-5627-4D09-9D4D-DF53EDFFACC7}"/>
              </a:ext>
            </a:extLst>
          </p:cNvPr>
          <p:cNvSpPr txBox="1"/>
          <p:nvPr/>
        </p:nvSpPr>
        <p:spPr>
          <a:xfrm>
            <a:off x="220089" y="4612953"/>
            <a:ext cx="2401955" cy="1323439"/>
          </a:xfrm>
          <a:prstGeom prst="rect">
            <a:avLst/>
          </a:prstGeom>
          <a:noFill/>
        </p:spPr>
        <p:txBody>
          <a:bodyPr wrap="square" rtlCol="1">
            <a:spAutoFit/>
          </a:bodyPr>
          <a:lstStyle/>
          <a:p>
            <a:pPr algn="ctr"/>
            <a:r>
              <a:rPr lang="ar-IQ" sz="2000" b="1" u="sng" dirty="0"/>
              <a:t>اعداد الطلبة </a:t>
            </a:r>
          </a:p>
          <a:p>
            <a:pPr algn="ctr"/>
            <a:r>
              <a:rPr lang="ar-IQ" sz="2000" dirty="0"/>
              <a:t>حسام نصيف</a:t>
            </a:r>
          </a:p>
          <a:p>
            <a:pPr algn="ctr"/>
            <a:r>
              <a:rPr lang="ar-IQ" sz="2000" dirty="0"/>
              <a:t>رانية عامر</a:t>
            </a:r>
          </a:p>
          <a:p>
            <a:pPr algn="ctr"/>
            <a:r>
              <a:rPr lang="ar-IQ" sz="2000" dirty="0"/>
              <a:t>رسول عساف</a:t>
            </a:r>
          </a:p>
        </p:txBody>
      </p:sp>
      <p:sp>
        <p:nvSpPr>
          <p:cNvPr id="7" name="TextBox 6">
            <a:extLst>
              <a:ext uri="{FF2B5EF4-FFF2-40B4-BE49-F238E27FC236}">
                <a16:creationId xmlns:a16="http://schemas.microsoft.com/office/drawing/2014/main" id="{F9661F9A-A347-414F-BE40-C308C66E1BBB}"/>
              </a:ext>
            </a:extLst>
          </p:cNvPr>
          <p:cNvSpPr txBox="1"/>
          <p:nvPr/>
        </p:nvSpPr>
        <p:spPr>
          <a:xfrm>
            <a:off x="5842528" y="4048522"/>
            <a:ext cx="3494445" cy="2062103"/>
          </a:xfrm>
          <a:prstGeom prst="rect">
            <a:avLst/>
          </a:prstGeom>
          <a:noFill/>
        </p:spPr>
        <p:txBody>
          <a:bodyPr wrap="square" rtlCol="1">
            <a:spAutoFit/>
          </a:bodyPr>
          <a:lstStyle/>
          <a:p>
            <a:pPr algn="ctr"/>
            <a:endParaRPr lang="en-US" sz="2400" dirty="0"/>
          </a:p>
          <a:p>
            <a:pPr algn="ctr"/>
            <a:r>
              <a:rPr lang="ar-IQ" sz="2400" b="1" u="sng" dirty="0"/>
              <a:t>بأشراف </a:t>
            </a:r>
          </a:p>
          <a:p>
            <a:pPr algn="ctr"/>
            <a:r>
              <a:rPr lang="ar-IQ" sz="2000" dirty="0"/>
              <a:t>ا.م.د مصطفى عبد الجليل</a:t>
            </a:r>
          </a:p>
          <a:p>
            <a:pPr algn="ctr"/>
            <a:r>
              <a:rPr lang="ar-IQ" sz="2000" dirty="0"/>
              <a:t>د. عادل حسن</a:t>
            </a:r>
          </a:p>
          <a:p>
            <a:pPr algn="ctr"/>
            <a:r>
              <a:rPr lang="ar-IQ" sz="2000" dirty="0"/>
              <a:t>د.عباس هاشم</a:t>
            </a:r>
          </a:p>
          <a:p>
            <a:pPr algn="ctr"/>
            <a:r>
              <a:rPr lang="ar-IQ" sz="2000" dirty="0"/>
              <a:t>م.م. عبد الرزاق عبد الله</a:t>
            </a:r>
          </a:p>
        </p:txBody>
      </p:sp>
      <p:sp>
        <p:nvSpPr>
          <p:cNvPr id="8" name="TextBox 7">
            <a:extLst>
              <a:ext uri="{FF2B5EF4-FFF2-40B4-BE49-F238E27FC236}">
                <a16:creationId xmlns:a16="http://schemas.microsoft.com/office/drawing/2014/main" id="{DDB4E39F-164F-47C2-93F6-8D6F57334D5B}"/>
              </a:ext>
            </a:extLst>
          </p:cNvPr>
          <p:cNvSpPr txBox="1"/>
          <p:nvPr/>
        </p:nvSpPr>
        <p:spPr>
          <a:xfrm>
            <a:off x="57749" y="1966958"/>
            <a:ext cx="2514600" cy="523220"/>
          </a:xfrm>
          <a:prstGeom prst="rect">
            <a:avLst/>
          </a:prstGeom>
          <a:noFill/>
        </p:spPr>
        <p:txBody>
          <a:bodyPr wrap="square" rtlCol="1">
            <a:spAutoFit/>
          </a:bodyPr>
          <a:lstStyle/>
          <a:p>
            <a:pPr algn="ctr"/>
            <a:r>
              <a:rPr lang="ar-IQ" sz="1400" b="1" dirty="0"/>
              <a:t>مركز التخطيط الحضري والاقليمي للدراسات العليا </a:t>
            </a:r>
          </a:p>
        </p:txBody>
      </p:sp>
      <p:sp>
        <p:nvSpPr>
          <p:cNvPr id="9" name="TextBox 8">
            <a:extLst>
              <a:ext uri="{FF2B5EF4-FFF2-40B4-BE49-F238E27FC236}">
                <a16:creationId xmlns:a16="http://schemas.microsoft.com/office/drawing/2014/main" id="{912F2ECE-622F-43A7-83E1-BA1A9AE7F2E4}"/>
              </a:ext>
            </a:extLst>
          </p:cNvPr>
          <p:cNvSpPr txBox="1"/>
          <p:nvPr/>
        </p:nvSpPr>
        <p:spPr>
          <a:xfrm>
            <a:off x="6828048" y="1966958"/>
            <a:ext cx="1867474" cy="369332"/>
          </a:xfrm>
          <a:prstGeom prst="rect">
            <a:avLst/>
          </a:prstGeom>
          <a:noFill/>
        </p:spPr>
        <p:txBody>
          <a:bodyPr wrap="square" rtlCol="1">
            <a:spAutoFit/>
          </a:bodyPr>
          <a:lstStyle/>
          <a:p>
            <a:pPr algn="r"/>
            <a:r>
              <a:rPr lang="ar-IQ" b="1" dirty="0"/>
              <a:t>جامعة بغداد</a:t>
            </a:r>
          </a:p>
        </p:txBody>
      </p:sp>
    </p:spTree>
    <p:extLst>
      <p:ext uri="{BB962C8B-B14F-4D97-AF65-F5344CB8AC3E}">
        <p14:creationId xmlns:p14="http://schemas.microsoft.com/office/powerpoint/2010/main" val="787312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70DEA-6D87-4E68-B3F7-E4012CC64585}"/>
              </a:ext>
            </a:extLst>
          </p:cNvPr>
          <p:cNvPicPr>
            <a:picLocks noChangeAspect="1"/>
          </p:cNvPicPr>
          <p:nvPr/>
        </p:nvPicPr>
        <p:blipFill>
          <a:blip r:embed="rId2"/>
          <a:stretch>
            <a:fillRect/>
          </a:stretch>
        </p:blipFill>
        <p:spPr>
          <a:xfrm>
            <a:off x="280709" y="831002"/>
            <a:ext cx="8582581" cy="5849137"/>
          </a:xfrm>
          <a:prstGeom prst="rect">
            <a:avLst/>
          </a:prstGeom>
        </p:spPr>
      </p:pic>
      <p:sp>
        <p:nvSpPr>
          <p:cNvPr id="3" name="TextBox 2">
            <a:extLst>
              <a:ext uri="{FF2B5EF4-FFF2-40B4-BE49-F238E27FC236}">
                <a16:creationId xmlns:a16="http://schemas.microsoft.com/office/drawing/2014/main" id="{B2E28152-3E4D-478D-9746-8965C018D0D2}"/>
              </a:ext>
            </a:extLst>
          </p:cNvPr>
          <p:cNvSpPr txBox="1"/>
          <p:nvPr/>
        </p:nvSpPr>
        <p:spPr>
          <a:xfrm>
            <a:off x="3026227" y="269327"/>
            <a:ext cx="3091543" cy="369332"/>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p>
            <a:pPr algn="ctr"/>
            <a:r>
              <a:rPr lang="ar-IQ" dirty="0"/>
              <a:t>المقترح التخطيطي الثاني</a:t>
            </a:r>
          </a:p>
        </p:txBody>
      </p:sp>
    </p:spTree>
    <p:extLst>
      <p:ext uri="{BB962C8B-B14F-4D97-AF65-F5344CB8AC3E}">
        <p14:creationId xmlns:p14="http://schemas.microsoft.com/office/powerpoint/2010/main" val="202508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محتوى 3">
            <a:extLst>
              <a:ext uri="{FF2B5EF4-FFF2-40B4-BE49-F238E27FC236}">
                <a16:creationId xmlns:a16="http://schemas.microsoft.com/office/drawing/2014/main" id="{F87E7638-2822-4E98-85E3-F87257C58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30" y="844996"/>
            <a:ext cx="8420340" cy="5842921"/>
          </a:xfrm>
          <a:prstGeom prst="rect">
            <a:avLst/>
          </a:prstGeom>
        </p:spPr>
      </p:pic>
      <p:sp>
        <p:nvSpPr>
          <p:cNvPr id="3" name="TextBox 2">
            <a:extLst>
              <a:ext uri="{FF2B5EF4-FFF2-40B4-BE49-F238E27FC236}">
                <a16:creationId xmlns:a16="http://schemas.microsoft.com/office/drawing/2014/main" id="{0C4034AF-9E86-451B-82F2-F3BA33FB5C8D}"/>
              </a:ext>
            </a:extLst>
          </p:cNvPr>
          <p:cNvSpPr txBox="1"/>
          <p:nvPr/>
        </p:nvSpPr>
        <p:spPr>
          <a:xfrm>
            <a:off x="3026227" y="269327"/>
            <a:ext cx="3091543" cy="369332"/>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p>
            <a:pPr algn="ctr"/>
            <a:r>
              <a:rPr lang="ar-IQ" dirty="0"/>
              <a:t>المقترح التخطيطي الثالث</a:t>
            </a:r>
          </a:p>
        </p:txBody>
      </p:sp>
    </p:spTree>
    <p:extLst>
      <p:ext uri="{BB962C8B-B14F-4D97-AF65-F5344CB8AC3E}">
        <p14:creationId xmlns:p14="http://schemas.microsoft.com/office/powerpoint/2010/main" val="4193635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pider\Desktop\ffffffffff.PNG">
            <a:extLst>
              <a:ext uri="{FF2B5EF4-FFF2-40B4-BE49-F238E27FC236}">
                <a16:creationId xmlns:a16="http://schemas.microsoft.com/office/drawing/2014/main" id="{BA494A83-8EC3-4B7C-916E-CF8C57B29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27" t="5091" r="5886" b="5541"/>
          <a:stretch/>
        </p:blipFill>
        <p:spPr bwMode="auto">
          <a:xfrm>
            <a:off x="483053" y="714375"/>
            <a:ext cx="8177893" cy="6064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BA97E5-A584-4300-9A93-B8AABF51F7DC}"/>
              </a:ext>
            </a:extLst>
          </p:cNvPr>
          <p:cNvSpPr txBox="1"/>
          <p:nvPr/>
        </p:nvSpPr>
        <p:spPr>
          <a:xfrm>
            <a:off x="1283152" y="205055"/>
            <a:ext cx="6838950" cy="369332"/>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p>
            <a:r>
              <a:rPr lang="ar-IQ" dirty="0"/>
              <a:t>التقديم ما قبل النهائي موضح عليه تقسيم الوحدات السكنية</a:t>
            </a:r>
          </a:p>
        </p:txBody>
      </p:sp>
    </p:spTree>
    <p:extLst>
      <p:ext uri="{BB962C8B-B14F-4D97-AF65-F5344CB8AC3E}">
        <p14:creationId xmlns:p14="http://schemas.microsoft.com/office/powerpoint/2010/main" val="2961235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7C6C8-9352-4A89-B662-D5578932F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124"/>
            <a:ext cx="9144000" cy="6238875"/>
          </a:xfrm>
          <a:prstGeom prst="rect">
            <a:avLst/>
          </a:prstGeom>
        </p:spPr>
      </p:pic>
      <p:sp>
        <p:nvSpPr>
          <p:cNvPr id="5" name="TextBox 4">
            <a:extLst>
              <a:ext uri="{FF2B5EF4-FFF2-40B4-BE49-F238E27FC236}">
                <a16:creationId xmlns:a16="http://schemas.microsoft.com/office/drawing/2014/main" id="{43600BBA-713E-475A-8294-D2F9AFC68A01}"/>
              </a:ext>
            </a:extLst>
          </p:cNvPr>
          <p:cNvSpPr txBox="1"/>
          <p:nvPr/>
        </p:nvSpPr>
        <p:spPr>
          <a:xfrm>
            <a:off x="3513363" y="166955"/>
            <a:ext cx="2117273" cy="369332"/>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p>
            <a:pPr algn="ctr"/>
            <a:r>
              <a:rPr lang="ar-IQ" dirty="0"/>
              <a:t>التقديم النهائي</a:t>
            </a:r>
          </a:p>
        </p:txBody>
      </p:sp>
    </p:spTree>
    <p:extLst>
      <p:ext uri="{BB962C8B-B14F-4D97-AF65-F5344CB8AC3E}">
        <p14:creationId xmlns:p14="http://schemas.microsoft.com/office/powerpoint/2010/main" val="2060430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468580-5E18-40A8-B9E1-FE645B5D6239}"/>
              </a:ext>
            </a:extLst>
          </p:cNvPr>
          <p:cNvPicPr>
            <a:picLocks noChangeAspect="1"/>
          </p:cNvPicPr>
          <p:nvPr/>
        </p:nvPicPr>
        <p:blipFill>
          <a:blip r:embed="rId2"/>
          <a:stretch>
            <a:fillRect/>
          </a:stretch>
        </p:blipFill>
        <p:spPr>
          <a:xfrm>
            <a:off x="389892" y="1759208"/>
            <a:ext cx="8364216" cy="3339583"/>
          </a:xfrm>
          <a:prstGeom prst="rect">
            <a:avLst/>
          </a:prstGeom>
        </p:spPr>
      </p:pic>
    </p:spTree>
    <p:extLst>
      <p:ext uri="{BB962C8B-B14F-4D97-AF65-F5344CB8AC3E}">
        <p14:creationId xmlns:p14="http://schemas.microsoft.com/office/powerpoint/2010/main" val="2555066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E9A560-9C77-4914-8919-E96DDA923555}"/>
              </a:ext>
            </a:extLst>
          </p:cNvPr>
          <p:cNvSpPr/>
          <p:nvPr/>
        </p:nvSpPr>
        <p:spPr>
          <a:xfrm>
            <a:off x="6992180" y="57422"/>
            <a:ext cx="2052429" cy="6801862"/>
          </a:xfrm>
          <a:prstGeom prst="rect">
            <a:avLst/>
          </a:prstGeom>
        </p:spPr>
        <p:txBody>
          <a:bodyPr wrap="square">
            <a:spAutoFit/>
          </a:bodyPr>
          <a:lstStyle/>
          <a:p>
            <a:pPr algn="r"/>
            <a:r>
              <a:rPr lang="ar-IQ" sz="2800" b="1" u="sng" dirty="0">
                <a:solidFill>
                  <a:schemeClr val="tx2">
                    <a:lumMod val="60000"/>
                    <a:lumOff val="40000"/>
                  </a:schemeClr>
                </a:solidFill>
                <a:latin typeface="Arabic Typesetting" panose="03020402040406030203" pitchFamily="66" charset="-78"/>
                <a:cs typeface="Arabic Typesetting" panose="03020402040406030203" pitchFamily="66" charset="-78"/>
              </a:rPr>
              <a:t>فكرة المشروع:</a:t>
            </a:r>
          </a:p>
          <a:p>
            <a:pPr algn="r"/>
            <a:r>
              <a:rPr lang="ar-IQ" sz="2000" b="1" dirty="0">
                <a:solidFill>
                  <a:schemeClr val="tx2">
                    <a:lumMod val="40000"/>
                    <a:lumOff val="60000"/>
                  </a:schemeClr>
                </a:solidFill>
                <a:latin typeface="Arabic Typesetting" panose="03020402040406030203" pitchFamily="66" charset="-78"/>
                <a:cs typeface="Arabic Typesetting" panose="03020402040406030203" pitchFamily="66" charset="-78"/>
              </a:rPr>
              <a:t>تبلورت فكرة المشروع من قصة جسر المسيب المشهور لما يمثله من رمزية فكرية وتاريخية لابناء المدينة و الذي يربط بين ضفتي الفرات ويربط جزئي المدينة القديم والحديث . يمثل الجزء الوسطي للمحلة تكسر امواج نهر الفرات على دعائم الجسر اما الطرق الرابطة بالجزء الوسطي تعبر عن الترابط العاطفي والوجداني بين ابناء المدينة ومعلهم الذي تغنى به الشعراء والفنانين بالاضافة الى خلق محور ينتهي الى الجامع الذي يكون كنقطة دلالة للتوسع الجديد للمدينة وعلى امتداد الطريق الرئيسي الذي يربط المدينة بمدينة كربلاء.</a:t>
            </a:r>
            <a:endParaRPr lang="en-US" sz="2000" b="1" dirty="0">
              <a:solidFill>
                <a:schemeClr val="tx2">
                  <a:lumMod val="40000"/>
                  <a:lumOff val="60000"/>
                </a:schemeClr>
              </a:solidFill>
              <a:latin typeface="Arabic Typesetting" panose="03020402040406030203" pitchFamily="66" charset="-78"/>
              <a:cs typeface="Arabic Typesetting" panose="03020402040406030203" pitchFamily="66" charset="-78"/>
            </a:endParaRPr>
          </a:p>
          <a:p>
            <a:pPr algn="r"/>
            <a:r>
              <a:rPr lang="ar-IQ" sz="2800" b="1" u="sng" dirty="0">
                <a:solidFill>
                  <a:schemeClr val="tx2">
                    <a:lumMod val="60000"/>
                    <a:lumOff val="40000"/>
                  </a:schemeClr>
                </a:solidFill>
                <a:latin typeface="Arabic Typesetting" panose="03020402040406030203" pitchFamily="66" charset="-78"/>
                <a:cs typeface="Arabic Typesetting" panose="03020402040406030203" pitchFamily="66" charset="-78"/>
              </a:rPr>
              <a:t>الفئة المستهدفة </a:t>
            </a:r>
          </a:p>
          <a:p>
            <a:pPr algn="r"/>
            <a:r>
              <a:rPr lang="ar-IQ" sz="2000" b="1" dirty="0">
                <a:solidFill>
                  <a:schemeClr val="tx2">
                    <a:lumMod val="40000"/>
                    <a:lumOff val="60000"/>
                  </a:schemeClr>
                </a:solidFill>
                <a:latin typeface="Arabic Typesetting" panose="03020402040406030203" pitchFamily="66" charset="-78"/>
                <a:cs typeface="Arabic Typesetting" panose="03020402040406030203" pitchFamily="66" charset="-78"/>
              </a:rPr>
              <a:t>شريحة الموظفين الساكنين في المناطق القريبة من المحلة السكنية المقترحة</a:t>
            </a:r>
          </a:p>
        </p:txBody>
      </p:sp>
      <p:pic>
        <p:nvPicPr>
          <p:cNvPr id="4" name="Picture 3">
            <a:extLst>
              <a:ext uri="{FF2B5EF4-FFF2-40B4-BE49-F238E27FC236}">
                <a16:creationId xmlns:a16="http://schemas.microsoft.com/office/drawing/2014/main" id="{E6437796-8F3E-423E-A7BA-236CDCD331E8}"/>
              </a:ext>
            </a:extLst>
          </p:cNvPr>
          <p:cNvPicPr>
            <a:picLocks noChangeAspect="1"/>
          </p:cNvPicPr>
          <p:nvPr/>
        </p:nvPicPr>
        <p:blipFill rotWithShape="1">
          <a:blip r:embed="rId2"/>
          <a:srcRect t="1383"/>
          <a:stretch/>
        </p:blipFill>
        <p:spPr>
          <a:xfrm>
            <a:off x="99391" y="122582"/>
            <a:ext cx="6743700" cy="6612835"/>
          </a:xfrm>
          <a:prstGeom prst="rect">
            <a:avLst/>
          </a:prstGeom>
        </p:spPr>
      </p:pic>
    </p:spTree>
    <p:extLst>
      <p:ext uri="{BB962C8B-B14F-4D97-AF65-F5344CB8AC3E}">
        <p14:creationId xmlns:p14="http://schemas.microsoft.com/office/powerpoint/2010/main" val="332313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5850294" y="407889"/>
            <a:ext cx="3042184" cy="400110"/>
          </a:xfrm>
          <a:prstGeom prst="rect">
            <a:avLst/>
          </a:prstGeom>
          <a:solidFill>
            <a:schemeClr val="bg2">
              <a:lumMod val="10000"/>
              <a:lumOff val="90000"/>
            </a:schemeClr>
          </a:solidFill>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IQ" sz="2000" dirty="0"/>
              <a:t>نبذة عن مدينة المسيب </a:t>
            </a:r>
          </a:p>
        </p:txBody>
      </p:sp>
      <p:sp>
        <p:nvSpPr>
          <p:cNvPr id="3" name="مستطيل 2"/>
          <p:cNvSpPr/>
          <p:nvPr/>
        </p:nvSpPr>
        <p:spPr>
          <a:xfrm>
            <a:off x="467543" y="4956755"/>
            <a:ext cx="8424935" cy="830997"/>
          </a:xfrm>
          <a:prstGeom prst="rect">
            <a:avLst/>
          </a:prstGeom>
        </p:spPr>
        <p:txBody>
          <a:bodyPr wrap="square">
            <a:spAutoFit/>
          </a:bodyPr>
          <a:lstStyle/>
          <a:p>
            <a:pPr marL="342900" indent="-342900" algn="r" rtl="1">
              <a:buFont typeface="Wingdings" pitchFamily="2" charset="2"/>
              <a:buChar char="q"/>
            </a:pPr>
            <a:r>
              <a:rPr lang="ar-IQ" sz="1600" dirty="0">
                <a:solidFill>
                  <a:schemeClr val="tx2">
                    <a:lumMod val="20000"/>
                    <a:lumOff val="80000"/>
                  </a:schemeClr>
                </a:solidFill>
              </a:rPr>
              <a:t>المسيب تعد أول المدن التي يمر بها المسافر المتجه من بغداد جنوبا إلى مدن الفرات الأوسط، فهي مركز قضاء تابع لمحافظة بابل، يمر فيها نهر الفرات فيقسمها إلى شطرين يربط بينهما جسر، ربما يعد أشهر جسور العراق لكثرة ما تردد اسمه في الأغاني العراقية</a:t>
            </a:r>
          </a:p>
        </p:txBody>
      </p:sp>
      <p:sp>
        <p:nvSpPr>
          <p:cNvPr id="4" name="مستطيل 3"/>
          <p:cNvSpPr/>
          <p:nvPr/>
        </p:nvSpPr>
        <p:spPr>
          <a:xfrm>
            <a:off x="5756988" y="1239525"/>
            <a:ext cx="3166350" cy="2800767"/>
          </a:xfrm>
          <a:prstGeom prst="rect">
            <a:avLst/>
          </a:prstGeom>
        </p:spPr>
        <p:txBody>
          <a:bodyPr wrap="square">
            <a:spAutoFit/>
          </a:bodyPr>
          <a:lstStyle/>
          <a:p>
            <a:pPr marL="342900" indent="-342900" algn="r" rtl="1">
              <a:buFont typeface="Wingdings" pitchFamily="2" charset="2"/>
              <a:buChar char="q"/>
            </a:pPr>
            <a:r>
              <a:rPr lang="ar-IQ" sz="1600" dirty="0">
                <a:solidFill>
                  <a:schemeClr val="tx2">
                    <a:lumMod val="20000"/>
                    <a:lumOff val="80000"/>
                  </a:schemeClr>
                </a:solidFill>
              </a:rPr>
              <a:t>تعد المدينة أحد المناطق المهمة وسريعة التطوير، لما لها من موقع جغرافي مميز على النهر وفي وسط المحافظة والعراق، وما تمتلكه من مكانة ثقافية واجتماعية كبيرة في البلاد، حيث تعتبر مدينة المسيب أحد المدن القابلة للاستثمار والتطور ولها تأثيرها على الاقتصاد العام للدولة والمنطقة.</a:t>
            </a:r>
          </a:p>
        </p:txBody>
      </p:sp>
      <p:sp>
        <p:nvSpPr>
          <p:cNvPr id="5" name="AutoShape 2" descr="C:\Users\spider\Desktop\-%D8%A7%D9%84%D9%85%D8%B3%D9%8A%D8%A8-%D9%81%D9%8A-%D9%85%D8%AD%D8%A7%D9%81%D8%B8%D8%A9-%D8%A8%D8%A7%D8%A8%D9%84-e1560688734333.webp"/>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p>
        </p:txBody>
      </p:sp>
      <p:sp>
        <p:nvSpPr>
          <p:cNvPr id="6" name="AutoShape 4" descr="C:\Users\spider\Desktop\-%D8%A7%D9%84%D9%85%D8%B3%D9%8A%D8%A8-%D9%81%D9%8A-%D9%85%D8%AD%D8%A7%D9%81%D8%B8%D8%A9-%D8%A8%D8%A7%D8%A8%D9%84-e1560688734333.webp"/>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8197"/>
            <a:ext cx="5291991" cy="2963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863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431606" y="620688"/>
            <a:ext cx="3604889" cy="2800767"/>
          </a:xfrm>
          <a:prstGeom prst="rect">
            <a:avLst/>
          </a:prstGeom>
        </p:spPr>
        <p:txBody>
          <a:bodyPr wrap="square">
            <a:spAutoFit/>
          </a:bodyPr>
          <a:lstStyle/>
          <a:p>
            <a:pPr marL="285750" indent="-285750" algn="r" rtl="1">
              <a:buFont typeface="Wingdings" pitchFamily="2" charset="2"/>
              <a:buChar char="q"/>
            </a:pPr>
            <a:r>
              <a:rPr lang="ar-IQ" sz="1600" dirty="0">
                <a:solidFill>
                  <a:schemeClr val="tx2">
                    <a:lumMod val="20000"/>
                    <a:lumOff val="80000"/>
                  </a:schemeClr>
                </a:solidFill>
              </a:rPr>
              <a:t>أن أشهر معالم المدينة، جسرها الذي ارتبط بقصة عشق تغنى بها المطربون، فقد ربط بين ضفتي مدينة المسيب جسر عائم مكون من </a:t>
            </a:r>
            <a:r>
              <a:rPr lang="ar-IQ" sz="1600" dirty="0" err="1">
                <a:solidFill>
                  <a:schemeClr val="tx2">
                    <a:lumMod val="20000"/>
                    <a:lumOff val="80000"/>
                  </a:schemeClr>
                </a:solidFill>
              </a:rPr>
              <a:t>الزوراق</a:t>
            </a:r>
            <a:r>
              <a:rPr lang="ar-IQ" sz="1600" dirty="0">
                <a:solidFill>
                  <a:schemeClr val="tx2">
                    <a:lumMod val="20000"/>
                    <a:lumOff val="80000"/>
                  </a:schemeClr>
                </a:solidFill>
              </a:rPr>
              <a:t>، وقد ذكر هذا الجسر عدد من الرحالة الغربيون الذين مروا بالمدينة منذ القرن السابع عشر حتى نهاية العصر العثماني. فقد ذكر الرحالة الألماني </a:t>
            </a:r>
            <a:r>
              <a:rPr lang="ar-IQ" sz="1600" dirty="0" err="1">
                <a:solidFill>
                  <a:schemeClr val="tx2">
                    <a:lumMod val="20000"/>
                    <a:lumOff val="80000"/>
                  </a:schemeClr>
                </a:solidFill>
              </a:rPr>
              <a:t>كارستن</a:t>
            </a:r>
            <a:r>
              <a:rPr lang="ar-IQ" sz="1600" dirty="0">
                <a:solidFill>
                  <a:schemeClr val="tx2">
                    <a:lumMod val="20000"/>
                    <a:lumOff val="80000"/>
                  </a:schemeClr>
                </a:solidFill>
              </a:rPr>
              <a:t> </a:t>
            </a:r>
            <a:r>
              <a:rPr lang="ar-IQ" sz="1600" dirty="0" err="1">
                <a:solidFill>
                  <a:schemeClr val="tx2">
                    <a:lumMod val="20000"/>
                    <a:lumOff val="80000"/>
                  </a:schemeClr>
                </a:solidFill>
              </a:rPr>
              <a:t>نيبور</a:t>
            </a:r>
            <a:r>
              <a:rPr lang="ar-IQ" sz="1600" dirty="0">
                <a:solidFill>
                  <a:schemeClr val="tx2">
                    <a:lumMod val="20000"/>
                    <a:lumOff val="80000"/>
                  </a:schemeClr>
                </a:solidFill>
              </a:rPr>
              <a:t> في رحلته عام 1765 «المسيب قرية على الفرات، لها جسر ُشيّد على العوامات».</a:t>
            </a:r>
          </a:p>
        </p:txBody>
      </p:sp>
      <p:pic>
        <p:nvPicPr>
          <p:cNvPr id="2050" name="Picture 2" descr="أقدم جسر في مدينة الح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4752528" cy="2766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مستطيل 2"/>
          <p:cNvSpPr/>
          <p:nvPr/>
        </p:nvSpPr>
        <p:spPr>
          <a:xfrm>
            <a:off x="5431606" y="4694372"/>
            <a:ext cx="3491731" cy="830997"/>
          </a:xfrm>
          <a:prstGeom prst="rect">
            <a:avLst/>
          </a:prstGeom>
        </p:spPr>
        <p:txBody>
          <a:bodyPr wrap="square">
            <a:spAutoFit/>
          </a:bodyPr>
          <a:lstStyle/>
          <a:p>
            <a:pPr marL="342900" indent="-342900" algn="r" rtl="1">
              <a:buFont typeface="Wingdings" pitchFamily="2" charset="2"/>
              <a:buChar char="q"/>
            </a:pPr>
            <a:r>
              <a:rPr lang="ar-IQ" sz="1600" dirty="0">
                <a:solidFill>
                  <a:schemeClr val="tx2">
                    <a:lumMod val="20000"/>
                    <a:lumOff val="80000"/>
                  </a:schemeClr>
                </a:solidFill>
              </a:rPr>
              <a:t>أما اليوم فأن جسر المسيب أصبح </a:t>
            </a:r>
            <a:r>
              <a:rPr lang="ar-IQ" sz="1600" dirty="0" err="1">
                <a:solidFill>
                  <a:schemeClr val="tx2">
                    <a:lumMod val="20000"/>
                    <a:lumOff val="80000"/>
                  </a:schemeClr>
                </a:solidFill>
              </a:rPr>
              <a:t>كونكريتيا</a:t>
            </a:r>
            <a:r>
              <a:rPr lang="ar-IQ" sz="1600" dirty="0">
                <a:solidFill>
                  <a:schemeClr val="tx2">
                    <a:lumMod val="20000"/>
                    <a:lumOff val="80000"/>
                  </a:schemeClr>
                </a:solidFill>
              </a:rPr>
              <a:t> يربط طريق بغداد بكربلاء، وقد بني في السبعينيات</a:t>
            </a:r>
          </a:p>
        </p:txBody>
      </p:sp>
      <p:sp>
        <p:nvSpPr>
          <p:cNvPr id="4" name="AutoShape 4" descr="عراقٌ انا | ميحانة ميحانة…على جسر المسيب سيبوني"/>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06" y="3789317"/>
            <a:ext cx="4686342" cy="2721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883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888497" y="575930"/>
            <a:ext cx="3967471" cy="1077218"/>
          </a:xfrm>
          <a:prstGeom prst="rect">
            <a:avLst/>
          </a:prstGeom>
        </p:spPr>
        <p:txBody>
          <a:bodyPr wrap="square">
            <a:spAutoFit/>
          </a:bodyPr>
          <a:lstStyle/>
          <a:p>
            <a:pPr marL="285750" indent="-285750" algn="r" rtl="1">
              <a:buFont typeface="Wingdings" pitchFamily="2" charset="2"/>
              <a:buChar char="q"/>
            </a:pPr>
            <a:r>
              <a:rPr lang="ar-IQ" sz="1600" dirty="0">
                <a:solidFill>
                  <a:schemeClr val="tx2">
                    <a:lumMod val="20000"/>
                    <a:lumOff val="80000"/>
                  </a:schemeClr>
                </a:solidFill>
              </a:rPr>
              <a:t>مدينة المسيب تعد زراعية بامتياز نتيجة وفرة المياه وتوفر التربة الخصبة، لذلك تشتهر ببساتينها التي تنتج مختلف الفواكه والخضار. </a:t>
            </a:r>
          </a:p>
        </p:txBody>
      </p:sp>
      <p:sp>
        <p:nvSpPr>
          <p:cNvPr id="3" name="مستطيل 2"/>
          <p:cNvSpPr/>
          <p:nvPr/>
        </p:nvSpPr>
        <p:spPr>
          <a:xfrm>
            <a:off x="4955864" y="3927579"/>
            <a:ext cx="3967474" cy="1815882"/>
          </a:xfrm>
          <a:prstGeom prst="rect">
            <a:avLst/>
          </a:prstGeom>
        </p:spPr>
        <p:txBody>
          <a:bodyPr wrap="square">
            <a:spAutoFit/>
          </a:bodyPr>
          <a:lstStyle/>
          <a:p>
            <a:pPr marL="285750" indent="-285750" algn="r" rtl="1">
              <a:buFont typeface="Wingdings" pitchFamily="2" charset="2"/>
              <a:buChar char="q"/>
            </a:pPr>
            <a:r>
              <a:rPr lang="ar-IQ" sz="1600" dirty="0">
                <a:solidFill>
                  <a:schemeClr val="tx2">
                    <a:lumMod val="20000"/>
                    <a:lumOff val="80000"/>
                  </a:schemeClr>
                </a:solidFill>
              </a:rPr>
              <a:t>للمسيب أهمية صناعية كذلك، إذ تضم ناحية الاسكندرية التابعة لقضاء المسيب عدة منشآت صناعية مثل المنشأة العامة لصناعة السيارات، والمنشأة العامة للصناعات الميكانيكية، ومنشأة حطين العامة للتصنيع الحربي التي تم تفكيكها بعد 2003.</a:t>
            </a:r>
          </a:p>
        </p:txBody>
      </p:sp>
      <p:pic>
        <p:nvPicPr>
          <p:cNvPr id="3074" name="Picture 2" descr="جسر المسيب في بابل العراقية.. سيرة قرون من الحكايات والغناء | منوعات |  الجزيرة نت"/>
          <p:cNvPicPr>
            <a:picLocks noChangeAspect="1" noChangeArrowheads="1"/>
          </p:cNvPicPr>
          <p:nvPr/>
        </p:nvPicPr>
        <p:blipFill rotWithShape="1">
          <a:blip r:embed="rId2">
            <a:extLst>
              <a:ext uri="{28A0092B-C50C-407E-A947-70E740481C1C}">
                <a14:useLocalDpi xmlns:a14="http://schemas.microsoft.com/office/drawing/2010/main" val="0"/>
              </a:ext>
            </a:extLst>
          </a:blip>
          <a:srcRect r="26321"/>
          <a:stretch/>
        </p:blipFill>
        <p:spPr bwMode="auto">
          <a:xfrm>
            <a:off x="395536" y="404664"/>
            <a:ext cx="4248472" cy="302724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الشركة العامة لصناعة السيارات والمعدات"/>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717032"/>
            <a:ext cx="4248472" cy="260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099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860032" y="1124744"/>
            <a:ext cx="3995936" cy="923330"/>
          </a:xfrm>
          <a:prstGeom prst="rect">
            <a:avLst/>
          </a:prstGeom>
        </p:spPr>
        <p:txBody>
          <a:bodyPr wrap="square">
            <a:spAutoFit/>
          </a:bodyPr>
          <a:lstStyle/>
          <a:p>
            <a:pPr marL="342900" indent="-342900" algn="r" rtl="1">
              <a:buFont typeface="Wingdings" pitchFamily="2" charset="2"/>
              <a:buChar char="q"/>
            </a:pPr>
            <a:r>
              <a:rPr lang="ar-IQ" dirty="0">
                <a:solidFill>
                  <a:schemeClr val="tx2">
                    <a:lumMod val="20000"/>
                    <a:lumOff val="80000"/>
                  </a:schemeClr>
                </a:solidFill>
              </a:rPr>
              <a:t>كما يوجد فيها ثاني أكبر محطة توليد للطاقة الكهربائية في العراق، وهي محطة المسيب الحرارية</a:t>
            </a:r>
          </a:p>
        </p:txBody>
      </p:sp>
      <p:sp>
        <p:nvSpPr>
          <p:cNvPr id="3" name="مستطيل 2"/>
          <p:cNvSpPr/>
          <p:nvPr/>
        </p:nvSpPr>
        <p:spPr>
          <a:xfrm>
            <a:off x="4880474" y="4164936"/>
            <a:ext cx="3995936" cy="1200329"/>
          </a:xfrm>
          <a:prstGeom prst="rect">
            <a:avLst/>
          </a:prstGeom>
        </p:spPr>
        <p:txBody>
          <a:bodyPr wrap="square">
            <a:spAutoFit/>
          </a:bodyPr>
          <a:lstStyle/>
          <a:p>
            <a:pPr marL="285750" indent="-285750" algn="r" rtl="1">
              <a:buFont typeface="Wingdings" pitchFamily="2" charset="2"/>
              <a:buChar char="q"/>
            </a:pPr>
            <a:r>
              <a:rPr lang="ar-IQ" dirty="0">
                <a:solidFill>
                  <a:schemeClr val="tx2">
                    <a:lumMod val="20000"/>
                    <a:lumOff val="80000"/>
                  </a:schemeClr>
                </a:solidFill>
              </a:rPr>
              <a:t>وفي مدينة المسيب توجد الكلية التقنية التابعة لهيئة التعليم التقني، وهي إحدى كليات جامعة الفرات الأوسط التقنية</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121" b="16307"/>
          <a:stretch/>
        </p:blipFill>
        <p:spPr bwMode="auto">
          <a:xfrm>
            <a:off x="215357" y="266184"/>
            <a:ext cx="4422509" cy="3165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68" y="3645024"/>
            <a:ext cx="4396940" cy="2890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570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833256" y="2132856"/>
            <a:ext cx="4094720" cy="1569660"/>
          </a:xfrm>
          <a:prstGeom prst="rect">
            <a:avLst/>
          </a:prstGeom>
        </p:spPr>
        <p:txBody>
          <a:bodyPr wrap="square">
            <a:spAutoFit/>
          </a:bodyPr>
          <a:lstStyle/>
          <a:p>
            <a:pPr marL="342900" indent="-342900" algn="r" rtl="1">
              <a:buFont typeface="Wingdings" pitchFamily="2" charset="2"/>
              <a:buChar char="q"/>
            </a:pPr>
            <a:r>
              <a:rPr lang="ar-IQ" sz="1600" dirty="0">
                <a:solidFill>
                  <a:schemeClr val="tx2">
                    <a:lumMod val="20000"/>
                    <a:lumOff val="80000"/>
                  </a:schemeClr>
                </a:solidFill>
              </a:rPr>
              <a:t>والمدينة تشتهر تاريخيا بانها محطة وسطى على طريق زيارة ضريح الإمام الحسين بن علي (ع) لذلك مثلت محطة ومستراحا ومكانا لتقديم الخدمات للزوار المتجهين لزيارة مدينة كربلاء في مواسم الزيارات الدينية.</a:t>
            </a:r>
          </a:p>
        </p:txBody>
      </p:sp>
      <p:sp>
        <p:nvSpPr>
          <p:cNvPr id="6" name="مستطيل 5"/>
          <p:cNvSpPr/>
          <p:nvPr/>
        </p:nvSpPr>
        <p:spPr>
          <a:xfrm>
            <a:off x="4833256" y="620688"/>
            <a:ext cx="3950703" cy="1077218"/>
          </a:xfrm>
          <a:prstGeom prst="rect">
            <a:avLst/>
          </a:prstGeom>
        </p:spPr>
        <p:txBody>
          <a:bodyPr wrap="square">
            <a:spAutoFit/>
          </a:bodyPr>
          <a:lstStyle/>
          <a:p>
            <a:pPr marL="342900" indent="-342900" algn="r" rtl="1">
              <a:buFont typeface="Wingdings" pitchFamily="2" charset="2"/>
              <a:buChar char="q"/>
            </a:pPr>
            <a:r>
              <a:rPr lang="ar-IQ" sz="1600" dirty="0">
                <a:solidFill>
                  <a:schemeClr val="tx2">
                    <a:lumMod val="20000"/>
                    <a:lumOff val="80000"/>
                  </a:schemeClr>
                </a:solidFill>
              </a:rPr>
              <a:t>مدينة المسيب مكانة دينية باعتبارها إحدى المدن التي تحتضن عددا من المراقد المقدسة تجعلها مزارا يتوافد عليه آلاف الزائرين سنويا</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5" t="15714" r="7233" b="15714"/>
          <a:stretch/>
        </p:blipFill>
        <p:spPr bwMode="auto">
          <a:xfrm>
            <a:off x="216024" y="597148"/>
            <a:ext cx="4220476" cy="2615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ستطيل 6"/>
          <p:cNvSpPr/>
          <p:nvPr/>
        </p:nvSpPr>
        <p:spPr>
          <a:xfrm>
            <a:off x="346494" y="4382345"/>
            <a:ext cx="8581482" cy="1323439"/>
          </a:xfrm>
          <a:prstGeom prst="rect">
            <a:avLst/>
          </a:prstGeom>
        </p:spPr>
        <p:txBody>
          <a:bodyPr wrap="square">
            <a:spAutoFit/>
          </a:bodyPr>
          <a:lstStyle/>
          <a:p>
            <a:pPr marL="342900" indent="-342900" algn="r" rtl="1">
              <a:buFont typeface="Wingdings" pitchFamily="2" charset="2"/>
              <a:buChar char="q"/>
            </a:pPr>
            <a:r>
              <a:rPr lang="ar-IQ" sz="1600" dirty="0">
                <a:solidFill>
                  <a:schemeClr val="tx2">
                    <a:lumMod val="20000"/>
                    <a:lumOff val="80000"/>
                  </a:schemeClr>
                </a:solidFill>
              </a:rPr>
              <a:t>وقد اهتمت دائرة الآثار العراقية بالمواقع الأثرية المحيطة بمدينة المسيب مثل مواقع مراد العمران، والمذبحة، وتل ابراهيم، وتلول الخريطة، وتلول الناصرية، وتل ابو عزام، وتلول </a:t>
            </a:r>
            <a:r>
              <a:rPr lang="ar-IQ" sz="1600" dirty="0" err="1">
                <a:solidFill>
                  <a:schemeClr val="tx2">
                    <a:lumMod val="20000"/>
                    <a:lumOff val="80000"/>
                  </a:schemeClr>
                </a:solidFill>
              </a:rPr>
              <a:t>الأحيمر</a:t>
            </a:r>
            <a:r>
              <a:rPr lang="ar-IQ" sz="1600" dirty="0">
                <a:solidFill>
                  <a:schemeClr val="tx2">
                    <a:lumMod val="20000"/>
                    <a:lumOff val="80000"/>
                  </a:schemeClr>
                </a:solidFill>
              </a:rPr>
              <a:t>، وتل الأسود، وتل </a:t>
            </a:r>
            <a:r>
              <a:rPr lang="ar-IQ" sz="1600" dirty="0" err="1">
                <a:solidFill>
                  <a:schemeClr val="tx2">
                    <a:lumMod val="20000"/>
                    <a:lumOff val="80000"/>
                  </a:schemeClr>
                </a:solidFill>
              </a:rPr>
              <a:t>حويش</a:t>
            </a:r>
            <a:r>
              <a:rPr lang="ar-IQ" sz="1600" dirty="0">
                <a:solidFill>
                  <a:schemeClr val="tx2">
                    <a:lumMod val="20000"/>
                    <a:lumOff val="80000"/>
                  </a:schemeClr>
                </a:solidFill>
              </a:rPr>
              <a:t> الراجح، وتل زغير، وتل سيف، وتلول </a:t>
            </a:r>
            <a:r>
              <a:rPr lang="ar-IQ" sz="1600" dirty="0" err="1">
                <a:solidFill>
                  <a:schemeClr val="tx2">
                    <a:lumMod val="20000"/>
                    <a:lumOff val="80000"/>
                  </a:schemeClr>
                </a:solidFill>
              </a:rPr>
              <a:t>الدعالج</a:t>
            </a:r>
            <a:r>
              <a:rPr lang="ar-IQ" sz="1600" dirty="0">
                <a:solidFill>
                  <a:schemeClr val="tx2">
                    <a:lumMod val="20000"/>
                    <a:lumOff val="80000"/>
                  </a:schemeClr>
                </a:solidFill>
              </a:rPr>
              <a:t>، وتل </a:t>
            </a:r>
            <a:r>
              <a:rPr lang="ar-IQ" sz="1600" dirty="0" err="1">
                <a:solidFill>
                  <a:schemeClr val="tx2">
                    <a:lumMod val="20000"/>
                    <a:lumOff val="80000"/>
                  </a:schemeClr>
                </a:solidFill>
              </a:rPr>
              <a:t>السرديب</a:t>
            </a:r>
            <a:r>
              <a:rPr lang="ar-IQ" sz="1600" dirty="0">
                <a:solidFill>
                  <a:schemeClr val="tx2">
                    <a:lumMod val="20000"/>
                    <a:lumOff val="80000"/>
                  </a:schemeClr>
                </a:solidFill>
              </a:rPr>
              <a:t>، وتل فيضة، وقد جرت عمليات تنقيب رسمية في هذه المواقع على مراحل في السنوات 1935 و 1936 و 1942 و 1943 ثم في العامين 1965 و1966</a:t>
            </a:r>
          </a:p>
        </p:txBody>
      </p:sp>
    </p:spTree>
    <p:extLst>
      <p:ext uri="{BB962C8B-B14F-4D97-AF65-F5344CB8AC3E}">
        <p14:creationId xmlns:p14="http://schemas.microsoft.com/office/powerpoint/2010/main" val="1130242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EAF26D-55A6-484D-ABB8-9361852ADF42}"/>
              </a:ext>
            </a:extLst>
          </p:cNvPr>
          <p:cNvPicPr>
            <a:picLocks noChangeAspect="1"/>
          </p:cNvPicPr>
          <p:nvPr/>
        </p:nvPicPr>
        <p:blipFill rotWithShape="1">
          <a:blip r:embed="rId2"/>
          <a:srcRect l="9051" t="1510" r="8026" b="2314"/>
          <a:stretch/>
        </p:blipFill>
        <p:spPr>
          <a:xfrm>
            <a:off x="361950" y="723900"/>
            <a:ext cx="8420100" cy="6029324"/>
          </a:xfrm>
          <a:prstGeom prst="rect">
            <a:avLst/>
          </a:prstGeom>
        </p:spPr>
      </p:pic>
      <p:sp>
        <p:nvSpPr>
          <p:cNvPr id="3" name="TextBox 2">
            <a:extLst>
              <a:ext uri="{FF2B5EF4-FFF2-40B4-BE49-F238E27FC236}">
                <a16:creationId xmlns:a16="http://schemas.microsoft.com/office/drawing/2014/main" id="{655083E5-47C7-4385-BA9F-CF10E2AC9B3E}"/>
              </a:ext>
            </a:extLst>
          </p:cNvPr>
          <p:cNvSpPr txBox="1"/>
          <p:nvPr/>
        </p:nvSpPr>
        <p:spPr>
          <a:xfrm>
            <a:off x="3026228" y="217620"/>
            <a:ext cx="3091543" cy="369332"/>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p>
            <a:pPr algn="ctr"/>
            <a:r>
              <a:rPr lang="ar-IQ" dirty="0"/>
              <a:t>المقترح التخطيطي الاول</a:t>
            </a:r>
          </a:p>
        </p:txBody>
      </p:sp>
    </p:spTree>
    <p:extLst>
      <p:ext uri="{BB962C8B-B14F-4D97-AF65-F5344CB8AC3E}">
        <p14:creationId xmlns:p14="http://schemas.microsoft.com/office/powerpoint/2010/main" val="3661041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3D4052-1091-45D2-9AF5-55651FCE07C6}"/>
              </a:ext>
            </a:extLst>
          </p:cNvPr>
          <p:cNvSpPr/>
          <p:nvPr/>
        </p:nvSpPr>
        <p:spPr>
          <a:xfrm>
            <a:off x="88900" y="3496549"/>
            <a:ext cx="4152901" cy="2462213"/>
          </a:xfrm>
          <a:prstGeom prst="rect">
            <a:avLst/>
          </a:prstGeom>
        </p:spPr>
        <p:txBody>
          <a:bodyPr wrap="square">
            <a:spAutoFit/>
          </a:bodyPr>
          <a:lstStyle/>
          <a:p>
            <a:pPr lvl="0" algn="r"/>
            <a:r>
              <a:rPr lang="ar-IQ" sz="1400" dirty="0">
                <a:solidFill>
                  <a:schemeClr val="tx2">
                    <a:lumMod val="60000"/>
                    <a:lumOff val="40000"/>
                  </a:schemeClr>
                </a:solidFill>
              </a:rPr>
              <a:t>مساحة المحلة = 21 هكتار</a:t>
            </a:r>
          </a:p>
          <a:p>
            <a:pPr lvl="0" algn="r"/>
            <a:r>
              <a:rPr lang="ar-IQ" sz="1400" dirty="0">
                <a:solidFill>
                  <a:schemeClr val="tx2">
                    <a:lumMod val="60000"/>
                    <a:lumOff val="40000"/>
                  </a:schemeClr>
                </a:solidFill>
              </a:rPr>
              <a:t>عدد السكان =2760   </a:t>
            </a:r>
          </a:p>
          <a:p>
            <a:pPr lvl="0" algn="r"/>
            <a:r>
              <a:rPr lang="ar-IQ" sz="1400" dirty="0">
                <a:solidFill>
                  <a:schemeClr val="tx2">
                    <a:lumMod val="60000"/>
                    <a:lumOff val="40000"/>
                  </a:schemeClr>
                </a:solidFill>
              </a:rPr>
              <a:t>معدل حجم الاسرة = 6</a:t>
            </a:r>
          </a:p>
          <a:p>
            <a:pPr lvl="0" algn="r"/>
            <a:r>
              <a:rPr lang="ar-IQ" sz="1400" dirty="0">
                <a:solidFill>
                  <a:schemeClr val="tx2">
                    <a:lumMod val="60000"/>
                    <a:lumOff val="40000"/>
                  </a:schemeClr>
                </a:solidFill>
              </a:rPr>
              <a:t>عدد الوحدات السكنية = 460 وحدة سكنية</a:t>
            </a:r>
            <a:endParaRPr lang="en-US" sz="1400" dirty="0">
              <a:solidFill>
                <a:schemeClr val="tx2">
                  <a:lumMod val="60000"/>
                  <a:lumOff val="40000"/>
                </a:schemeClr>
              </a:solidFill>
            </a:endParaRPr>
          </a:p>
          <a:p>
            <a:pPr lvl="0" algn="r"/>
            <a:r>
              <a:rPr lang="ar-IQ" sz="1400" dirty="0">
                <a:solidFill>
                  <a:schemeClr val="tx2">
                    <a:lumMod val="60000"/>
                    <a:lumOff val="40000"/>
                  </a:schemeClr>
                </a:solidFill>
              </a:rPr>
              <a:t>عدد الوحدات السكنية فئة 200م= 190وحدة سكنية</a:t>
            </a:r>
          </a:p>
          <a:p>
            <a:pPr algn="r"/>
            <a:r>
              <a:rPr lang="ar-IQ" sz="1400" dirty="0">
                <a:solidFill>
                  <a:schemeClr val="tx2">
                    <a:lumMod val="60000"/>
                    <a:lumOff val="40000"/>
                  </a:schemeClr>
                </a:solidFill>
              </a:rPr>
              <a:t>عدد الوحدات السكنية فئة 300م= 170وحدة سكنية</a:t>
            </a:r>
          </a:p>
          <a:p>
            <a:pPr lvl="0" algn="r"/>
            <a:endParaRPr lang="ar-IQ" sz="1400" dirty="0">
              <a:solidFill>
                <a:schemeClr val="tx2">
                  <a:lumMod val="60000"/>
                  <a:lumOff val="40000"/>
                </a:schemeClr>
              </a:solidFill>
            </a:endParaRPr>
          </a:p>
          <a:p>
            <a:pPr lvl="0" algn="r"/>
            <a:r>
              <a:rPr lang="ar-IQ" sz="1400" dirty="0">
                <a:solidFill>
                  <a:schemeClr val="tx2">
                    <a:lumMod val="60000"/>
                    <a:lumOff val="40000"/>
                  </a:schemeClr>
                </a:solidFill>
              </a:rPr>
              <a:t>الكثافة السكانية = 138 شخص / هكتار وتعتبر كثافة متوسطة . </a:t>
            </a:r>
          </a:p>
          <a:p>
            <a:pPr lvl="0" algn="r"/>
            <a:r>
              <a:rPr lang="ar-IQ" sz="1400" dirty="0">
                <a:solidFill>
                  <a:schemeClr val="tx2">
                    <a:lumMod val="60000"/>
                    <a:lumOff val="40000"/>
                  </a:schemeClr>
                </a:solidFill>
              </a:rPr>
              <a:t>الكثافة السكنية = 23 وحدة /هكتار وتعبر كثافة متوسطة </a:t>
            </a:r>
          </a:p>
        </p:txBody>
      </p:sp>
      <p:pic>
        <p:nvPicPr>
          <p:cNvPr id="4" name="Picture 3">
            <a:extLst>
              <a:ext uri="{FF2B5EF4-FFF2-40B4-BE49-F238E27FC236}">
                <a16:creationId xmlns:a16="http://schemas.microsoft.com/office/drawing/2014/main" id="{DAA27ADF-7120-4B12-A4B5-3D2179F7B53E}"/>
              </a:ext>
            </a:extLst>
          </p:cNvPr>
          <p:cNvPicPr>
            <a:picLocks noChangeAspect="1"/>
          </p:cNvPicPr>
          <p:nvPr/>
        </p:nvPicPr>
        <p:blipFill rotWithShape="1">
          <a:blip r:embed="rId2">
            <a:extLst>
              <a:ext uri="{28A0092B-C50C-407E-A947-70E740481C1C}">
                <a14:useLocalDpi xmlns:a14="http://schemas.microsoft.com/office/drawing/2010/main" val="0"/>
              </a:ext>
            </a:extLst>
          </a:blip>
          <a:srcRect l="13194" t="5174" r="16389" b="5308"/>
          <a:stretch/>
        </p:blipFill>
        <p:spPr>
          <a:xfrm>
            <a:off x="4356100" y="68858"/>
            <a:ext cx="4698999" cy="3360142"/>
          </a:xfrm>
          <a:prstGeom prst="rect">
            <a:avLst/>
          </a:prstGeom>
        </p:spPr>
      </p:pic>
      <p:pic>
        <p:nvPicPr>
          <p:cNvPr id="6" name="Picture 5">
            <a:extLst>
              <a:ext uri="{FF2B5EF4-FFF2-40B4-BE49-F238E27FC236}">
                <a16:creationId xmlns:a16="http://schemas.microsoft.com/office/drawing/2014/main" id="{0C68AE75-7514-4627-AD03-EF1990712473}"/>
              </a:ext>
            </a:extLst>
          </p:cNvPr>
          <p:cNvPicPr>
            <a:picLocks noChangeAspect="1"/>
          </p:cNvPicPr>
          <p:nvPr/>
        </p:nvPicPr>
        <p:blipFill rotWithShape="1">
          <a:blip r:embed="rId3">
            <a:extLst>
              <a:ext uri="{28A0092B-C50C-407E-A947-70E740481C1C}">
                <a14:useLocalDpi xmlns:a14="http://schemas.microsoft.com/office/drawing/2010/main" val="0"/>
              </a:ext>
            </a:extLst>
          </a:blip>
          <a:srcRect l="19017" t="6558" r="22371" b="9136"/>
          <a:stretch/>
        </p:blipFill>
        <p:spPr>
          <a:xfrm>
            <a:off x="88901" y="68858"/>
            <a:ext cx="4152900" cy="3360142"/>
          </a:xfrm>
          <a:prstGeom prst="rect">
            <a:avLst/>
          </a:prstGeom>
        </p:spPr>
      </p:pic>
      <p:pic>
        <p:nvPicPr>
          <p:cNvPr id="8" name="Picture 7">
            <a:extLst>
              <a:ext uri="{FF2B5EF4-FFF2-40B4-BE49-F238E27FC236}">
                <a16:creationId xmlns:a16="http://schemas.microsoft.com/office/drawing/2014/main" id="{8B6FB54E-C888-484E-8EEC-F3DE64F8B35D}"/>
              </a:ext>
            </a:extLst>
          </p:cNvPr>
          <p:cNvPicPr>
            <a:picLocks noChangeAspect="1"/>
          </p:cNvPicPr>
          <p:nvPr/>
        </p:nvPicPr>
        <p:blipFill rotWithShape="1">
          <a:blip r:embed="rId4">
            <a:extLst>
              <a:ext uri="{28A0092B-C50C-407E-A947-70E740481C1C}">
                <a14:useLocalDpi xmlns:a14="http://schemas.microsoft.com/office/drawing/2010/main" val="0"/>
              </a:ext>
            </a:extLst>
          </a:blip>
          <a:srcRect l="19583" t="3828" r="20416" b="17160"/>
          <a:stretch/>
        </p:blipFill>
        <p:spPr>
          <a:xfrm>
            <a:off x="4356100" y="3496549"/>
            <a:ext cx="4698999" cy="3292593"/>
          </a:xfrm>
          <a:prstGeom prst="rect">
            <a:avLst/>
          </a:prstGeom>
        </p:spPr>
      </p:pic>
    </p:spTree>
    <p:extLst>
      <p:ext uri="{BB962C8B-B14F-4D97-AF65-F5344CB8AC3E}">
        <p14:creationId xmlns:p14="http://schemas.microsoft.com/office/powerpoint/2010/main" val="100914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Slic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609</TotalTime>
  <Words>639</Words>
  <Application>Microsoft Office PowerPoint</Application>
  <PresentationFormat>On-screen Show (4:3)</PresentationFormat>
  <Paragraphs>44</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Arabic Typesetting</vt:lpstr>
      <vt:lpstr>Arial</vt:lpstr>
      <vt:lpstr>Calibri</vt:lpstr>
      <vt:lpstr>Century Gothic</vt:lpstr>
      <vt:lpstr>Tahoma</vt:lpstr>
      <vt:lpstr>Wingdings</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Windows10</dc:creator>
  <cp:lastModifiedBy>Hp</cp:lastModifiedBy>
  <cp:revision>59</cp:revision>
  <cp:lastPrinted>2023-12-14T19:43:09Z</cp:lastPrinted>
  <dcterms:created xsi:type="dcterms:W3CDTF">2022-02-18T06:25:59Z</dcterms:created>
  <dcterms:modified xsi:type="dcterms:W3CDTF">2023-12-20T06:49:46Z</dcterms:modified>
</cp:coreProperties>
</file>