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9"/>
  </p:notesMasterIdLst>
  <p:sldIdLst>
    <p:sldId id="265" r:id="rId2"/>
    <p:sldId id="262" r:id="rId3"/>
    <p:sldId id="258" r:id="rId4"/>
    <p:sldId id="264" r:id="rId5"/>
    <p:sldId id="260" r:id="rId6"/>
    <p:sldId id="261" r:id="rId7"/>
    <p:sldId id="263" r:id="rId8"/>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2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446E0E4-F604-46DD-B9A1-72CFB7C7056D}" type="datetimeFigureOut">
              <a:rPr lang="ar-IQ" smtClean="0"/>
              <a:t>08/06/1445</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ADE73B4-BA32-4A3D-A5D7-9A5C7D8641D3}" type="slidenum">
              <a:rPr lang="ar-IQ" smtClean="0"/>
              <a:t>‹#›</a:t>
            </a:fld>
            <a:endParaRPr lang="ar-IQ"/>
          </a:p>
        </p:txBody>
      </p:sp>
    </p:spTree>
    <p:extLst>
      <p:ext uri="{BB962C8B-B14F-4D97-AF65-F5344CB8AC3E}">
        <p14:creationId xmlns:p14="http://schemas.microsoft.com/office/powerpoint/2010/main" val="275876264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3ADE73B4-BA32-4A3D-A5D7-9A5C7D8641D3}" type="slidenum">
              <a:rPr lang="ar-IQ" smtClean="0"/>
              <a:t>2</a:t>
            </a:fld>
            <a:endParaRPr lang="ar-IQ"/>
          </a:p>
        </p:txBody>
      </p:sp>
    </p:spTree>
    <p:extLst>
      <p:ext uri="{BB962C8B-B14F-4D97-AF65-F5344CB8AC3E}">
        <p14:creationId xmlns:p14="http://schemas.microsoft.com/office/powerpoint/2010/main" val="1725003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IQ"/>
          </a:p>
        </p:txBody>
      </p:sp>
      <p:sp>
        <p:nvSpPr>
          <p:cNvPr id="4" name="Date Placeholder 3"/>
          <p:cNvSpPr>
            <a:spLocks noGrp="1"/>
          </p:cNvSpPr>
          <p:nvPr>
            <p:ph type="dt" sz="half" idx="10"/>
          </p:nvPr>
        </p:nvSpPr>
        <p:spPr/>
        <p:txBody>
          <a:bodyPr/>
          <a:lstStyle/>
          <a:p>
            <a:fld id="{918EBFC4-9D5D-47C0-9E07-DE92E56B8A42}" type="datetimeFigureOut">
              <a:rPr lang="ar-IQ" smtClean="0"/>
              <a:t>08/06/1445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0E9B39A-5DC0-41A6-8EA7-834643AEF5CE}" type="slidenum">
              <a:rPr lang="ar-IQ" smtClean="0"/>
              <a:t>‹#›</a:t>
            </a:fld>
            <a:endParaRPr lang="ar-IQ"/>
          </a:p>
        </p:txBody>
      </p:sp>
    </p:spTree>
    <p:extLst>
      <p:ext uri="{BB962C8B-B14F-4D97-AF65-F5344CB8AC3E}">
        <p14:creationId xmlns:p14="http://schemas.microsoft.com/office/powerpoint/2010/main" val="3536687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918EBFC4-9D5D-47C0-9E07-DE92E56B8A42}" type="datetimeFigureOut">
              <a:rPr lang="ar-IQ" smtClean="0"/>
              <a:t>08/06/1445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0E9B39A-5DC0-41A6-8EA7-834643AEF5CE}" type="slidenum">
              <a:rPr lang="ar-IQ" smtClean="0"/>
              <a:t>‹#›</a:t>
            </a:fld>
            <a:endParaRPr lang="ar-IQ"/>
          </a:p>
        </p:txBody>
      </p:sp>
    </p:spTree>
    <p:extLst>
      <p:ext uri="{BB962C8B-B14F-4D97-AF65-F5344CB8AC3E}">
        <p14:creationId xmlns:p14="http://schemas.microsoft.com/office/powerpoint/2010/main" val="2634799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918EBFC4-9D5D-47C0-9E07-DE92E56B8A42}" type="datetimeFigureOut">
              <a:rPr lang="ar-IQ" smtClean="0"/>
              <a:t>08/06/1445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0E9B39A-5DC0-41A6-8EA7-834643AEF5CE}" type="slidenum">
              <a:rPr lang="ar-IQ" smtClean="0"/>
              <a:t>‹#›</a:t>
            </a:fld>
            <a:endParaRPr lang="ar-IQ"/>
          </a:p>
        </p:txBody>
      </p:sp>
    </p:spTree>
    <p:extLst>
      <p:ext uri="{BB962C8B-B14F-4D97-AF65-F5344CB8AC3E}">
        <p14:creationId xmlns:p14="http://schemas.microsoft.com/office/powerpoint/2010/main" val="3777620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918EBFC4-9D5D-47C0-9E07-DE92E56B8A42}" type="datetimeFigureOut">
              <a:rPr lang="ar-IQ" smtClean="0"/>
              <a:t>08/06/1445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0E9B39A-5DC0-41A6-8EA7-834643AEF5CE}" type="slidenum">
              <a:rPr lang="ar-IQ" smtClean="0"/>
              <a:t>‹#›</a:t>
            </a:fld>
            <a:endParaRPr lang="ar-IQ"/>
          </a:p>
        </p:txBody>
      </p:sp>
    </p:spTree>
    <p:extLst>
      <p:ext uri="{BB962C8B-B14F-4D97-AF65-F5344CB8AC3E}">
        <p14:creationId xmlns:p14="http://schemas.microsoft.com/office/powerpoint/2010/main" val="2903550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8EBFC4-9D5D-47C0-9E07-DE92E56B8A42}" type="datetimeFigureOut">
              <a:rPr lang="ar-IQ" smtClean="0"/>
              <a:t>08/06/1445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0E9B39A-5DC0-41A6-8EA7-834643AEF5CE}" type="slidenum">
              <a:rPr lang="ar-IQ" smtClean="0"/>
              <a:t>‹#›</a:t>
            </a:fld>
            <a:endParaRPr lang="ar-IQ"/>
          </a:p>
        </p:txBody>
      </p:sp>
    </p:spTree>
    <p:extLst>
      <p:ext uri="{BB962C8B-B14F-4D97-AF65-F5344CB8AC3E}">
        <p14:creationId xmlns:p14="http://schemas.microsoft.com/office/powerpoint/2010/main" val="4102406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p:cNvSpPr>
            <a:spLocks noGrp="1"/>
          </p:cNvSpPr>
          <p:nvPr>
            <p:ph type="dt" sz="half" idx="10"/>
          </p:nvPr>
        </p:nvSpPr>
        <p:spPr/>
        <p:txBody>
          <a:bodyPr/>
          <a:lstStyle/>
          <a:p>
            <a:fld id="{918EBFC4-9D5D-47C0-9E07-DE92E56B8A42}" type="datetimeFigureOut">
              <a:rPr lang="ar-IQ" smtClean="0"/>
              <a:t>08/06/1445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0E9B39A-5DC0-41A6-8EA7-834643AEF5CE}" type="slidenum">
              <a:rPr lang="ar-IQ" smtClean="0"/>
              <a:t>‹#›</a:t>
            </a:fld>
            <a:endParaRPr lang="ar-IQ"/>
          </a:p>
        </p:txBody>
      </p:sp>
    </p:spTree>
    <p:extLst>
      <p:ext uri="{BB962C8B-B14F-4D97-AF65-F5344CB8AC3E}">
        <p14:creationId xmlns:p14="http://schemas.microsoft.com/office/powerpoint/2010/main" val="2546722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p:cNvSpPr>
            <a:spLocks noGrp="1"/>
          </p:cNvSpPr>
          <p:nvPr>
            <p:ph type="dt" sz="half" idx="10"/>
          </p:nvPr>
        </p:nvSpPr>
        <p:spPr/>
        <p:txBody>
          <a:bodyPr/>
          <a:lstStyle/>
          <a:p>
            <a:fld id="{918EBFC4-9D5D-47C0-9E07-DE92E56B8A42}" type="datetimeFigureOut">
              <a:rPr lang="ar-IQ" smtClean="0"/>
              <a:t>08/06/1445</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E0E9B39A-5DC0-41A6-8EA7-834643AEF5CE}" type="slidenum">
              <a:rPr lang="ar-IQ" smtClean="0"/>
              <a:t>‹#›</a:t>
            </a:fld>
            <a:endParaRPr lang="ar-IQ"/>
          </a:p>
        </p:txBody>
      </p:sp>
    </p:spTree>
    <p:extLst>
      <p:ext uri="{BB962C8B-B14F-4D97-AF65-F5344CB8AC3E}">
        <p14:creationId xmlns:p14="http://schemas.microsoft.com/office/powerpoint/2010/main" val="151534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Date Placeholder 2"/>
          <p:cNvSpPr>
            <a:spLocks noGrp="1"/>
          </p:cNvSpPr>
          <p:nvPr>
            <p:ph type="dt" sz="half" idx="10"/>
          </p:nvPr>
        </p:nvSpPr>
        <p:spPr/>
        <p:txBody>
          <a:bodyPr/>
          <a:lstStyle/>
          <a:p>
            <a:fld id="{918EBFC4-9D5D-47C0-9E07-DE92E56B8A42}" type="datetimeFigureOut">
              <a:rPr lang="ar-IQ" smtClean="0"/>
              <a:t>08/06/1445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E0E9B39A-5DC0-41A6-8EA7-834643AEF5CE}" type="slidenum">
              <a:rPr lang="ar-IQ" smtClean="0"/>
              <a:t>‹#›</a:t>
            </a:fld>
            <a:endParaRPr lang="ar-IQ"/>
          </a:p>
        </p:txBody>
      </p:sp>
    </p:spTree>
    <p:extLst>
      <p:ext uri="{BB962C8B-B14F-4D97-AF65-F5344CB8AC3E}">
        <p14:creationId xmlns:p14="http://schemas.microsoft.com/office/powerpoint/2010/main" val="3414660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8EBFC4-9D5D-47C0-9E07-DE92E56B8A42}" type="datetimeFigureOut">
              <a:rPr lang="ar-IQ" smtClean="0"/>
              <a:t>08/06/1445</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E0E9B39A-5DC0-41A6-8EA7-834643AEF5CE}" type="slidenum">
              <a:rPr lang="ar-IQ" smtClean="0"/>
              <a:t>‹#›</a:t>
            </a:fld>
            <a:endParaRPr lang="ar-IQ"/>
          </a:p>
        </p:txBody>
      </p:sp>
    </p:spTree>
    <p:extLst>
      <p:ext uri="{BB962C8B-B14F-4D97-AF65-F5344CB8AC3E}">
        <p14:creationId xmlns:p14="http://schemas.microsoft.com/office/powerpoint/2010/main" val="355301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8EBFC4-9D5D-47C0-9E07-DE92E56B8A42}" type="datetimeFigureOut">
              <a:rPr lang="ar-IQ" smtClean="0"/>
              <a:t>08/06/1445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0E9B39A-5DC0-41A6-8EA7-834643AEF5CE}" type="slidenum">
              <a:rPr lang="ar-IQ" smtClean="0"/>
              <a:t>‹#›</a:t>
            </a:fld>
            <a:endParaRPr lang="ar-IQ"/>
          </a:p>
        </p:txBody>
      </p:sp>
    </p:spTree>
    <p:extLst>
      <p:ext uri="{BB962C8B-B14F-4D97-AF65-F5344CB8AC3E}">
        <p14:creationId xmlns:p14="http://schemas.microsoft.com/office/powerpoint/2010/main" val="668469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8EBFC4-9D5D-47C0-9E07-DE92E56B8A42}" type="datetimeFigureOut">
              <a:rPr lang="ar-IQ" smtClean="0"/>
              <a:t>08/06/1445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0E9B39A-5DC0-41A6-8EA7-834643AEF5CE}" type="slidenum">
              <a:rPr lang="ar-IQ" smtClean="0"/>
              <a:t>‹#›</a:t>
            </a:fld>
            <a:endParaRPr lang="ar-IQ"/>
          </a:p>
        </p:txBody>
      </p:sp>
    </p:spTree>
    <p:extLst>
      <p:ext uri="{BB962C8B-B14F-4D97-AF65-F5344CB8AC3E}">
        <p14:creationId xmlns:p14="http://schemas.microsoft.com/office/powerpoint/2010/main" val="3291643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18EBFC4-9D5D-47C0-9E07-DE92E56B8A42}" type="datetimeFigureOut">
              <a:rPr lang="ar-IQ" smtClean="0"/>
              <a:t>08/06/1445</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0E9B39A-5DC0-41A6-8EA7-834643AEF5CE}" type="slidenum">
              <a:rPr lang="ar-IQ" smtClean="0"/>
              <a:t>‹#›</a:t>
            </a:fld>
            <a:endParaRPr lang="ar-IQ"/>
          </a:p>
        </p:txBody>
      </p:sp>
    </p:spTree>
    <p:extLst>
      <p:ext uri="{BB962C8B-B14F-4D97-AF65-F5344CB8AC3E}">
        <p14:creationId xmlns:p14="http://schemas.microsoft.com/office/powerpoint/2010/main" val="4149644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179512" y="188913"/>
            <a:ext cx="8856984" cy="5937250"/>
          </a:xfrm>
        </p:spPr>
        <p:txBody>
          <a:bodyPr>
            <a:normAutofit/>
          </a:bodyPr>
          <a:lstStyle/>
          <a:p>
            <a:pPr marL="0" indent="0" algn="ctr">
              <a:buNone/>
            </a:pPr>
            <a:r>
              <a:rPr lang="ar-IQ" sz="2800" b="1" dirty="0">
                <a:solidFill>
                  <a:srgbClr val="FF0000"/>
                </a:solidFill>
              </a:rPr>
              <a:t>مشروع  محلة نموذج لزراعة الحضرية لمنطقة الزعفرانية « حي الوليد»</a:t>
            </a:r>
          </a:p>
          <a:p>
            <a:pPr marL="0" indent="0">
              <a:buNone/>
            </a:pPr>
            <a:r>
              <a:rPr lang="ar-IQ" sz="2000" b="1" u="sng" dirty="0"/>
              <a:t> </a:t>
            </a:r>
            <a:r>
              <a:rPr lang="ar-IQ" sz="2000" b="1" u="sng" dirty="0">
                <a:solidFill>
                  <a:schemeClr val="accent1">
                    <a:lumMod val="50000"/>
                  </a:schemeClr>
                </a:solidFill>
              </a:rPr>
              <a:t>اشراف</a:t>
            </a:r>
            <a:r>
              <a:rPr lang="ar-IQ" sz="2000" b="1" u="sng" dirty="0"/>
              <a:t> </a:t>
            </a:r>
          </a:p>
          <a:p>
            <a:pPr marL="0" indent="0">
              <a:buNone/>
            </a:pPr>
            <a:r>
              <a:rPr lang="ar-IQ" sz="2000" dirty="0"/>
              <a:t>  </a:t>
            </a:r>
            <a:r>
              <a:rPr lang="ar-IQ" sz="2000" b="1" dirty="0">
                <a:solidFill>
                  <a:schemeClr val="accent1">
                    <a:lumMod val="50000"/>
                  </a:schemeClr>
                </a:solidFill>
              </a:rPr>
              <a:t>أ.د ندى خليفة محمد علي الركابي</a:t>
            </a:r>
          </a:p>
          <a:p>
            <a:pPr marL="0" indent="0">
              <a:buNone/>
            </a:pPr>
            <a:r>
              <a:rPr lang="ar-IQ" sz="2000" b="1" dirty="0">
                <a:solidFill>
                  <a:schemeClr val="accent1">
                    <a:lumMod val="50000"/>
                  </a:schemeClr>
                </a:solidFill>
              </a:rPr>
              <a:t> أ.م.د عامر شاكر</a:t>
            </a:r>
          </a:p>
          <a:p>
            <a:pPr marL="0" indent="0">
              <a:buNone/>
            </a:pPr>
            <a:r>
              <a:rPr lang="ar-IQ" sz="2000" b="1" dirty="0">
                <a:solidFill>
                  <a:schemeClr val="accent1">
                    <a:lumMod val="50000"/>
                  </a:schemeClr>
                </a:solidFill>
              </a:rPr>
              <a:t> أ.م.د اريج خيري</a:t>
            </a:r>
          </a:p>
          <a:p>
            <a:pPr marL="0" indent="0">
              <a:buNone/>
            </a:pPr>
            <a:r>
              <a:rPr lang="ar-IQ" sz="2000" b="1" dirty="0">
                <a:solidFill>
                  <a:schemeClr val="accent1">
                    <a:lumMod val="50000"/>
                  </a:schemeClr>
                </a:solidFill>
              </a:rPr>
              <a:t> م.د زهراء عماد</a:t>
            </a:r>
          </a:p>
          <a:p>
            <a:pPr marL="0" indent="0">
              <a:buNone/>
            </a:pPr>
            <a:r>
              <a:rPr lang="ar-IQ" sz="2000" b="1" dirty="0">
                <a:solidFill>
                  <a:schemeClr val="accent1">
                    <a:lumMod val="50000"/>
                  </a:schemeClr>
                </a:solidFill>
              </a:rPr>
              <a:t>م.م سالي عدنان  </a:t>
            </a:r>
          </a:p>
          <a:p>
            <a:pPr marL="0" indent="0">
              <a:buNone/>
            </a:pPr>
            <a:r>
              <a:rPr lang="ar-IQ" sz="2000" b="1" dirty="0"/>
              <a:t>   </a:t>
            </a:r>
          </a:p>
          <a:p>
            <a:pPr marL="0" indent="0">
              <a:buNone/>
            </a:pPr>
            <a:r>
              <a:rPr lang="ar-IQ" sz="2000" b="1" u="sng" dirty="0"/>
              <a:t>    الاعداد</a:t>
            </a:r>
          </a:p>
          <a:p>
            <a:pPr marL="0" indent="0">
              <a:buNone/>
            </a:pPr>
            <a:r>
              <a:rPr lang="ar-IQ" sz="2000" b="1" dirty="0"/>
              <a:t>   الطالبة                                   الطالب                                     الطالبة</a:t>
            </a:r>
          </a:p>
          <a:p>
            <a:pPr marL="0" indent="0">
              <a:buNone/>
            </a:pPr>
            <a:r>
              <a:rPr lang="ar-IQ" sz="2000" b="1" dirty="0"/>
              <a:t>  فريال كاظم محمد                       مضر عبد الكريم                         حوراء حيدر فاضل</a:t>
            </a:r>
          </a:p>
          <a:p>
            <a:pPr marL="0" indent="0">
              <a:buNone/>
            </a:pPr>
            <a:endParaRPr lang="ar-IQ" sz="2000" b="1" dirty="0"/>
          </a:p>
        </p:txBody>
      </p:sp>
    </p:spTree>
    <p:extLst>
      <p:ext uri="{BB962C8B-B14F-4D97-AF65-F5344CB8AC3E}">
        <p14:creationId xmlns:p14="http://schemas.microsoft.com/office/powerpoint/2010/main" val="3413508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126163"/>
          </a:xfrm>
        </p:spPr>
        <p:txBody>
          <a:bodyPr>
            <a:normAutofit fontScale="40000" lnSpcReduction="20000"/>
          </a:bodyPr>
          <a:lstStyle/>
          <a:p>
            <a:r>
              <a:rPr lang="ar-IQ" b="1">
                <a:solidFill>
                  <a:schemeClr val="tx1">
                    <a:lumMod val="95000"/>
                    <a:lumOff val="5000"/>
                  </a:schemeClr>
                </a:solidFill>
                <a:latin typeface="Arial" pitchFamily="34" charset="0"/>
                <a:cs typeface="Arial" pitchFamily="34" charset="0"/>
              </a:rPr>
              <a:t>محلة سكنية نموذج لزراعة الحضرية لمنطقة الزعفرانية / حي الوليد </a:t>
            </a:r>
          </a:p>
          <a:p>
            <a:r>
              <a:rPr lang="ar-IQ" b="1">
                <a:solidFill>
                  <a:srgbClr val="FF0000"/>
                </a:solidFill>
                <a:latin typeface="Arial" pitchFamily="34" charset="0"/>
                <a:cs typeface="Arial" pitchFamily="34" charset="0"/>
              </a:rPr>
              <a:t>موقعها :</a:t>
            </a:r>
            <a:r>
              <a:rPr lang="ar-IQ" b="1">
                <a:solidFill>
                  <a:schemeClr val="tx1">
                    <a:lumMod val="95000"/>
                    <a:lumOff val="5000"/>
                  </a:schemeClr>
                </a:solidFill>
                <a:latin typeface="Arial" pitchFamily="34" charset="0"/>
                <a:cs typeface="Arial" pitchFamily="34" charset="0"/>
              </a:rPr>
              <a:t> تقع جنوب غرب بغداد في منطقة الزعفرانية وهي تعتبر حي لكون عدد سكانها حوالي 2000 الف نسمة ومساحتها حوالي (50 هكتار ) وتقع جنوب شرق بغداد في منطقة التقاء نهر دجلة ونهر ديالى وحيث تكون قريبة من محطة وقود الرشيد وتحيطها بالزراعة ممتدة الى جسر ديالى جنوبا وهي منطقة بساتين رائعة الجمال تقع فيها بعض الدور لموظفي الشركة العامة للبستنة التابعة لوزارة الزراعة وكذلك تحتوي هذه المحلة على مزارع نموذجية على طول نهر دجلة</a:t>
            </a:r>
          </a:p>
          <a:p>
            <a:r>
              <a:rPr lang="ar-IQ" b="1">
                <a:solidFill>
                  <a:schemeClr val="tx1">
                    <a:lumMod val="95000"/>
                    <a:lumOff val="5000"/>
                  </a:schemeClr>
                </a:solidFill>
                <a:latin typeface="Arial" pitchFamily="34" charset="0"/>
                <a:cs typeface="Arial" pitchFamily="34" charset="0"/>
              </a:rPr>
              <a:t>تأريخ المنطقة : شيدت الدور في زمن عبد الكريم قاسم  </a:t>
            </a:r>
          </a:p>
          <a:p>
            <a:r>
              <a:rPr lang="ar-IQ" sz="3500" b="1">
                <a:solidFill>
                  <a:srgbClr val="FF0000"/>
                </a:solidFill>
                <a:latin typeface="Arial" pitchFamily="34" charset="0"/>
                <a:cs typeface="Arial" pitchFamily="34" charset="0"/>
              </a:rPr>
              <a:t>المجاورات والمحددات للمنطقة </a:t>
            </a:r>
            <a:r>
              <a:rPr lang="ar-IQ" b="1">
                <a:solidFill>
                  <a:schemeClr val="tx1">
                    <a:lumMod val="95000"/>
                    <a:lumOff val="5000"/>
                  </a:schemeClr>
                </a:solidFill>
                <a:latin typeface="Arial" pitchFamily="34" charset="0"/>
                <a:cs typeface="Arial" pitchFamily="34" charset="0"/>
              </a:rPr>
              <a:t>: نهر دجلة ونهر ديالى ومناطق سكنية ,محطة تعبئة وقود البنزين ومعامل (لتصنيع المشروبات الغازية و تصنيع البلاستك) وقصور .</a:t>
            </a:r>
          </a:p>
          <a:p>
            <a:r>
              <a:rPr lang="ar-IQ" sz="3500" b="1">
                <a:solidFill>
                  <a:srgbClr val="FF0000"/>
                </a:solidFill>
                <a:latin typeface="Arial" pitchFamily="34" charset="0"/>
                <a:cs typeface="Arial" pitchFamily="34" charset="0"/>
              </a:rPr>
              <a:t>التدرج الهرمي للخدمات </a:t>
            </a:r>
            <a:r>
              <a:rPr lang="ar-IQ" b="1">
                <a:solidFill>
                  <a:schemeClr val="tx1">
                    <a:lumMod val="95000"/>
                    <a:lumOff val="5000"/>
                  </a:schemeClr>
                </a:solidFill>
                <a:latin typeface="Arial" pitchFamily="34" charset="0"/>
                <a:cs typeface="Arial" pitchFamily="34" charset="0"/>
              </a:rPr>
              <a:t>: تحتوي منطقة الدراسة على مدرسة ابتدائية ومسجد وحسينية وثلاث مراكز لدوائر تابعة لوزارة الزراعة منها محطة بحوث السماك ودائرة تابعة فحص وتصديق البذور ودائرة تابعة للبستنة . </a:t>
            </a:r>
          </a:p>
          <a:p>
            <a:endParaRPr lang="ar-IQ" b="1">
              <a:solidFill>
                <a:schemeClr val="tx1">
                  <a:lumMod val="95000"/>
                  <a:lumOff val="5000"/>
                </a:schemeClr>
              </a:solidFill>
              <a:latin typeface="Arial" pitchFamily="34" charset="0"/>
              <a:cs typeface="Arial" pitchFamily="34" charset="0"/>
            </a:endParaRPr>
          </a:p>
          <a:p>
            <a:r>
              <a:rPr lang="ar-IQ" sz="3500" b="1">
                <a:solidFill>
                  <a:srgbClr val="FF0000"/>
                </a:solidFill>
              </a:rPr>
              <a:t>المشاكل التي تعاني منها المحلة </a:t>
            </a:r>
            <a:r>
              <a:rPr lang="ar-IQ"/>
              <a:t>:- </a:t>
            </a:r>
            <a:r>
              <a:rPr lang="ar-IQ" b="1"/>
              <a:t>تعاني محلة 969 من اهمال شديد في الخدمات البنى التحتية من شبكة مجاري وخطوط كهرباء حيث تزود المنطقة الطاقة الكهربائية من شركات اهلية مثل شركة المشروبات الغازية _بغداد وكذلك لا يوجد اكساء للشوارع الفرعية الداخلة للمحلة , وكذلك عدم توفر مركز صحي , اما بالنسبة الى المدرسة الابتدائية فهي هائلة للسقوط  ,توفر مدرسة متوسطة على بعد 3 كيلو متر .</a:t>
            </a:r>
          </a:p>
          <a:p>
            <a:r>
              <a:rPr lang="ar-IQ" b="1"/>
              <a:t>في عام 1998 تم أخلاء الدور من المتقاعدين والمتجاوزين وبقاء فقط الاشخاص الي يعملون في وزارة الزراعة وتشكيلاتها, وبمرور الزمن وتحول النظام الحكم الجمهوري في العراق أثر على أستغلال الدور التي تم أخلائها من قبل المتجاوزين اخرين والغالبية اعادو هيكلية بناء الدور على طراز الحاجة وليس على اسس حضرية حيث تم تقسيم بعض المنازل الى أجزاء حتى قد لا تكون صالحة للسكن لسد حاجة المواطن واسرته. </a:t>
            </a:r>
          </a:p>
          <a:p>
            <a:endParaRPr lang="ar-IQ"/>
          </a:p>
          <a:p>
            <a:endParaRPr lang="ar-IQ"/>
          </a:p>
          <a:p>
            <a:r>
              <a:rPr lang="ar-IQ" sz="4000">
                <a:solidFill>
                  <a:srgbClr val="FF0000"/>
                </a:solidFill>
              </a:rPr>
              <a:t>الفكرة التصميمة</a:t>
            </a:r>
          </a:p>
          <a:p>
            <a:r>
              <a:rPr lang="ar-IQ" b="1"/>
              <a:t>تصميم محله سكنيه لنموذج زراعه حضرية باستخدام طرق وتقنيات حديثه كالطاقه الشمسية حيث استندت الفكرة التصميمية الى فكرة التضاد بين المناطق الزراعيه المحيطة بالمحلة السكنية وبين النسيج الحضري الداخلي للمحله حيث تمثلت هذا </a:t>
            </a:r>
            <a:r>
              <a:rPr lang="ar-IQ" b="1">
                <a:solidFill>
                  <a:srgbClr val="7030A0"/>
                </a:solidFill>
              </a:rPr>
              <a:t>التضاد بين عضوية تصميم الممر الزراعي وهندسية تصميم المنطقة الحضرية </a:t>
            </a:r>
            <a:r>
              <a:rPr lang="ar-IQ" b="1"/>
              <a:t>والتي تساھم في تقلیل استھلاك الطاقة والمیاه  </a:t>
            </a:r>
            <a:r>
              <a:rPr lang="ar-IQ" b="1">
                <a:solidFill>
                  <a:srgbClr val="7030A0"/>
                </a:solidFill>
              </a:rPr>
              <a:t>باستخدام الطاقة الشمسية </a:t>
            </a:r>
            <a:r>
              <a:rPr lang="ar-IQ" b="1"/>
              <a:t>وتقلیل الضرر اللاحق بالبیئة من خلال </a:t>
            </a:r>
            <a:r>
              <a:rPr lang="ar-IQ" b="1">
                <a:solidFill>
                  <a:srgbClr val="7030A0"/>
                </a:solidFill>
              </a:rPr>
              <a:t>إنشاء المباني </a:t>
            </a:r>
            <a:r>
              <a:rPr lang="ar-IQ" b="1"/>
              <a:t>المختلفة وتشغیلھا وتوفیر مباني حدیثة ذكیة وصحیة لشاغلیھا مع الاھتمام </a:t>
            </a:r>
            <a:r>
              <a:rPr lang="ar-IQ" b="1">
                <a:solidFill>
                  <a:srgbClr val="7030A0"/>
                </a:solidFill>
              </a:rPr>
              <a:t>بالعزل الحراري والصوتي الجیدین باستخدام العاكسات </a:t>
            </a:r>
            <a:r>
              <a:rPr lang="ar-IQ" b="1"/>
              <a:t>, بما یحقق التوازن والتكامل بین الانسان والبیئة المحیطة بھ من خلال الكفائة العالیة لاستخدام الموارد المحلیة والتعامل بشكل فعال مع المناخ والبیئة الجغرافیة والاجتماعیة في العراق وتحقیق الاحتیاجات الملائمة لمستخدمي المبنى  حيث ان استخدام الزراعة الحضرية  التي تمثل نشاطآ متزايدآ في أنحاء العالم  المختلفة ونجد ان الوعي المتزايد باهمية القضايا الصحية من ناحية ( </a:t>
            </a:r>
            <a:r>
              <a:rPr lang="ar-IQ" b="1">
                <a:solidFill>
                  <a:srgbClr val="7030A0"/>
                </a:solidFill>
              </a:rPr>
              <a:t>غذاء الصحي والعيش السليم)</a:t>
            </a:r>
            <a:r>
              <a:rPr lang="ar-IQ" b="1"/>
              <a:t> وأدخال المساحات الخضراء في المدينة جعلت الزراعة الحضرية اكثر جدوى على المستويات الفردية والتجارية  حيث </a:t>
            </a:r>
            <a:r>
              <a:rPr lang="ar-IQ" b="1">
                <a:solidFill>
                  <a:srgbClr val="7030A0"/>
                </a:solidFill>
              </a:rPr>
              <a:t>اصبحت المساحات المفتوحة مورد قيم في المدن خاصة في المدن المكتظة بالسكان لذلك يجب الاستفادة من الموارد المحدود المتاحة قدر الامكان.</a:t>
            </a:r>
          </a:p>
          <a:p>
            <a:r>
              <a:rPr lang="ar-IQ" b="1">
                <a:solidFill>
                  <a:srgbClr val="C00000"/>
                </a:solidFill>
              </a:rPr>
              <a:t>من امثلة الزراعة الحضرية الزراعة في البيوت البلاستكية وكذلك الزراعة المائية والزراعة بدون تربة والزراعة على اسطح المباني السكنية. </a:t>
            </a:r>
          </a:p>
          <a:p>
            <a:endParaRPr lang="ar-IQ"/>
          </a:p>
          <a:p>
            <a:endParaRPr lang="ar-IQ" dirty="0"/>
          </a:p>
        </p:txBody>
      </p:sp>
    </p:spTree>
    <p:extLst>
      <p:ext uri="{BB962C8B-B14F-4D97-AF65-F5344CB8AC3E}">
        <p14:creationId xmlns:p14="http://schemas.microsoft.com/office/powerpoint/2010/main" val="4036465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0528" y="116632"/>
            <a:ext cx="4464496" cy="669779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076471" y="1186011"/>
            <a:ext cx="6879490" cy="4464496"/>
          </a:xfrm>
          <a:prstGeom prst="rect">
            <a:avLst/>
          </a:prstGeom>
        </p:spPr>
      </p:pic>
    </p:spTree>
    <p:extLst>
      <p:ext uri="{BB962C8B-B14F-4D97-AF65-F5344CB8AC3E}">
        <p14:creationId xmlns:p14="http://schemas.microsoft.com/office/powerpoint/2010/main" val="3721169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32030" y="1052736"/>
            <a:ext cx="4148845" cy="5868000"/>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70" y="1052736"/>
            <a:ext cx="4174298" cy="5805264"/>
          </a:xfrm>
          <a:prstGeom prst="rect">
            <a:avLst/>
          </a:prstGeom>
        </p:spPr>
      </p:pic>
    </p:spTree>
    <p:extLst>
      <p:ext uri="{BB962C8B-B14F-4D97-AF65-F5344CB8AC3E}">
        <p14:creationId xmlns:p14="http://schemas.microsoft.com/office/powerpoint/2010/main" val="1820456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مضر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09229" y="1016734"/>
            <a:ext cx="6858001" cy="48245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مضر.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434989" y="1256393"/>
            <a:ext cx="6810630" cy="4392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784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ar-IQ"/>
          </a:p>
        </p:txBody>
      </p:sp>
      <p:sp>
        <p:nvSpPr>
          <p:cNvPr id="7" name="Subtitle 6"/>
          <p:cNvSpPr>
            <a:spLocks noGrp="1"/>
          </p:cNvSpPr>
          <p:nvPr>
            <p:ph type="subTitle" idx="1"/>
          </p:nvPr>
        </p:nvSpPr>
        <p:spPr/>
        <p:txBody>
          <a:bodyPr/>
          <a:lstStyle/>
          <a:p>
            <a:endParaRPr lang="ar-IQ"/>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24535"/>
            <a:ext cx="9143999" cy="681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1064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5" y="1099457"/>
            <a:ext cx="4032447" cy="5758543"/>
          </a:xfrm>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1099457"/>
            <a:ext cx="4801666"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25991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TotalTime>
  <Words>553</Words>
  <Application>Microsoft Office PowerPoint</Application>
  <PresentationFormat>On-screen Show (4:3)</PresentationFormat>
  <Paragraphs>25</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DR.Ahmed Saker 2o1O</dc:creator>
  <cp:lastModifiedBy>Hp</cp:lastModifiedBy>
  <cp:revision>20</cp:revision>
  <dcterms:created xsi:type="dcterms:W3CDTF">2009-09-10T02:10:43Z</dcterms:created>
  <dcterms:modified xsi:type="dcterms:W3CDTF">2023-12-20T06:36:07Z</dcterms:modified>
</cp:coreProperties>
</file>