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87" r:id="rId2"/>
    <p:sldId id="262" r:id="rId3"/>
    <p:sldId id="284" r:id="rId4"/>
    <p:sldId id="285" r:id="rId5"/>
    <p:sldId id="263" r:id="rId6"/>
    <p:sldId id="286" r:id="rId7"/>
    <p:sldId id="270" r:id="rId8"/>
    <p:sldId id="264" r:id="rId9"/>
    <p:sldId id="276" r:id="rId10"/>
    <p:sldId id="279" r:id="rId11"/>
    <p:sldId id="280" r:id="rId12"/>
    <p:sldId id="281" r:id="rId13"/>
    <p:sldId id="265" r:id="rId14"/>
    <p:sldId id="268" r:id="rId15"/>
    <p:sldId id="282" r:id="rId16"/>
    <p:sldId id="269" r:id="rId17"/>
    <p:sldId id="283" r:id="rId18"/>
    <p:sldId id="277" r:id="rId19"/>
    <p:sldId id="278" r:id="rId20"/>
    <p:sldId id="271" r:id="rId21"/>
    <p:sldId id="272" r:id="rId22"/>
    <p:sldId id="257" r:id="rId23"/>
    <p:sldId id="273" r:id="rId24"/>
    <p:sldId id="258" r:id="rId25"/>
    <p:sldId id="259" r:id="rId26"/>
    <p:sldId id="260" r:id="rId27"/>
    <p:sldId id="274" r:id="rId28"/>
    <p:sldId id="261" r:id="rId29"/>
    <p:sldId id="275"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88037" autoAdjust="0"/>
  </p:normalViewPr>
  <p:slideViewPr>
    <p:cSldViewPr snapToGrid="0">
      <p:cViewPr varScale="1">
        <p:scale>
          <a:sx n="63" d="100"/>
          <a:sy n="63"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B11A9-3F98-465A-8D19-1684B4B3A350}"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41253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B11A9-3F98-465A-8D19-1684B4B3A350}"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391515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B11A9-3F98-465A-8D19-1684B4B3A350}"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238896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B11A9-3F98-465A-8D19-1684B4B3A350}"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210A-BA48-4A22-AE00-CC627FA07DE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6855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B11A9-3F98-465A-8D19-1684B4B3A350}"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2081358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2B11A9-3F98-465A-8D19-1684B4B3A350}"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3961441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2B11A9-3F98-465A-8D19-1684B4B3A350}"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3319435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B11A9-3F98-465A-8D19-1684B4B3A350}"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212380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B11A9-3F98-465A-8D19-1684B4B3A350}"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2328912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B11A9-3F98-465A-8D19-1684B4B3A350}"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325641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B11A9-3F98-465A-8D19-1684B4B3A350}"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275366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2B11A9-3F98-465A-8D19-1684B4B3A350}"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23567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2B11A9-3F98-465A-8D19-1684B4B3A350}"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144459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2B11A9-3F98-465A-8D19-1684B4B3A350}"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403010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2B11A9-3F98-465A-8D19-1684B4B3A350}"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349029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42B11A9-3F98-465A-8D19-1684B4B3A350}"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287175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B11A9-3F98-465A-8D19-1684B4B3A350}"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12206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B11A9-3F98-465A-8D19-1684B4B3A350}"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210A-BA48-4A22-AE00-CC627FA07DE2}" type="slidenum">
              <a:rPr lang="en-US" smtClean="0"/>
              <a:t>‹#›</a:t>
            </a:fld>
            <a:endParaRPr lang="en-US"/>
          </a:p>
        </p:txBody>
      </p:sp>
    </p:spTree>
    <p:extLst>
      <p:ext uri="{BB962C8B-B14F-4D97-AF65-F5344CB8AC3E}">
        <p14:creationId xmlns:p14="http://schemas.microsoft.com/office/powerpoint/2010/main" val="172686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42B11A9-3F98-465A-8D19-1684B4B3A350}" type="datetimeFigureOut">
              <a:rPr lang="en-US" smtClean="0"/>
              <a:t>11/12/2023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EAE210A-BA48-4A22-AE00-CC627FA07DE2}" type="slidenum">
              <a:rPr lang="en-US" smtClean="0"/>
              <a:t>‹#›</a:t>
            </a:fld>
            <a:endParaRPr lang="en-US"/>
          </a:p>
        </p:txBody>
      </p:sp>
    </p:spTree>
    <p:extLst>
      <p:ext uri="{BB962C8B-B14F-4D97-AF65-F5344CB8AC3E}">
        <p14:creationId xmlns:p14="http://schemas.microsoft.com/office/powerpoint/2010/main" val="186390530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8A64-CF17-0D8D-BCBE-1E24744CF2DC}"/>
              </a:ext>
            </a:extLst>
          </p:cNvPr>
          <p:cNvSpPr>
            <a:spLocks noGrp="1"/>
          </p:cNvSpPr>
          <p:nvPr>
            <p:ph type="title"/>
          </p:nvPr>
        </p:nvSpPr>
        <p:spPr/>
        <p:txBody>
          <a:bodyPr>
            <a:normAutofit/>
          </a:bodyPr>
          <a:lstStyle/>
          <a:p>
            <a:pPr algn="ctr"/>
            <a:br>
              <a:rPr lang="en-US" dirty="0"/>
            </a:br>
            <a:endParaRPr lang="en-US" b="1" dirty="0">
              <a:solidFill>
                <a:srgbClr val="C00000"/>
              </a:solidFill>
            </a:endParaRPr>
          </a:p>
        </p:txBody>
      </p:sp>
      <p:sp>
        <p:nvSpPr>
          <p:cNvPr id="3" name="Content Placeholder 2">
            <a:extLst>
              <a:ext uri="{FF2B5EF4-FFF2-40B4-BE49-F238E27FC236}">
                <a16:creationId xmlns:a16="http://schemas.microsoft.com/office/drawing/2014/main" id="{1A48AF78-EBE6-B74C-5B94-F6327130FD99}"/>
              </a:ext>
            </a:extLst>
          </p:cNvPr>
          <p:cNvSpPr>
            <a:spLocks noGrp="1"/>
          </p:cNvSpPr>
          <p:nvPr>
            <p:ph idx="1"/>
          </p:nvPr>
        </p:nvSpPr>
        <p:spPr>
          <a:xfrm>
            <a:off x="913775" y="2146301"/>
            <a:ext cx="10364452" cy="4346574"/>
          </a:xfrm>
        </p:spPr>
        <p:txBody>
          <a:bodyPr>
            <a:normAutofit/>
          </a:bodyPr>
          <a:lstStyle/>
          <a:p>
            <a:pPr marL="0" indent="0" algn="ctr">
              <a:buNone/>
            </a:pPr>
            <a:endParaRPr lang="ar-IQ" dirty="0"/>
          </a:p>
          <a:p>
            <a:pPr marL="0" indent="0" algn="ctr">
              <a:buNone/>
            </a:pPr>
            <a:endParaRPr lang="ar-IQ" dirty="0"/>
          </a:p>
          <a:p>
            <a:pPr marL="0" indent="0" algn="ctr">
              <a:buNone/>
            </a:pPr>
            <a:endParaRPr lang="ar-IQ" dirty="0"/>
          </a:p>
          <a:p>
            <a:pPr marL="0" indent="0" algn="ctr">
              <a:buNone/>
            </a:pPr>
            <a:endParaRPr lang="ar-IQ" dirty="0"/>
          </a:p>
          <a:p>
            <a:pPr marL="0" indent="0" algn="ctr">
              <a:buNone/>
            </a:pPr>
            <a:endParaRPr lang="ar-IQ" dirty="0"/>
          </a:p>
          <a:p>
            <a:pPr marL="0" indent="0" algn="ctr">
              <a:buNone/>
            </a:pPr>
            <a:endParaRPr lang="ar-IQ" dirty="0"/>
          </a:p>
          <a:p>
            <a:pPr marL="0" indent="0" algn="ctr">
              <a:buNone/>
            </a:pPr>
            <a:r>
              <a:rPr lang="ar-IQ" sz="2400" b="1" dirty="0"/>
              <a:t>اعداد</a:t>
            </a:r>
            <a:endParaRPr lang="ar-IQ" sz="2400" dirty="0"/>
          </a:p>
          <a:p>
            <a:pPr marL="0" indent="0" algn="ctr">
              <a:buNone/>
            </a:pPr>
            <a:r>
              <a:rPr lang="ar-IQ" sz="2400" b="1" dirty="0"/>
              <a:t>م.د بان حسين حميدي                         ا.م.د.بشرى علي كاظم           </a:t>
            </a:r>
            <a:r>
              <a:rPr lang="ar-IQ" b="1" dirty="0"/>
              <a:t>2023-2024</a:t>
            </a:r>
            <a:endParaRPr lang="en-US" b="1" dirty="0"/>
          </a:p>
        </p:txBody>
      </p:sp>
      <p:pic>
        <p:nvPicPr>
          <p:cNvPr id="4" name="Picture 4">
            <a:extLst>
              <a:ext uri="{FF2B5EF4-FFF2-40B4-BE49-F238E27FC236}">
                <a16:creationId xmlns:a16="http://schemas.microsoft.com/office/drawing/2014/main" id="{1C9D16B4-4CF9-7CCE-EC2C-403D4A793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2011679"/>
            <a:ext cx="9601200" cy="3059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B34BBCD-97B8-454E-3EC3-02BB34807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 y="365125"/>
            <a:ext cx="1647825" cy="1781175"/>
          </a:xfrm>
          <a:prstGeom prst="rect">
            <a:avLst/>
          </a:prstGeom>
        </p:spPr>
      </p:pic>
      <p:sp>
        <p:nvSpPr>
          <p:cNvPr id="7" name="TextBox 6">
            <a:extLst>
              <a:ext uri="{FF2B5EF4-FFF2-40B4-BE49-F238E27FC236}">
                <a16:creationId xmlns:a16="http://schemas.microsoft.com/office/drawing/2014/main" id="{80317BC7-4405-91B7-76AD-6E13385E2ED0}"/>
              </a:ext>
            </a:extLst>
          </p:cNvPr>
          <p:cNvSpPr txBox="1"/>
          <p:nvPr/>
        </p:nvSpPr>
        <p:spPr>
          <a:xfrm>
            <a:off x="2773680" y="3870960"/>
            <a:ext cx="6111240" cy="1077218"/>
          </a:xfrm>
          <a:prstGeom prst="rect">
            <a:avLst/>
          </a:prstGeom>
          <a:noFill/>
        </p:spPr>
        <p:txBody>
          <a:bodyPr wrap="square">
            <a:spAutoFit/>
          </a:bodyPr>
          <a:lstStyle/>
          <a:p>
            <a:r>
              <a:rPr kumimoji="0" lang="ar-IQ" sz="3200" b="1" i="0" u="none" strike="noStrike" kern="1200" cap="none" spc="0" normalizeH="0" baseline="0" noProof="0" dirty="0">
                <a:ln>
                  <a:noFill/>
                </a:ln>
                <a:solidFill>
                  <a:srgbClr val="C00000"/>
                </a:solidFill>
                <a:effectLst/>
                <a:uLnTx/>
                <a:uFillTx/>
                <a:latin typeface="Calibri Light" panose="020F0302020204030204"/>
                <a:ea typeface="+mj-ea"/>
                <a:cs typeface="Times New Roman" panose="02020603050405020304" pitchFamily="18" charset="0"/>
              </a:rPr>
              <a:t>الكبد الدهني اعراضة واسبابة وطرق الوقاية منة                     </a:t>
            </a:r>
            <a:endParaRPr lang="en-US" sz="3200" b="1" dirty="0"/>
          </a:p>
        </p:txBody>
      </p:sp>
      <p:pic>
        <p:nvPicPr>
          <p:cNvPr id="9" name="Picture 8">
            <a:extLst>
              <a:ext uri="{FF2B5EF4-FFF2-40B4-BE49-F238E27FC236}">
                <a16:creationId xmlns:a16="http://schemas.microsoft.com/office/drawing/2014/main" id="{0933B0DF-6F1B-7523-2742-733139AC6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365125"/>
            <a:ext cx="1889760" cy="1781175"/>
          </a:xfrm>
          <a:prstGeom prst="rect">
            <a:avLst/>
          </a:prstGeom>
        </p:spPr>
      </p:pic>
    </p:spTree>
    <p:extLst>
      <p:ext uri="{BB962C8B-B14F-4D97-AF65-F5344CB8AC3E}">
        <p14:creationId xmlns:p14="http://schemas.microsoft.com/office/powerpoint/2010/main" val="17171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CA54F-6192-E86A-8D8A-EFA53B2A1FB9}"/>
              </a:ext>
            </a:extLst>
          </p:cNvPr>
          <p:cNvSpPr>
            <a:spLocks noGrp="1"/>
          </p:cNvSpPr>
          <p:nvPr>
            <p:ph idx="1"/>
          </p:nvPr>
        </p:nvSpPr>
        <p:spPr>
          <a:xfrm>
            <a:off x="838200" y="609600"/>
            <a:ext cx="10515600" cy="5567363"/>
          </a:xfrm>
        </p:spPr>
        <p:txBody>
          <a:bodyPr>
            <a:normAutofit/>
          </a:bodyPr>
          <a:lstStyle/>
          <a:p>
            <a:pPr marL="0" indent="0" algn="r">
              <a:lnSpc>
                <a:spcPct val="150000"/>
              </a:lnSpc>
              <a:buNone/>
            </a:pPr>
            <a:r>
              <a:rPr lang="ar-IQ" sz="2800" b="1" dirty="0">
                <a:solidFill>
                  <a:srgbClr val="C00000"/>
                </a:solidFill>
              </a:rPr>
              <a:t>الكبد الدهني البسيط:</a:t>
            </a:r>
            <a:endParaRPr lang="en-US" sz="2800" b="1" dirty="0">
              <a:solidFill>
                <a:srgbClr val="C00000"/>
              </a:solidFill>
            </a:endParaRPr>
          </a:p>
          <a:p>
            <a:pPr marL="0" indent="0" algn="r">
              <a:lnSpc>
                <a:spcPct val="150000"/>
              </a:lnSpc>
              <a:buNone/>
            </a:pPr>
            <a:r>
              <a:rPr lang="ar-IQ" sz="2800" dirty="0"/>
              <a:t>النوع الشائع من الكبد الدهني غير الكحولي، وهو حالة وجود الشحم على الكبد، ولكن دون وجود التهاب أو تلف في خلايا الكبد، أو وجود التهاب بسيط في الكبد. </a:t>
            </a:r>
          </a:p>
          <a:p>
            <a:pPr marL="0" indent="0" algn="r">
              <a:lnSpc>
                <a:spcPct val="150000"/>
              </a:lnSpc>
              <a:buNone/>
            </a:pPr>
            <a:r>
              <a:rPr lang="ar-IQ" sz="2800" b="1" dirty="0">
                <a:solidFill>
                  <a:srgbClr val="C00000"/>
                </a:solidFill>
              </a:rPr>
              <a:t>الكبد الدهني الحاد أثناء الحمل:</a:t>
            </a:r>
          </a:p>
          <a:p>
            <a:pPr marL="0" indent="0" algn="r">
              <a:lnSpc>
                <a:spcPct val="150000"/>
              </a:lnSpc>
              <a:buNone/>
            </a:pPr>
            <a:r>
              <a:rPr lang="ar-IQ" sz="2800" dirty="0"/>
              <a:t> وهي حالة تنتج عن تراكم الدهون على الكبد خلال الحمل، وتعد من المضاعفات الخطرة، ولكن النادرة أثناء الحمل. تظهر الحالة عادةً في الثلث الثالث من الحمل، ومن المحتمل أن تعود صحة الكبد إلى طبيعتها في غضون أسابيع قليلة من الولادة.</a:t>
            </a:r>
            <a:endParaRPr lang="en-US" sz="2800" dirty="0"/>
          </a:p>
        </p:txBody>
      </p:sp>
    </p:spTree>
    <p:extLst>
      <p:ext uri="{BB962C8B-B14F-4D97-AF65-F5344CB8AC3E}">
        <p14:creationId xmlns:p14="http://schemas.microsoft.com/office/powerpoint/2010/main" val="343006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7F711-7FF4-2D7A-A763-8F281AE743F2}"/>
              </a:ext>
            </a:extLst>
          </p:cNvPr>
          <p:cNvSpPr>
            <a:spLocks noGrp="1"/>
          </p:cNvSpPr>
          <p:nvPr>
            <p:ph idx="1"/>
          </p:nvPr>
        </p:nvSpPr>
        <p:spPr>
          <a:xfrm>
            <a:off x="838200" y="655320"/>
            <a:ext cx="10515600" cy="5521643"/>
          </a:xfrm>
        </p:spPr>
        <p:txBody>
          <a:bodyPr>
            <a:normAutofit lnSpcReduction="10000"/>
          </a:bodyPr>
          <a:lstStyle/>
          <a:p>
            <a:pPr marL="0" indent="0" algn="r">
              <a:lnSpc>
                <a:spcPct val="150000"/>
              </a:lnSpc>
              <a:buNone/>
            </a:pPr>
            <a:r>
              <a:rPr lang="ar-IQ" sz="2800" b="1" dirty="0">
                <a:solidFill>
                  <a:srgbClr val="C00000"/>
                </a:solidFill>
              </a:rPr>
              <a:t>ماهي</a:t>
            </a:r>
            <a:r>
              <a:rPr lang="ar-IQ" sz="2800" b="1" dirty="0"/>
              <a:t> </a:t>
            </a:r>
            <a:r>
              <a:rPr lang="ar-IQ" sz="2800" b="1" dirty="0">
                <a:solidFill>
                  <a:srgbClr val="C00000"/>
                </a:solidFill>
              </a:rPr>
              <a:t>اسباب الكبد الدهني ؟؟؟؟</a:t>
            </a:r>
          </a:p>
          <a:p>
            <a:pPr marL="0" indent="0" algn="r">
              <a:lnSpc>
                <a:spcPct val="150000"/>
              </a:lnSpc>
              <a:buNone/>
            </a:pPr>
            <a:r>
              <a:rPr lang="ar-IQ" sz="2800" dirty="0"/>
              <a:t>1-تناول الكثير من الكحول، وهو أهم أسباب دهون الكبد الكحولية، حيث يؤثر الكحول بشكل كبير على عملية التمثيل الغذائي في الكبد، وينتج عنه بعض المركبات الأيضية، التي ترتبط مع الأحماض الدهنية، مكونًا نوعًا من الدهون التي تتراكم على الكبد.</a:t>
            </a:r>
          </a:p>
          <a:p>
            <a:pPr marL="0" indent="0" algn="r">
              <a:lnSpc>
                <a:spcPct val="150000"/>
              </a:lnSpc>
              <a:buNone/>
            </a:pPr>
            <a:r>
              <a:rPr lang="ar-IQ" sz="2800" dirty="0"/>
              <a:t>2- إنتاج الجسم لكميات كبيرة من الدهون.تناول سعرات حرارية زائدة عن حاجة الجسم، ويقوم الجسم بتحويلها إلى دهون.</a:t>
            </a:r>
          </a:p>
          <a:p>
            <a:pPr marL="0" indent="0" algn="r">
              <a:lnSpc>
                <a:spcPct val="150000"/>
              </a:lnSpc>
              <a:buNone/>
            </a:pPr>
            <a:r>
              <a:rPr lang="ar-IQ" sz="2800" dirty="0"/>
              <a:t>3-اتباع نظام غذائي غني بالكربوهيدرات المكررة، والدهون المشبعة والمتحولة.الإصابة بالسمنة.</a:t>
            </a:r>
          </a:p>
          <a:p>
            <a:pPr marL="0" indent="0" algn="r">
              <a:buNone/>
            </a:pPr>
            <a:endParaRPr lang="ar-IQ" dirty="0"/>
          </a:p>
          <a:p>
            <a:pPr marL="0" indent="0" algn="r">
              <a:buNone/>
            </a:pPr>
            <a:endParaRPr lang="ar-IQ" dirty="0"/>
          </a:p>
        </p:txBody>
      </p:sp>
    </p:spTree>
    <p:extLst>
      <p:ext uri="{BB962C8B-B14F-4D97-AF65-F5344CB8AC3E}">
        <p14:creationId xmlns:p14="http://schemas.microsoft.com/office/powerpoint/2010/main" val="398228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E4930-FBCA-3407-220A-19ABEA30D1B7}"/>
              </a:ext>
            </a:extLst>
          </p:cNvPr>
          <p:cNvSpPr>
            <a:spLocks noGrp="1"/>
          </p:cNvSpPr>
          <p:nvPr>
            <p:ph idx="1"/>
          </p:nvPr>
        </p:nvSpPr>
        <p:spPr>
          <a:xfrm>
            <a:off x="838200" y="685800"/>
            <a:ext cx="10515600" cy="5491163"/>
          </a:xfrm>
        </p:spPr>
        <p:txBody>
          <a:bodyPr>
            <a:normAutofit fontScale="92500" lnSpcReduction="10000"/>
          </a:bodyPr>
          <a:lstStyle/>
          <a:p>
            <a:pPr marL="0" indent="0" algn="r">
              <a:lnSpc>
                <a:spcPct val="150000"/>
              </a:lnSpc>
              <a:buNone/>
            </a:pPr>
            <a:r>
              <a:rPr lang="ar-IQ" sz="2800" dirty="0"/>
              <a:t>4-الإصابة بمرض السكري والإصابة بارتفاع الدهون الثلاثية والكوليسترول.</a:t>
            </a:r>
          </a:p>
          <a:p>
            <a:pPr marL="0" indent="0" algn="r">
              <a:lnSpc>
                <a:spcPct val="150000"/>
              </a:lnSpc>
              <a:buNone/>
            </a:pPr>
            <a:r>
              <a:rPr lang="ar-IQ" sz="2800" dirty="0"/>
              <a:t>5-فقدان الوزن بشكل سريع الإصابة بسوء التغذية.</a:t>
            </a:r>
          </a:p>
          <a:p>
            <a:pPr marL="0" indent="0" algn="r">
              <a:lnSpc>
                <a:spcPct val="150000"/>
              </a:lnSpc>
              <a:buNone/>
            </a:pPr>
            <a:r>
              <a:rPr lang="ar-IQ" sz="2800" dirty="0"/>
              <a:t>6- الاصابة بالتهاب الكبد الوبائي من النوع سي.</a:t>
            </a:r>
          </a:p>
          <a:p>
            <a:pPr marL="0" indent="0" algn="r">
              <a:lnSpc>
                <a:spcPct val="150000"/>
              </a:lnSpc>
              <a:buNone/>
            </a:pPr>
            <a:r>
              <a:rPr lang="ar-IQ" sz="2800" dirty="0"/>
              <a:t>7-الإصابة ببعض الاضطرابات الصحية، مثل متلازمة تكيس المبايض.</a:t>
            </a:r>
          </a:p>
          <a:p>
            <a:pPr marL="0" indent="0" algn="r">
              <a:lnSpc>
                <a:spcPct val="150000"/>
              </a:lnSpc>
              <a:buNone/>
            </a:pPr>
            <a:r>
              <a:rPr lang="ar-IQ" sz="2800" dirty="0"/>
              <a:t> 8-إزالة المرارة.</a:t>
            </a:r>
          </a:p>
          <a:p>
            <a:pPr marL="0" indent="0" algn="r">
              <a:lnSpc>
                <a:spcPct val="150000"/>
              </a:lnSpc>
              <a:buNone/>
            </a:pPr>
            <a:r>
              <a:rPr lang="ar-IQ" sz="2800" dirty="0"/>
              <a:t> 9-الإصابة بحالات وراثية نادرة، مثل مرض ويلسون، أو نقص بروتينات الدم.</a:t>
            </a:r>
          </a:p>
          <a:p>
            <a:pPr marL="0" indent="0" algn="r">
              <a:lnSpc>
                <a:spcPct val="150000"/>
              </a:lnSpc>
              <a:buNone/>
            </a:pPr>
            <a:r>
              <a:rPr lang="ar-IQ" sz="2800" dirty="0"/>
              <a:t>10- قصور الغدة الدرقية.</a:t>
            </a:r>
          </a:p>
          <a:p>
            <a:pPr marL="0" indent="0" algn="r">
              <a:lnSpc>
                <a:spcPct val="150000"/>
              </a:lnSpc>
              <a:buNone/>
            </a:pPr>
            <a:r>
              <a:rPr lang="ar-IQ" sz="2800" dirty="0"/>
              <a:t>11-مقاومة الانسولين .</a:t>
            </a:r>
            <a:endParaRPr lang="en-US" sz="2800" dirty="0"/>
          </a:p>
          <a:p>
            <a:endParaRPr lang="en-US" dirty="0"/>
          </a:p>
        </p:txBody>
      </p:sp>
    </p:spTree>
    <p:extLst>
      <p:ext uri="{BB962C8B-B14F-4D97-AF65-F5344CB8AC3E}">
        <p14:creationId xmlns:p14="http://schemas.microsoft.com/office/powerpoint/2010/main" val="375129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11F20-6557-450E-99CA-4E7BD99C63AC}"/>
              </a:ext>
            </a:extLst>
          </p:cNvPr>
          <p:cNvSpPr>
            <a:spLocks noGrp="1"/>
          </p:cNvSpPr>
          <p:nvPr>
            <p:ph idx="1"/>
          </p:nvPr>
        </p:nvSpPr>
        <p:spPr>
          <a:xfrm>
            <a:off x="838200" y="357188"/>
            <a:ext cx="10515600" cy="5819775"/>
          </a:xfrm>
        </p:spPr>
        <p:txBody>
          <a:bodyPr/>
          <a:lstStyle/>
          <a:p>
            <a:pPr marL="0" indent="0" algn="r" fontAlgn="base">
              <a:buNone/>
            </a:pPr>
            <a:r>
              <a:rPr lang="ar-IQ" sz="2800" b="1" i="0" dirty="0">
                <a:solidFill>
                  <a:srgbClr val="C00000"/>
                </a:solidFill>
                <a:effectLst/>
                <a:latin typeface="Janna LT"/>
              </a:rPr>
              <a:t>من هم الأكثر عرضة لخطر الإصابة بمرض الكبد الدهني:</a:t>
            </a:r>
          </a:p>
          <a:p>
            <a:pPr marL="0" indent="0" algn="r" fontAlgn="base">
              <a:lnSpc>
                <a:spcPct val="150000"/>
              </a:lnSpc>
              <a:buNone/>
            </a:pPr>
            <a:r>
              <a:rPr lang="ar-IQ" sz="2800" b="0" i="0" dirty="0">
                <a:solidFill>
                  <a:srgbClr val="4B4B45"/>
                </a:solidFill>
                <a:effectLst/>
                <a:latin typeface="inherit"/>
              </a:rPr>
              <a:t>الأشخاص الذين يعانون من السمنة المفرطة</a:t>
            </a:r>
          </a:p>
          <a:p>
            <a:pPr marL="0" indent="0" algn="r" fontAlgn="base">
              <a:lnSpc>
                <a:spcPct val="150000"/>
              </a:lnSpc>
              <a:buNone/>
            </a:pPr>
            <a:r>
              <a:rPr lang="ar-IQ" sz="2800" b="0" i="0" dirty="0">
                <a:solidFill>
                  <a:srgbClr val="4B4B45"/>
                </a:solidFill>
                <a:effectLst/>
                <a:latin typeface="inherit"/>
              </a:rPr>
              <a:t>الأشخاص الذين لديهم نسبة عالية من الدهون في البطن</a:t>
            </a:r>
          </a:p>
          <a:p>
            <a:pPr marL="0" indent="0" algn="r" fontAlgn="base">
              <a:lnSpc>
                <a:spcPct val="150000"/>
              </a:lnSpc>
              <a:buNone/>
            </a:pPr>
            <a:r>
              <a:rPr lang="ar-IQ" sz="2800" b="0" i="0" dirty="0">
                <a:solidFill>
                  <a:srgbClr val="4B4B45"/>
                </a:solidFill>
                <a:effectLst/>
                <a:latin typeface="inherit"/>
              </a:rPr>
              <a:t>الذين يعانون من ارتفاع ضغط الدم</a:t>
            </a:r>
          </a:p>
          <a:p>
            <a:pPr marL="0" indent="0" algn="r" fontAlgn="base">
              <a:lnSpc>
                <a:spcPct val="150000"/>
              </a:lnSpc>
              <a:buNone/>
            </a:pPr>
            <a:r>
              <a:rPr lang="ar-IQ" sz="2800" b="0" i="0" dirty="0">
                <a:solidFill>
                  <a:srgbClr val="4B4B45"/>
                </a:solidFill>
                <a:effectLst/>
                <a:latin typeface="inherit"/>
              </a:rPr>
              <a:t>مرضى السكري</a:t>
            </a:r>
          </a:p>
          <a:p>
            <a:pPr marL="0" indent="0" algn="r" fontAlgn="base">
              <a:lnSpc>
                <a:spcPct val="150000"/>
              </a:lnSpc>
              <a:buNone/>
            </a:pPr>
            <a:r>
              <a:rPr lang="ar-IQ" sz="2800" b="0" i="0" dirty="0">
                <a:solidFill>
                  <a:srgbClr val="4B4B45"/>
                </a:solidFill>
                <a:effectLst/>
                <a:latin typeface="inherit"/>
              </a:rPr>
              <a:t>الأشخاص الذين يعانون من ارتفاع الكوليسترول</a:t>
            </a:r>
          </a:p>
          <a:p>
            <a:pPr marL="0" indent="0" algn="r" fontAlgn="base">
              <a:lnSpc>
                <a:spcPct val="150000"/>
              </a:lnSpc>
              <a:buNone/>
            </a:pPr>
            <a:r>
              <a:rPr lang="ar-IQ" sz="2800" b="0" i="0" dirty="0">
                <a:solidFill>
                  <a:srgbClr val="4B4B45"/>
                </a:solidFill>
                <a:effectLst/>
                <a:latin typeface="inherit"/>
              </a:rPr>
              <a:t>النساء بعد سن اليأس.</a:t>
            </a:r>
          </a:p>
          <a:p>
            <a:endParaRPr lang="en-US" dirty="0"/>
          </a:p>
        </p:txBody>
      </p:sp>
    </p:spTree>
    <p:extLst>
      <p:ext uri="{BB962C8B-B14F-4D97-AF65-F5344CB8AC3E}">
        <p14:creationId xmlns:p14="http://schemas.microsoft.com/office/powerpoint/2010/main" val="241830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D56249-EF45-CCE0-D98D-C0FED0EEA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1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BA31D-4FD5-4EDA-677E-E8FD2433F530}"/>
              </a:ext>
            </a:extLst>
          </p:cNvPr>
          <p:cNvSpPr>
            <a:spLocks noGrp="1"/>
          </p:cNvSpPr>
          <p:nvPr>
            <p:ph idx="1"/>
          </p:nvPr>
        </p:nvSpPr>
        <p:spPr>
          <a:xfrm>
            <a:off x="838200" y="883920"/>
            <a:ext cx="10515600" cy="5293043"/>
          </a:xfrm>
        </p:spPr>
        <p:txBody>
          <a:bodyPr>
            <a:normAutofit fontScale="92500"/>
          </a:bodyPr>
          <a:lstStyle/>
          <a:p>
            <a:pPr marL="0" indent="0" algn="r">
              <a:lnSpc>
                <a:spcPct val="150000"/>
              </a:lnSpc>
              <a:buNone/>
            </a:pPr>
            <a:r>
              <a:rPr lang="ar-IQ" sz="3900" b="1" dirty="0">
                <a:solidFill>
                  <a:srgbClr val="C00000"/>
                </a:solidFill>
              </a:rPr>
              <a:t>تشخيص الكبد الدهني </a:t>
            </a:r>
          </a:p>
          <a:p>
            <a:pPr marL="0" indent="0" algn="r">
              <a:lnSpc>
                <a:spcPct val="150000"/>
              </a:lnSpc>
              <a:buNone/>
            </a:pPr>
            <a:r>
              <a:rPr lang="ar-IQ" sz="2800" dirty="0"/>
              <a:t>يتضمن مجموعة من الفحوصات والاختبارات، وتشتمل على التاريخ الطبي ومن ضمنه السؤال عن استهلاك الكحول، وعن الأمراض والأدوية التي يستخدمها المريض، والتاريخ العائلي لأمراض الكبد.</a:t>
            </a:r>
          </a:p>
          <a:p>
            <a:pPr marL="0" indent="0" algn="r">
              <a:lnSpc>
                <a:spcPct val="150000"/>
              </a:lnSpc>
              <a:buNone/>
            </a:pPr>
            <a:r>
              <a:rPr lang="ar-IQ" sz="2800" dirty="0"/>
              <a:t>الفحص البدني، ويقوم الطبيب بالبحث عن أي من أعراض الكبد الدهني، مثل تضخم أو تليف الكبد.</a:t>
            </a:r>
          </a:p>
          <a:p>
            <a:pPr marL="0" indent="0" algn="r">
              <a:lnSpc>
                <a:spcPct val="150000"/>
              </a:lnSpc>
              <a:buNone/>
            </a:pPr>
            <a:r>
              <a:rPr lang="ar-IQ" sz="2800" dirty="0"/>
              <a:t>تحليل الدم، والذي يتضمن اختبارات وظائف الكبد، واختبار تعداد الدم الكامل، والكولسترول والدهون الثلاثية، ومستويات البيليروبين في الدم.</a:t>
            </a:r>
            <a:endParaRPr lang="en-US" sz="2800" dirty="0"/>
          </a:p>
        </p:txBody>
      </p:sp>
    </p:spTree>
    <p:extLst>
      <p:ext uri="{BB962C8B-B14F-4D97-AF65-F5344CB8AC3E}">
        <p14:creationId xmlns:p14="http://schemas.microsoft.com/office/powerpoint/2010/main" val="368963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FF61B-63F8-4437-9B3A-D11BFF1A6EFE}"/>
              </a:ext>
            </a:extLst>
          </p:cNvPr>
          <p:cNvSpPr>
            <a:spLocks noGrp="1"/>
          </p:cNvSpPr>
          <p:nvPr>
            <p:ph idx="1"/>
          </p:nvPr>
        </p:nvSpPr>
        <p:spPr>
          <a:xfrm>
            <a:off x="838200" y="487680"/>
            <a:ext cx="10515600" cy="5689283"/>
          </a:xfrm>
        </p:spPr>
        <p:txBody>
          <a:bodyPr>
            <a:normAutofit/>
          </a:bodyPr>
          <a:lstStyle/>
          <a:p>
            <a:pPr marL="0" indent="0" algn="r" fontAlgn="base">
              <a:lnSpc>
                <a:spcPct val="160000"/>
              </a:lnSpc>
              <a:buNone/>
            </a:pPr>
            <a:r>
              <a:rPr lang="ar-IQ" sz="3600" b="1" i="0" dirty="0">
                <a:solidFill>
                  <a:srgbClr val="C00000"/>
                </a:solidFill>
                <a:effectLst/>
                <a:latin typeface="Janna LT"/>
              </a:rPr>
              <a:t>تشخيص مرض الكبد الدهني</a:t>
            </a:r>
          </a:p>
          <a:p>
            <a:pPr marL="0" indent="0" algn="r" fontAlgn="base">
              <a:lnSpc>
                <a:spcPct val="160000"/>
              </a:lnSpc>
              <a:buNone/>
            </a:pPr>
            <a:r>
              <a:rPr lang="ar-IQ" sz="3000" b="0" i="0" dirty="0">
                <a:solidFill>
                  <a:srgbClr val="4B4B45"/>
                </a:solidFill>
                <a:effectLst/>
                <a:latin typeface="Janna LT"/>
              </a:rPr>
              <a:t>نظراً لعدم وجود أعراض في كثير من الأحيان، قد يكتشف الطبيب مرض الكبد الدهني في نتائج فحص الدم. تُعد المستويات المرتفعة من إنزيمات الكبد علامة على تعرض الكبد للتلف. لتأكيد التشخيص، قد يتم طلب الاختبارات التالية:</a:t>
            </a:r>
          </a:p>
          <a:p>
            <a:pPr marL="0" indent="0" algn="r" fontAlgn="base">
              <a:lnSpc>
                <a:spcPct val="160000"/>
              </a:lnSpc>
              <a:buNone/>
            </a:pPr>
            <a:r>
              <a:rPr lang="ar-IQ" sz="3000" b="0" i="0" dirty="0">
                <a:solidFill>
                  <a:srgbClr val="C00000"/>
                </a:solidFill>
                <a:effectLst/>
                <a:latin typeface="inherit"/>
              </a:rPr>
              <a:t>تصوير الكبد: </a:t>
            </a:r>
            <a:r>
              <a:rPr lang="ar-IQ" sz="3000" b="0" i="0" dirty="0">
                <a:solidFill>
                  <a:srgbClr val="4B4B45"/>
                </a:solidFill>
                <a:effectLst/>
                <a:latin typeface="inherit"/>
              </a:rPr>
              <a:t>من خلال الموجات فوق الصوتية أو الأشعة المقطعية.</a:t>
            </a:r>
          </a:p>
          <a:p>
            <a:pPr marL="0" indent="0" algn="r" fontAlgn="base">
              <a:lnSpc>
                <a:spcPct val="160000"/>
              </a:lnSpc>
              <a:buNone/>
            </a:pPr>
            <a:r>
              <a:rPr lang="ar-IQ" sz="3000" b="0" i="0" dirty="0">
                <a:solidFill>
                  <a:srgbClr val="C00000"/>
                </a:solidFill>
                <a:effectLst/>
                <a:latin typeface="inherit"/>
              </a:rPr>
              <a:t>خزعة الكبد</a:t>
            </a:r>
            <a:r>
              <a:rPr lang="ar-IQ" sz="3000" b="0" i="0" dirty="0">
                <a:solidFill>
                  <a:srgbClr val="4B4B45"/>
                </a:solidFill>
                <a:effectLst/>
                <a:latin typeface="inherit"/>
              </a:rPr>
              <a:t>: لمعرفة مدى تقدم مرض الكبد.</a:t>
            </a:r>
          </a:p>
          <a:p>
            <a:pPr>
              <a:lnSpc>
                <a:spcPct val="160000"/>
              </a:lnSpc>
            </a:pPr>
            <a:endParaRPr lang="en-US" dirty="0"/>
          </a:p>
        </p:txBody>
      </p:sp>
    </p:spTree>
    <p:extLst>
      <p:ext uri="{BB962C8B-B14F-4D97-AF65-F5344CB8AC3E}">
        <p14:creationId xmlns:p14="http://schemas.microsoft.com/office/powerpoint/2010/main" val="122166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EC5D8C-6E49-E7F5-19D1-820F84CCD35C}"/>
              </a:ext>
            </a:extLst>
          </p:cNvPr>
          <p:cNvPicPr>
            <a:picLocks noGrp="1" noChangeAspect="1"/>
          </p:cNvPicPr>
          <p:nvPr>
            <p:ph idx="1"/>
          </p:nvPr>
        </p:nvPicPr>
        <p:blipFill>
          <a:blip r:embed="rId2"/>
          <a:stretch>
            <a:fillRect/>
          </a:stretch>
        </p:blipFill>
        <p:spPr>
          <a:xfrm>
            <a:off x="792480" y="365760"/>
            <a:ext cx="10027920" cy="581120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5887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A221EF-9EC0-E778-DB18-9AFA0BA05113}"/>
              </a:ext>
            </a:extLst>
          </p:cNvPr>
          <p:cNvSpPr>
            <a:spLocks noGrp="1"/>
          </p:cNvSpPr>
          <p:nvPr>
            <p:ph idx="1"/>
          </p:nvPr>
        </p:nvSpPr>
        <p:spPr>
          <a:xfrm>
            <a:off x="838200" y="548640"/>
            <a:ext cx="10515600" cy="5628323"/>
          </a:xfrm>
        </p:spPr>
        <p:txBody>
          <a:bodyPr>
            <a:normAutofit fontScale="92500"/>
          </a:bodyPr>
          <a:lstStyle/>
          <a:p>
            <a:pPr marL="0" indent="0" algn="r">
              <a:lnSpc>
                <a:spcPct val="160000"/>
              </a:lnSpc>
              <a:buNone/>
            </a:pPr>
            <a:r>
              <a:rPr lang="ar-IQ" sz="3600" b="1" i="0" dirty="0">
                <a:solidFill>
                  <a:srgbClr val="C00000"/>
                </a:solidFill>
                <a:effectLst/>
                <a:latin typeface="inherit"/>
              </a:rPr>
              <a:t>تصوير الكبد المرن فيبروسكان:</a:t>
            </a:r>
          </a:p>
          <a:p>
            <a:pPr marL="0" indent="0" algn="r">
              <a:lnSpc>
                <a:spcPct val="160000"/>
              </a:lnSpc>
              <a:buNone/>
            </a:pPr>
            <a:r>
              <a:rPr lang="ar-IQ" sz="2800" b="0" i="0" dirty="0">
                <a:solidFill>
                  <a:srgbClr val="4B4B45"/>
                </a:solidFill>
                <a:effectLst/>
                <a:latin typeface="inherit"/>
              </a:rPr>
              <a:t> </a:t>
            </a:r>
            <a:r>
              <a:rPr lang="ar-IQ" sz="2800" b="0" i="0" dirty="0">
                <a:effectLst/>
                <a:latin typeface="Roboto" panose="02000000000000000000" pitchFamily="2" charset="0"/>
              </a:rPr>
              <a:t>فيبروسكان هو جهاز طبي جديد بتقنيته المتقدمة للغاية التي تقيس صلابة (مرونة) عضو الكبد في وقت قصير باستخدام الموجات فوق الصوتية بطريقة سريعة وغير مؤلمة وبدون مجهود دون أي تدخل للجسم.</a:t>
            </a:r>
          </a:p>
          <a:p>
            <a:pPr marL="0" indent="0" algn="r">
              <a:lnSpc>
                <a:spcPct val="160000"/>
              </a:lnSpc>
              <a:buNone/>
            </a:pPr>
            <a:r>
              <a:rPr lang="ar-IQ" sz="2800" b="0" i="0" dirty="0">
                <a:effectLst/>
                <a:latin typeface="Roboto" panose="02000000000000000000" pitchFamily="2" charset="0"/>
              </a:rPr>
              <a:t>يتنبأ بتلف الكبد (خاصة التليف المتقدم) بدرجة عالية من الدقة عن طريق قياس درجة صلابة (مرونة) الكبد بمساعدة أطراف الماسح الضوئي الخاصة. يفحص جهاز </a:t>
            </a:r>
            <a:r>
              <a:rPr lang="en-US" sz="2800" b="0" i="0" dirty="0" err="1">
                <a:effectLst/>
                <a:latin typeface="Roboto" panose="02000000000000000000" pitchFamily="2" charset="0"/>
              </a:rPr>
              <a:t>FibroScan</a:t>
            </a:r>
            <a:r>
              <a:rPr lang="en-US" sz="2800" b="0" i="0" dirty="0">
                <a:effectLst/>
                <a:latin typeface="Roboto" panose="02000000000000000000" pitchFamily="2" charset="0"/>
              </a:rPr>
              <a:t> </a:t>
            </a:r>
            <a:r>
              <a:rPr lang="ar-IQ" sz="2800" b="0" i="0" dirty="0">
                <a:effectLst/>
                <a:latin typeface="Roboto" panose="02000000000000000000" pitchFamily="2" charset="0"/>
              </a:rPr>
              <a:t>منطقة الكبد التي تكون أكبر بمئة مرة على الأقل من عينة الأنسجة المأخوذة بواسطة خزعة الكبد</a:t>
            </a:r>
            <a:r>
              <a:rPr lang="ar-IQ" sz="2800" dirty="0">
                <a:latin typeface="Roboto" panose="02000000000000000000" pitchFamily="2" charset="0"/>
              </a:rPr>
              <a:t>.</a:t>
            </a:r>
            <a:endParaRPr lang="ar-IQ" sz="2800" b="0" i="0" dirty="0">
              <a:effectLst/>
              <a:latin typeface="Roboto" panose="02000000000000000000" pitchFamily="2" charset="0"/>
            </a:endParaRPr>
          </a:p>
          <a:p>
            <a:endParaRPr lang="en-US" dirty="0"/>
          </a:p>
        </p:txBody>
      </p:sp>
    </p:spTree>
    <p:extLst>
      <p:ext uri="{BB962C8B-B14F-4D97-AF65-F5344CB8AC3E}">
        <p14:creationId xmlns:p14="http://schemas.microsoft.com/office/powerpoint/2010/main" val="227776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29340-445C-5980-6D07-5A30D8FB347B}"/>
              </a:ext>
            </a:extLst>
          </p:cNvPr>
          <p:cNvPicPr>
            <a:picLocks noChangeAspect="1"/>
          </p:cNvPicPr>
          <p:nvPr/>
        </p:nvPicPr>
        <p:blipFill>
          <a:blip r:embed="rId2"/>
          <a:stretch>
            <a:fillRect/>
          </a:stretch>
        </p:blipFill>
        <p:spPr>
          <a:xfrm>
            <a:off x="441960" y="807720"/>
            <a:ext cx="8511540" cy="5242560"/>
          </a:xfrm>
          <a:prstGeom prst="rect">
            <a:avLst/>
          </a:prstGeom>
        </p:spPr>
      </p:pic>
      <p:pic>
        <p:nvPicPr>
          <p:cNvPr id="6" name="Content Placeholder 5">
            <a:extLst>
              <a:ext uri="{FF2B5EF4-FFF2-40B4-BE49-F238E27FC236}">
                <a16:creationId xmlns:a16="http://schemas.microsoft.com/office/drawing/2014/main" id="{2E72FA02-AA8E-6F1A-4B8F-DB9C4A780680}"/>
              </a:ext>
            </a:extLst>
          </p:cNvPr>
          <p:cNvPicPr>
            <a:picLocks noGrp="1" noChangeAspect="1"/>
          </p:cNvPicPr>
          <p:nvPr>
            <p:ph idx="1"/>
          </p:nvPr>
        </p:nvPicPr>
        <p:blipFill>
          <a:blip r:embed="rId3"/>
          <a:stretch>
            <a:fillRect/>
          </a:stretch>
        </p:blipFill>
        <p:spPr>
          <a:xfrm>
            <a:off x="3530155" y="2366963"/>
            <a:ext cx="5131690" cy="34242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5216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B7664-B4F9-45A3-BA7F-0D32C367ACBA}"/>
              </a:ext>
            </a:extLst>
          </p:cNvPr>
          <p:cNvSpPr>
            <a:spLocks noGrp="1"/>
          </p:cNvSpPr>
          <p:nvPr>
            <p:ph idx="1"/>
          </p:nvPr>
        </p:nvSpPr>
        <p:spPr>
          <a:xfrm>
            <a:off x="838200" y="842964"/>
            <a:ext cx="10515600" cy="5334000"/>
          </a:xfrm>
        </p:spPr>
        <p:txBody>
          <a:bodyPr>
            <a:normAutofit/>
          </a:bodyPr>
          <a:lstStyle/>
          <a:p>
            <a:pPr marL="0" indent="0" algn="r">
              <a:lnSpc>
                <a:spcPct val="150000"/>
              </a:lnSpc>
              <a:buNone/>
            </a:pPr>
            <a:r>
              <a:rPr lang="ar-IQ" sz="2400" b="1" dirty="0">
                <a:solidFill>
                  <a:srgbClr val="C00000"/>
                </a:solidFill>
              </a:rPr>
              <a:t>الكبد:</a:t>
            </a:r>
            <a:r>
              <a:rPr lang="ar-IQ" sz="2400" b="1" dirty="0"/>
              <a:t> </a:t>
            </a:r>
            <a:r>
              <a:rPr lang="ar-IQ" sz="2400" dirty="0"/>
              <a:t>هو عضو رئيسي يقع إلى الجانب الأيمن تحت القفص الصدري. يؤدي وظائف مهمة عديدة في الجسد، مثل فصل العناصر الغذائية والفضلات التي تمر عبر الجهاز الهضمي. كما أنه ينتج العصارة الصفراوية التي تساعد في هضم الطعام ونقل السموم من الجسم.</a:t>
            </a:r>
            <a:endParaRPr lang="en-US" sz="2400" dirty="0"/>
          </a:p>
        </p:txBody>
      </p:sp>
      <p:pic>
        <p:nvPicPr>
          <p:cNvPr id="1026" name="Picture 2" descr="الكبد">
            <a:extLst>
              <a:ext uri="{FF2B5EF4-FFF2-40B4-BE49-F238E27FC236}">
                <a16:creationId xmlns:a16="http://schemas.microsoft.com/office/drawing/2014/main" id="{E7A07623-F1F4-C5AD-E210-2C408D2A5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941319"/>
            <a:ext cx="6019800" cy="3383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941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9CF1-1982-8EB4-CD45-431703857709}"/>
              </a:ext>
            </a:extLst>
          </p:cNvPr>
          <p:cNvSpPr>
            <a:spLocks noGrp="1"/>
          </p:cNvSpPr>
          <p:nvPr>
            <p:ph type="title"/>
          </p:nvPr>
        </p:nvSpPr>
        <p:spPr>
          <a:xfrm>
            <a:off x="838200" y="365125"/>
            <a:ext cx="10515600" cy="945515"/>
          </a:xfrm>
        </p:spPr>
        <p:txBody>
          <a:bodyPr>
            <a:normAutofit/>
          </a:bodyPr>
          <a:lstStyle/>
          <a:p>
            <a:pPr algn="r"/>
            <a:r>
              <a:rPr lang="ar-IQ" sz="3600" dirty="0">
                <a:solidFill>
                  <a:srgbClr val="C00000"/>
                </a:solidFill>
              </a:rPr>
              <a:t>مضاعفات مرض الكبد الدهني</a:t>
            </a:r>
            <a:endParaRPr lang="en-US" sz="3600" dirty="0">
              <a:solidFill>
                <a:srgbClr val="C00000"/>
              </a:solidFill>
            </a:endParaRPr>
          </a:p>
        </p:txBody>
      </p:sp>
      <p:sp>
        <p:nvSpPr>
          <p:cNvPr id="3" name="Content Placeholder 2">
            <a:extLst>
              <a:ext uri="{FF2B5EF4-FFF2-40B4-BE49-F238E27FC236}">
                <a16:creationId xmlns:a16="http://schemas.microsoft.com/office/drawing/2014/main" id="{822D507E-AC69-65E4-DE7C-A991A9E0A318}"/>
              </a:ext>
            </a:extLst>
          </p:cNvPr>
          <p:cNvSpPr>
            <a:spLocks noGrp="1"/>
          </p:cNvSpPr>
          <p:nvPr>
            <p:ph idx="1"/>
          </p:nvPr>
        </p:nvSpPr>
        <p:spPr>
          <a:xfrm>
            <a:off x="838200" y="1310640"/>
            <a:ext cx="10515600" cy="4866323"/>
          </a:xfrm>
        </p:spPr>
        <p:txBody>
          <a:bodyPr>
            <a:normAutofit fontScale="92500" lnSpcReduction="20000"/>
          </a:bodyPr>
          <a:lstStyle/>
          <a:p>
            <a:pPr marL="0" indent="0" algn="r">
              <a:lnSpc>
                <a:spcPct val="170000"/>
              </a:lnSpc>
              <a:buNone/>
            </a:pPr>
            <a:r>
              <a:rPr lang="ar-IQ" sz="3000" dirty="0"/>
              <a:t>تتمثل المضاعفات الرئيسة لمرض الكبد الدهني الكحولي في التشمع، وهو مرحلة أخيرة من تندُّب الكبد. يحدث تشمع الكبد نتيجة إصابة في الكبد، مثل حدوث الالتهاب في التهاب الكبد الدهني غير الكحولي. وكلما حاول الكبد إيقاف الالتهاب، ينتج عن هذه العملية مواقع تندُّب (تليف). مع استمرار الالتهاب، ينتشر التليف ليستحوذ أكثر وأكثر على أنسجة الكبد</a:t>
            </a:r>
          </a:p>
          <a:p>
            <a:pPr marL="0" indent="0" algn="r">
              <a:lnSpc>
                <a:spcPct val="170000"/>
              </a:lnSpc>
              <a:buNone/>
            </a:pPr>
            <a:r>
              <a:rPr lang="ar-IQ" sz="3000" dirty="0"/>
              <a:t>في حالة عدم إيقاف هذه العملية، قد يؤدي تشمع الكبد إلى:</a:t>
            </a:r>
          </a:p>
          <a:p>
            <a:pPr marL="0" indent="0" algn="r">
              <a:lnSpc>
                <a:spcPct val="170000"/>
              </a:lnSpc>
              <a:buNone/>
            </a:pPr>
            <a:r>
              <a:rPr lang="ar-IQ" sz="3000" dirty="0"/>
              <a:t>تراكم السائل في منطقة البطن (الاستسقاء)</a:t>
            </a:r>
          </a:p>
          <a:p>
            <a:pPr marL="0" indent="0" algn="r">
              <a:lnSpc>
                <a:spcPct val="170000"/>
              </a:lnSpc>
              <a:buNone/>
            </a:pPr>
            <a:r>
              <a:rPr lang="ar-IQ" dirty="0"/>
              <a:t>.</a:t>
            </a:r>
            <a:endParaRPr lang="en-US" dirty="0"/>
          </a:p>
        </p:txBody>
      </p:sp>
    </p:spTree>
    <p:extLst>
      <p:ext uri="{BB962C8B-B14F-4D97-AF65-F5344CB8AC3E}">
        <p14:creationId xmlns:p14="http://schemas.microsoft.com/office/powerpoint/2010/main" val="220547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FC83A-46E8-1FED-8252-15B0ACD7F38D}"/>
              </a:ext>
            </a:extLst>
          </p:cNvPr>
          <p:cNvSpPr>
            <a:spLocks noGrp="1"/>
          </p:cNvSpPr>
          <p:nvPr>
            <p:ph idx="1"/>
          </p:nvPr>
        </p:nvSpPr>
        <p:spPr>
          <a:xfrm>
            <a:off x="838200" y="1097280"/>
            <a:ext cx="10515600" cy="5079683"/>
          </a:xfrm>
        </p:spPr>
        <p:txBody>
          <a:bodyPr>
            <a:normAutofit/>
          </a:bodyPr>
          <a:lstStyle/>
          <a:p>
            <a:pPr marL="0" marR="0" lvl="0" indent="0" algn="r"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ar-IQ"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ورم الشرايين في المريء (دوالي المريء)، التي يمكن أن تتمزق وتنزف</a:t>
            </a:r>
          </a:p>
          <a:p>
            <a:pPr marL="0" marR="0" lvl="0" indent="0" algn="r"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ar-IQ"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التشوش، والنعاس، وتداخل الكلام (اعتلال دماغي كبدي)</a:t>
            </a:r>
          </a:p>
          <a:p>
            <a:pPr marL="0" marR="0" lvl="0" indent="0" algn="r"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ar-IQ"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سرطان الكبد</a:t>
            </a:r>
          </a:p>
          <a:p>
            <a:pPr marL="0" marR="0" lvl="0" indent="0" algn="r"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ar-IQ"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فشل الكبد بالمرحلة النهائية، مما يعني توقف الكبد عن العمل</a:t>
            </a:r>
          </a:p>
          <a:p>
            <a:pPr marL="0" marR="0" lvl="0" indent="0" algn="r"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ar-IQ"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ستتطور حالة ما بين 5% و12% من الأشخاص المصابين بالتهاب الكبد الدهني غير الكحولي لتصبح تشمع الكبد</a:t>
            </a:r>
            <a:endParaRPr lang="en-US" sz="2800" dirty="0"/>
          </a:p>
        </p:txBody>
      </p:sp>
    </p:spTree>
    <p:extLst>
      <p:ext uri="{BB962C8B-B14F-4D97-AF65-F5344CB8AC3E}">
        <p14:creationId xmlns:p14="http://schemas.microsoft.com/office/powerpoint/2010/main" val="257484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8C1C1-B801-4712-B6A8-4F00AE003774}"/>
              </a:ext>
            </a:extLst>
          </p:cNvPr>
          <p:cNvSpPr>
            <a:spLocks noGrp="1"/>
          </p:cNvSpPr>
          <p:nvPr>
            <p:ph idx="1"/>
          </p:nvPr>
        </p:nvSpPr>
        <p:spPr>
          <a:xfrm>
            <a:off x="838200" y="822960"/>
            <a:ext cx="10515600" cy="5669915"/>
          </a:xfrm>
        </p:spPr>
        <p:txBody>
          <a:bodyPr>
            <a:normAutofit fontScale="32500" lnSpcReduction="20000"/>
          </a:bodyPr>
          <a:lstStyle/>
          <a:p>
            <a:pPr marL="0" indent="0" algn="r">
              <a:lnSpc>
                <a:spcPct val="150000"/>
              </a:lnSpc>
              <a:buNone/>
            </a:pPr>
            <a:r>
              <a:rPr lang="ar-IQ" sz="7600" b="1" dirty="0">
                <a:solidFill>
                  <a:srgbClr val="C00000"/>
                </a:solidFill>
              </a:rPr>
              <a:t>علاج الكبد الدهني </a:t>
            </a:r>
          </a:p>
          <a:p>
            <a:pPr marL="0" indent="0" algn="r">
              <a:lnSpc>
                <a:spcPct val="150000"/>
              </a:lnSpc>
              <a:buNone/>
            </a:pPr>
            <a:r>
              <a:rPr lang="ar-IQ" sz="7000" dirty="0"/>
              <a:t>يعد أفضل وأسهل علاج لإزالة دهون الكبد حتى الآن هو تغيير نمط الحياة، حيث يمكن النجاح في علاج دهون الكبد في البيت من خلال اتباع النصائح التالية: </a:t>
            </a:r>
          </a:p>
          <a:p>
            <a:pPr marL="0" indent="0" algn="r">
              <a:lnSpc>
                <a:spcPct val="150000"/>
              </a:lnSpc>
              <a:buNone/>
            </a:pPr>
            <a:r>
              <a:rPr lang="ar-IQ" sz="7000" b="1" dirty="0">
                <a:solidFill>
                  <a:srgbClr val="C00000"/>
                </a:solidFill>
              </a:rPr>
              <a:t>الحفاظ على النشاط البدني</a:t>
            </a:r>
            <a:r>
              <a:rPr lang="ar-IQ" sz="7000" b="1" dirty="0"/>
              <a:t>:</a:t>
            </a:r>
          </a:p>
          <a:p>
            <a:pPr marL="0" indent="0" algn="r">
              <a:lnSpc>
                <a:spcPct val="150000"/>
              </a:lnSpc>
              <a:buNone/>
            </a:pPr>
            <a:r>
              <a:rPr lang="ar-IQ" sz="7000" dirty="0"/>
              <a:t> تساعد ممارسة التمارين الرياضية في علاج دهون الكبد منزليًا، حتى لو لم يتم فقدان الوزن بشكل كبير. وتساعد الرياضة في التخفيف من دهون الكبد عن طريق إنقاص الوزن، والتقليل من خطر السمنة ومرض السكري.</a:t>
            </a:r>
          </a:p>
          <a:p>
            <a:pPr marL="0" indent="0" algn="r">
              <a:lnSpc>
                <a:spcPct val="150000"/>
              </a:lnSpc>
              <a:buNone/>
            </a:pPr>
            <a:r>
              <a:rPr lang="ar-IQ" sz="7000" b="1" dirty="0">
                <a:solidFill>
                  <a:srgbClr val="C00000"/>
                </a:solidFill>
              </a:rPr>
              <a:t>تخفيف الوزن الزائد</a:t>
            </a:r>
            <a:r>
              <a:rPr lang="ar-IQ" sz="7000" dirty="0"/>
              <a:t>: يؤدي الالتزام بنظام غذائي صحي إلى منع تراكم الدهون في الكبد؛ لأن عوامل الخطر الرئيسية لدهون الكبد هي السمنة ومرض السكري، وكلاهما مرتبط بزيادة الوزن.</a:t>
            </a:r>
          </a:p>
          <a:p>
            <a:pPr marL="0" indent="0" algn="r">
              <a:buNone/>
            </a:pPr>
            <a:endParaRPr lang="ar-IQ" dirty="0"/>
          </a:p>
          <a:p>
            <a:pPr marL="0" indent="0" algn="r">
              <a:buNone/>
            </a:pPr>
            <a:r>
              <a:rPr lang="ar-IQ" dirty="0"/>
              <a:t> </a:t>
            </a:r>
            <a:endParaRPr lang="en-US" dirty="0"/>
          </a:p>
        </p:txBody>
      </p:sp>
    </p:spTree>
    <p:extLst>
      <p:ext uri="{BB962C8B-B14F-4D97-AF65-F5344CB8AC3E}">
        <p14:creationId xmlns:p14="http://schemas.microsoft.com/office/powerpoint/2010/main" val="410531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87DAC-B963-4EF5-3772-82C471C32C04}"/>
              </a:ext>
            </a:extLst>
          </p:cNvPr>
          <p:cNvSpPr>
            <a:spLocks noGrp="1"/>
          </p:cNvSpPr>
          <p:nvPr>
            <p:ph idx="1"/>
          </p:nvPr>
        </p:nvSpPr>
        <p:spPr>
          <a:xfrm>
            <a:off x="838200" y="701040"/>
            <a:ext cx="10515600" cy="5475923"/>
          </a:xfrm>
        </p:spPr>
        <p:txBody>
          <a:bodyPr>
            <a:noAutofit/>
          </a:bodyPr>
          <a:lstStyle/>
          <a:p>
            <a:pPr marL="0" indent="0" algn="r">
              <a:lnSpc>
                <a:spcPct val="150000"/>
              </a:lnSpc>
              <a:buNone/>
            </a:pPr>
            <a:r>
              <a:rPr lang="ar-IQ" sz="2400" dirty="0"/>
              <a:t>إذا كان المريض يعاني من زيادة الوزن أو السمنة، فإن فقدان 10٪ من وزن الجسم سيكون له تأثير إيجابي في علاج الدهون على الكبد طبيعيًا.</a:t>
            </a:r>
          </a:p>
          <a:p>
            <a:pPr marL="0" indent="0" algn="r">
              <a:lnSpc>
                <a:spcPct val="150000"/>
              </a:lnSpc>
              <a:buNone/>
            </a:pPr>
            <a:r>
              <a:rPr lang="ar-IQ" sz="2400" dirty="0">
                <a:solidFill>
                  <a:srgbClr val="C00000"/>
                </a:solidFill>
              </a:rPr>
              <a:t>تناول الغذاء الصحي</a:t>
            </a:r>
            <a:r>
              <a:rPr lang="ar-IQ" sz="2400" dirty="0"/>
              <a:t>: تعد النصائح التالية أهم ما يوصى به حول النظام الغذائي الذي يمكن استخدامه في علاج تراكم دهون الكبد.</a:t>
            </a:r>
          </a:p>
          <a:p>
            <a:pPr marL="0" indent="0" algn="r">
              <a:lnSpc>
                <a:spcPct val="150000"/>
              </a:lnSpc>
              <a:buNone/>
            </a:pPr>
            <a:r>
              <a:rPr lang="ar-IQ" sz="2400" dirty="0">
                <a:solidFill>
                  <a:srgbClr val="C00000"/>
                </a:solidFill>
              </a:rPr>
              <a:t>زيادة استهلاك الأطعمة الغنية بالألياف</a:t>
            </a:r>
            <a:r>
              <a:rPr lang="ar-IQ" sz="2400" dirty="0"/>
              <a:t>، مثل الخضار، والحبوب الكاملة، والمكسرات، والبذور.</a:t>
            </a:r>
          </a:p>
          <a:p>
            <a:pPr marL="0" indent="0" algn="r">
              <a:lnSpc>
                <a:spcPct val="150000"/>
              </a:lnSpc>
              <a:buNone/>
            </a:pPr>
            <a:r>
              <a:rPr lang="ar-IQ" sz="2400" dirty="0">
                <a:solidFill>
                  <a:srgbClr val="C00000"/>
                </a:solidFill>
              </a:rPr>
              <a:t>تقليل استهلاك الأطعمة الغنية بالسكريات والدهون المهدرجة والمتحولة</a:t>
            </a:r>
            <a:r>
              <a:rPr lang="ar-IQ" sz="2400" dirty="0"/>
              <a:t>، مثل الوجبات السريعة، ومنتجات المخابز التجارية، والحلويات.</a:t>
            </a:r>
          </a:p>
          <a:p>
            <a:pPr marL="0" indent="0" algn="r">
              <a:lnSpc>
                <a:spcPct val="150000"/>
              </a:lnSpc>
              <a:buNone/>
            </a:pPr>
            <a:r>
              <a:rPr lang="ar-IQ" sz="2400" dirty="0">
                <a:solidFill>
                  <a:srgbClr val="C00000"/>
                </a:solidFill>
              </a:rPr>
              <a:t>اتباع حمية البحر الأبيض المتوسط​​، </a:t>
            </a:r>
            <a:r>
              <a:rPr lang="ar-IQ" sz="2400" dirty="0"/>
              <a:t>والتي تحتوي على نسبة عالية من الدهون الصحية،</a:t>
            </a:r>
            <a:r>
              <a:rPr lang="ar-IQ" sz="2800" dirty="0"/>
              <a:t> والأسماك، </a:t>
            </a:r>
            <a:r>
              <a:rPr lang="ar-IQ" sz="2400" dirty="0"/>
              <a:t>والخضروات، وكمية قليلة من اللحوم الحمراء.تجنب الأطعمة المصنعة، والمشروبات المحلاة.</a:t>
            </a:r>
            <a:endParaRPr lang="en-US" sz="2400" dirty="0"/>
          </a:p>
        </p:txBody>
      </p:sp>
    </p:spTree>
    <p:extLst>
      <p:ext uri="{BB962C8B-B14F-4D97-AF65-F5344CB8AC3E}">
        <p14:creationId xmlns:p14="http://schemas.microsoft.com/office/powerpoint/2010/main" val="81951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64DFA1-B796-4C81-ACF1-19A0494EA93E}"/>
              </a:ext>
            </a:extLst>
          </p:cNvPr>
          <p:cNvSpPr>
            <a:spLocks noGrp="1"/>
          </p:cNvSpPr>
          <p:nvPr>
            <p:ph idx="1"/>
          </p:nvPr>
        </p:nvSpPr>
        <p:spPr>
          <a:xfrm>
            <a:off x="838200" y="777240"/>
            <a:ext cx="10515600" cy="5399723"/>
          </a:xfrm>
        </p:spPr>
        <p:txBody>
          <a:bodyPr>
            <a:noAutofit/>
          </a:bodyPr>
          <a:lstStyle/>
          <a:p>
            <a:pPr marL="0" indent="0" algn="r">
              <a:lnSpc>
                <a:spcPct val="150000"/>
              </a:lnSpc>
              <a:buNone/>
            </a:pPr>
            <a:r>
              <a:rPr lang="ar-IQ" sz="2400" dirty="0"/>
              <a:t>زيادة استهلاك أوميجا 3، والدهون المتعددة غير المشبعة، والدهون الأحادية غير المشبعة، والتي تشمل زيت الزيتون، والأسماك الزيتية، مثل السلمون والسردين، والمكسرات والبذور؛ وهذا يؤكد على إمكانية علاج دهون الكبد بزيت الزيتون.</a:t>
            </a:r>
          </a:p>
          <a:p>
            <a:pPr marL="0" indent="0" algn="r">
              <a:lnSpc>
                <a:spcPct val="150000"/>
              </a:lnSpc>
              <a:buNone/>
            </a:pPr>
            <a:r>
              <a:rPr lang="ar-IQ" sz="2400" dirty="0">
                <a:solidFill>
                  <a:srgbClr val="C00000"/>
                </a:solidFill>
              </a:rPr>
              <a:t>الإقلاع عن استهلاك الكحول</a:t>
            </a:r>
            <a:r>
              <a:rPr lang="ar-IQ" sz="2400" dirty="0"/>
              <a:t>، مما يعد أهم خطوات علاج دهون الكبد الكحولي.</a:t>
            </a:r>
          </a:p>
          <a:p>
            <a:pPr marL="0" indent="0" algn="r">
              <a:lnSpc>
                <a:spcPct val="150000"/>
              </a:lnSpc>
              <a:buNone/>
            </a:pPr>
            <a:r>
              <a:rPr lang="ar-IQ" sz="2400" dirty="0"/>
              <a:t> </a:t>
            </a:r>
            <a:r>
              <a:rPr lang="ar-IQ" sz="2400" dirty="0">
                <a:solidFill>
                  <a:srgbClr val="C00000"/>
                </a:solidFill>
              </a:rPr>
              <a:t>شرب القهوة: </a:t>
            </a:r>
            <a:r>
              <a:rPr lang="ar-IQ" sz="2400" dirty="0"/>
              <a:t>تقدم القهوة عددًا من الفوائد الوقائية للكبد، فهي تحفز إنتاج إنزيمات الكبد التي تحارب الالتهاب، وتقلل من تلف الكبد. ويعد تناول كوبين إلى 1-2أكواب من القهوة الخالية من الحليب أو السكر يوميًا خيارًا مناسبًا لتقليل خطر الإصابة بأمراض الكبد.</a:t>
            </a:r>
          </a:p>
          <a:p>
            <a:pPr marL="0" indent="0" algn="r">
              <a:lnSpc>
                <a:spcPct val="150000"/>
              </a:lnSpc>
              <a:buNone/>
            </a:pPr>
            <a:r>
              <a:rPr lang="ar-IQ" sz="2400" dirty="0">
                <a:solidFill>
                  <a:srgbClr val="C00000"/>
                </a:solidFill>
              </a:rPr>
              <a:t>شرب الكثير من الماء: </a:t>
            </a:r>
            <a:r>
              <a:rPr lang="ar-IQ" sz="2400" dirty="0"/>
              <a:t>يساعد في علاج دهون الكبد بالماء كونه ضروري للكبد ليعمل بشكل صحيح. وعندما يصاب الجسم بالجفاف، يؤثر ذلك على عملية التمثيل الغذائي وقدرة الجسم على تكسير الدهون لاستخدامها في الخلايا بدلًا من تخزينها في الكبد.</a:t>
            </a:r>
            <a:endParaRPr lang="en-US" sz="2400" dirty="0"/>
          </a:p>
        </p:txBody>
      </p:sp>
    </p:spTree>
    <p:extLst>
      <p:ext uri="{BB962C8B-B14F-4D97-AF65-F5344CB8AC3E}">
        <p14:creationId xmlns:p14="http://schemas.microsoft.com/office/powerpoint/2010/main" val="2453637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FD9E4-B6D1-41D0-A17A-719A91534DA0}"/>
              </a:ext>
            </a:extLst>
          </p:cNvPr>
          <p:cNvSpPr>
            <a:spLocks noGrp="1"/>
          </p:cNvSpPr>
          <p:nvPr>
            <p:ph idx="1"/>
          </p:nvPr>
        </p:nvSpPr>
        <p:spPr>
          <a:xfrm>
            <a:off x="838200" y="929640"/>
            <a:ext cx="10515600" cy="5247323"/>
          </a:xfrm>
        </p:spPr>
        <p:txBody>
          <a:bodyPr>
            <a:normAutofit/>
          </a:bodyPr>
          <a:lstStyle/>
          <a:p>
            <a:pPr marL="0" indent="0" algn="r">
              <a:lnSpc>
                <a:spcPct val="150000"/>
              </a:lnSpc>
              <a:buNone/>
            </a:pPr>
            <a:r>
              <a:rPr lang="ar-IQ" sz="2800" b="1" dirty="0">
                <a:solidFill>
                  <a:srgbClr val="C00000"/>
                </a:solidFill>
              </a:rPr>
              <a:t>خفض الكوليسترول المرتفع:</a:t>
            </a:r>
          </a:p>
          <a:p>
            <a:pPr marL="0" indent="0" algn="r">
              <a:lnSpc>
                <a:spcPct val="150000"/>
              </a:lnSpc>
              <a:buNone/>
            </a:pPr>
            <a:r>
              <a:rPr lang="ar-IQ" sz="2800" dirty="0"/>
              <a:t> ينبغي محاولة الحد من تناول الدهون للمساعدة في خفض الكوليسترول وعلاج الدهون حول الكبد؛ وخاصة الدهون المتحولة كتلك الموجودة في المخبوزات، والأطعمة المقلية، بالإضافة إلى الدهون المشبعة الموجودة في اللحوم الحمراء ومنتجات الألبان كاملة الدسم. </a:t>
            </a:r>
          </a:p>
          <a:p>
            <a:pPr marL="0" indent="0" algn="r">
              <a:lnSpc>
                <a:spcPct val="150000"/>
              </a:lnSpc>
              <a:buNone/>
            </a:pPr>
            <a:r>
              <a:rPr lang="ar-IQ" sz="2800" dirty="0">
                <a:solidFill>
                  <a:srgbClr val="C00000"/>
                </a:solidFill>
              </a:rPr>
              <a:t>الثوم</a:t>
            </a:r>
            <a:r>
              <a:rPr lang="ar-IQ" sz="2800" dirty="0"/>
              <a:t>: يمتلك الثوم النيء ومسحوق الثوم خصائص تحمي الكبد، وقد يحسنان صحة الكبد لدى المصابين بداء الكبد الدهني، كجزء من علاج الدهون على الكبد بالأعشاب الطبيعية.</a:t>
            </a:r>
            <a:endParaRPr lang="en-US" sz="2800" dirty="0"/>
          </a:p>
        </p:txBody>
      </p:sp>
    </p:spTree>
    <p:extLst>
      <p:ext uri="{BB962C8B-B14F-4D97-AF65-F5344CB8AC3E}">
        <p14:creationId xmlns:p14="http://schemas.microsoft.com/office/powerpoint/2010/main" val="165379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F2CFA0-56E4-44FF-BB7C-E094D14BFF07}"/>
              </a:ext>
            </a:extLst>
          </p:cNvPr>
          <p:cNvSpPr>
            <a:spLocks noGrp="1"/>
          </p:cNvSpPr>
          <p:nvPr>
            <p:ph idx="1"/>
          </p:nvPr>
        </p:nvSpPr>
        <p:spPr>
          <a:xfrm>
            <a:off x="838200" y="714374"/>
            <a:ext cx="10515600" cy="5594985"/>
          </a:xfrm>
        </p:spPr>
        <p:txBody>
          <a:bodyPr>
            <a:normAutofit/>
          </a:bodyPr>
          <a:lstStyle/>
          <a:p>
            <a:pPr marL="0" indent="0" algn="r">
              <a:buNone/>
            </a:pPr>
            <a:r>
              <a:rPr lang="ar-IQ" sz="2800" dirty="0"/>
              <a:t>هناك مجموعة أعشاب تفيد في علاج دهون الكبد، نذكر أهمها:</a:t>
            </a:r>
          </a:p>
          <a:p>
            <a:pPr marL="0" indent="0" algn="r">
              <a:lnSpc>
                <a:spcPct val="150000"/>
              </a:lnSpc>
              <a:buNone/>
            </a:pPr>
            <a:r>
              <a:rPr lang="ar-IQ" sz="2800" b="1" dirty="0">
                <a:solidFill>
                  <a:srgbClr val="C00000"/>
                </a:solidFill>
              </a:rPr>
              <a:t>الشاي الأخضر</a:t>
            </a:r>
            <a:r>
              <a:rPr lang="ar-IQ" sz="2800" dirty="0"/>
              <a:t>: يساعد تناول مكملات الشاي الأخضر في علاج زيادة دهون الكبد، وعلى الرغم من أن شرب الشاي الأخضر يعتبر آمنًا لمعظم الناس، إلا أنه تم ربط مكملات مستخلص الشاي الأخضر بإصابة الكبد باضطرابات الحادة في حالات نادرة.</a:t>
            </a:r>
          </a:p>
          <a:p>
            <a:pPr marL="0" indent="0" algn="r">
              <a:lnSpc>
                <a:spcPct val="150000"/>
              </a:lnSpc>
              <a:buNone/>
            </a:pPr>
            <a:r>
              <a:rPr lang="ar-IQ" sz="2800" b="1" dirty="0">
                <a:solidFill>
                  <a:srgbClr val="C00000"/>
                </a:solidFill>
              </a:rPr>
              <a:t>عشبة حليب الشوك: </a:t>
            </a:r>
            <a:r>
              <a:rPr lang="ar-IQ" sz="2800" dirty="0"/>
              <a:t>تزيد عشبة حليب الشوك من إنتاج الإنزيمات التي تساعد الكبد على التخلص من السموم. وقد يساعد شوك الحليب، أو مكونه الفعال سيليماري في خفض إنزيمات الكبد التي قد تشير إلى تلف الكبد.</a:t>
            </a:r>
          </a:p>
        </p:txBody>
      </p:sp>
    </p:spTree>
    <p:extLst>
      <p:ext uri="{BB962C8B-B14F-4D97-AF65-F5344CB8AC3E}">
        <p14:creationId xmlns:p14="http://schemas.microsoft.com/office/powerpoint/2010/main" val="4082135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ABEF0-4847-49FA-92DC-B6CE279998BA}"/>
              </a:ext>
            </a:extLst>
          </p:cNvPr>
          <p:cNvSpPr>
            <a:spLocks noGrp="1"/>
          </p:cNvSpPr>
          <p:nvPr>
            <p:ph idx="1"/>
          </p:nvPr>
        </p:nvSpPr>
        <p:spPr>
          <a:xfrm>
            <a:off x="838200" y="914400"/>
            <a:ext cx="10515600" cy="5262563"/>
          </a:xfrm>
        </p:spPr>
        <p:txBody>
          <a:bodyPr>
            <a:normAutofit lnSpcReduction="10000"/>
          </a:bodyPr>
          <a:lstStyle/>
          <a:p>
            <a:pPr marL="0" indent="0" algn="r">
              <a:lnSpc>
                <a:spcPct val="150000"/>
              </a:lnSpc>
              <a:buNone/>
            </a:pPr>
            <a:r>
              <a:rPr lang="ar-IQ" sz="2800" b="1" dirty="0">
                <a:solidFill>
                  <a:srgbClr val="C00000"/>
                </a:solidFill>
              </a:rPr>
              <a:t>عرق السوس</a:t>
            </a:r>
            <a:r>
              <a:rPr lang="ar-IQ" sz="2800" b="1" dirty="0"/>
              <a:t>: </a:t>
            </a:r>
            <a:r>
              <a:rPr lang="ar-IQ" sz="2800" dirty="0"/>
              <a:t>تساهم مكملات عرق السوس في علاج الدهون فوق الكبد، وتحمي من مرض الكبد الكحولي. لكن من المهم الانتباه إلى أنه قد يكون لدى بعض الأشخاص حساسية لمكملات عرق السوس.</a:t>
            </a:r>
          </a:p>
          <a:p>
            <a:pPr marL="0" indent="0" algn="r">
              <a:lnSpc>
                <a:spcPct val="150000"/>
              </a:lnSpc>
              <a:buNone/>
            </a:pPr>
            <a:r>
              <a:rPr lang="ar-IQ" sz="2800" b="1" dirty="0">
                <a:solidFill>
                  <a:srgbClr val="C00000"/>
                </a:solidFill>
              </a:rPr>
              <a:t>الزنجبيل</a:t>
            </a:r>
            <a:r>
              <a:rPr lang="ar-IQ" sz="2800" dirty="0"/>
              <a:t>: يسهم تناول مكملات الزنجبيل في تقليل تلف الكبد، وخفض الكوليسترول، وسكر الدم، والالتهابات لدى الأشخاص المصابين بدهون الكبد، ويعتبر الزنجبيل آمنًا بشكل عام.</a:t>
            </a:r>
          </a:p>
          <a:p>
            <a:pPr marL="0" indent="0" algn="r">
              <a:lnSpc>
                <a:spcPct val="150000"/>
              </a:lnSpc>
              <a:buNone/>
            </a:pPr>
            <a:r>
              <a:rPr lang="ar-IQ" sz="2800" b="1" dirty="0">
                <a:solidFill>
                  <a:srgbClr val="C00000"/>
                </a:solidFill>
              </a:rPr>
              <a:t>علاج دهون الكبد بالعسل</a:t>
            </a:r>
            <a:r>
              <a:rPr lang="ar-IQ" sz="2800" b="1" dirty="0"/>
              <a:t>: </a:t>
            </a:r>
            <a:r>
              <a:rPr lang="ar-IQ" sz="2800" dirty="0"/>
              <a:t>وجدت دراسة أجريت في الصين على 270 بالغًا تتراوح أعمارهم بين 20 و90 عامًا أن تناول العسل 2-6 مرات في الأسبوع يساهم في علاج دهون الكبد غير الكحولية.</a:t>
            </a:r>
            <a:endParaRPr lang="en-US" sz="2800" dirty="0"/>
          </a:p>
          <a:p>
            <a:pPr marL="0" indent="0">
              <a:buNone/>
            </a:pPr>
            <a:endParaRPr lang="en-US" dirty="0"/>
          </a:p>
        </p:txBody>
      </p:sp>
    </p:spTree>
    <p:extLst>
      <p:ext uri="{BB962C8B-B14F-4D97-AF65-F5344CB8AC3E}">
        <p14:creationId xmlns:p14="http://schemas.microsoft.com/office/powerpoint/2010/main" val="3190171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A2A78-8270-4FD1-8B77-9C15BA642E20}"/>
              </a:ext>
            </a:extLst>
          </p:cNvPr>
          <p:cNvSpPr>
            <a:spLocks noGrp="1"/>
          </p:cNvSpPr>
          <p:nvPr>
            <p:ph idx="1"/>
          </p:nvPr>
        </p:nvSpPr>
        <p:spPr>
          <a:xfrm>
            <a:off x="838200" y="472440"/>
            <a:ext cx="10515600" cy="5704523"/>
          </a:xfrm>
        </p:spPr>
        <p:txBody>
          <a:bodyPr>
            <a:normAutofit fontScale="92500"/>
          </a:bodyPr>
          <a:lstStyle/>
          <a:p>
            <a:pPr marL="0" indent="0" algn="r">
              <a:buNone/>
            </a:pPr>
            <a:r>
              <a:rPr lang="ar-IQ" sz="3000" b="1" dirty="0">
                <a:solidFill>
                  <a:srgbClr val="C00000"/>
                </a:solidFill>
              </a:rPr>
              <a:t>علاج دهون الكبد بالأدوية:</a:t>
            </a:r>
          </a:p>
          <a:p>
            <a:pPr marL="0" indent="0" algn="r">
              <a:lnSpc>
                <a:spcPct val="150000"/>
              </a:lnSpc>
              <a:buNone/>
            </a:pPr>
            <a:r>
              <a:rPr lang="ar-IQ" sz="2800" dirty="0"/>
              <a:t>لا توجد أدوية معتمدة من قبل إدارة الغذاء والدواء لعلاج الدهون في الكبد والتخلص منها، ويعد أفضل دواء لعلاج دهون الكبد قد تمت التوصية على استخدامه من قبل الجمعية الأمريكية لدراسة أمراض الكبد حتى الآن هو فيتامين إي، أحد مضادات الأكسدة، ودواء البيوجليتازون؛ الذي قد يفيد في حالة علاج دهون الكبد لمرضى السكر كونه يستخدم لعلاج مرض السكري.ومع ذلك، تعتبر هذه العلاجات غير مفيدة للدهون على الكبد لبعض المرضى، كما أن هناك بعض القلق بشأن السلامة والآثار الجانبية التي قد تنتج عن استخدامها. لذا يوصى المريض بالتحدث إلى الطبيب حول ما إذا كانت هذه العلاجات مناسبة لحالته أم لا، لأنها ليست مناسبة للجميع .</a:t>
            </a:r>
          </a:p>
          <a:p>
            <a:pPr marL="0" indent="0" algn="r">
              <a:buNone/>
            </a:pPr>
            <a:r>
              <a:rPr lang="ar-IQ" dirty="0"/>
              <a:t>    </a:t>
            </a:r>
            <a:endParaRPr lang="en-US" dirty="0"/>
          </a:p>
        </p:txBody>
      </p:sp>
    </p:spTree>
    <p:extLst>
      <p:ext uri="{BB962C8B-B14F-4D97-AF65-F5344CB8AC3E}">
        <p14:creationId xmlns:p14="http://schemas.microsoft.com/office/powerpoint/2010/main" val="863802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1B266-4A8E-5E64-CA37-4859704FB7CA}"/>
              </a:ext>
            </a:extLst>
          </p:cNvPr>
          <p:cNvSpPr>
            <a:spLocks noGrp="1"/>
          </p:cNvSpPr>
          <p:nvPr>
            <p:ph idx="1"/>
          </p:nvPr>
        </p:nvSpPr>
        <p:spPr>
          <a:xfrm>
            <a:off x="838200" y="822960"/>
            <a:ext cx="10515600" cy="5354003"/>
          </a:xfrm>
        </p:spPr>
        <p:txBody>
          <a:bodyPr/>
          <a:lstStyle/>
          <a:p>
            <a:pPr marL="0" indent="0" algn="r">
              <a:lnSpc>
                <a:spcPct val="150000"/>
              </a:lnSpc>
              <a:buNone/>
            </a:pPr>
            <a:r>
              <a:rPr lang="ar-IQ" sz="2800" dirty="0">
                <a:cs typeface="+mj-cs"/>
              </a:rPr>
              <a:t>علاج دهون الكبد بالحجامة اجري بحث تكون من مجموعتين وقد تلقى المشاركون فيها المشورة بشأن التغذية والنشاط البدني لمدة 6 أشهر.المجموعة العلاجية: حيث تلقى المشاركون فيها المشورة المذكورة أعلاه بالإضافة إلى الحجامة 3 مرات خلال شهر واحد كعلاج دهون الكبد بالحجامة.قيمت صور السونار للكبد، والفحوصات مثل إنزيمات الكبد في بداية الدراسة ونهايتها، وأظهرت النتائج تحسنًا في الصور وانخفاضًا كبيرًا في مستوى إنزيمات الكبد التي تشير إلى تلف الكبد في مجموعة الحجامة مقارنة مع المجموعة الضابطة. </a:t>
            </a:r>
          </a:p>
          <a:p>
            <a:pPr marL="0" indent="0" algn="r">
              <a:lnSpc>
                <a:spcPct val="150000"/>
              </a:lnSpc>
              <a:buNone/>
            </a:pPr>
            <a:r>
              <a:rPr lang="ar-IQ" sz="2800" b="1" i="0" dirty="0">
                <a:solidFill>
                  <a:srgbClr val="FF0000"/>
                </a:solidFill>
                <a:effectLst/>
                <a:latin typeface="Janna LT"/>
                <a:cs typeface="+mj-cs"/>
              </a:rPr>
              <a:t>زراعة الكبد</a:t>
            </a:r>
            <a:r>
              <a:rPr lang="ar-IQ" sz="2800" b="0" i="0" dirty="0">
                <a:effectLst/>
                <a:latin typeface="Janna LT"/>
                <a:cs typeface="+mj-cs"/>
              </a:rPr>
              <a:t>: إذا بدأ الكبد بالفشل، فقد تكون زراعة الكبد هي الخيار الوحيد.</a:t>
            </a:r>
            <a:endParaRPr lang="ar-IQ" sz="2800" dirty="0">
              <a:cs typeface="+mj-cs"/>
            </a:endParaRPr>
          </a:p>
          <a:p>
            <a:pPr algn="r"/>
            <a:endParaRPr lang="en-US" dirty="0"/>
          </a:p>
        </p:txBody>
      </p:sp>
    </p:spTree>
    <p:extLst>
      <p:ext uri="{BB962C8B-B14F-4D97-AF65-F5344CB8AC3E}">
        <p14:creationId xmlns:p14="http://schemas.microsoft.com/office/powerpoint/2010/main" val="25500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4883-AF79-807A-E6AF-FF6FC81A2E16}"/>
              </a:ext>
            </a:extLst>
          </p:cNvPr>
          <p:cNvSpPr>
            <a:spLocks noGrp="1"/>
          </p:cNvSpPr>
          <p:nvPr>
            <p:ph type="title"/>
          </p:nvPr>
        </p:nvSpPr>
        <p:spPr/>
        <p:txBody>
          <a:bodyPr/>
          <a:lstStyle/>
          <a:p>
            <a:pPr algn="r"/>
            <a:r>
              <a:rPr lang="ar-IQ" dirty="0">
                <a:solidFill>
                  <a:srgbClr val="C00000"/>
                </a:solidFill>
              </a:rPr>
              <a:t>ماهي وظائف الكبد ؟</a:t>
            </a:r>
            <a:endParaRPr lang="en-US" dirty="0">
              <a:solidFill>
                <a:srgbClr val="C00000"/>
              </a:solidFill>
            </a:endParaRPr>
          </a:p>
        </p:txBody>
      </p:sp>
      <p:sp>
        <p:nvSpPr>
          <p:cNvPr id="3" name="Content Placeholder 2">
            <a:extLst>
              <a:ext uri="{FF2B5EF4-FFF2-40B4-BE49-F238E27FC236}">
                <a16:creationId xmlns:a16="http://schemas.microsoft.com/office/drawing/2014/main" id="{2D48203F-78C6-8BDD-9BDD-E6B50BFA2EA9}"/>
              </a:ext>
            </a:extLst>
          </p:cNvPr>
          <p:cNvSpPr>
            <a:spLocks noGrp="1"/>
          </p:cNvSpPr>
          <p:nvPr>
            <p:ph idx="1"/>
          </p:nvPr>
        </p:nvSpPr>
        <p:spPr>
          <a:xfrm>
            <a:off x="838200" y="1508760"/>
            <a:ext cx="10515600" cy="4668203"/>
          </a:xfrm>
        </p:spPr>
        <p:txBody>
          <a:bodyPr>
            <a:normAutofit fontScale="92500" lnSpcReduction="20000"/>
          </a:bodyPr>
          <a:lstStyle/>
          <a:p>
            <a:pPr marL="0" indent="0" algn="r">
              <a:lnSpc>
                <a:spcPct val="150000"/>
              </a:lnSpc>
              <a:buNone/>
            </a:pPr>
            <a:r>
              <a:rPr lang="ar-IQ" sz="2800" b="0" i="0" dirty="0">
                <a:solidFill>
                  <a:srgbClr val="000000"/>
                </a:solidFill>
                <a:effectLst/>
                <a:latin typeface="Open Sans" panose="020B0606030504020204" pitchFamily="34" charset="0"/>
              </a:rPr>
              <a:t>يشبه الكبد المصنع الكيميائي في الجسم.حيث يقوم بإنتاج العديد من المواد الهامة، مثل</a:t>
            </a:r>
          </a:p>
          <a:p>
            <a:pPr marL="0" indent="0" algn="r">
              <a:lnSpc>
                <a:spcPct val="150000"/>
              </a:lnSpc>
              <a:buNone/>
            </a:pPr>
            <a:r>
              <a:rPr lang="ar-IQ" sz="2800" b="0" i="0" dirty="0">
                <a:solidFill>
                  <a:srgbClr val="000000"/>
                </a:solidFill>
                <a:effectLst/>
                <a:latin typeface="Open Sans" panose="020B0606030504020204" pitchFamily="34" charset="0"/>
              </a:rPr>
              <a:t>الصفراء، وهي سائل هضميّ يُفكك الدُّهون</a:t>
            </a:r>
          </a:p>
          <a:p>
            <a:pPr marL="0" indent="0" algn="r">
              <a:lnSpc>
                <a:spcPct val="150000"/>
              </a:lnSpc>
              <a:buNone/>
            </a:pPr>
            <a:r>
              <a:rPr lang="ar-IQ" sz="2800" b="0" i="0" dirty="0">
                <a:solidFill>
                  <a:srgbClr val="000000"/>
                </a:solidFill>
                <a:effectLst/>
                <a:latin typeface="Open Sans" panose="020B0606030504020204" pitchFamily="34" charset="0"/>
              </a:rPr>
              <a:t>البروتينات التي تساعد على تخثر الدم</a:t>
            </a:r>
          </a:p>
          <a:p>
            <a:pPr marL="0" indent="0" algn="r">
              <a:lnSpc>
                <a:spcPct val="150000"/>
              </a:lnSpc>
              <a:buNone/>
            </a:pPr>
            <a:r>
              <a:rPr lang="ar-IQ" sz="2800" b="0" i="0" dirty="0">
                <a:solidFill>
                  <a:srgbClr val="000000"/>
                </a:solidFill>
                <a:effectLst/>
                <a:latin typeface="Open Sans" panose="020B0606030504020204" pitchFamily="34" charset="0"/>
              </a:rPr>
              <a:t>الكولسترول الذي يحتاجه الجسم لإنتاج بعض الهرمونات</a:t>
            </a:r>
          </a:p>
          <a:p>
            <a:pPr marL="0" indent="0" algn="r">
              <a:lnSpc>
                <a:spcPct val="150000"/>
              </a:lnSpc>
              <a:buNone/>
            </a:pPr>
            <a:r>
              <a:rPr lang="ar-IQ" sz="2800" b="0" i="0" dirty="0">
                <a:solidFill>
                  <a:srgbClr val="000000"/>
                </a:solidFill>
                <a:effectLst/>
                <a:latin typeface="Open Sans" panose="020B0606030504020204" pitchFamily="34" charset="0"/>
              </a:rPr>
              <a:t>تتضمن الوظائف الأخرى التي يقوم بها الكبد:</a:t>
            </a:r>
          </a:p>
          <a:p>
            <a:pPr marL="0" indent="0" algn="r">
              <a:lnSpc>
                <a:spcPct val="150000"/>
              </a:lnSpc>
              <a:buNone/>
            </a:pPr>
            <a:r>
              <a:rPr lang="ar-IQ" sz="2800" b="0" i="0" dirty="0">
                <a:solidFill>
                  <a:srgbClr val="000000"/>
                </a:solidFill>
                <a:effectLst/>
                <a:latin typeface="Open Sans" panose="020B0606030504020204" pitchFamily="34" charset="0"/>
              </a:rPr>
              <a:t>تخزينُ السُّكَّر لتحريره عندما يحتاج الجسم إلى طاقة إضافية بشكل مفاجئ</a:t>
            </a:r>
          </a:p>
          <a:p>
            <a:pPr marL="0" indent="0" algn="r">
              <a:lnSpc>
                <a:spcPct val="150000"/>
              </a:lnSpc>
              <a:buNone/>
            </a:pPr>
            <a:r>
              <a:rPr lang="ar-IQ" sz="2800" b="0" i="0" dirty="0">
                <a:solidFill>
                  <a:srgbClr val="000000"/>
                </a:solidFill>
                <a:effectLst/>
                <a:latin typeface="Open Sans" panose="020B0606030504020204" pitchFamily="34" charset="0"/>
              </a:rPr>
              <a:t>المساعدة على تفكيك الأدوية والسُّموم وغيرها من المواد حتى يستطيع الجسمُ التخلُّصَ منها</a:t>
            </a:r>
          </a:p>
          <a:p>
            <a:pPr algn="r"/>
            <a:endParaRPr lang="en-US" dirty="0"/>
          </a:p>
        </p:txBody>
      </p:sp>
    </p:spTree>
    <p:extLst>
      <p:ext uri="{BB962C8B-B14F-4D97-AF65-F5344CB8AC3E}">
        <p14:creationId xmlns:p14="http://schemas.microsoft.com/office/powerpoint/2010/main" val="383728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46855EC-C9DC-22AC-2776-F466E4D84F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2920" y="289560"/>
            <a:ext cx="11018520" cy="62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5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324E-9CB9-F5A8-818F-9CDC02EDBE1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3F06F3-9038-7CBE-6A19-6632334361C4}"/>
              </a:ext>
            </a:extLst>
          </p:cNvPr>
          <p:cNvSpPr>
            <a:spLocks noGrp="1"/>
          </p:cNvSpPr>
          <p:nvPr>
            <p:ph idx="1"/>
          </p:nvPr>
        </p:nvSpPr>
        <p:spPr>
          <a:xfrm>
            <a:off x="838200" y="731520"/>
            <a:ext cx="10515600" cy="5445443"/>
          </a:xfrm>
        </p:spPr>
        <p:txBody>
          <a:bodyPr>
            <a:normAutofit lnSpcReduction="10000"/>
          </a:bodyPr>
          <a:lstStyle/>
          <a:p>
            <a:pPr marL="0" indent="0" algn="r">
              <a:lnSpc>
                <a:spcPct val="150000"/>
              </a:lnSpc>
              <a:buNone/>
            </a:pPr>
            <a:r>
              <a:rPr lang="ar-IQ" sz="3200" b="1" i="0" dirty="0">
                <a:solidFill>
                  <a:srgbClr val="C00000"/>
                </a:solidFill>
                <a:effectLst/>
                <a:latin typeface="Open Sans" panose="020B0606030504020204" pitchFamily="34" charset="0"/>
              </a:rPr>
              <a:t>ما هي الصفراء؟</a:t>
            </a:r>
          </a:p>
          <a:p>
            <a:pPr marL="0" indent="0" algn="r">
              <a:lnSpc>
                <a:spcPct val="150000"/>
              </a:lnSpc>
              <a:buNone/>
            </a:pPr>
            <a:r>
              <a:rPr lang="ar-IQ" sz="3200" b="0" i="0" dirty="0">
                <a:solidFill>
                  <a:srgbClr val="000000"/>
                </a:solidFill>
                <a:effectLst/>
                <a:latin typeface="Open Sans" panose="020B0606030504020204" pitchFamily="34" charset="0"/>
              </a:rPr>
              <a:t>هي سائل سميك أصفر مخضر يجري تصنيعه في الكبد.تتدفَّق الصفراء ضمن أنابيب تُسمَّى الأقنية الصفراويَّة.ثم تخرج الصفراء من الكبد عبر قناة صفراوية كبيرة.يمكن أن تنتقل الصفراء مباشرةً إلى الأمعاء أو إلى المرارة حيث تُخزَّن إلى حين الحاجة إليها.</a:t>
            </a:r>
          </a:p>
          <a:p>
            <a:pPr marL="0" indent="0" algn="r">
              <a:lnSpc>
                <a:spcPct val="150000"/>
              </a:lnSpc>
              <a:buNone/>
            </a:pPr>
            <a:r>
              <a:rPr lang="ar-IQ" sz="3200" b="0" i="0" dirty="0">
                <a:solidFill>
                  <a:srgbClr val="000000"/>
                </a:solidFill>
                <a:effectLst/>
                <a:latin typeface="Open Sans" panose="020B0606030504020204" pitchFamily="34" charset="0"/>
              </a:rPr>
              <a:t>تساعد الصفراء الموجودة في الأمعاء على امتصاص الدهون التي يتناولها الشخص.</a:t>
            </a:r>
          </a:p>
          <a:p>
            <a:pPr marL="0" indent="0">
              <a:buNone/>
            </a:pPr>
            <a:endParaRPr lang="en-US" dirty="0"/>
          </a:p>
        </p:txBody>
      </p:sp>
    </p:spTree>
    <p:extLst>
      <p:ext uri="{BB962C8B-B14F-4D97-AF65-F5344CB8AC3E}">
        <p14:creationId xmlns:p14="http://schemas.microsoft.com/office/powerpoint/2010/main" val="12790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6B568-8AB3-4B6E-B4FA-F3C3D1988DEA}"/>
              </a:ext>
            </a:extLst>
          </p:cNvPr>
          <p:cNvSpPr>
            <a:spLocks noGrp="1"/>
          </p:cNvSpPr>
          <p:nvPr>
            <p:ph idx="1"/>
          </p:nvPr>
        </p:nvSpPr>
        <p:spPr>
          <a:xfrm>
            <a:off x="838200" y="557213"/>
            <a:ext cx="10515600" cy="5619750"/>
          </a:xfrm>
        </p:spPr>
        <p:txBody>
          <a:bodyPr>
            <a:normAutofit/>
          </a:bodyPr>
          <a:lstStyle/>
          <a:p>
            <a:pPr marL="0" indent="0" algn="r">
              <a:lnSpc>
                <a:spcPct val="150000"/>
              </a:lnSpc>
              <a:buNone/>
            </a:pPr>
            <a:r>
              <a:rPr lang="ar-IQ" sz="3200" b="1" i="0" dirty="0">
                <a:solidFill>
                  <a:srgbClr val="C00000"/>
                </a:solidFill>
                <a:effectLst/>
                <a:latin typeface="Janna LT"/>
              </a:rPr>
              <a:t>ما هو مرض الكبد الدهني؟</a:t>
            </a:r>
          </a:p>
          <a:p>
            <a:pPr marL="0" indent="0" algn="r" fontAlgn="base">
              <a:lnSpc>
                <a:spcPct val="150000"/>
              </a:lnSpc>
              <a:buNone/>
            </a:pPr>
            <a:r>
              <a:rPr lang="ar-IQ" sz="2800" b="0" i="0" dirty="0">
                <a:solidFill>
                  <a:srgbClr val="4B4B45"/>
                </a:solidFill>
                <a:effectLst/>
                <a:latin typeface="Janna LT"/>
              </a:rPr>
              <a:t>مرض الكبد الدهني هو حالة ناتجة عن تراكم الدهون الزائدة في الكبد. يحتوي الكبد بشكل طبيعي على بعض الدهون، ولكن عندما يتجاوز المستوى 5-10٪ يصنف على أنه مرض الكبد الدهني</a:t>
            </a:r>
            <a:r>
              <a:rPr lang="ar-IQ" sz="2800" dirty="0">
                <a:solidFill>
                  <a:srgbClr val="4B4B45"/>
                </a:solidFill>
                <a:latin typeface="Janna LT"/>
              </a:rPr>
              <a:t> </a:t>
            </a:r>
            <a:r>
              <a:rPr lang="ar-IQ" sz="2800" b="0" i="0" dirty="0">
                <a:solidFill>
                  <a:srgbClr val="4B4B45"/>
                </a:solidFill>
                <a:effectLst/>
                <a:latin typeface="Janna LT"/>
              </a:rPr>
              <a:t>وهو من الامراض الشائعة في بلدان العالم الغربي بصورة خاصة وكذلك بالبلاد العربية .</a:t>
            </a:r>
          </a:p>
          <a:p>
            <a:pPr marL="0" indent="0" algn="r" fontAlgn="base">
              <a:lnSpc>
                <a:spcPct val="150000"/>
              </a:lnSpc>
              <a:buNone/>
            </a:pPr>
            <a:r>
              <a:rPr lang="ar-IQ" sz="2800" dirty="0">
                <a:solidFill>
                  <a:srgbClr val="4B4B45"/>
                </a:solidFill>
                <a:latin typeface="Janna LT"/>
              </a:rPr>
              <a:t>قد</a:t>
            </a:r>
            <a:r>
              <a:rPr lang="ar-IQ" sz="2800" b="0" i="0" dirty="0">
                <a:solidFill>
                  <a:srgbClr val="4B4B45"/>
                </a:solidFill>
                <a:effectLst/>
                <a:latin typeface="Janna LT"/>
              </a:rPr>
              <a:t> تسبب </a:t>
            </a:r>
            <a:r>
              <a:rPr lang="ar-IQ" sz="2800" dirty="0">
                <a:solidFill>
                  <a:srgbClr val="4B4B45"/>
                </a:solidFill>
                <a:latin typeface="Janna LT"/>
              </a:rPr>
              <a:t>بعض</a:t>
            </a:r>
            <a:r>
              <a:rPr lang="ar-IQ" sz="2800" b="0" i="0" dirty="0">
                <a:solidFill>
                  <a:srgbClr val="4B4B45"/>
                </a:solidFill>
                <a:effectLst/>
                <a:latin typeface="Janna LT"/>
              </a:rPr>
              <a:t> حالات مرض الكبد الدهني الى مشاكل خطرة، ولكن عند بعض الأشخاص (الثلث تقريباً) يمكن أن تؤدي إلى تلف الكبد.</a:t>
            </a:r>
          </a:p>
          <a:p>
            <a:pPr marL="0" indent="0" algn="r">
              <a:buNone/>
            </a:pPr>
            <a:endParaRPr lang="en-US" dirty="0"/>
          </a:p>
        </p:txBody>
      </p:sp>
    </p:spTree>
    <p:extLst>
      <p:ext uri="{BB962C8B-B14F-4D97-AF65-F5344CB8AC3E}">
        <p14:creationId xmlns:p14="http://schemas.microsoft.com/office/powerpoint/2010/main" val="384375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D49B6-B605-78B0-4A3E-69948E0F926C}"/>
              </a:ext>
            </a:extLst>
          </p:cNvPr>
          <p:cNvSpPr>
            <a:spLocks noGrp="1"/>
          </p:cNvSpPr>
          <p:nvPr>
            <p:ph idx="1"/>
          </p:nvPr>
        </p:nvSpPr>
        <p:spPr>
          <a:xfrm>
            <a:off x="838200" y="777240"/>
            <a:ext cx="10515600" cy="5399723"/>
          </a:xfrm>
        </p:spPr>
        <p:txBody>
          <a:bodyPr/>
          <a:lstStyle/>
          <a:p>
            <a:pPr marL="0" indent="0" algn="r" fontAlgn="base">
              <a:lnSpc>
                <a:spcPct val="150000"/>
              </a:lnSpc>
              <a:buNone/>
            </a:pPr>
            <a:r>
              <a:rPr lang="ar-IQ" sz="2800" b="0" i="0" dirty="0">
                <a:solidFill>
                  <a:srgbClr val="4B4B45"/>
                </a:solidFill>
                <a:effectLst/>
                <a:latin typeface="Janna LT"/>
              </a:rPr>
              <a:t>يتطور مرض الكبد الدهني من خلال المراحل التالية:</a:t>
            </a:r>
          </a:p>
          <a:p>
            <a:pPr marL="0" indent="0" algn="r" fontAlgn="base">
              <a:lnSpc>
                <a:spcPct val="150000"/>
              </a:lnSpc>
              <a:buNone/>
            </a:pPr>
            <a:r>
              <a:rPr lang="ar-IQ" sz="2800" b="1" i="0" dirty="0">
                <a:solidFill>
                  <a:srgbClr val="C00000"/>
                </a:solidFill>
                <a:effectLst/>
                <a:latin typeface="inherit"/>
              </a:rPr>
              <a:t>التهاب الكبد الدهني</a:t>
            </a:r>
            <a:r>
              <a:rPr lang="ar-IQ" sz="2800" b="0" i="0" dirty="0">
                <a:solidFill>
                  <a:srgbClr val="4B4B45"/>
                </a:solidFill>
                <a:effectLst/>
                <a:latin typeface="inherit"/>
              </a:rPr>
              <a:t>: يتورم الكبد أو يصاب بالالتهاب وتتلف أنسجته حين يتلف الكبد، يبدأ النسيج الندبي بالتشكل.</a:t>
            </a:r>
          </a:p>
          <a:p>
            <a:pPr marL="0" indent="0" algn="r" fontAlgn="base">
              <a:lnSpc>
                <a:spcPct val="150000"/>
              </a:lnSpc>
              <a:buNone/>
            </a:pPr>
            <a:r>
              <a:rPr lang="ar-IQ" sz="2800" b="1" i="0" dirty="0">
                <a:solidFill>
                  <a:srgbClr val="C00000"/>
                </a:solidFill>
                <a:effectLst/>
                <a:latin typeface="inherit"/>
              </a:rPr>
              <a:t>تليف الكبد: </a:t>
            </a:r>
            <a:r>
              <a:rPr lang="ar-IQ" sz="2800" b="0" i="0" dirty="0">
                <a:solidFill>
                  <a:srgbClr val="4B4B45"/>
                </a:solidFill>
                <a:effectLst/>
                <a:latin typeface="inherit"/>
              </a:rPr>
              <a:t>توجد كميات كبيرة من الندبات التي تحل محل الأنسجة السليمة.</a:t>
            </a:r>
          </a:p>
          <a:p>
            <a:pPr marL="0" indent="0" algn="r" fontAlgn="base">
              <a:lnSpc>
                <a:spcPct val="150000"/>
              </a:lnSpc>
              <a:buNone/>
            </a:pPr>
            <a:r>
              <a:rPr lang="ar-IQ" sz="2800" b="0" i="0" dirty="0">
                <a:solidFill>
                  <a:srgbClr val="4B4B45"/>
                </a:solidFill>
                <a:effectLst/>
                <a:latin typeface="Janna LT"/>
              </a:rPr>
              <a:t>لحسن الحظ، يمكن الوقاية من مرض الكبد الدهني أو عكسه بتغيير نمط حياتك.</a:t>
            </a:r>
          </a:p>
          <a:p>
            <a:endParaRPr lang="en-US" dirty="0"/>
          </a:p>
        </p:txBody>
      </p:sp>
    </p:spTree>
    <p:extLst>
      <p:ext uri="{BB962C8B-B14F-4D97-AF65-F5344CB8AC3E}">
        <p14:creationId xmlns:p14="http://schemas.microsoft.com/office/powerpoint/2010/main" val="265333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ا هو علاج تليف الكبد">
            <a:extLst>
              <a:ext uri="{FF2B5EF4-FFF2-40B4-BE49-F238E27FC236}">
                <a16:creationId xmlns:a16="http://schemas.microsoft.com/office/drawing/2014/main" id="{DA067C2D-73C2-6F70-F9F0-2D922E9B74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63040" y="990600"/>
            <a:ext cx="9159240" cy="5074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2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0A5E6-E98A-4EAA-97BA-BA6E118B108A}"/>
              </a:ext>
            </a:extLst>
          </p:cNvPr>
          <p:cNvSpPr>
            <a:spLocks noGrp="1"/>
          </p:cNvSpPr>
          <p:nvPr>
            <p:ph idx="1"/>
          </p:nvPr>
        </p:nvSpPr>
        <p:spPr>
          <a:xfrm>
            <a:off x="838200" y="557213"/>
            <a:ext cx="10515600" cy="5291138"/>
          </a:xfrm>
        </p:spPr>
        <p:txBody>
          <a:bodyPr>
            <a:normAutofit fontScale="85000" lnSpcReduction="10000"/>
          </a:bodyPr>
          <a:lstStyle/>
          <a:p>
            <a:pPr marL="0" indent="0" algn="r" fontAlgn="base">
              <a:buNone/>
            </a:pPr>
            <a:r>
              <a:rPr lang="ar-IQ" sz="3300" b="1" i="0" dirty="0">
                <a:solidFill>
                  <a:srgbClr val="C00000"/>
                </a:solidFill>
                <a:effectLst/>
                <a:latin typeface="Janna LT"/>
              </a:rPr>
              <a:t>تليف الكبد</a:t>
            </a:r>
          </a:p>
          <a:p>
            <a:pPr marL="0" indent="0" algn="r" fontAlgn="base">
              <a:lnSpc>
                <a:spcPct val="170000"/>
              </a:lnSpc>
              <a:buNone/>
            </a:pPr>
            <a:r>
              <a:rPr lang="ar-IQ" sz="3000" b="0" i="0" dirty="0">
                <a:solidFill>
                  <a:srgbClr val="4B4B45"/>
                </a:solidFill>
                <a:effectLst/>
                <a:latin typeface="Janna LT"/>
              </a:rPr>
              <a:t>عندما يتضرر الكبد بشكل كبير، فإنه يسبب تندباً يسمى تليف الكبد. كلما زادت كمية الندبات </a:t>
            </a:r>
            <a:r>
              <a:rPr lang="ar-IQ" sz="3000" dirty="0">
                <a:solidFill>
                  <a:srgbClr val="4B4B45"/>
                </a:solidFill>
                <a:latin typeface="Janna LT"/>
              </a:rPr>
              <a:t>كلما</a:t>
            </a:r>
            <a:r>
              <a:rPr lang="ar-IQ" sz="3000" b="0" i="0" dirty="0">
                <a:solidFill>
                  <a:srgbClr val="4B4B45"/>
                </a:solidFill>
                <a:effectLst/>
                <a:latin typeface="Janna LT"/>
              </a:rPr>
              <a:t> تضعف وظيفة الكبد. يمكن أن يسبب ذلك الفشل الكبدي الكامل أو سرطان الكبد.</a:t>
            </a:r>
          </a:p>
          <a:p>
            <a:pPr marL="0" indent="0" algn="r" fontAlgn="base">
              <a:lnSpc>
                <a:spcPct val="170000"/>
              </a:lnSpc>
              <a:buNone/>
            </a:pPr>
            <a:r>
              <a:rPr lang="ar-IQ" sz="3000" b="1" i="0" dirty="0">
                <a:solidFill>
                  <a:srgbClr val="C00000"/>
                </a:solidFill>
                <a:effectLst/>
                <a:latin typeface="Janna LT"/>
              </a:rPr>
              <a:t>انواع امراض الكبد الدهني</a:t>
            </a:r>
          </a:p>
          <a:p>
            <a:pPr marL="0" indent="0" algn="r" fontAlgn="base">
              <a:lnSpc>
                <a:spcPct val="170000"/>
              </a:lnSpc>
              <a:buNone/>
            </a:pPr>
            <a:r>
              <a:rPr lang="ar-IQ" sz="3000" b="0" i="0" dirty="0">
                <a:solidFill>
                  <a:srgbClr val="4B4B45"/>
                </a:solidFill>
                <a:effectLst/>
                <a:latin typeface="Janna LT"/>
              </a:rPr>
              <a:t>النوعان الرئيسيان لمرض الكبد الدهني هما:</a:t>
            </a:r>
          </a:p>
          <a:p>
            <a:pPr marL="0" indent="0" algn="r" fontAlgn="base">
              <a:lnSpc>
                <a:spcPct val="170000"/>
              </a:lnSpc>
              <a:buNone/>
            </a:pPr>
            <a:r>
              <a:rPr lang="ar-IQ" sz="3000" b="0" i="0" dirty="0">
                <a:solidFill>
                  <a:srgbClr val="4B4B45"/>
                </a:solidFill>
                <a:effectLst/>
                <a:latin typeface="inherit"/>
              </a:rPr>
              <a:t>مرض الكبد الدهني غير المرتبط بالكحول: هذه حالة شائعة ناجمة عن تراكم الدهون الزائدة في الكبد. عوامل مثل زيادة الوزن والإصابة بمرض السكري تزيد من خطر الإصابة بالمرض.</a:t>
            </a:r>
          </a:p>
          <a:p>
            <a:pPr marL="0" indent="0" algn="r" fontAlgn="base">
              <a:buNone/>
            </a:pPr>
            <a:endParaRPr lang="ar-IQ" b="0" i="0" dirty="0">
              <a:solidFill>
                <a:srgbClr val="4B4B45"/>
              </a:solidFill>
              <a:effectLst/>
              <a:latin typeface="Janna LT"/>
            </a:endParaRPr>
          </a:p>
          <a:p>
            <a:endParaRPr lang="en-US" dirty="0"/>
          </a:p>
        </p:txBody>
      </p:sp>
    </p:spTree>
    <p:extLst>
      <p:ext uri="{BB962C8B-B14F-4D97-AF65-F5344CB8AC3E}">
        <p14:creationId xmlns:p14="http://schemas.microsoft.com/office/powerpoint/2010/main" val="56622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3BE1C-5620-0052-CAEC-AA5DA088DF30}"/>
              </a:ext>
            </a:extLst>
          </p:cNvPr>
          <p:cNvSpPr>
            <a:spLocks noGrp="1"/>
          </p:cNvSpPr>
          <p:nvPr>
            <p:ph idx="1"/>
          </p:nvPr>
        </p:nvSpPr>
        <p:spPr>
          <a:xfrm>
            <a:off x="838200" y="838200"/>
            <a:ext cx="10515600" cy="5338763"/>
          </a:xfrm>
        </p:spPr>
        <p:txBody>
          <a:bodyPr/>
          <a:lstStyle/>
          <a:p>
            <a:pPr marL="0" indent="0" algn="r">
              <a:lnSpc>
                <a:spcPct val="150000"/>
              </a:lnSpc>
              <a:buNone/>
            </a:pPr>
            <a:r>
              <a:rPr lang="ar-IQ" sz="2800" b="1" i="0" dirty="0">
                <a:solidFill>
                  <a:srgbClr val="C00000"/>
                </a:solidFill>
                <a:effectLst/>
                <a:latin typeface="inherit"/>
              </a:rPr>
              <a:t>مرض الكبد الدهني المرتبط بالكحول</a:t>
            </a:r>
            <a:r>
              <a:rPr lang="ar-IQ" sz="2800" b="1" i="0" dirty="0">
                <a:solidFill>
                  <a:srgbClr val="4B4B45"/>
                </a:solidFill>
                <a:effectLst/>
                <a:latin typeface="inherit"/>
              </a:rPr>
              <a:t>:</a:t>
            </a:r>
          </a:p>
          <a:p>
            <a:pPr marL="0" indent="0" algn="r">
              <a:lnSpc>
                <a:spcPct val="150000"/>
              </a:lnSpc>
              <a:buNone/>
            </a:pPr>
            <a:r>
              <a:rPr lang="ar-IQ" sz="2800" b="0" i="0" dirty="0">
                <a:solidFill>
                  <a:srgbClr val="4B4B45"/>
                </a:solidFill>
                <a:effectLst/>
                <a:latin typeface="inherit"/>
              </a:rPr>
              <a:t> يحدث هذا بسبب الإفراط في تناول الكحول. الكحول مادة ضارة تلحق الأذى بالكبد حيث يقوم الكبد بتكسير الكحول الى مركبات كميائية  ، وبمرور الوقت يصبح الكبد غير قادر على إصلاح الضرر الذي يصيبه. يتطور التندب الذي يمكن أن يؤدي إلى فشل الكبد أو سرطان الكبد. تكون الحالة أكثر شيوعاً لدى الأشخاص الذين لديهم عوامل خطر للإصابة بأمراض الكبد، مثل زيادة الوزن أو الإصابة بمرض السكري.</a:t>
            </a:r>
          </a:p>
          <a:p>
            <a:pPr algn="r"/>
            <a:endParaRPr lang="en-US" dirty="0"/>
          </a:p>
        </p:txBody>
      </p:sp>
    </p:spTree>
    <p:extLst>
      <p:ext uri="{BB962C8B-B14F-4D97-AF65-F5344CB8AC3E}">
        <p14:creationId xmlns:p14="http://schemas.microsoft.com/office/powerpoint/2010/main" val="99027819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609</TotalTime>
  <Words>2004</Words>
  <Application>Microsoft Office PowerPoint</Application>
  <PresentationFormat>Widescreen</PresentationFormat>
  <Paragraphs>110</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inherit</vt:lpstr>
      <vt:lpstr>Janna LT</vt:lpstr>
      <vt:lpstr>Open Sans</vt:lpstr>
      <vt:lpstr>Roboto</vt:lpstr>
      <vt:lpstr>Tw Cen MT</vt:lpstr>
      <vt:lpstr>Droplet</vt:lpstr>
      <vt:lpstr> </vt:lpstr>
      <vt:lpstr>PowerPoint Presentation</vt:lpstr>
      <vt:lpstr>ماهي وظائف الكبد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مضاعفات مرض الكبد الدهني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 hussin</dc:creator>
  <cp:lastModifiedBy>ban hussin</cp:lastModifiedBy>
  <cp:revision>28</cp:revision>
  <dcterms:created xsi:type="dcterms:W3CDTF">2023-08-06T14:41:49Z</dcterms:created>
  <dcterms:modified xsi:type="dcterms:W3CDTF">2023-11-12T16:38:11Z</dcterms:modified>
</cp:coreProperties>
</file>