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71" r:id="rId8"/>
    <p:sldId id="269" r:id="rId9"/>
    <p:sldId id="260" r:id="rId10"/>
    <p:sldId id="261" r:id="rId11"/>
    <p:sldId id="262" r:id="rId12"/>
    <p:sldId id="273" r:id="rId13"/>
    <p:sldId id="263" r:id="rId14"/>
    <p:sldId id="265" r:id="rId15"/>
    <p:sldId id="270" r:id="rId16"/>
    <p:sldId id="266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3D1849-AAB3-4F10-AF71-D23FD6373A14}" type="datetimeFigureOut">
              <a:rPr lang="ar-IQ" smtClean="0"/>
              <a:pPr/>
              <a:t>22/05/1445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D4EFED-8759-4A8D-A1B7-E0A0B9D65FC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55" y="332510"/>
            <a:ext cx="11251581" cy="1440872"/>
          </a:xfrm>
        </p:spPr>
        <p:txBody>
          <a:bodyPr>
            <a:noAutofit/>
          </a:bodyPr>
          <a:lstStyle/>
          <a:p>
            <a:pPr algn="ctr" rtl="1"/>
            <a:r>
              <a:rPr lang="ar-IQ" sz="8000" b="1" dirty="0" smtClean="0">
                <a:solidFill>
                  <a:schemeClr val="tx1"/>
                </a:solidFill>
              </a:rPr>
              <a:t>المحافظة على الوزن الصحي </a:t>
            </a:r>
            <a:endParaRPr lang="ar-IQ" sz="8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385" y="4783873"/>
            <a:ext cx="6452840" cy="1009186"/>
          </a:xfrm>
        </p:spPr>
        <p:txBody>
          <a:bodyPr>
            <a:normAutofit fontScale="77500" lnSpcReduction="20000"/>
          </a:bodyPr>
          <a:lstStyle/>
          <a:p>
            <a:endParaRPr lang="ar-IQ" sz="4400" b="1" dirty="0" smtClean="0"/>
          </a:p>
          <a:p>
            <a:pPr algn="ctr" rtl="1"/>
            <a:r>
              <a:rPr lang="ar-IQ" sz="4400" b="1" dirty="0" smtClean="0"/>
              <a:t>معهد بحوث التغذية </a:t>
            </a:r>
            <a:endParaRPr lang="ar-IQ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2" y="1773382"/>
            <a:ext cx="7744691" cy="33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46" y="191704"/>
            <a:ext cx="11345183" cy="1697851"/>
          </a:xfr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ar-IQ" sz="4900" b="1" dirty="0" smtClean="0"/>
              <a:t>2. الموازنة بين مقدار الطاقة أو كمية السعرات الحرارية المتناولة من الأغذية والمشروبات مع مقدار الطاقة المُستهلكة</a:t>
            </a:r>
            <a:endParaRPr lang="ar-IQ" sz="49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53959" y="2152185"/>
            <a:ext cx="5592518" cy="44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8" y="2152185"/>
            <a:ext cx="5410203" cy="45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4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4854" y="319540"/>
            <a:ext cx="10993821" cy="63227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تبنى </a:t>
            </a:r>
            <a:r>
              <a:rPr lang="ar-IQ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اســتراتيجية الأغــــــذية قـــليلة الســعرات </a:t>
            </a:r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الحــــــــــرارية</a:t>
            </a: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ar-IQ" sz="4200" b="1" dirty="0" smtClean="0">
                <a:solidFill>
                  <a:schemeClr val="accent1"/>
                </a:solidFill>
              </a:rPr>
              <a:t>الحد</a:t>
            </a:r>
            <a:r>
              <a:rPr lang="ar-IQ" sz="4200" b="1" dirty="0" smtClean="0"/>
              <a:t> من تناول الأغذية ذات المحتوى العالي أو المفرط من الطاقة كالأغذية الغنية بالدهون والسكريات                    </a:t>
            </a:r>
            <a:r>
              <a:rPr lang="ar-IQ" sz="4200" b="1" dirty="0" smtClean="0">
                <a:solidFill>
                  <a:schemeClr val="accent1"/>
                </a:solidFill>
              </a:rPr>
              <a:t>(مثل الشوكولاتة, المعجنات والحلويات العربية)</a:t>
            </a:r>
            <a:r>
              <a:rPr lang="ar-IQ" sz="4200" b="1" dirty="0" smtClean="0">
                <a:solidFill>
                  <a:schemeClr val="tx1"/>
                </a:solidFill>
              </a:rPr>
              <a:t>. </a:t>
            </a: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ar-IQ" sz="4200" b="1" dirty="0" smtClean="0">
                <a:solidFill>
                  <a:schemeClr val="accent1"/>
                </a:solidFill>
              </a:rPr>
              <a:t>زيادة</a:t>
            </a:r>
            <a:r>
              <a:rPr lang="ar-IQ" sz="4200" b="1" dirty="0" smtClean="0"/>
              <a:t> تناول الأغذية الغنية بالألياف والقليلة بالسعرات الحرارية </a:t>
            </a:r>
            <a:r>
              <a:rPr lang="ar-IQ" sz="4200" b="1" dirty="0" smtClean="0">
                <a:solidFill>
                  <a:schemeClr val="accent1"/>
                </a:solidFill>
              </a:rPr>
              <a:t>(مثل الخضروات الطازجة, السلطات والحبوب)</a:t>
            </a:r>
            <a:r>
              <a:rPr lang="ar-IQ" sz="4200" b="1" dirty="0" smtClean="0"/>
              <a:t>.</a:t>
            </a:r>
          </a:p>
          <a:p>
            <a:pPr algn="justLow" rtl="1">
              <a:buFont typeface="Wingdings" panose="05000000000000000000" pitchFamily="2" charset="2"/>
              <a:buChar char="§"/>
            </a:pPr>
            <a:r>
              <a:rPr lang="ar-IQ" sz="4200" b="1" dirty="0" smtClean="0">
                <a:solidFill>
                  <a:schemeClr val="accent1"/>
                </a:solidFill>
              </a:rPr>
              <a:t>اختيار</a:t>
            </a:r>
            <a:r>
              <a:rPr lang="ar-IQ" sz="4200" b="1" dirty="0" smtClean="0"/>
              <a:t> المشروبات الخالية من السعرات الحرارية بدلاً من المشروبات المُحلاة والمشروبات الغازية الاعتيادية.</a:t>
            </a:r>
          </a:p>
          <a:p>
            <a:pPr algn="justLow"/>
            <a:endParaRPr lang="ar-IQ" sz="4800" b="1" dirty="0"/>
          </a:p>
        </p:txBody>
      </p:sp>
    </p:spTree>
    <p:extLst>
      <p:ext uri="{BB962C8B-B14F-4D97-AF65-F5344CB8AC3E}">
        <p14:creationId xmlns:p14="http://schemas.microsoft.com/office/powerpoint/2010/main" val="717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82436" y="665019"/>
            <a:ext cx="8839199" cy="602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3746" y="477672"/>
            <a:ext cx="11374244" cy="6034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IQ" sz="4400" b="1" dirty="0" smtClean="0">
                <a:solidFill>
                  <a:schemeClr val="accent1"/>
                </a:solidFill>
              </a:rPr>
              <a:t>4. الانتباه الى حجم الحصص الغذائية </a:t>
            </a:r>
            <a:r>
              <a:rPr lang="ar-IQ" sz="4400" b="1" dirty="0" smtClean="0"/>
              <a:t>للمساعد على تحديد مقدار الطاقة أو السعرات الحرارية المتناولة. </a:t>
            </a:r>
          </a:p>
          <a:p>
            <a:pPr marL="0" indent="0" algn="justLow" rtl="1">
              <a:buNone/>
            </a:pPr>
            <a:r>
              <a:rPr lang="ar-IQ" sz="4400" b="1" dirty="0" smtClean="0">
                <a:solidFill>
                  <a:schemeClr val="accent1"/>
                </a:solidFill>
              </a:rPr>
              <a:t>5. التخطيط لبرنامج غذائي متوازن </a:t>
            </a:r>
            <a:r>
              <a:rPr lang="ar-IQ" sz="4400" b="1" dirty="0" smtClean="0"/>
              <a:t>يهدف الى فقدان الوزن البطيء والثابت عن طريق التقليل من السعرات الحرارية, مع كمية كافية من المغذيات, وزيادة النشاط البدني. </a:t>
            </a:r>
          </a:p>
          <a:p>
            <a:pPr marL="0" indent="0" algn="justLow" rtl="1">
              <a:buNone/>
            </a:pPr>
            <a:r>
              <a:rPr lang="ar-IQ" sz="4400" b="1" dirty="0" smtClean="0">
                <a:solidFill>
                  <a:schemeClr val="accent1"/>
                </a:solidFill>
              </a:rPr>
              <a:t>6. تغيير نمط الحياة والتخلص من العادات الغذائية الخاطئة </a:t>
            </a:r>
            <a:r>
              <a:rPr lang="ar-IQ" sz="4400" b="1" dirty="0" smtClean="0"/>
              <a:t>للمحافظة على فقدان الوزن ( أي ممارسة النشاط البدني بانتظام وتقليل كمية السعرات الحرارية المتناولة ). </a:t>
            </a:r>
          </a:p>
          <a:p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7630"/>
            <a:ext cx="12192000" cy="820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IQ" sz="4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التوصيات الأساسية للأشخاص ذوي الأوزان الأقل من الوزن الصحي</a:t>
            </a:r>
            <a:endParaRPr lang="ar-IQ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2966" y="1426778"/>
            <a:ext cx="11256578" cy="4873752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Low" rtl="1">
              <a:buClr>
                <a:srgbClr val="FE8637"/>
              </a:buClr>
              <a:buFont typeface="Wingdings"/>
              <a:buAutoNum type="arabicPeriod"/>
            </a:pPr>
            <a:r>
              <a:rPr lang="ar-IQ" sz="4400" b="1" dirty="0">
                <a:solidFill>
                  <a:prstClr val="black"/>
                </a:solidFill>
              </a:rPr>
              <a:t>المحافظة على الوزن الصحي والمعدل الطبيعي لمؤشر كتلة الجسم الطبيعي</a:t>
            </a:r>
          </a:p>
          <a:p>
            <a:pPr marL="457200" lvl="0" indent="-457200" algn="justLow" rtl="1">
              <a:buClr>
                <a:srgbClr val="FE8637"/>
              </a:buClr>
              <a:buFont typeface="Wingdings"/>
              <a:buAutoNum type="arabicPeriod"/>
            </a:pPr>
            <a:r>
              <a:rPr lang="ar-IQ" sz="4400" b="1" dirty="0">
                <a:solidFill>
                  <a:prstClr val="black"/>
                </a:solidFill>
              </a:rPr>
              <a:t>الموازنة بين مقدار الطاقة او كمية السعرات الحرارية المتناولة من الاغذية والمشروبات مع مقدار الطاقة </a:t>
            </a:r>
            <a:r>
              <a:rPr lang="ar-IQ" sz="4400" b="1" dirty="0" smtClean="0">
                <a:solidFill>
                  <a:prstClr val="black"/>
                </a:solidFill>
              </a:rPr>
              <a:t>المستهلكة وذلك لان:</a:t>
            </a:r>
          </a:p>
          <a:p>
            <a:pPr lvl="1" algn="justLow" rtl="1">
              <a:buClr>
                <a:srgbClr val="FE8637"/>
              </a:buClr>
              <a:buFont typeface="Wingdings" panose="05000000000000000000" pitchFamily="2" charset="2"/>
              <a:buChar char="§"/>
            </a:pPr>
            <a:r>
              <a:rPr lang="ar-IQ" sz="4100" b="1" dirty="0" smtClean="0">
                <a:solidFill>
                  <a:prstClr val="black"/>
                </a:solidFill>
              </a:rPr>
              <a:t>قلة السعرات الحرارية يؤدي الى عدم توازن طاقة الجسم مما يسبب الامراض.</a:t>
            </a:r>
          </a:p>
          <a:p>
            <a:pPr lvl="1" algn="justLow" rtl="1">
              <a:buClr>
                <a:srgbClr val="FE8637"/>
              </a:buClr>
              <a:buFont typeface="Wingdings" panose="05000000000000000000" pitchFamily="2" charset="2"/>
              <a:buChar char="§"/>
            </a:pPr>
            <a:r>
              <a:rPr lang="ar-IQ" sz="4100" b="1" dirty="0" smtClean="0">
                <a:solidFill>
                  <a:prstClr val="black"/>
                </a:solidFill>
              </a:rPr>
              <a:t>قلة المغذيات المأخوذة من الغذاء يؤدي الى الاصابة بالامراض مثل القلب الوعائية، هشاشة العظام، التخلف العقلي وامراض العين.</a:t>
            </a:r>
            <a:endParaRPr lang="en-US" sz="4100" b="1" dirty="0">
              <a:solidFill>
                <a:prstClr val="black"/>
              </a:solidFill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8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252248" y="606971"/>
            <a:ext cx="11417739" cy="55573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3600" b="1" dirty="0" smtClean="0"/>
              <a:t>3. تناول على الاقل خمس وجبات غذائية صغيرة خفيفة كل يوم</a:t>
            </a:r>
          </a:p>
          <a:p>
            <a:pPr marL="0" indent="0" algn="r" rtl="1">
              <a:buNone/>
            </a:pPr>
            <a:r>
              <a:rPr lang="ar-IQ" sz="3600" b="1" dirty="0" smtClean="0"/>
              <a:t>4. محاولة زيادة مقدار الطاقة او السعرات الحرارية المتناولة من خلال: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IQ" sz="3300" b="1" dirty="0"/>
              <a:t> </a:t>
            </a:r>
            <a:r>
              <a:rPr lang="ar-IQ" sz="3300" b="1" dirty="0" smtClean="0"/>
              <a:t>تناول الأغذية والمشروبات المُحلاة بالسكر، المربيات والجلي.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IQ" sz="3300" b="1" dirty="0" smtClean="0"/>
              <a:t>إضافة الأغذية الغنية بالدهون الى الوجبات الرئيسية والخفيفة                       </a:t>
            </a:r>
            <a:r>
              <a:rPr lang="ar-IQ" sz="3300" b="1" dirty="0" smtClean="0">
                <a:solidFill>
                  <a:schemeClr val="accent1"/>
                </a:solidFill>
              </a:rPr>
              <a:t>( مثل الزيوت النباتية، المايونيز والجبن المبروش).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IQ" sz="3300" b="1" dirty="0" smtClean="0"/>
              <a:t>اختيار الأغذية الغنية بالبروتين                                                              </a:t>
            </a:r>
            <a:r>
              <a:rPr lang="ar-IQ" sz="3300" b="1" dirty="0" smtClean="0">
                <a:solidFill>
                  <a:schemeClr val="accent1"/>
                </a:solidFill>
              </a:rPr>
              <a:t>(مثل البيض, الحليب, الجبن, اللحم, الدجاج, السمك والبقوليات)</a:t>
            </a:r>
          </a:p>
          <a:p>
            <a:pPr lvl="1" algn="r" rtl="1">
              <a:buFont typeface="Wingdings" panose="05000000000000000000" pitchFamily="2" charset="2"/>
              <a:buChar char="v"/>
            </a:pPr>
            <a:r>
              <a:rPr lang="ar-IQ" sz="3300" b="1" dirty="0" smtClean="0"/>
              <a:t>تناول المشروبات الصحية الغنية بالسعرات الحرارية </a:t>
            </a:r>
            <a:r>
              <a:rPr lang="ar-IQ" sz="3300" b="1" dirty="0" smtClean="0">
                <a:solidFill>
                  <a:schemeClr val="accent1"/>
                </a:solidFill>
              </a:rPr>
              <a:t>(مثل الحليب  الكامل الدسم, العصائر الطبيعية ومخلوط الحليب بالعصائر أو الفواكه)</a:t>
            </a:r>
            <a:r>
              <a:rPr lang="ar-IQ" sz="3300" b="1" dirty="0" smtClean="0"/>
              <a:t>.</a:t>
            </a:r>
          </a:p>
          <a:p>
            <a:pPr marL="0" indent="0" algn="r" rtl="1">
              <a:buNone/>
            </a:pP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30093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12234" y="587182"/>
            <a:ext cx="11664176" cy="607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234" y="0"/>
            <a:ext cx="11392311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IQ" sz="9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شــــــــكرا لاصغائكم </a:t>
            </a:r>
            <a:endParaRPr lang="ar-IQ" sz="9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42655"/>
            <a:ext cx="9753600" cy="48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7820" y="368490"/>
            <a:ext cx="10024562" cy="58084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Low">
              <a:buNone/>
            </a:pPr>
            <a:endParaRPr lang="ar-IQ" sz="7200" b="1" dirty="0" smtClean="0"/>
          </a:p>
          <a:p>
            <a:pPr marL="0" indent="0" algn="justLow" rtl="1">
              <a:buNone/>
            </a:pPr>
            <a:r>
              <a:rPr lang="ar-IQ" sz="6600" b="1" dirty="0" smtClean="0"/>
              <a:t>يرتبط وجود نقص أو زيادة في الوزن بحالات أو عوامل خطورة مرضية مهمة مثل نقص الفيتامينات في الجسم، مرض السكري، أمراض القلب والسرطان.</a:t>
            </a:r>
          </a:p>
          <a:p>
            <a:pPr marL="0" indent="0">
              <a:buNone/>
            </a:pPr>
            <a:r>
              <a:rPr lang="ar-IQ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IQ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1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9763" y="413946"/>
            <a:ext cx="10692161" cy="59868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IQ" sz="5400" b="1" dirty="0" smtClean="0"/>
              <a:t>وتواجه منظمة الصحة العالمية – إقليم شرقي المتوسط مشكلة ارتفاع معدلات انتشار حالات زيادة الوزن والسمنة، حيث تُشير ( أو تُنذر ) المعدلات الحالية للسمنة في بعض دول الإقليم، وخصوصاً بين النساء، الى وجود خطر كبير يضع هذه الدول ضمن البلدان ذات معدلات السمنة الأعلى في العالم</a:t>
            </a:r>
            <a:endParaRPr lang="ar-IQ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13899"/>
            <a:ext cx="10515600" cy="5863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Low" rtl="1">
              <a:buNone/>
            </a:pPr>
            <a:r>
              <a:rPr lang="ar-IQ" sz="6000" b="1" dirty="0" smtClean="0"/>
              <a:t>ومن خلال دراسة أنماط حياة سكان دول الإقليم هذه، وجد إن معدل تناول الطاقة مرتفع بالمقارنة مع انخفاض معدل ممارسة النشاطات أو الفعاليات البدنية.</a:t>
            </a:r>
          </a:p>
          <a:p>
            <a:pPr marL="0" indent="0">
              <a:buNone/>
            </a:pPr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IQ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01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310" y="230260"/>
            <a:ext cx="11556124" cy="65016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ar-IQ" sz="4800" b="1" dirty="0" smtClean="0"/>
              <a:t>كما تُشير دراسة أنماط الحياة في دول الإقليم الى انتشار العديد من </a:t>
            </a:r>
            <a:r>
              <a:rPr lang="ar-IQ" sz="4800" b="1" dirty="0" smtClean="0">
                <a:solidFill>
                  <a:schemeClr val="accent1"/>
                </a:solidFill>
              </a:rPr>
              <a:t>العادات الغذائية الخاطئة </a:t>
            </a:r>
            <a:r>
              <a:rPr lang="ar-IQ" sz="4800" b="1" dirty="0" smtClean="0"/>
              <a:t>مثل زيادة معدل تناول الدهون المشبعة والسكر مع انخفاض معدل تناول الحبوب،</a:t>
            </a:r>
            <a:r>
              <a:rPr lang="ar-IQ" sz="4800" b="1" dirty="0"/>
              <a:t> </a:t>
            </a:r>
            <a:r>
              <a:rPr lang="ar-IQ" sz="4800" b="1" dirty="0" smtClean="0"/>
              <a:t>البقوليات، الخضروات والفواكه،</a:t>
            </a:r>
          </a:p>
          <a:p>
            <a:pPr marL="0" indent="0" algn="justLow" rtl="1">
              <a:buNone/>
            </a:pPr>
            <a:r>
              <a:rPr lang="ar-IQ" sz="4800" b="1" dirty="0" smtClean="0"/>
              <a:t>في الوقت الذي تشهد فيه بعض دول الإقليم ارتفاع معدلات الإصابة بالنحافة، خصوصاً بين الأطفال، إذ سُجلت النسب الأعلى في أفغانستان, السودان واليمن. </a:t>
            </a:r>
          </a:p>
          <a:p>
            <a:pPr marL="0" indent="0" algn="ctr" rtl="1">
              <a:buNone/>
            </a:pPr>
            <a:r>
              <a:rPr lang="ar-IQ" sz="4800" b="1" dirty="0" smtClean="0"/>
              <a:t>( </a:t>
            </a:r>
            <a:r>
              <a:rPr lang="ar-IQ" sz="4800" b="1" dirty="0" smtClean="0">
                <a:solidFill>
                  <a:schemeClr val="accent1"/>
                </a:solidFill>
              </a:rPr>
              <a:t>31,39%</a:t>
            </a:r>
            <a:r>
              <a:rPr lang="ar-IQ" sz="4800" b="1" dirty="0" smtClean="0"/>
              <a:t>, </a:t>
            </a:r>
            <a:r>
              <a:rPr lang="ar-IQ" sz="4800" b="1" dirty="0" smtClean="0">
                <a:solidFill>
                  <a:schemeClr val="accent1"/>
                </a:solidFill>
              </a:rPr>
              <a:t>7 ,40% </a:t>
            </a:r>
            <a:r>
              <a:rPr lang="ar-IQ" sz="4800" b="1" dirty="0" smtClean="0"/>
              <a:t>و </a:t>
            </a:r>
            <a:r>
              <a:rPr lang="ar-IQ" sz="4800" b="1" dirty="0" smtClean="0">
                <a:solidFill>
                  <a:schemeClr val="accent1"/>
                </a:solidFill>
              </a:rPr>
              <a:t>45,6% </a:t>
            </a:r>
            <a:r>
              <a:rPr lang="ar-IQ" sz="4800" b="1" dirty="0" smtClean="0"/>
              <a:t>على التعاقب).</a:t>
            </a: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1805" y="436728"/>
            <a:ext cx="11407697" cy="60978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IQ" sz="4400" b="1" dirty="0" smtClean="0"/>
              <a:t>نوضح في هذه المحاضرة الاتي</a:t>
            </a:r>
          </a:p>
          <a:p>
            <a:pPr marL="0" indent="0" algn="ctr" rtl="1">
              <a:buNone/>
            </a:pPr>
            <a:endParaRPr lang="ar-IQ" sz="2000" b="1" dirty="0" smtClean="0"/>
          </a:p>
          <a:p>
            <a:pPr marL="914400" indent="-914400" algn="justLow" rtl="1">
              <a:buAutoNum type="arabicPeriod"/>
            </a:pPr>
            <a:r>
              <a:rPr lang="ar-IQ" sz="4000" b="1" dirty="0" smtClean="0"/>
              <a:t>كيفية المحافظة أو الوصول الى الوزن الصحي مع منع اكتساب وزن غير مرغوب فيه، فبالنسبة للأشخاص الذين يتمتعون بوزن صحي يجب عليهم الانتباه باستمرار للمحافظة عليه، </a:t>
            </a:r>
          </a:p>
          <a:p>
            <a:pPr marL="914400" indent="-914400" algn="justLow" rtl="1">
              <a:buAutoNum type="arabicPeriod"/>
            </a:pPr>
            <a:r>
              <a:rPr lang="ar-IQ" sz="4000" b="1" dirty="0" smtClean="0"/>
              <a:t>أما الأشخاص ذوي الأوزان الأقل من الوزن الصحي فيجب عليهم العمل على اكتساب الوزن وبالعكس بالنسبة للأشخاص ذوي الأوزان الأكثر من الوزن الصحي. </a:t>
            </a:r>
            <a:endParaRPr lang="ar-IQ" sz="4000" b="1" dirty="0"/>
          </a:p>
        </p:txBody>
      </p:sp>
    </p:spTree>
    <p:extLst>
      <p:ext uri="{BB962C8B-B14F-4D97-AF65-F5344CB8AC3E}">
        <p14:creationId xmlns:p14="http://schemas.microsoft.com/office/powerpoint/2010/main" val="31618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517" y="416528"/>
            <a:ext cx="9956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1"/>
            <a:r>
              <a:rPr lang="ar-IQ" sz="7200" b="1" dirty="0" smtClean="0">
                <a:solidFill>
                  <a:schemeClr val="tx1"/>
                </a:solidFill>
              </a:rPr>
              <a:t>فـــــــــوائد الــــــوزن الــــــصحي</a:t>
            </a:r>
            <a:endParaRPr lang="ar-IQ" sz="7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065283"/>
            <a:ext cx="10515600" cy="42251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IQ" sz="4400" b="1" dirty="0" smtClean="0"/>
              <a:t>-	التمتع بإحساس ومظهر افضل.</a:t>
            </a:r>
          </a:p>
          <a:p>
            <a:pPr marL="0" indent="0" algn="r" rtl="1">
              <a:buNone/>
            </a:pPr>
            <a:r>
              <a:rPr lang="ar-IQ" sz="4400" b="1" dirty="0" smtClean="0"/>
              <a:t>2-	الشعور بالحيوية والطاقة.</a:t>
            </a:r>
          </a:p>
          <a:p>
            <a:pPr marL="0" indent="0" algn="r" rtl="1">
              <a:buNone/>
            </a:pPr>
            <a:r>
              <a:rPr lang="ar-IQ" sz="4400" b="1" dirty="0" smtClean="0"/>
              <a:t>3-	التقليل من خطر الإصابة بالأمراض.</a:t>
            </a:r>
          </a:p>
          <a:p>
            <a:pPr marL="0" indent="0" algn="r" rtl="1">
              <a:buNone/>
            </a:pPr>
            <a:r>
              <a:rPr lang="ar-IQ" sz="4400" b="1" dirty="0" smtClean="0"/>
              <a:t>4-	تحسين الصحة العامة للفرد.</a:t>
            </a:r>
          </a:p>
          <a:p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0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87755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IQ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التوصيات الاساسية للاشخاص الذين يعانون من زيادة الوزن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1626" y="1633045"/>
            <a:ext cx="10325100" cy="46863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Low" rtl="1">
              <a:buAutoNum type="arabicPeriod"/>
            </a:pPr>
            <a:r>
              <a:rPr lang="ar-IQ" sz="4400" b="1" dirty="0" smtClean="0"/>
              <a:t>المحافظة على الوزن الصحي والمعدل الطبيعي لمؤشر كتلة الجسم الطبيعي</a:t>
            </a:r>
          </a:p>
          <a:p>
            <a:pPr marL="457200" indent="-457200" algn="justLow" rtl="1">
              <a:buAutoNum type="arabicPeriod"/>
            </a:pPr>
            <a:r>
              <a:rPr lang="ar-IQ" sz="4400" b="1" dirty="0" smtClean="0"/>
              <a:t>الموازنة بين مقدار الطاقة او كمية السعرات الحرارية المتناولة من الاغذية والمشروبات مع مقدار الطاقة المستهلكة.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831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6151" y="362607"/>
            <a:ext cx="11229278" cy="621161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4000" b="1" u="sng" dirty="0" smtClean="0"/>
              <a:t>1. المحافظة على الوزن الصحي ومؤشر كتلة الجسم الطبيعي </a:t>
            </a:r>
          </a:p>
          <a:p>
            <a:pPr marL="0" indent="0" algn="ctr" rtl="1">
              <a:buNone/>
            </a:pPr>
            <a:r>
              <a:rPr lang="ar-IQ" sz="3600" b="1" dirty="0" smtClean="0"/>
              <a:t>(مؤشر كتلة الجسم</a:t>
            </a:r>
            <a:r>
              <a:rPr lang="en-US" sz="3600" b="1" dirty="0" smtClean="0"/>
              <a:t> </a:t>
            </a:r>
            <a:r>
              <a:rPr lang="ar-IQ" sz="3600" b="1" dirty="0" smtClean="0"/>
              <a:t>يُوضح ملائمة وزن الجسم مع الطول ويمكن  حسابه من خلال تقسيم وزن الجسم بالكيلوغرام على مربع الطول بالمتر)</a:t>
            </a:r>
          </a:p>
          <a:p>
            <a:pPr marL="0" indent="0" algn="ctr" rtl="1">
              <a:buNone/>
            </a:pPr>
            <a:endParaRPr lang="ar-IQ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658956"/>
              </p:ext>
            </p:extLst>
          </p:nvPr>
        </p:nvGraphicFramePr>
        <p:xfrm>
          <a:off x="362607" y="2507673"/>
          <a:ext cx="11225048" cy="3861596"/>
        </p:xfrm>
        <a:graphic>
          <a:graphicData uri="http://schemas.openxmlformats.org/drawingml/2006/table">
            <a:tbl>
              <a:tblPr rtl="1" firstRow="1" firstCol="1" bandRow="1">
                <a:tableStyleId>{793D81CF-94F2-401A-BA57-92F5A7B2D0C5}</a:tableStyleId>
              </a:tblPr>
              <a:tblGrid>
                <a:gridCol w="5518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3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dirty="0" smtClean="0">
                          <a:effectLst/>
                        </a:rPr>
                        <a:t>مؤشر كتلة الجسم (</a:t>
                      </a:r>
                      <a:r>
                        <a:rPr lang="en-US" sz="3200" dirty="0" smtClean="0">
                          <a:effectLst/>
                        </a:rPr>
                        <a:t>BMI</a:t>
                      </a:r>
                      <a:r>
                        <a:rPr lang="ar-IQ" sz="3200" dirty="0" smtClean="0">
                          <a:effectLst/>
                        </a:rPr>
                        <a:t>) (كغم/م2)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dirty="0">
                          <a:effectLst/>
                        </a:rPr>
                        <a:t>وزن الجسم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dirty="0" smtClean="0">
                          <a:effectLst/>
                        </a:rPr>
                        <a:t>أقل من 5</a:t>
                      </a:r>
                      <a:r>
                        <a:rPr lang="en-US" sz="3200" dirty="0" smtClean="0">
                          <a:effectLst/>
                        </a:rPr>
                        <a:t>,</a:t>
                      </a:r>
                      <a:r>
                        <a:rPr lang="ar-IQ" sz="3200" dirty="0" smtClean="0">
                          <a:effectLst/>
                        </a:rPr>
                        <a:t>18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b="1" dirty="0">
                          <a:effectLst/>
                        </a:rPr>
                        <a:t>وزن قليل (نحافة)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5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dirty="0" smtClean="0">
                          <a:effectLst/>
                        </a:rPr>
                        <a:t>5</a:t>
                      </a:r>
                      <a:r>
                        <a:rPr lang="en-US" sz="3200" dirty="0" smtClean="0">
                          <a:effectLst/>
                        </a:rPr>
                        <a:t>,</a:t>
                      </a:r>
                      <a:r>
                        <a:rPr lang="ar-IQ" sz="3200" dirty="0" smtClean="0">
                          <a:effectLst/>
                        </a:rPr>
                        <a:t>18 – 9</a:t>
                      </a:r>
                      <a:r>
                        <a:rPr lang="en-US" sz="3200" dirty="0" smtClean="0">
                          <a:effectLst/>
                        </a:rPr>
                        <a:t>,</a:t>
                      </a:r>
                      <a:r>
                        <a:rPr lang="ar-IQ" sz="3200" dirty="0" smtClean="0">
                          <a:effectLst/>
                        </a:rPr>
                        <a:t>24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b="1" dirty="0">
                          <a:effectLst/>
                        </a:rPr>
                        <a:t>وزن صحي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smtClean="0">
                          <a:effectLst/>
                        </a:rPr>
                        <a:t>25 – 9</a:t>
                      </a:r>
                      <a:r>
                        <a:rPr lang="en-US" sz="3200" smtClean="0">
                          <a:effectLst/>
                        </a:rPr>
                        <a:t>,</a:t>
                      </a:r>
                      <a:r>
                        <a:rPr lang="ar-IQ" sz="3200" smtClean="0">
                          <a:effectLst/>
                        </a:rPr>
                        <a:t>29</a:t>
                      </a:r>
                      <a:endParaRPr lang="en-US" sz="3200" b="1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b="1" dirty="0">
                          <a:effectLst/>
                        </a:rPr>
                        <a:t>زيادة وزن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7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dirty="0" smtClean="0">
                          <a:effectLst/>
                        </a:rPr>
                        <a:t>أكثر من او</a:t>
                      </a:r>
                      <a:r>
                        <a:rPr lang="ar-IQ" sz="3200" baseline="0" dirty="0" smtClean="0">
                          <a:effectLst/>
                        </a:rPr>
                        <a:t> =</a:t>
                      </a:r>
                      <a:r>
                        <a:rPr lang="ar-IQ" sz="3200" dirty="0" smtClean="0">
                          <a:effectLst/>
                        </a:rPr>
                        <a:t> 30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IQ" sz="3200" b="1" dirty="0">
                          <a:effectLst/>
                        </a:rPr>
                        <a:t>سمنة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6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701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Schoolbook</vt:lpstr>
      <vt:lpstr>Georgia</vt:lpstr>
      <vt:lpstr>Times New Roman</vt:lpstr>
      <vt:lpstr>Wingdings</vt:lpstr>
      <vt:lpstr>Wingdings 2</vt:lpstr>
      <vt:lpstr>Oriel</vt:lpstr>
      <vt:lpstr>المحافظة على الوزن الصحي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فـــــــــوائد الــــــوزن الــــــصحي</vt:lpstr>
      <vt:lpstr>التوصيات الاساسية للاشخاص الذين يعانون من زيادة الوزن</vt:lpstr>
      <vt:lpstr>PowerPoint Presentation</vt:lpstr>
      <vt:lpstr>2. الموازنة بين مقدار الطاقة أو كمية السعرات الحرارية المتناولة من الأغذية والمشروبات مع مقدار الطاقة المُستهلكة</vt:lpstr>
      <vt:lpstr>PowerPoint Presentation</vt:lpstr>
      <vt:lpstr>PowerPoint Presentation</vt:lpstr>
      <vt:lpstr>PowerPoint Presentation</vt:lpstr>
      <vt:lpstr>التوصيات الأساسية للأشخاص ذوي الأوزان الأقل من الوزن الصحي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تعزيز الغذاء الصحي  1-المحافظة على الوزن الصحي </dc:title>
  <dc:creator>nri-pc</dc:creator>
  <cp:lastModifiedBy>ALBAYAN WORLD</cp:lastModifiedBy>
  <cp:revision>35</cp:revision>
  <dcterms:created xsi:type="dcterms:W3CDTF">2015-03-17T10:04:02Z</dcterms:created>
  <dcterms:modified xsi:type="dcterms:W3CDTF">2023-12-04T09:48:48Z</dcterms:modified>
</cp:coreProperties>
</file>