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8" r:id="rId1"/>
  </p:sldMasterIdLst>
  <p:sldIdLst>
    <p:sldId id="256" r:id="rId2"/>
    <p:sldId id="257" r:id="rId3"/>
    <p:sldId id="258" r:id="rId4"/>
    <p:sldId id="259" r:id="rId5"/>
    <p:sldId id="260" r:id="rId6"/>
    <p:sldId id="263" r:id="rId7"/>
    <p:sldId id="275" r:id="rId8"/>
    <p:sldId id="264" r:id="rId9"/>
    <p:sldId id="265" r:id="rId10"/>
    <p:sldId id="268" r:id="rId11"/>
    <p:sldId id="276" r:id="rId12"/>
    <p:sldId id="274" r:id="rId13"/>
  </p:sldIdLst>
  <p:sldSz cx="12192000" cy="6858000"/>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snapToGrid="0">
      <p:cViewPr varScale="1">
        <p:scale>
          <a:sx n="69" d="100"/>
          <a:sy n="69" d="100"/>
        </p:scale>
        <p:origin x="75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CE528316-AD14-48E6-B2D7-3B53346E6E80}" type="datetimeFigureOut">
              <a:rPr lang="ar-IQ" smtClean="0"/>
              <a:t>11/05/1445</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3DE55A10-0319-4144-8090-D69ECEBD4630}" type="slidenum">
              <a:rPr lang="ar-IQ" smtClean="0"/>
              <a:t>‹#›</a:t>
            </a:fld>
            <a:endParaRPr lang="ar-IQ"/>
          </a:p>
        </p:txBody>
      </p:sp>
    </p:spTree>
    <p:extLst>
      <p:ext uri="{BB962C8B-B14F-4D97-AF65-F5344CB8AC3E}">
        <p14:creationId xmlns:p14="http://schemas.microsoft.com/office/powerpoint/2010/main" val="19973755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صورة بانورامية مع تسمية توضيحية">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5" name="Date Placeholder 4"/>
          <p:cNvSpPr>
            <a:spLocks noGrp="1"/>
          </p:cNvSpPr>
          <p:nvPr>
            <p:ph type="dt" sz="half" idx="10"/>
          </p:nvPr>
        </p:nvSpPr>
        <p:spPr/>
        <p:txBody>
          <a:bodyPr/>
          <a:lstStyle/>
          <a:p>
            <a:fld id="{CE528316-AD14-48E6-B2D7-3B53346E6E80}" type="datetimeFigureOut">
              <a:rPr lang="ar-IQ" smtClean="0"/>
              <a:t>11/05/1445</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3DE55A10-0319-4144-8090-D69ECEBD4630}" type="slidenum">
              <a:rPr lang="ar-IQ" smtClean="0"/>
              <a:t>‹#›</a:t>
            </a:fld>
            <a:endParaRPr lang="ar-IQ"/>
          </a:p>
        </p:txBody>
      </p:sp>
    </p:spTree>
    <p:extLst>
      <p:ext uri="{BB962C8B-B14F-4D97-AF65-F5344CB8AC3E}">
        <p14:creationId xmlns:p14="http://schemas.microsoft.com/office/powerpoint/2010/main" val="10809608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ar-SA" smtClean="0"/>
              <a:t>انقر لتحرير نمط العنوان الرئيسي</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5" name="Date Placeholder 4"/>
          <p:cNvSpPr>
            <a:spLocks noGrp="1"/>
          </p:cNvSpPr>
          <p:nvPr>
            <p:ph type="dt" sz="half" idx="10"/>
          </p:nvPr>
        </p:nvSpPr>
        <p:spPr/>
        <p:txBody>
          <a:bodyPr/>
          <a:lstStyle/>
          <a:p>
            <a:fld id="{CE528316-AD14-48E6-B2D7-3B53346E6E80}" type="datetimeFigureOut">
              <a:rPr lang="ar-IQ" smtClean="0"/>
              <a:t>11/05/1445</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3DE55A10-0319-4144-8090-D69ECEBD4630}" type="slidenum">
              <a:rPr lang="ar-IQ" smtClean="0"/>
              <a:t>‹#›</a:t>
            </a:fld>
            <a:endParaRPr lang="ar-IQ"/>
          </a:p>
        </p:txBody>
      </p:sp>
    </p:spTree>
    <p:extLst>
      <p:ext uri="{BB962C8B-B14F-4D97-AF65-F5344CB8AC3E}">
        <p14:creationId xmlns:p14="http://schemas.microsoft.com/office/powerpoint/2010/main" val="12309598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ar-SA" smtClean="0"/>
              <a:t>انقر لتحرير نمط العنوان الرئيسي</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5" name="Date Placeholder 4"/>
          <p:cNvSpPr>
            <a:spLocks noGrp="1"/>
          </p:cNvSpPr>
          <p:nvPr>
            <p:ph type="dt" sz="half" idx="10"/>
          </p:nvPr>
        </p:nvSpPr>
        <p:spPr/>
        <p:txBody>
          <a:bodyPr/>
          <a:lstStyle/>
          <a:p>
            <a:fld id="{CE528316-AD14-48E6-B2D7-3B53346E6E80}" type="datetimeFigureOut">
              <a:rPr lang="ar-IQ" smtClean="0"/>
              <a:t>11/05/1445</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3DE55A10-0319-4144-8090-D69ECEBD4630}" type="slidenum">
              <a:rPr lang="ar-IQ" smtClean="0"/>
              <a:t>‹#›</a:t>
            </a:fld>
            <a:endParaRPr lang="ar-IQ"/>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4293906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ar-SA" smtClean="0"/>
              <a:t>انقر لتحرير نمط العنوان الرئيسي</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5" name="Date Placeholder 4"/>
          <p:cNvSpPr>
            <a:spLocks noGrp="1"/>
          </p:cNvSpPr>
          <p:nvPr>
            <p:ph type="dt" sz="half" idx="10"/>
          </p:nvPr>
        </p:nvSpPr>
        <p:spPr/>
        <p:txBody>
          <a:bodyPr/>
          <a:lstStyle/>
          <a:p>
            <a:fld id="{CE528316-AD14-48E6-B2D7-3B53346E6E80}" type="datetimeFigureOut">
              <a:rPr lang="ar-IQ" smtClean="0"/>
              <a:t>11/05/1445</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3DE55A10-0319-4144-8090-D69ECEBD4630}" type="slidenum">
              <a:rPr lang="ar-IQ" smtClean="0"/>
              <a:t>‹#›</a:t>
            </a:fld>
            <a:endParaRPr lang="ar-IQ"/>
          </a:p>
        </p:txBody>
      </p:sp>
    </p:spTree>
    <p:extLst>
      <p:ext uri="{BB962C8B-B14F-4D97-AF65-F5344CB8AC3E}">
        <p14:creationId xmlns:p14="http://schemas.microsoft.com/office/powerpoint/2010/main" val="18640225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أعمدة">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ar-SA" smtClean="0"/>
              <a:t>انقر لتحرير نمط العنوان الرئيسي</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3" name="Date Placeholder 2"/>
          <p:cNvSpPr>
            <a:spLocks noGrp="1"/>
          </p:cNvSpPr>
          <p:nvPr>
            <p:ph type="dt" sz="half" idx="10"/>
          </p:nvPr>
        </p:nvSpPr>
        <p:spPr/>
        <p:txBody>
          <a:bodyPr/>
          <a:lstStyle/>
          <a:p>
            <a:fld id="{CE528316-AD14-48E6-B2D7-3B53346E6E80}" type="datetimeFigureOut">
              <a:rPr lang="ar-IQ" smtClean="0"/>
              <a:t>11/05/1445</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3DE55A10-0319-4144-8090-D69ECEBD4630}" type="slidenum">
              <a:rPr lang="ar-IQ" smtClean="0"/>
              <a:t>‹#›</a:t>
            </a:fld>
            <a:endParaRPr lang="ar-IQ"/>
          </a:p>
        </p:txBody>
      </p:sp>
    </p:spTree>
    <p:extLst>
      <p:ext uri="{BB962C8B-B14F-4D97-AF65-F5344CB8AC3E}">
        <p14:creationId xmlns:p14="http://schemas.microsoft.com/office/powerpoint/2010/main" val="22181634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أعمدة صور">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ar-SA" smtClean="0"/>
              <a:t>انقر لتحرير نمط العنوان الرئيسي</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3" name="Date Placeholder 2"/>
          <p:cNvSpPr>
            <a:spLocks noGrp="1"/>
          </p:cNvSpPr>
          <p:nvPr>
            <p:ph type="dt" sz="half" idx="10"/>
          </p:nvPr>
        </p:nvSpPr>
        <p:spPr/>
        <p:txBody>
          <a:bodyPr/>
          <a:lstStyle/>
          <a:p>
            <a:fld id="{CE528316-AD14-48E6-B2D7-3B53346E6E80}" type="datetimeFigureOut">
              <a:rPr lang="ar-IQ" smtClean="0"/>
              <a:t>11/05/1445</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3DE55A10-0319-4144-8090-D69ECEBD4630}" type="slidenum">
              <a:rPr lang="ar-IQ" smtClean="0"/>
              <a:t>‹#›</a:t>
            </a:fld>
            <a:endParaRPr lang="ar-IQ"/>
          </a:p>
        </p:txBody>
      </p:sp>
    </p:spTree>
    <p:extLst>
      <p:ext uri="{BB962C8B-B14F-4D97-AF65-F5344CB8AC3E}">
        <p14:creationId xmlns:p14="http://schemas.microsoft.com/office/powerpoint/2010/main" val="1086095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CE528316-AD14-48E6-B2D7-3B53346E6E80}" type="datetimeFigureOut">
              <a:rPr lang="ar-IQ" smtClean="0"/>
              <a:t>11/05/1445</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3DE55A10-0319-4144-8090-D69ECEBD4630}" type="slidenum">
              <a:rPr lang="ar-IQ" smtClean="0"/>
              <a:t>‹#›</a:t>
            </a:fld>
            <a:endParaRPr lang="ar-IQ"/>
          </a:p>
        </p:txBody>
      </p:sp>
    </p:spTree>
    <p:extLst>
      <p:ext uri="{BB962C8B-B14F-4D97-AF65-F5344CB8AC3E}">
        <p14:creationId xmlns:p14="http://schemas.microsoft.com/office/powerpoint/2010/main" val="16160215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ar-SA" smtClean="0"/>
              <a:t>انقر لتحرير نمط العنوان الرئيسي</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CE528316-AD14-48E6-B2D7-3B53346E6E80}" type="datetimeFigureOut">
              <a:rPr lang="ar-IQ" smtClean="0"/>
              <a:t>11/05/1445</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3DE55A10-0319-4144-8090-D69ECEBD4630}" type="slidenum">
              <a:rPr lang="ar-IQ" smtClean="0"/>
              <a:t>‹#›</a:t>
            </a:fld>
            <a:endParaRPr lang="ar-IQ"/>
          </a:p>
        </p:txBody>
      </p:sp>
    </p:spTree>
    <p:extLst>
      <p:ext uri="{BB962C8B-B14F-4D97-AF65-F5344CB8AC3E}">
        <p14:creationId xmlns:p14="http://schemas.microsoft.com/office/powerpoint/2010/main" val="1117880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CE528316-AD14-48E6-B2D7-3B53346E6E80}" type="datetimeFigureOut">
              <a:rPr lang="ar-IQ" smtClean="0"/>
              <a:t>11/05/1445</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3DE55A10-0319-4144-8090-D69ECEBD4630}" type="slidenum">
              <a:rPr lang="ar-IQ" smtClean="0"/>
              <a:t>‹#›</a:t>
            </a:fld>
            <a:endParaRPr lang="ar-IQ"/>
          </a:p>
        </p:txBody>
      </p:sp>
    </p:spTree>
    <p:extLst>
      <p:ext uri="{BB962C8B-B14F-4D97-AF65-F5344CB8AC3E}">
        <p14:creationId xmlns:p14="http://schemas.microsoft.com/office/powerpoint/2010/main" val="45470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smtClean="0"/>
              <a:t>تحرير أنماط النص الرئيسي</a:t>
            </a:r>
          </a:p>
        </p:txBody>
      </p:sp>
      <p:sp>
        <p:nvSpPr>
          <p:cNvPr id="4" name="Date Placeholder 3"/>
          <p:cNvSpPr>
            <a:spLocks noGrp="1"/>
          </p:cNvSpPr>
          <p:nvPr>
            <p:ph type="dt" sz="half" idx="10"/>
          </p:nvPr>
        </p:nvSpPr>
        <p:spPr/>
        <p:txBody>
          <a:bodyPr/>
          <a:lstStyle/>
          <a:p>
            <a:fld id="{CE528316-AD14-48E6-B2D7-3B53346E6E80}" type="datetimeFigureOut">
              <a:rPr lang="ar-IQ" smtClean="0"/>
              <a:t>11/05/1445</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3DE55A10-0319-4144-8090-D69ECEBD4630}" type="slidenum">
              <a:rPr lang="ar-IQ" smtClean="0"/>
              <a:t>‹#›</a:t>
            </a:fld>
            <a:endParaRPr lang="ar-IQ"/>
          </a:p>
        </p:txBody>
      </p:sp>
    </p:spTree>
    <p:extLst>
      <p:ext uri="{BB962C8B-B14F-4D97-AF65-F5344CB8AC3E}">
        <p14:creationId xmlns:p14="http://schemas.microsoft.com/office/powerpoint/2010/main" val="10060986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ar-SA" smtClean="0"/>
              <a:t>انقر لتحرير نمط العنوان الرئيسي</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CE528316-AD14-48E6-B2D7-3B53346E6E80}" type="datetimeFigureOut">
              <a:rPr lang="ar-IQ" smtClean="0"/>
              <a:t>11/05/1445</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3DE55A10-0319-4144-8090-D69ECEBD4630}" type="slidenum">
              <a:rPr lang="ar-IQ" smtClean="0"/>
              <a:t>‹#›</a:t>
            </a:fld>
            <a:endParaRPr lang="ar-IQ"/>
          </a:p>
        </p:txBody>
      </p:sp>
    </p:spTree>
    <p:extLst>
      <p:ext uri="{BB962C8B-B14F-4D97-AF65-F5344CB8AC3E}">
        <p14:creationId xmlns:p14="http://schemas.microsoft.com/office/powerpoint/2010/main" val="5162163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12" name="Content Placeholder 3"/>
          <p:cNvSpPr>
            <a:spLocks noGrp="1"/>
          </p:cNvSpPr>
          <p:nvPr>
            <p:ph sz="quarter" idx="13"/>
          </p:nvPr>
        </p:nvSpPr>
        <p:spPr>
          <a:xfrm>
            <a:off x="913774" y="3051012"/>
            <a:ext cx="5106027" cy="2740187"/>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13" name="Content Placeholder 5"/>
          <p:cNvSpPr>
            <a:spLocks noGrp="1"/>
          </p:cNvSpPr>
          <p:nvPr>
            <p:ph sz="quarter" idx="14"/>
          </p:nvPr>
        </p:nvSpPr>
        <p:spPr>
          <a:xfrm>
            <a:off x="6172200" y="3051012"/>
            <a:ext cx="5105401" cy="2740187"/>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CE528316-AD14-48E6-B2D7-3B53346E6E80}" type="datetimeFigureOut">
              <a:rPr lang="ar-IQ" smtClean="0"/>
              <a:t>11/05/1445</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3DE55A10-0319-4144-8090-D69ECEBD4630}" type="slidenum">
              <a:rPr lang="ar-IQ" smtClean="0"/>
              <a:t>‹#›</a:t>
            </a:fld>
            <a:endParaRPr lang="ar-IQ"/>
          </a:p>
        </p:txBody>
      </p:sp>
    </p:spTree>
    <p:extLst>
      <p:ext uri="{BB962C8B-B14F-4D97-AF65-F5344CB8AC3E}">
        <p14:creationId xmlns:p14="http://schemas.microsoft.com/office/powerpoint/2010/main" val="27046798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CE528316-AD14-48E6-B2D7-3B53346E6E80}" type="datetimeFigureOut">
              <a:rPr lang="ar-IQ" smtClean="0"/>
              <a:t>11/05/1445</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3DE55A10-0319-4144-8090-D69ECEBD4630}" type="slidenum">
              <a:rPr lang="ar-IQ" smtClean="0"/>
              <a:t>‹#›</a:t>
            </a:fld>
            <a:endParaRPr lang="ar-IQ"/>
          </a:p>
        </p:txBody>
      </p:sp>
    </p:spTree>
    <p:extLst>
      <p:ext uri="{BB962C8B-B14F-4D97-AF65-F5344CB8AC3E}">
        <p14:creationId xmlns:p14="http://schemas.microsoft.com/office/powerpoint/2010/main" val="150230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CE528316-AD14-48E6-B2D7-3B53346E6E80}" type="datetimeFigureOut">
              <a:rPr lang="ar-IQ" smtClean="0"/>
              <a:t>11/05/1445</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3DE55A10-0319-4144-8090-D69ECEBD4630}" type="slidenum">
              <a:rPr lang="ar-IQ" smtClean="0"/>
              <a:t>‹#›</a:t>
            </a:fld>
            <a:endParaRPr lang="ar-IQ"/>
          </a:p>
        </p:txBody>
      </p:sp>
    </p:spTree>
    <p:extLst>
      <p:ext uri="{BB962C8B-B14F-4D97-AF65-F5344CB8AC3E}">
        <p14:creationId xmlns:p14="http://schemas.microsoft.com/office/powerpoint/2010/main" val="3942374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ar-SA" smtClean="0"/>
              <a:t>انقر لتحرير نمط العنوان الرئيسي</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5" name="Date Placeholder 4"/>
          <p:cNvSpPr>
            <a:spLocks noGrp="1"/>
          </p:cNvSpPr>
          <p:nvPr>
            <p:ph type="dt" sz="half" idx="10"/>
          </p:nvPr>
        </p:nvSpPr>
        <p:spPr/>
        <p:txBody>
          <a:bodyPr/>
          <a:lstStyle/>
          <a:p>
            <a:fld id="{CE528316-AD14-48E6-B2D7-3B53346E6E80}" type="datetimeFigureOut">
              <a:rPr lang="ar-IQ" smtClean="0"/>
              <a:t>11/05/1445</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3DE55A10-0319-4144-8090-D69ECEBD4630}" type="slidenum">
              <a:rPr lang="ar-IQ" smtClean="0"/>
              <a:t>‹#›</a:t>
            </a:fld>
            <a:endParaRPr lang="ar-IQ"/>
          </a:p>
        </p:txBody>
      </p:sp>
    </p:spTree>
    <p:extLst>
      <p:ext uri="{BB962C8B-B14F-4D97-AF65-F5344CB8AC3E}">
        <p14:creationId xmlns:p14="http://schemas.microsoft.com/office/powerpoint/2010/main" val="5140496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5" name="Date Placeholder 4"/>
          <p:cNvSpPr>
            <a:spLocks noGrp="1"/>
          </p:cNvSpPr>
          <p:nvPr>
            <p:ph type="dt" sz="half" idx="10"/>
          </p:nvPr>
        </p:nvSpPr>
        <p:spPr/>
        <p:txBody>
          <a:bodyPr/>
          <a:lstStyle/>
          <a:p>
            <a:fld id="{CE528316-AD14-48E6-B2D7-3B53346E6E80}" type="datetimeFigureOut">
              <a:rPr lang="ar-IQ" smtClean="0"/>
              <a:t>11/05/1445</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3DE55A10-0319-4144-8090-D69ECEBD4630}" type="slidenum">
              <a:rPr lang="ar-IQ" smtClean="0"/>
              <a:t>‹#›</a:t>
            </a:fld>
            <a:endParaRPr lang="ar-IQ"/>
          </a:p>
        </p:txBody>
      </p:sp>
    </p:spTree>
    <p:extLst>
      <p:ext uri="{BB962C8B-B14F-4D97-AF65-F5344CB8AC3E}">
        <p14:creationId xmlns:p14="http://schemas.microsoft.com/office/powerpoint/2010/main" val="10603924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8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CE528316-AD14-48E6-B2D7-3B53346E6E80}" type="datetimeFigureOut">
              <a:rPr lang="ar-IQ" smtClean="0"/>
              <a:t>11/05/1445</a:t>
            </a:fld>
            <a:endParaRPr lang="ar-IQ"/>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ar-IQ"/>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3DE55A10-0319-4144-8090-D69ECEBD4630}" type="slidenum">
              <a:rPr lang="ar-IQ" smtClean="0"/>
              <a:t>‹#›</a:t>
            </a:fld>
            <a:endParaRPr lang="ar-IQ"/>
          </a:p>
        </p:txBody>
      </p:sp>
    </p:spTree>
    <p:extLst>
      <p:ext uri="{BB962C8B-B14F-4D97-AF65-F5344CB8AC3E}">
        <p14:creationId xmlns:p14="http://schemas.microsoft.com/office/powerpoint/2010/main" val="2799858318"/>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914400" rtl="1"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r" defTabSz="914400" rtl="1"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r" defTabSz="914400" rtl="1"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r" defTabSz="914400" rtl="1"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858981" y="318655"/>
            <a:ext cx="10903527" cy="6220689"/>
          </a:xfrm>
        </p:spPr>
        <p:txBody>
          <a:bodyPr>
            <a:normAutofit/>
          </a:bodyPr>
          <a:lstStyle/>
          <a:p>
            <a:r>
              <a:rPr lang="ar-IQ" sz="3200" b="1" i="1" dirty="0" smtClean="0">
                <a:solidFill>
                  <a:schemeClr val="tx1"/>
                </a:solidFill>
                <a:effectLst>
                  <a:glow rad="228600">
                    <a:schemeClr val="accent1">
                      <a:satMod val="175000"/>
                      <a:alpha val="40000"/>
                    </a:schemeClr>
                  </a:glow>
                </a:effectLst>
                <a:latin typeface="Andalus" panose="02020603050405020304" pitchFamily="18" charset="-78"/>
                <a:cs typeface="Andalus" panose="02020603050405020304" pitchFamily="18" charset="-78"/>
              </a:rPr>
              <a:t>ورشة عمل بعنوان </a:t>
            </a:r>
          </a:p>
          <a:p>
            <a:r>
              <a:rPr lang="ar-IQ" sz="3200" b="1" i="1" dirty="0" smtClean="0">
                <a:solidFill>
                  <a:schemeClr val="tx1"/>
                </a:solidFill>
                <a:effectLst>
                  <a:glow rad="228600">
                    <a:schemeClr val="accent1">
                      <a:satMod val="175000"/>
                      <a:alpha val="40000"/>
                    </a:schemeClr>
                  </a:glow>
                </a:effectLst>
                <a:latin typeface="Andalus" panose="02020603050405020304" pitchFamily="18" charset="-78"/>
                <a:cs typeface="Andalus" panose="02020603050405020304" pitchFamily="18" charset="-78"/>
              </a:rPr>
              <a:t>"كيفية كتابة الكورس الرياضي"</a:t>
            </a:r>
          </a:p>
          <a:p>
            <a:endParaRPr lang="ar-IQ" sz="2000" b="1" i="1" dirty="0" smtClean="0">
              <a:solidFill>
                <a:schemeClr val="tx1"/>
              </a:solidFill>
              <a:effectLst>
                <a:glow rad="228600">
                  <a:schemeClr val="accent1">
                    <a:satMod val="175000"/>
                    <a:alpha val="40000"/>
                  </a:schemeClr>
                </a:glow>
              </a:effectLst>
              <a:latin typeface="Andalus" panose="02020603050405020304" pitchFamily="18" charset="-78"/>
              <a:cs typeface="Andalus" panose="02020603050405020304" pitchFamily="18" charset="-78"/>
            </a:endParaRPr>
          </a:p>
          <a:p>
            <a:endParaRPr lang="ar-IQ" sz="2000" b="1" i="1" dirty="0">
              <a:solidFill>
                <a:schemeClr val="tx1"/>
              </a:solidFill>
              <a:effectLst>
                <a:glow rad="228600">
                  <a:schemeClr val="accent1">
                    <a:satMod val="175000"/>
                    <a:alpha val="40000"/>
                  </a:schemeClr>
                </a:glow>
              </a:effectLst>
              <a:latin typeface="Andalus" panose="02020603050405020304" pitchFamily="18" charset="-78"/>
              <a:cs typeface="Andalus" panose="02020603050405020304" pitchFamily="18" charset="-78"/>
            </a:endParaRPr>
          </a:p>
          <a:p>
            <a:endParaRPr lang="ar-IQ" sz="2000" b="1" i="1" dirty="0" smtClean="0">
              <a:solidFill>
                <a:schemeClr val="tx1"/>
              </a:solidFill>
              <a:effectLst>
                <a:glow rad="228600">
                  <a:schemeClr val="accent1">
                    <a:satMod val="175000"/>
                    <a:alpha val="40000"/>
                  </a:schemeClr>
                </a:glow>
              </a:effectLst>
              <a:latin typeface="Andalus" panose="02020603050405020304" pitchFamily="18" charset="-78"/>
              <a:cs typeface="Andalus" panose="02020603050405020304" pitchFamily="18" charset="-78"/>
            </a:endParaRPr>
          </a:p>
          <a:p>
            <a:endParaRPr lang="ar-IQ" sz="2000" b="1" i="1" dirty="0">
              <a:solidFill>
                <a:schemeClr val="tx1"/>
              </a:solidFill>
              <a:effectLst>
                <a:glow rad="228600">
                  <a:schemeClr val="accent1">
                    <a:satMod val="175000"/>
                    <a:alpha val="40000"/>
                  </a:schemeClr>
                </a:glow>
              </a:effectLst>
              <a:latin typeface="Andalus" panose="02020603050405020304" pitchFamily="18" charset="-78"/>
              <a:cs typeface="Andalus" panose="02020603050405020304" pitchFamily="18" charset="-78"/>
            </a:endParaRPr>
          </a:p>
          <a:p>
            <a:endParaRPr lang="ar-IQ" sz="2000" b="1" i="1" dirty="0" smtClean="0">
              <a:solidFill>
                <a:schemeClr val="tx1"/>
              </a:solidFill>
              <a:effectLst>
                <a:glow rad="228600">
                  <a:schemeClr val="accent1">
                    <a:satMod val="175000"/>
                    <a:alpha val="40000"/>
                  </a:schemeClr>
                </a:glow>
              </a:effectLst>
              <a:latin typeface="Andalus" panose="02020603050405020304" pitchFamily="18" charset="-78"/>
              <a:cs typeface="Andalus" panose="02020603050405020304" pitchFamily="18" charset="-78"/>
            </a:endParaRPr>
          </a:p>
          <a:p>
            <a:r>
              <a:rPr lang="ar-IQ" sz="2000" b="1" i="1" dirty="0" smtClean="0">
                <a:solidFill>
                  <a:schemeClr val="tx1"/>
                </a:solidFill>
                <a:effectLst>
                  <a:glow rad="228600">
                    <a:schemeClr val="accent1">
                      <a:satMod val="175000"/>
                      <a:alpha val="40000"/>
                    </a:schemeClr>
                  </a:glow>
                </a:effectLst>
                <a:latin typeface="Andalus" panose="02020603050405020304" pitchFamily="18" charset="-78"/>
                <a:cs typeface="Andalus" panose="02020603050405020304" pitchFamily="18" charset="-78"/>
              </a:rPr>
              <a:t>اعداد</a:t>
            </a:r>
          </a:p>
          <a:p>
            <a:r>
              <a:rPr lang="ar-IQ" sz="2000" b="1" i="1" dirty="0" err="1" smtClean="0">
                <a:solidFill>
                  <a:schemeClr val="tx1"/>
                </a:solidFill>
                <a:effectLst>
                  <a:glow rad="228600">
                    <a:schemeClr val="accent1">
                      <a:satMod val="175000"/>
                      <a:alpha val="40000"/>
                    </a:schemeClr>
                  </a:glow>
                </a:effectLst>
                <a:latin typeface="Andalus" panose="02020603050405020304" pitchFamily="18" charset="-78"/>
                <a:cs typeface="Andalus" panose="02020603050405020304" pitchFamily="18" charset="-78"/>
              </a:rPr>
              <a:t>م.م</a:t>
            </a:r>
            <a:r>
              <a:rPr lang="ar-IQ" sz="2000" b="1" i="1" dirty="0" smtClean="0">
                <a:solidFill>
                  <a:schemeClr val="tx1"/>
                </a:solidFill>
                <a:effectLst>
                  <a:glow rad="228600">
                    <a:schemeClr val="accent1">
                      <a:satMod val="175000"/>
                      <a:alpha val="40000"/>
                    </a:schemeClr>
                  </a:glow>
                </a:effectLst>
                <a:latin typeface="Andalus" panose="02020603050405020304" pitchFamily="18" charset="-78"/>
                <a:cs typeface="Andalus" panose="02020603050405020304" pitchFamily="18" charset="-78"/>
              </a:rPr>
              <a:t> رغداء فؤاد محمد</a:t>
            </a:r>
          </a:p>
          <a:p>
            <a:r>
              <a:rPr lang="ar-IQ" sz="2000" b="1" i="1" dirty="0" err="1" smtClean="0">
                <a:solidFill>
                  <a:schemeClr val="tx1"/>
                </a:solidFill>
                <a:effectLst>
                  <a:glow rad="228600">
                    <a:schemeClr val="accent1">
                      <a:satMod val="175000"/>
                      <a:alpha val="40000"/>
                    </a:schemeClr>
                  </a:glow>
                </a:effectLst>
                <a:latin typeface="Andalus" panose="02020603050405020304" pitchFamily="18" charset="-78"/>
                <a:cs typeface="Andalus" panose="02020603050405020304" pitchFamily="18" charset="-78"/>
              </a:rPr>
              <a:t>م.م</a:t>
            </a:r>
            <a:r>
              <a:rPr lang="ar-IQ" sz="2000" b="1" i="1" dirty="0" smtClean="0">
                <a:solidFill>
                  <a:schemeClr val="tx1"/>
                </a:solidFill>
                <a:effectLst>
                  <a:glow rad="228600">
                    <a:schemeClr val="accent1">
                      <a:satMod val="175000"/>
                      <a:alpha val="40000"/>
                    </a:schemeClr>
                  </a:glow>
                </a:effectLst>
                <a:latin typeface="Andalus" panose="02020603050405020304" pitchFamily="18" charset="-78"/>
                <a:cs typeface="Andalus" panose="02020603050405020304" pitchFamily="18" charset="-78"/>
              </a:rPr>
              <a:t> هدى عيدان محمد</a:t>
            </a:r>
          </a:p>
          <a:p>
            <a:r>
              <a:rPr lang="ar-IQ" sz="2000" b="1" i="1" dirty="0" err="1" smtClean="0">
                <a:solidFill>
                  <a:schemeClr val="tx1"/>
                </a:solidFill>
                <a:effectLst>
                  <a:glow rad="228600">
                    <a:schemeClr val="accent1">
                      <a:satMod val="175000"/>
                      <a:alpha val="40000"/>
                    </a:schemeClr>
                  </a:glow>
                </a:effectLst>
                <a:latin typeface="Andalus" panose="02020603050405020304" pitchFamily="18" charset="-78"/>
                <a:cs typeface="Andalus" panose="02020603050405020304" pitchFamily="18" charset="-78"/>
              </a:rPr>
              <a:t>م.م</a:t>
            </a:r>
            <a:r>
              <a:rPr lang="ar-IQ" sz="2000" b="1" i="1" dirty="0" smtClean="0">
                <a:solidFill>
                  <a:schemeClr val="tx1"/>
                </a:solidFill>
                <a:effectLst>
                  <a:glow rad="228600">
                    <a:schemeClr val="accent1">
                      <a:satMod val="175000"/>
                      <a:alpha val="40000"/>
                    </a:schemeClr>
                  </a:glow>
                </a:effectLst>
                <a:latin typeface="Andalus" panose="02020603050405020304" pitchFamily="18" charset="-78"/>
                <a:cs typeface="Andalus" panose="02020603050405020304" pitchFamily="18" charset="-78"/>
              </a:rPr>
              <a:t> دعاء حسين علي</a:t>
            </a:r>
            <a:endParaRPr lang="ar-IQ" sz="2000" b="1" i="1" dirty="0">
              <a:solidFill>
                <a:schemeClr val="tx1"/>
              </a:solidFill>
              <a:effectLst>
                <a:glow rad="228600">
                  <a:schemeClr val="accent1">
                    <a:satMod val="175000"/>
                    <a:alpha val="40000"/>
                  </a:schemeClr>
                </a:glow>
              </a:effectLst>
              <a:latin typeface="Andalus" panose="02020603050405020304" pitchFamily="18" charset="-78"/>
              <a:cs typeface="Andalus" panose="02020603050405020304" pitchFamily="18" charset="-78"/>
            </a:endParaRPr>
          </a:p>
        </p:txBody>
      </p:sp>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73237" y="1875991"/>
            <a:ext cx="4232564" cy="23118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948303237"/>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3"/>
          </p:nvPr>
        </p:nvSpPr>
        <p:spPr>
          <a:xfrm>
            <a:off x="498764" y="235528"/>
            <a:ext cx="11139054" cy="6317672"/>
          </a:xfrm>
        </p:spPr>
        <p:txBody>
          <a:bodyPr/>
          <a:lstStyle/>
          <a:p>
            <a:pPr marL="0" indent="0" algn="justLow">
              <a:buNone/>
            </a:pPr>
            <a:r>
              <a:rPr lang="ar-IQ" b="1" dirty="0" smtClean="0"/>
              <a:t> </a:t>
            </a:r>
            <a:endParaRPr lang="ar-IQ" dirty="0"/>
          </a:p>
        </p:txBody>
      </p:sp>
      <p:sp>
        <p:nvSpPr>
          <p:cNvPr id="4" name="وسيلة شرح مستطيلة مستديرة الزوايا 3"/>
          <p:cNvSpPr/>
          <p:nvPr/>
        </p:nvSpPr>
        <p:spPr>
          <a:xfrm>
            <a:off x="2438400" y="706583"/>
            <a:ext cx="8783782" cy="5444836"/>
          </a:xfrm>
          <a:prstGeom prst="wedgeRoundRectCallou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1" anchor="ctr"/>
          <a:lstStyle/>
          <a:p>
            <a:r>
              <a:rPr lang="ar-SA" sz="4000" b="1" i="1" dirty="0">
                <a:ln w="22225">
                  <a:solidFill>
                    <a:schemeClr val="accent2"/>
                  </a:solidFill>
                  <a:prstDash val="solid"/>
                </a:ln>
                <a:solidFill>
                  <a:schemeClr val="accent2">
                    <a:lumMod val="40000"/>
                    <a:lumOff val="60000"/>
                  </a:schemeClr>
                </a:solidFill>
              </a:rPr>
              <a:t>اما درجات السمنة وفق المنظمات العالمية للأسنان البالغ تكون:</a:t>
            </a:r>
            <a:endParaRPr lang="en-US" sz="4000" b="1" i="1" dirty="0">
              <a:ln w="22225">
                <a:solidFill>
                  <a:schemeClr val="accent2"/>
                </a:solidFill>
                <a:prstDash val="solid"/>
              </a:ln>
              <a:solidFill>
                <a:schemeClr val="accent2">
                  <a:lumMod val="40000"/>
                  <a:lumOff val="60000"/>
                </a:schemeClr>
              </a:solidFill>
            </a:endParaRPr>
          </a:p>
          <a:p>
            <a:r>
              <a:rPr lang="ar-SA" sz="4000" dirty="0">
                <a:solidFill>
                  <a:schemeClr val="tx1">
                    <a:lumMod val="85000"/>
                    <a:lumOff val="15000"/>
                  </a:schemeClr>
                </a:solidFill>
              </a:rPr>
              <a:t>19-25 طبيعي</a:t>
            </a:r>
            <a:endParaRPr lang="en-US" sz="4000" dirty="0">
              <a:solidFill>
                <a:schemeClr val="tx1">
                  <a:lumMod val="85000"/>
                  <a:lumOff val="15000"/>
                </a:schemeClr>
              </a:solidFill>
            </a:endParaRPr>
          </a:p>
          <a:p>
            <a:r>
              <a:rPr lang="ar-SA" sz="4000" dirty="0">
                <a:solidFill>
                  <a:schemeClr val="tx1">
                    <a:lumMod val="85000"/>
                    <a:lumOff val="15000"/>
                  </a:schemeClr>
                </a:solidFill>
              </a:rPr>
              <a:t>25-30 زيادة وزن</a:t>
            </a:r>
            <a:endParaRPr lang="en-US" sz="4000" dirty="0">
              <a:solidFill>
                <a:schemeClr val="tx1">
                  <a:lumMod val="85000"/>
                  <a:lumOff val="15000"/>
                </a:schemeClr>
              </a:solidFill>
            </a:endParaRPr>
          </a:p>
          <a:p>
            <a:r>
              <a:rPr lang="ar-SA" sz="4000" dirty="0">
                <a:solidFill>
                  <a:schemeClr val="tx1">
                    <a:lumMod val="85000"/>
                    <a:lumOff val="15000"/>
                  </a:schemeClr>
                </a:solidFill>
              </a:rPr>
              <a:t>30-35 سمنه متوسطة</a:t>
            </a:r>
            <a:endParaRPr lang="en-US" sz="4000" dirty="0">
              <a:solidFill>
                <a:schemeClr val="tx1">
                  <a:lumMod val="85000"/>
                  <a:lumOff val="15000"/>
                </a:schemeClr>
              </a:solidFill>
            </a:endParaRPr>
          </a:p>
          <a:p>
            <a:r>
              <a:rPr lang="ar-SA" sz="4000" dirty="0">
                <a:solidFill>
                  <a:schemeClr val="tx1">
                    <a:lumMod val="85000"/>
                    <a:lumOff val="15000"/>
                  </a:schemeClr>
                </a:solidFill>
              </a:rPr>
              <a:t>35-40 سمنة شديدة</a:t>
            </a:r>
            <a:endParaRPr lang="en-US" sz="4000" dirty="0">
              <a:solidFill>
                <a:schemeClr val="tx1">
                  <a:lumMod val="85000"/>
                  <a:lumOff val="15000"/>
                </a:schemeClr>
              </a:solidFill>
            </a:endParaRPr>
          </a:p>
          <a:p>
            <a:r>
              <a:rPr lang="ar-SA" sz="4000" dirty="0">
                <a:solidFill>
                  <a:schemeClr val="tx1">
                    <a:lumMod val="85000"/>
                    <a:lumOff val="15000"/>
                  </a:schemeClr>
                </a:solidFill>
              </a:rPr>
              <a:t>40 فمأفوف سمنه مفرطة</a:t>
            </a:r>
            <a:endParaRPr lang="en-US" sz="4000" dirty="0">
              <a:solidFill>
                <a:schemeClr val="tx1">
                  <a:lumMod val="85000"/>
                  <a:lumOff val="15000"/>
                </a:schemeClr>
              </a:solidFill>
            </a:endParaRPr>
          </a:p>
        </p:txBody>
      </p:sp>
    </p:spTree>
    <p:extLst>
      <p:ext uri="{BB962C8B-B14F-4D97-AF65-F5344CB8AC3E}">
        <p14:creationId xmlns:p14="http://schemas.microsoft.com/office/powerpoint/2010/main" val="2086904711"/>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3"/>
          </p:nvPr>
        </p:nvSpPr>
        <p:spPr>
          <a:xfrm>
            <a:off x="913774" y="360218"/>
            <a:ext cx="10363826" cy="6192982"/>
          </a:xfrm>
        </p:spPr>
        <p:txBody>
          <a:bodyPr>
            <a:normAutofit/>
          </a:bodyPr>
          <a:lstStyle/>
          <a:p>
            <a:r>
              <a:rPr lang="ar-SA" sz="3200" b="1" i="1" cap="none"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التوصيات</a:t>
            </a:r>
            <a:endParaRPr lang="en-US" sz="2400" i="1" dirty="0"/>
          </a:p>
          <a:p>
            <a:pPr lvl="0"/>
            <a:r>
              <a:rPr lang="ar-SA" sz="2400" dirty="0"/>
              <a:t>الاكثار من تناول الالياف.</a:t>
            </a:r>
            <a:endParaRPr lang="en-US" sz="2400" dirty="0"/>
          </a:p>
          <a:p>
            <a:pPr lvl="0"/>
            <a:r>
              <a:rPr lang="ar-SA" sz="2400" dirty="0"/>
              <a:t>شرب الماء بكميات كبيرة.</a:t>
            </a:r>
            <a:endParaRPr lang="en-US" sz="2400" dirty="0"/>
          </a:p>
          <a:p>
            <a:pPr lvl="0"/>
            <a:r>
              <a:rPr lang="ar-SA" sz="2400" dirty="0"/>
              <a:t>الاكثار من الخضروات والفواكه.</a:t>
            </a:r>
            <a:endParaRPr lang="en-US" sz="2400" dirty="0"/>
          </a:p>
          <a:p>
            <a:pPr lvl="0"/>
            <a:r>
              <a:rPr lang="ar-SA" sz="2400" dirty="0"/>
              <a:t>تقليل السكريات.</a:t>
            </a:r>
            <a:endParaRPr lang="en-US" sz="2400" dirty="0"/>
          </a:p>
          <a:p>
            <a:pPr lvl="0"/>
            <a:r>
              <a:rPr lang="ar-SA" sz="2400" dirty="0"/>
              <a:t>الابتعاد عن الوجبات السريعة.</a:t>
            </a:r>
            <a:endParaRPr lang="en-US" sz="2400" dirty="0"/>
          </a:p>
          <a:p>
            <a:pPr lvl="0"/>
            <a:r>
              <a:rPr lang="ar-SA" sz="2400" dirty="0"/>
              <a:t>الابتعاد عن تناول الغذاء امام التلفاز.</a:t>
            </a:r>
            <a:endParaRPr lang="en-US" sz="2400" dirty="0"/>
          </a:p>
          <a:p>
            <a:pPr lvl="0"/>
            <a:r>
              <a:rPr lang="ar-SA" sz="2400" dirty="0"/>
              <a:t>الابتعاد عن التدخين.</a:t>
            </a:r>
            <a:endParaRPr lang="en-US" sz="2400" dirty="0"/>
          </a:p>
        </p:txBody>
      </p:sp>
      <p:pic>
        <p:nvPicPr>
          <p:cNvPr id="4" name="صورة 3"/>
          <p:cNvPicPr>
            <a:picLocks noChangeAspect="1"/>
          </p:cNvPicPr>
          <p:nvPr/>
        </p:nvPicPr>
        <p:blipFill>
          <a:blip r:embed="rId2">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tretch>
            <a:fillRect/>
          </a:stretch>
        </p:blipFill>
        <p:spPr>
          <a:xfrm>
            <a:off x="1406237" y="1801090"/>
            <a:ext cx="4308764" cy="4308764"/>
          </a:xfrm>
          <a:prstGeom prst="rect">
            <a:avLst/>
          </a:prstGeom>
          <a:ln>
            <a:noFill/>
          </a:ln>
          <a:effectLst>
            <a:softEdge rad="112500"/>
          </a:effectLst>
        </p:spPr>
      </p:pic>
    </p:spTree>
    <p:extLst>
      <p:ext uri="{BB962C8B-B14F-4D97-AF65-F5344CB8AC3E}">
        <p14:creationId xmlns:p14="http://schemas.microsoft.com/office/powerpoint/2010/main" val="72871083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invX="1"/>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3"/>
          </p:nvPr>
        </p:nvSpPr>
        <p:spPr>
          <a:xfrm>
            <a:off x="913774" y="374073"/>
            <a:ext cx="10363826" cy="6151417"/>
          </a:xfrm>
        </p:spPr>
        <p:txBody>
          <a:bodyPr/>
          <a:lstStyle/>
          <a:p>
            <a:pPr marL="0" indent="0">
              <a:buNone/>
            </a:pPr>
            <a:endParaRPr lang="ar-IQ" dirty="0" smtClean="0"/>
          </a:p>
          <a:p>
            <a:pPr marL="0" indent="0" algn="ctr">
              <a:buNone/>
            </a:pPr>
            <a:r>
              <a:rPr lang="ar-IQ" sz="5400" i="1" dirty="0" smtClean="0">
                <a:effectLst>
                  <a:glow rad="228600">
                    <a:schemeClr val="accent2">
                      <a:satMod val="175000"/>
                      <a:alpha val="40000"/>
                    </a:schemeClr>
                  </a:glow>
                </a:effectLst>
                <a:latin typeface="Andalus" panose="02020603050405020304" pitchFamily="18" charset="-78"/>
                <a:cs typeface="Andalus" panose="02020603050405020304" pitchFamily="18" charset="-78"/>
              </a:rPr>
              <a:t>شكرا لحسن اصغائكم</a:t>
            </a:r>
          </a:p>
          <a:p>
            <a:pPr marL="0" indent="0" algn="ctr">
              <a:buNone/>
            </a:pPr>
            <a:r>
              <a:rPr lang="ar-IQ" sz="2800" i="1" dirty="0" smtClean="0">
                <a:effectLst>
                  <a:glow rad="228600">
                    <a:schemeClr val="accent2">
                      <a:satMod val="175000"/>
                      <a:alpha val="40000"/>
                    </a:schemeClr>
                  </a:glow>
                </a:effectLst>
                <a:latin typeface="Andalus" panose="02020603050405020304" pitchFamily="18" charset="-78"/>
                <a:cs typeface="Andalus" panose="02020603050405020304" pitchFamily="18" charset="-78"/>
              </a:rPr>
              <a:t>العقل السليم في الجسم السليم </a:t>
            </a:r>
          </a:p>
          <a:p>
            <a:pPr marL="0" indent="0">
              <a:buNone/>
            </a:pPr>
            <a:endParaRPr lang="ar-IQ" dirty="0"/>
          </a:p>
        </p:txBody>
      </p:sp>
      <p:pic>
        <p:nvPicPr>
          <p:cNvPr id="5" name="صورة 4"/>
          <p:cNvPicPr>
            <a:picLocks noChangeAspect="1"/>
          </p:cNvPicPr>
          <p:nvPr/>
        </p:nvPicPr>
        <p:blipFill>
          <a:blip r:embed="rId2"/>
          <a:stretch>
            <a:fillRect/>
          </a:stretch>
        </p:blipFill>
        <p:spPr>
          <a:xfrm>
            <a:off x="3804121" y="3186545"/>
            <a:ext cx="4583132" cy="256655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380543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3"/>
          </p:nvPr>
        </p:nvSpPr>
        <p:spPr>
          <a:xfrm>
            <a:off x="913774" y="429492"/>
            <a:ext cx="10363826" cy="5915890"/>
          </a:xfrm>
        </p:spPr>
        <p:txBody>
          <a:bodyPr>
            <a:normAutofit/>
          </a:bodyPr>
          <a:lstStyle/>
          <a:p>
            <a:pPr marL="0" indent="0">
              <a:buNone/>
            </a:pPr>
            <a:endParaRPr lang="ar-IQ" b="1" dirty="0" smtClean="0"/>
          </a:p>
          <a:p>
            <a:pPr marL="0" indent="0">
              <a:buNone/>
            </a:pPr>
            <a:endParaRPr lang="ar-IQ" b="1" dirty="0"/>
          </a:p>
          <a:p>
            <a:pPr marL="0" indent="0">
              <a:buNone/>
            </a:pPr>
            <a:endParaRPr lang="ar-IQ" b="1" dirty="0" smtClean="0"/>
          </a:p>
          <a:p>
            <a:pPr marL="0" indent="0">
              <a:buNone/>
            </a:pPr>
            <a:endParaRPr lang="en-US" dirty="0"/>
          </a:p>
          <a:p>
            <a:r>
              <a:rPr lang="ar-SA" dirty="0"/>
              <a:t>هي مجموعة العمليات المختلفة التي بواسطتها يحصل الكائن الحي على الغذاء أو العناصر الغذائية الضرورية </a:t>
            </a:r>
            <a:endParaRPr lang="en-US" dirty="0"/>
          </a:p>
          <a:p>
            <a:r>
              <a:rPr lang="ar-SA" b="1" cap="none" dirty="0">
                <a:ln w="22225">
                  <a:solidFill>
                    <a:schemeClr val="accent2"/>
                  </a:solidFill>
                  <a:prstDash val="solid"/>
                </a:ln>
                <a:solidFill>
                  <a:schemeClr val="accent2">
                    <a:lumMod val="40000"/>
                    <a:lumOff val="60000"/>
                  </a:schemeClr>
                </a:solidFill>
              </a:rPr>
              <a:t>فهيه المسؤولة عن العمليات الحيوية العامة بالجسم امنها:</a:t>
            </a:r>
            <a:endParaRPr lang="en-US" b="1" cap="none" dirty="0">
              <a:ln w="22225">
                <a:solidFill>
                  <a:schemeClr val="accent2"/>
                </a:solidFill>
                <a:prstDash val="solid"/>
              </a:ln>
              <a:solidFill>
                <a:schemeClr val="accent2">
                  <a:lumMod val="40000"/>
                  <a:lumOff val="60000"/>
                </a:schemeClr>
              </a:solidFill>
            </a:endParaRPr>
          </a:p>
          <a:p>
            <a:r>
              <a:rPr lang="ar-SA" dirty="0"/>
              <a:t>1-   المحافظة على بناء الجسم وإعادة التالف من الخلايا. </a:t>
            </a:r>
            <a:endParaRPr lang="en-US" dirty="0"/>
          </a:p>
          <a:p>
            <a:r>
              <a:rPr lang="ar-SA" dirty="0"/>
              <a:t>2-   تنظيم العمليات الكيميائية الحيوية داخل الخلايا. </a:t>
            </a:r>
            <a:endParaRPr lang="en-US" dirty="0"/>
          </a:p>
          <a:p>
            <a:r>
              <a:rPr lang="ar-SA" dirty="0"/>
              <a:t>3-   التأثير على الحالة النفسية، العقلية، الجسمية، الاجتماعية والصحية.</a:t>
            </a:r>
            <a:endParaRPr lang="en-US" dirty="0"/>
          </a:p>
          <a:p>
            <a:r>
              <a:rPr lang="ar-SA" dirty="0"/>
              <a:t>4-   إفرازات الغدد في الجسم.</a:t>
            </a:r>
            <a:endParaRPr lang="en-US" dirty="0"/>
          </a:p>
          <a:p>
            <a:r>
              <a:rPr lang="ar-SA" dirty="0"/>
              <a:t>5-   ضخ الإشارات العصبية</a:t>
            </a:r>
            <a:r>
              <a:rPr lang="ar-IQ" dirty="0"/>
              <a:t>.</a:t>
            </a:r>
            <a:r>
              <a:rPr lang="ar-IQ" b="1" dirty="0"/>
              <a:t> </a:t>
            </a:r>
            <a:endParaRPr lang="ar-IQ" dirty="0"/>
          </a:p>
        </p:txBody>
      </p:sp>
      <p:sp>
        <p:nvSpPr>
          <p:cNvPr id="4" name="وسيلة شرح على شكل سحابة 3"/>
          <p:cNvSpPr/>
          <p:nvPr/>
        </p:nvSpPr>
        <p:spPr>
          <a:xfrm>
            <a:off x="7190509" y="554183"/>
            <a:ext cx="3990109" cy="1579418"/>
          </a:xfrm>
          <a:prstGeom prst="cloudCallout">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IQ" sz="2400" i="1" dirty="0" smtClean="0">
                <a:effectLst>
                  <a:glow rad="228600">
                    <a:schemeClr val="accent2">
                      <a:satMod val="175000"/>
                      <a:alpha val="40000"/>
                    </a:schemeClr>
                  </a:glow>
                </a:effectLst>
                <a:latin typeface="Andalus" panose="02020603050405020304" pitchFamily="18" charset="-78"/>
                <a:cs typeface="Andalus" panose="02020603050405020304" pitchFamily="18" charset="-78"/>
              </a:rPr>
              <a:t>المحور الثاني</a:t>
            </a:r>
          </a:p>
          <a:p>
            <a:pPr algn="ctr"/>
            <a:r>
              <a:rPr lang="ar-IQ" sz="2400" i="1" dirty="0" smtClean="0">
                <a:effectLst>
                  <a:glow rad="228600">
                    <a:schemeClr val="accent2">
                      <a:satMod val="175000"/>
                      <a:alpha val="40000"/>
                    </a:schemeClr>
                  </a:glow>
                </a:effectLst>
                <a:latin typeface="Andalus" panose="02020603050405020304" pitchFamily="18" charset="-78"/>
                <a:cs typeface="Andalus" panose="02020603050405020304" pitchFamily="18" charset="-78"/>
              </a:rPr>
              <a:t>التغذية</a:t>
            </a:r>
            <a:endParaRPr lang="ar-IQ" sz="2400" i="1" dirty="0">
              <a:effectLst>
                <a:glow rad="228600">
                  <a:schemeClr val="accent2">
                    <a:satMod val="175000"/>
                    <a:alpha val="40000"/>
                  </a:schemeClr>
                </a:glow>
              </a:effectLst>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17261048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3"/>
          </p:nvPr>
        </p:nvSpPr>
        <p:spPr>
          <a:xfrm>
            <a:off x="360218" y="429491"/>
            <a:ext cx="10917382" cy="6428509"/>
          </a:xfrm>
        </p:spPr>
        <p:txBody>
          <a:bodyPr>
            <a:normAutofit/>
          </a:bodyPr>
          <a:lstStyle/>
          <a:p>
            <a:pPr>
              <a:lnSpc>
                <a:spcPct val="115000"/>
              </a:lnSpc>
              <a:spcAft>
                <a:spcPts val="800"/>
              </a:spcAft>
            </a:pPr>
            <a:r>
              <a:rPr lang="en-US" sz="2800" b="1" cap="none"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 </a:t>
            </a:r>
            <a:r>
              <a:rPr lang="ar-IQ" sz="2800" b="1" u="sng" cap="none"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alibri" panose="020F0502020204030204" pitchFamily="34" charset="0"/>
                <a:ea typeface="Times New Roman" panose="02020603050405020304" pitchFamily="18" charset="0"/>
                <a:cs typeface="Simplified Arabic" panose="02020603050405020304" pitchFamily="18" charset="-78"/>
              </a:rPr>
              <a:t>فوائد التغذية الجيدة للرياضي</a:t>
            </a:r>
            <a:endParaRPr lang="en-US" sz="1800" b="1" cap="none"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alibri" panose="020F0502020204030204" pitchFamily="34" charset="0"/>
              <a:ea typeface="Times New Roman" panose="02020603050405020304" pitchFamily="18" charset="0"/>
              <a:cs typeface="Arial" panose="020B0604020202020204" pitchFamily="34" charset="0"/>
            </a:endParaRPr>
          </a:p>
          <a:p>
            <a:pPr marL="342900" lvl="0" indent="-342900">
              <a:buFont typeface="Wingdings" panose="05000000000000000000" pitchFamily="2" charset="2"/>
              <a:buChar char=""/>
            </a:pPr>
            <a:r>
              <a:rPr lang="ar-IQ" sz="2400" dirty="0">
                <a:solidFill>
                  <a:srgbClr val="00000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Simplified Arabic" panose="02020603050405020304" pitchFamily="18" charset="-78"/>
              </a:rPr>
              <a:t>زيادة الطاقة </a:t>
            </a:r>
            <a:endParaRPr lang="en-US" sz="1600" dirty="0">
              <a:latin typeface="Calibri" panose="020F0502020204030204" pitchFamily="34" charset="0"/>
              <a:ea typeface="Calibri" panose="020F0502020204030204" pitchFamily="34" charset="0"/>
              <a:cs typeface="Arial" panose="020B0604020202020204" pitchFamily="34" charset="0"/>
            </a:endParaRPr>
          </a:p>
          <a:p>
            <a:pPr marL="342900" lvl="0" indent="-342900">
              <a:buFont typeface="Wingdings" panose="05000000000000000000" pitchFamily="2" charset="2"/>
              <a:buChar char=""/>
            </a:pPr>
            <a:r>
              <a:rPr lang="ar-IQ" sz="2400" dirty="0">
                <a:solidFill>
                  <a:srgbClr val="00000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Simplified Arabic" panose="02020603050405020304" pitchFamily="18" charset="-78"/>
              </a:rPr>
              <a:t>زيادة اللياقة </a:t>
            </a:r>
            <a:endParaRPr lang="en-US" sz="1600" dirty="0">
              <a:latin typeface="Calibri" panose="020F0502020204030204" pitchFamily="34" charset="0"/>
              <a:ea typeface="Calibri" panose="020F0502020204030204" pitchFamily="34" charset="0"/>
              <a:cs typeface="Arial" panose="020B0604020202020204" pitchFamily="34" charset="0"/>
            </a:endParaRPr>
          </a:p>
          <a:p>
            <a:pPr marL="342900" lvl="0" indent="-342900">
              <a:buFont typeface="Wingdings" panose="05000000000000000000" pitchFamily="2" charset="2"/>
              <a:buChar char=""/>
            </a:pPr>
            <a:r>
              <a:rPr lang="ar-IQ" sz="2400" dirty="0">
                <a:solidFill>
                  <a:srgbClr val="00000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Simplified Arabic" panose="02020603050405020304" pitchFamily="18" charset="-78"/>
              </a:rPr>
              <a:t>الوقاية من الإصابات</a:t>
            </a:r>
            <a:endParaRPr lang="en-US" sz="1600" dirty="0">
              <a:latin typeface="Calibri" panose="020F0502020204030204" pitchFamily="34" charset="0"/>
              <a:ea typeface="Calibri" panose="020F0502020204030204" pitchFamily="34" charset="0"/>
              <a:cs typeface="Arial" panose="020B0604020202020204" pitchFamily="34" charset="0"/>
            </a:endParaRPr>
          </a:p>
          <a:p>
            <a:pPr marL="342900" lvl="0" indent="-342900">
              <a:buFont typeface="Wingdings" panose="05000000000000000000" pitchFamily="2" charset="2"/>
              <a:buChar char=""/>
            </a:pPr>
            <a:r>
              <a:rPr lang="ar-IQ" sz="2400" dirty="0">
                <a:solidFill>
                  <a:srgbClr val="00000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Simplified Arabic" panose="02020603050405020304" pitchFamily="18" charset="-78"/>
              </a:rPr>
              <a:t>تحسين الصحة </a:t>
            </a:r>
            <a:endParaRPr lang="en-US" sz="1600" dirty="0">
              <a:latin typeface="Calibri" panose="020F0502020204030204" pitchFamily="34" charset="0"/>
              <a:ea typeface="Calibri" panose="020F0502020204030204" pitchFamily="34" charset="0"/>
              <a:cs typeface="Arial" panose="020B0604020202020204" pitchFamily="34" charset="0"/>
            </a:endParaRPr>
          </a:p>
          <a:p>
            <a:pPr marL="342900" lvl="0" indent="-342900">
              <a:buFont typeface="Wingdings" panose="05000000000000000000" pitchFamily="2" charset="2"/>
              <a:buChar char=""/>
            </a:pPr>
            <a:r>
              <a:rPr lang="ar-IQ" sz="2400" dirty="0">
                <a:solidFill>
                  <a:srgbClr val="00000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Simplified Arabic" panose="02020603050405020304" pitchFamily="18" charset="-78"/>
              </a:rPr>
              <a:t>تحسين الأداء الرياضي </a:t>
            </a:r>
            <a:endParaRPr lang="ar-IQ" sz="2400" dirty="0" smtClean="0">
              <a:solidFill>
                <a:srgbClr val="00000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Simplified Arabic" panose="02020603050405020304" pitchFamily="18" charset="-78"/>
            </a:endParaRPr>
          </a:p>
          <a:p>
            <a:pPr marL="342900" lvl="0" indent="-342900">
              <a:buFont typeface="Wingdings" panose="05000000000000000000" pitchFamily="2" charset="2"/>
              <a:buChar char=""/>
            </a:pPr>
            <a:r>
              <a:rPr lang="ar-IQ" sz="2400" dirty="0" smtClean="0">
                <a:solidFill>
                  <a:srgbClr val="0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Simplified Arabic" panose="02020603050405020304" pitchFamily="18" charset="-78"/>
              </a:rPr>
              <a:t>زيادة المناعة</a:t>
            </a:r>
            <a:endParaRPr lang="en-US" sz="24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p>
            <a:pPr marL="0" indent="0">
              <a:lnSpc>
                <a:spcPct val="107000"/>
              </a:lnSpc>
              <a:spcAft>
                <a:spcPts val="800"/>
              </a:spcAft>
              <a:buNone/>
            </a:pPr>
            <a:endParaRPr lang="en-US" sz="1400" dirty="0">
              <a:latin typeface="Calibri" panose="020F0502020204030204" pitchFamily="34" charset="0"/>
              <a:ea typeface="Times New Roman" panose="02020603050405020304" pitchFamily="18" charset="0"/>
              <a:cs typeface="Arial" panose="020B0604020202020204" pitchFamily="34" charset="0"/>
            </a:endParaRPr>
          </a:p>
          <a:p>
            <a:pPr marL="0" indent="0" algn="ctr">
              <a:buNone/>
            </a:pPr>
            <a:endParaRPr lang="ar-IQ" dirty="0"/>
          </a:p>
        </p:txBody>
      </p:sp>
      <p:pic>
        <p:nvPicPr>
          <p:cNvPr id="4" name="صورة 3"/>
          <p:cNvPicPr/>
          <p:nvPr/>
        </p:nvPicPr>
        <p:blipFill rotWithShape="1">
          <a:blip r:embed="rId2">
            <a:extLst>
              <a:ext uri="{28A0092B-C50C-407E-A947-70E740481C1C}">
                <a14:useLocalDpi xmlns:a14="http://schemas.microsoft.com/office/drawing/2010/main" val="0"/>
              </a:ext>
            </a:extLst>
          </a:blip>
          <a:srcRect t="10489" b="12767"/>
          <a:stretch/>
        </p:blipFill>
        <p:spPr bwMode="auto">
          <a:xfrm>
            <a:off x="1543685" y="1225522"/>
            <a:ext cx="5751830" cy="388048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53640926-AAD7-44D8-BBD7-CCE9431645EC}">
              <a14:shadowObscured xmlns:a14="http://schemas.microsoft.com/office/drawing/2010/main"/>
            </a:ext>
          </a:extLst>
        </p:spPr>
      </p:pic>
    </p:spTree>
    <p:extLst>
      <p:ext uri="{BB962C8B-B14F-4D97-AF65-F5344CB8AC3E}">
        <p14:creationId xmlns:p14="http://schemas.microsoft.com/office/powerpoint/2010/main" val="40407941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invX="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3"/>
          </p:nvPr>
        </p:nvSpPr>
        <p:spPr>
          <a:xfrm>
            <a:off x="498763" y="387927"/>
            <a:ext cx="11166763" cy="6082145"/>
          </a:xfrm>
        </p:spPr>
        <p:txBody>
          <a:bodyPr>
            <a:normAutofit/>
          </a:bodyPr>
          <a:lstStyle/>
          <a:p>
            <a:pPr marL="0" indent="0">
              <a:buNone/>
            </a:pPr>
            <a:endParaRPr lang="ar-IQ" b="1" dirty="0"/>
          </a:p>
          <a:p>
            <a:pPr marL="0" indent="0">
              <a:buNone/>
            </a:pPr>
            <a:endParaRPr lang="ar-IQ" b="1" dirty="0"/>
          </a:p>
          <a:p>
            <a:pPr marL="0" indent="0">
              <a:buNone/>
            </a:pPr>
            <a:endParaRPr lang="en-US" dirty="0"/>
          </a:p>
          <a:p>
            <a:pPr marL="0" indent="0" algn="ctr">
              <a:buNone/>
            </a:pPr>
            <a:r>
              <a:rPr lang="ar-SA" sz="3200" dirty="0"/>
              <a:t>هناك ستة عناصر اساسية للغذاء </a:t>
            </a:r>
            <a:endParaRPr lang="en-US" sz="3200" dirty="0"/>
          </a:p>
          <a:p>
            <a:pPr marL="0" indent="0">
              <a:buNone/>
            </a:pPr>
            <a:endParaRPr lang="ar-IQ" dirty="0"/>
          </a:p>
        </p:txBody>
      </p:sp>
      <p:sp>
        <p:nvSpPr>
          <p:cNvPr id="5" name="مستطيل ذو زوايا قطرية مستديرة 4"/>
          <p:cNvSpPr/>
          <p:nvPr/>
        </p:nvSpPr>
        <p:spPr>
          <a:xfrm>
            <a:off x="3851562" y="484908"/>
            <a:ext cx="4461164" cy="1108363"/>
          </a:xfrm>
          <a:prstGeom prst="round2DiagRec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lnSpc>
                <a:spcPct val="107000"/>
              </a:lnSpc>
              <a:spcAft>
                <a:spcPts val="800"/>
              </a:spcAft>
            </a:pPr>
            <a:r>
              <a:rPr lang="ar-SA" sz="3200" b="1" i="1" dirty="0">
                <a:latin typeface="Calibri" panose="020F0502020204030204" pitchFamily="34" charset="0"/>
                <a:ea typeface="Times New Roman" panose="02020603050405020304" pitchFamily="18" charset="0"/>
              </a:rPr>
              <a:t>المكونات الاساسية </a:t>
            </a:r>
            <a:r>
              <a:rPr lang="ar-SA" sz="3200" b="1" i="1" dirty="0" smtClean="0">
                <a:latin typeface="Calibri" panose="020F0502020204030204" pitchFamily="34" charset="0"/>
                <a:ea typeface="Times New Roman" panose="02020603050405020304" pitchFamily="18" charset="0"/>
              </a:rPr>
              <a:t>للغذاء</a:t>
            </a:r>
            <a:endParaRPr lang="en-US" dirty="0">
              <a:latin typeface="Calibri" panose="020F0502020204030204" pitchFamily="34" charset="0"/>
              <a:ea typeface="Times New Roman" panose="02020603050405020304" pitchFamily="18" charset="0"/>
              <a:cs typeface="Arial" panose="020B0604020202020204" pitchFamily="34" charset="0"/>
            </a:endParaRPr>
          </a:p>
        </p:txBody>
      </p:sp>
      <p:sp>
        <p:nvSpPr>
          <p:cNvPr id="2" name="مستطيل مستدير الزوايا 1"/>
          <p:cNvSpPr/>
          <p:nvPr/>
        </p:nvSpPr>
        <p:spPr>
          <a:xfrm>
            <a:off x="7550727" y="2604655"/>
            <a:ext cx="3241964" cy="3408218"/>
          </a:xfrm>
          <a:prstGeom prst="roundRect">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IQ" sz="28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ثلاثة لها علاقة بالطاقة:</a:t>
            </a:r>
          </a:p>
          <a:p>
            <a:pPr algn="ctr"/>
            <a:r>
              <a:rPr lang="ar-IQ" sz="2800" dirty="0" smtClean="0"/>
              <a:t>-الكربوهيدرات</a:t>
            </a:r>
          </a:p>
          <a:p>
            <a:pPr algn="ctr"/>
            <a:r>
              <a:rPr lang="ar-IQ" sz="2800" dirty="0" smtClean="0"/>
              <a:t>-البروتينات.</a:t>
            </a:r>
          </a:p>
          <a:p>
            <a:pPr algn="ctr"/>
            <a:r>
              <a:rPr lang="ar-IQ" sz="2800" dirty="0" smtClean="0"/>
              <a:t>-الدهون.</a:t>
            </a:r>
            <a:endParaRPr lang="ar-IQ" sz="2800" dirty="0"/>
          </a:p>
        </p:txBody>
      </p:sp>
      <p:sp>
        <p:nvSpPr>
          <p:cNvPr id="4" name="مستطيل مستدير الزوايا 3"/>
          <p:cNvSpPr/>
          <p:nvPr/>
        </p:nvSpPr>
        <p:spPr>
          <a:xfrm>
            <a:off x="2812472" y="2604655"/>
            <a:ext cx="3394364" cy="3408218"/>
          </a:xfrm>
          <a:prstGeom prst="round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ar-IQ" sz="24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ثلاثة ليس لها علاقة بالطاقة:</a:t>
            </a:r>
          </a:p>
          <a:p>
            <a:pPr algn="ctr"/>
            <a:r>
              <a:rPr lang="ar-IQ" sz="2400" dirty="0" smtClean="0"/>
              <a:t>-</a:t>
            </a:r>
            <a:r>
              <a:rPr lang="ar-IQ" sz="2800" dirty="0" smtClean="0"/>
              <a:t>الفيتامينات.</a:t>
            </a:r>
          </a:p>
          <a:p>
            <a:pPr algn="ctr"/>
            <a:r>
              <a:rPr lang="ar-IQ" sz="2800" dirty="0" smtClean="0"/>
              <a:t>-الاملاح المعدنية.</a:t>
            </a:r>
          </a:p>
          <a:p>
            <a:pPr algn="ctr"/>
            <a:r>
              <a:rPr lang="ar-IQ" sz="2800" dirty="0" smtClean="0"/>
              <a:t>-الماء.</a:t>
            </a:r>
            <a:endParaRPr lang="ar-IQ" sz="2800" dirty="0"/>
          </a:p>
        </p:txBody>
      </p:sp>
    </p:spTree>
    <p:extLst>
      <p:ext uri="{BB962C8B-B14F-4D97-AF65-F5344CB8AC3E}">
        <p14:creationId xmlns:p14="http://schemas.microsoft.com/office/powerpoint/2010/main" val="9309650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3"/>
          </p:nvPr>
        </p:nvSpPr>
        <p:spPr>
          <a:xfrm>
            <a:off x="913774" y="277092"/>
            <a:ext cx="10363826" cy="6012872"/>
          </a:xfrm>
        </p:spPr>
        <p:txBody>
          <a:bodyPr>
            <a:normAutofit fontScale="92500" lnSpcReduction="20000"/>
          </a:bodyPr>
          <a:lstStyle/>
          <a:p>
            <a:endParaRPr lang="ar-IQ" b="1" dirty="0" smtClean="0"/>
          </a:p>
          <a:p>
            <a:endParaRPr lang="ar-IQ" b="1" dirty="0"/>
          </a:p>
          <a:p>
            <a:pPr marL="0" indent="0">
              <a:buNone/>
            </a:pPr>
            <a:endParaRPr lang="ar-IQ" b="1" dirty="0" smtClean="0"/>
          </a:p>
          <a:p>
            <a:pPr marL="0" indent="0">
              <a:buNone/>
            </a:pPr>
            <a:endParaRPr lang="ar-IQ" b="1" dirty="0" smtClean="0"/>
          </a:p>
          <a:p>
            <a:r>
              <a:rPr lang="ar-SA" sz="2400" dirty="0" smtClean="0"/>
              <a:t>تعد </a:t>
            </a:r>
            <a:r>
              <a:rPr lang="ar-SA" sz="2400" dirty="0"/>
              <a:t>الكربوهيدرات الجزء الأكثر أهمية من غذاء الإنسان باعتبارها من المصادر الأساسية لتوليد الطاقة الحرارية في الجسم وتكون مخزونه بالعضلات والكبد تتكون الكربوهيدرات من ثلاثة عناصر (كاربون- هيدروجين-اوكسجين) وكل 1غرام من الكربوهيدرات يعطينا 4سعرات حرارية مصدرها في الغالب نباتي مثل السكريات –الفواكه- الحبوب –الرز-البطاطا.</a:t>
            </a:r>
            <a:endParaRPr lang="en-US" sz="2400" dirty="0"/>
          </a:p>
          <a:p>
            <a:r>
              <a:rPr lang="ar-SA" sz="2600" b="1" i="1" cap="none" dirty="0">
                <a:ln w="22225">
                  <a:solidFill>
                    <a:schemeClr val="accent2"/>
                  </a:solidFill>
                  <a:prstDash val="solid"/>
                </a:ln>
                <a:solidFill>
                  <a:schemeClr val="accent2">
                    <a:lumMod val="40000"/>
                    <a:lumOff val="60000"/>
                  </a:schemeClr>
                </a:solidFill>
              </a:rPr>
              <a:t>علامات نقص الكربوهيدرات بالنسبة للرياضي: -</a:t>
            </a:r>
            <a:endParaRPr lang="en-US" sz="2600" b="1" i="1" cap="none" dirty="0">
              <a:ln w="22225">
                <a:solidFill>
                  <a:schemeClr val="accent2"/>
                </a:solidFill>
                <a:prstDash val="solid"/>
              </a:ln>
              <a:solidFill>
                <a:schemeClr val="accent2">
                  <a:lumMod val="40000"/>
                  <a:lumOff val="60000"/>
                </a:schemeClr>
              </a:solidFill>
            </a:endParaRPr>
          </a:p>
          <a:p>
            <a:r>
              <a:rPr lang="ar-SA" sz="2400" dirty="0"/>
              <a:t>1-التعب.</a:t>
            </a:r>
            <a:endParaRPr lang="en-US" sz="2400" dirty="0"/>
          </a:p>
          <a:p>
            <a:r>
              <a:rPr lang="ar-SA" sz="2400" dirty="0"/>
              <a:t>2-انخفاض مستوى الطاقة.</a:t>
            </a:r>
            <a:endParaRPr lang="en-US" sz="2400" dirty="0"/>
          </a:p>
          <a:p>
            <a:r>
              <a:rPr lang="ar-SA" sz="2400" dirty="0"/>
              <a:t>3-الغثيان وفقدان الوعي.</a:t>
            </a:r>
            <a:endParaRPr lang="en-US" sz="2400" dirty="0"/>
          </a:p>
          <a:p>
            <a:r>
              <a:rPr lang="ar-SA" sz="2400" dirty="0"/>
              <a:t>4-بطيء في عمليات استعادة الاستشفاء.</a:t>
            </a:r>
            <a:endParaRPr lang="en-US" sz="2400" dirty="0"/>
          </a:p>
          <a:p>
            <a:r>
              <a:rPr lang="ar-SA" sz="2400" dirty="0"/>
              <a:t>5-قلة التركيز.</a:t>
            </a:r>
            <a:endParaRPr lang="en-US" sz="2400" dirty="0"/>
          </a:p>
          <a:p>
            <a:pPr marL="0" indent="0">
              <a:buNone/>
            </a:pPr>
            <a:endParaRPr lang="ar-IQ" dirty="0"/>
          </a:p>
        </p:txBody>
      </p:sp>
      <p:sp>
        <p:nvSpPr>
          <p:cNvPr id="4" name="وسيلة شرح بيضاوية 3"/>
          <p:cNvSpPr/>
          <p:nvPr/>
        </p:nvSpPr>
        <p:spPr>
          <a:xfrm>
            <a:off x="2923310" y="0"/>
            <a:ext cx="3837709" cy="1759526"/>
          </a:xfrm>
          <a:prstGeom prst="wedgeEllipseCallout">
            <a:avLst>
              <a:gd name="adj1" fmla="val 40539"/>
              <a:gd name="adj2" fmla="val 53026"/>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1" anchor="ctr"/>
          <a:lstStyle/>
          <a:p>
            <a:pPr algn="ctr"/>
            <a:r>
              <a:rPr lang="ar-IQ" sz="2400" b="1" i="1" dirty="0">
                <a:ln w="22225">
                  <a:solidFill>
                    <a:schemeClr val="accent2"/>
                  </a:solidFill>
                  <a:prstDash val="solid"/>
                </a:ln>
                <a:solidFill>
                  <a:schemeClr val="tx1">
                    <a:lumMod val="95000"/>
                    <a:lumOff val="5000"/>
                  </a:schemeClr>
                </a:solidFill>
              </a:rPr>
              <a:t>اولاً: - الكربوهيدرات:</a:t>
            </a:r>
          </a:p>
        </p:txBody>
      </p:sp>
      <p:pic>
        <p:nvPicPr>
          <p:cNvPr id="2" name="صورة 1"/>
          <p:cNvPicPr>
            <a:picLocks noChangeAspect="1"/>
          </p:cNvPicPr>
          <p:nvPr/>
        </p:nvPicPr>
        <p:blipFill>
          <a:blip r:embed="rId2"/>
          <a:stretch>
            <a:fillRect/>
          </a:stretch>
        </p:blipFill>
        <p:spPr>
          <a:xfrm>
            <a:off x="1253639" y="3588327"/>
            <a:ext cx="4572395" cy="240419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0576985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وسيلة شرح مستطيلة مستديرة الزوايا 3"/>
          <p:cNvSpPr/>
          <p:nvPr/>
        </p:nvSpPr>
        <p:spPr>
          <a:xfrm>
            <a:off x="5805055" y="381001"/>
            <a:ext cx="5534889" cy="2840182"/>
          </a:xfrm>
          <a:prstGeom prst="wedgeRoundRectCallout">
            <a:avLst>
              <a:gd name="adj1" fmla="val 30982"/>
              <a:gd name="adj2" fmla="val 60060"/>
              <a:gd name="adj3" fmla="val 16667"/>
            </a:avLst>
          </a:prstGeom>
        </p:spPr>
        <p:style>
          <a:lnRef idx="1">
            <a:schemeClr val="accent6"/>
          </a:lnRef>
          <a:fillRef idx="2">
            <a:schemeClr val="accent6"/>
          </a:fillRef>
          <a:effectRef idx="1">
            <a:schemeClr val="accent6"/>
          </a:effectRef>
          <a:fontRef idx="minor">
            <a:schemeClr val="dk1"/>
          </a:fontRef>
        </p:style>
        <p:txBody>
          <a:bodyPr rtlCol="1" anchor="ctr"/>
          <a:lstStyle/>
          <a:p>
            <a:pPr algn="justLow"/>
            <a:r>
              <a:rPr lang="ar-SA" sz="2400" i="1" dirty="0">
                <a:effectLst>
                  <a:glow rad="228600">
                    <a:schemeClr val="accent2">
                      <a:satMod val="175000"/>
                      <a:alpha val="40000"/>
                    </a:schemeClr>
                  </a:glow>
                </a:effectLst>
              </a:rPr>
              <a:t>ثانياً: - البروتينات: -</a:t>
            </a:r>
            <a:endParaRPr lang="en-US" sz="2400" i="1" dirty="0">
              <a:effectLst>
                <a:glow rad="228600">
                  <a:schemeClr val="accent2">
                    <a:satMod val="175000"/>
                    <a:alpha val="40000"/>
                  </a:schemeClr>
                </a:glow>
              </a:effectLst>
            </a:endParaRPr>
          </a:p>
          <a:p>
            <a:pPr algn="justLow"/>
            <a:r>
              <a:rPr lang="ar-SA" sz="2000" dirty="0"/>
              <a:t>يعتبر البروتين العنصر الأساسي لبناء خلايا العضلة والأنسجة ويحتاجه الرياضي وغير الرياضي حيث أنها أخر مصدر لإنتاج الطاقة ولا تحترق إلا </a:t>
            </a:r>
            <a:r>
              <a:rPr lang="ar-SA" sz="2000" dirty="0" err="1"/>
              <a:t>اوكسجينياً</a:t>
            </a:r>
            <a:r>
              <a:rPr lang="ar-SA" sz="2000" dirty="0"/>
              <a:t> ومن الجانب الرياضي يجب عدم الوصل إلى حرق البروتينات للحصول على الطاقة مصدرها الحوم بأنواعها-حليب –البيض، كل 1غرام من البروتينات يعطينا 4سعرات حرارية، وتتكون من كاربون-هيدروجين-اوكسجين-نيتروجين </a:t>
            </a:r>
            <a:endParaRPr lang="en-US" sz="2000" dirty="0"/>
          </a:p>
        </p:txBody>
      </p:sp>
      <p:sp>
        <p:nvSpPr>
          <p:cNvPr id="5" name="وسيلة شرح مستطيلة مستديرة الزوايا 4"/>
          <p:cNvSpPr/>
          <p:nvPr/>
        </p:nvSpPr>
        <p:spPr>
          <a:xfrm>
            <a:off x="831273" y="3435927"/>
            <a:ext cx="5971309" cy="2784764"/>
          </a:xfrm>
          <a:prstGeom prst="wedgeRoundRectCallout">
            <a:avLst>
              <a:gd name="adj1" fmla="val -32202"/>
              <a:gd name="adj2" fmla="val 59515"/>
              <a:gd name="adj3" fmla="val 16667"/>
            </a:avLst>
          </a:prstGeom>
        </p:spPr>
        <p:style>
          <a:lnRef idx="1">
            <a:schemeClr val="accent5"/>
          </a:lnRef>
          <a:fillRef idx="2">
            <a:schemeClr val="accent5"/>
          </a:fillRef>
          <a:effectRef idx="1">
            <a:schemeClr val="accent5"/>
          </a:effectRef>
          <a:fontRef idx="minor">
            <a:schemeClr val="dk1"/>
          </a:fontRef>
        </p:style>
        <p:txBody>
          <a:bodyPr rtlCol="1" anchor="ctr"/>
          <a:lstStyle/>
          <a:p>
            <a:pPr algn="justLow"/>
            <a:r>
              <a:rPr lang="ar-SA" sz="2000" b="1" i="1" dirty="0">
                <a:effectLst>
                  <a:glow rad="228600">
                    <a:schemeClr val="accent2">
                      <a:satMod val="175000"/>
                      <a:alpha val="40000"/>
                    </a:schemeClr>
                  </a:glow>
                </a:effectLst>
              </a:rPr>
              <a:t>مقدار حاجة الانسان للبروتين: -</a:t>
            </a:r>
            <a:endParaRPr lang="en-US" sz="2000" i="1" dirty="0">
              <a:effectLst>
                <a:glow rad="228600">
                  <a:schemeClr val="accent2">
                    <a:satMod val="175000"/>
                    <a:alpha val="40000"/>
                  </a:schemeClr>
                </a:glow>
              </a:effectLst>
            </a:endParaRPr>
          </a:p>
          <a:p>
            <a:pPr algn="justLow"/>
            <a:r>
              <a:rPr lang="ar-SA" sz="2000" b="1" i="1" dirty="0">
                <a:ln w="22225">
                  <a:solidFill>
                    <a:schemeClr val="accent2"/>
                  </a:solidFill>
                  <a:prstDash val="solid"/>
                </a:ln>
                <a:solidFill>
                  <a:schemeClr val="accent2">
                    <a:lumMod val="40000"/>
                    <a:lumOff val="60000"/>
                  </a:schemeClr>
                </a:solidFill>
              </a:rPr>
              <a:t>الانسان الاعتيادي:</a:t>
            </a:r>
            <a:r>
              <a:rPr lang="ar-SA" sz="2000" b="1" dirty="0">
                <a:ln w="22225">
                  <a:solidFill>
                    <a:schemeClr val="accent2"/>
                  </a:solidFill>
                  <a:prstDash val="solid"/>
                </a:ln>
                <a:solidFill>
                  <a:schemeClr val="accent2">
                    <a:lumMod val="40000"/>
                    <a:lumOff val="60000"/>
                  </a:schemeClr>
                </a:solidFill>
              </a:rPr>
              <a:t> </a:t>
            </a:r>
            <a:r>
              <a:rPr lang="ar-SA" sz="2000" dirty="0"/>
              <a:t>1غم من البروتين لكل كيلو غرام من وزن الجسم.</a:t>
            </a:r>
            <a:endParaRPr lang="en-US" sz="2000" dirty="0"/>
          </a:p>
          <a:p>
            <a:pPr algn="justLow"/>
            <a:r>
              <a:rPr lang="ar-SA" sz="2000" b="1" dirty="0">
                <a:ln w="22225">
                  <a:solidFill>
                    <a:schemeClr val="accent2"/>
                  </a:solidFill>
                  <a:prstDash val="solid"/>
                </a:ln>
                <a:solidFill>
                  <a:schemeClr val="accent2">
                    <a:lumMod val="40000"/>
                    <a:lumOff val="60000"/>
                  </a:schemeClr>
                </a:solidFill>
              </a:rPr>
              <a:t>الانسان الرياضي: </a:t>
            </a:r>
            <a:r>
              <a:rPr lang="ar-SA" sz="2000" dirty="0"/>
              <a:t>1.2-1.4 غم من البروتين لكل كيلو غرام من وزن الجسم.</a:t>
            </a:r>
            <a:endParaRPr lang="en-US" sz="2000" dirty="0"/>
          </a:p>
          <a:p>
            <a:pPr algn="justLow"/>
            <a:r>
              <a:rPr lang="ar-SA" sz="2000" b="1" i="1" dirty="0">
                <a:ln w="22225">
                  <a:solidFill>
                    <a:schemeClr val="accent2"/>
                  </a:solidFill>
                  <a:prstDash val="solid"/>
                </a:ln>
                <a:solidFill>
                  <a:schemeClr val="accent2">
                    <a:lumMod val="40000"/>
                    <a:lumOff val="60000"/>
                  </a:schemeClr>
                </a:solidFill>
              </a:rPr>
              <a:t>الرياضات ذات التعب العالي</a:t>
            </a:r>
            <a:r>
              <a:rPr lang="ar-SA" sz="2000" i="1" dirty="0"/>
              <a:t>: مثل</a:t>
            </a:r>
            <a:r>
              <a:rPr lang="ar-SA" sz="2000" dirty="0"/>
              <a:t> كرة القدم 1.4-1.7 غم من البروتين لكل كيلو غرام من وزن الجسم.</a:t>
            </a:r>
            <a:endParaRPr lang="en-US" sz="2000" dirty="0"/>
          </a:p>
          <a:p>
            <a:pPr algn="justLow"/>
            <a:r>
              <a:rPr lang="ar-SA" sz="2000" b="1" i="1" dirty="0">
                <a:ln w="22225">
                  <a:solidFill>
                    <a:schemeClr val="accent2"/>
                  </a:solidFill>
                  <a:prstDash val="solid"/>
                </a:ln>
                <a:solidFill>
                  <a:schemeClr val="accent2">
                    <a:lumMod val="40000"/>
                    <a:lumOff val="60000"/>
                  </a:schemeClr>
                </a:solidFill>
              </a:rPr>
              <a:t>رياضات البناء العضلي</a:t>
            </a:r>
            <a:r>
              <a:rPr lang="ar-SA" sz="2000" i="1" dirty="0"/>
              <a:t>:</a:t>
            </a:r>
            <a:r>
              <a:rPr lang="ar-SA" sz="2000" dirty="0"/>
              <a:t> 2.2-2.4 غم من البروتين لكل كيلو غرام من وزن الجسم.</a:t>
            </a:r>
            <a:endParaRPr lang="en-US" sz="2000" dirty="0"/>
          </a:p>
        </p:txBody>
      </p:sp>
      <p:pic>
        <p:nvPicPr>
          <p:cNvPr id="3" name="صورة 2"/>
          <p:cNvPicPr>
            <a:picLocks noChangeAspect="1"/>
          </p:cNvPicPr>
          <p:nvPr/>
        </p:nvPicPr>
        <p:blipFill>
          <a:blip r:embed="rId2"/>
          <a:stretch>
            <a:fillRect/>
          </a:stretch>
        </p:blipFill>
        <p:spPr>
          <a:xfrm>
            <a:off x="913774" y="720436"/>
            <a:ext cx="3479003" cy="208740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8" name="صورة 7"/>
          <p:cNvPicPr>
            <a:picLocks noChangeAspect="1"/>
          </p:cNvPicPr>
          <p:nvPr/>
        </p:nvPicPr>
        <p:blipFill>
          <a:blip r:embed="rId3"/>
          <a:stretch>
            <a:fillRect/>
          </a:stretch>
        </p:blipFill>
        <p:spPr>
          <a:xfrm>
            <a:off x="7242465" y="3671455"/>
            <a:ext cx="3939886" cy="220633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31751226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invX="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خطط انسيابي: عرض 3"/>
          <p:cNvSpPr/>
          <p:nvPr/>
        </p:nvSpPr>
        <p:spPr>
          <a:xfrm>
            <a:off x="6483927" y="1357600"/>
            <a:ext cx="5403273" cy="3879273"/>
          </a:xfrm>
          <a:prstGeom prst="flowChartDisplay">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1" anchor="ctr"/>
          <a:lstStyle/>
          <a:p>
            <a:pPr algn="justLow"/>
            <a:r>
              <a:rPr lang="ar-SA" sz="2800" b="1" i="1" dirty="0">
                <a:ln w="10160">
                  <a:solidFill>
                    <a:schemeClr val="accent5"/>
                  </a:solidFill>
                  <a:prstDash val="solid"/>
                </a:ln>
                <a:solidFill>
                  <a:srgbClr val="FFFFFF"/>
                </a:solidFill>
                <a:effectLst>
                  <a:outerShdw blurRad="38100" dist="22860" dir="5400000" algn="tl" rotWithShape="0">
                    <a:srgbClr val="000000">
                      <a:alpha val="30000"/>
                    </a:srgbClr>
                  </a:outerShdw>
                </a:effectLst>
              </a:rPr>
              <a:t>ثالثاً: الدهون: -</a:t>
            </a:r>
            <a:endParaRPr lang="en-US" sz="2800" b="1" i="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a:p>
            <a:pPr algn="justLow"/>
            <a:r>
              <a:rPr lang="ar-SA" sz="2400" dirty="0">
                <a:ln w="0"/>
                <a:solidFill>
                  <a:schemeClr val="tx1"/>
                </a:solidFill>
                <a:effectLst>
                  <a:outerShdw blurRad="38100" dist="19050" dir="2700000" algn="tl" rotWithShape="0">
                    <a:schemeClr val="dk1">
                      <a:alpha val="40000"/>
                    </a:schemeClr>
                  </a:outerShdw>
                </a:effectLst>
              </a:rPr>
              <a:t>مصدر مهم للطاقة في الجسم وهي من اهم العناصر للأنشطة الرياضية التي تتطلب الاداء لفترات طويلة مصدرها اللحوم- الزبد- الحليب –المكسرات وتتكون الدهون من كاربون –هيدروجين-اوكسجين وان كل 1غرام من الدهون يعطينا 9 سعرات حرارية.</a:t>
            </a:r>
            <a:endParaRPr lang="en-US" sz="2400" dirty="0">
              <a:ln w="0"/>
              <a:solidFill>
                <a:schemeClr val="tx1"/>
              </a:solidFill>
              <a:effectLst>
                <a:outerShdw blurRad="38100" dist="19050" dir="2700000" algn="tl" rotWithShape="0">
                  <a:schemeClr val="dk1">
                    <a:alpha val="40000"/>
                  </a:schemeClr>
                </a:outerShdw>
              </a:effectLst>
            </a:endParaRPr>
          </a:p>
        </p:txBody>
      </p:sp>
      <p:pic>
        <p:nvPicPr>
          <p:cNvPr id="8" name="عنصر نائب للمحتوى 7"/>
          <p:cNvPicPr>
            <a:picLocks noGrp="1" noChangeAspect="1"/>
          </p:cNvPicPr>
          <p:nvPr>
            <p:ph sz="quarter" idx="13"/>
          </p:nvPr>
        </p:nvPicPr>
        <p:blipFill>
          <a:blip r:embed="rId2"/>
          <a:stretch>
            <a:fillRect/>
          </a:stretch>
        </p:blipFill>
        <p:spPr>
          <a:xfrm>
            <a:off x="1437853" y="2133600"/>
            <a:ext cx="4004386" cy="268778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73899901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3"/>
          </p:nvPr>
        </p:nvSpPr>
        <p:spPr>
          <a:xfrm>
            <a:off x="318655" y="346364"/>
            <a:ext cx="11596254" cy="6248400"/>
          </a:xfrm>
        </p:spPr>
        <p:txBody>
          <a:bodyPr>
            <a:normAutofit/>
          </a:bodyPr>
          <a:lstStyle/>
          <a:p>
            <a:pPr marL="0" indent="0">
              <a:buNone/>
            </a:pPr>
            <a:endParaRPr lang="ar-IQ" dirty="0"/>
          </a:p>
        </p:txBody>
      </p:sp>
      <p:sp>
        <p:nvSpPr>
          <p:cNvPr id="4" name="مستطيل ذو زوايا قطرية مستديرة 3"/>
          <p:cNvSpPr/>
          <p:nvPr/>
        </p:nvSpPr>
        <p:spPr>
          <a:xfrm>
            <a:off x="8118765" y="651163"/>
            <a:ext cx="3449779" cy="4613564"/>
          </a:xfrm>
          <a:prstGeom prst="round2Diag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1" anchor="ctr"/>
          <a:lstStyle/>
          <a:p>
            <a:pPr algn="justLow"/>
            <a:r>
              <a:rPr lang="ar-SA" sz="2000" b="1" i="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رابعاً: - الفيتامينات: -</a:t>
            </a:r>
            <a:endParaRPr lang="en-US" sz="2000" b="1" i="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a:p>
            <a:pPr algn="justLow"/>
            <a:r>
              <a:rPr lang="ar-SA" dirty="0">
                <a:ln w="0"/>
                <a:solidFill>
                  <a:schemeClr val="tx1"/>
                </a:solidFill>
                <a:effectLst>
                  <a:outerShdw blurRad="38100" dist="19050" dir="2700000" algn="tl" rotWithShape="0">
                    <a:schemeClr val="dk1">
                      <a:alpha val="40000"/>
                    </a:schemeClr>
                  </a:outerShdw>
                </a:effectLst>
              </a:rPr>
              <a:t>وهي عبارة عن جزيئات صغيرة جدا يحتاج اليها الجسم لغرض تمشية عمل ووظائف الجسم مصادرها توجد في الخضروات والفواكه والحبوب اما انواع الفيتامينات:</a:t>
            </a:r>
            <a:endParaRPr lang="en-US" dirty="0">
              <a:ln w="0"/>
              <a:solidFill>
                <a:schemeClr val="tx1"/>
              </a:solidFill>
              <a:effectLst>
                <a:outerShdw blurRad="38100" dist="19050" dir="2700000" algn="tl" rotWithShape="0">
                  <a:schemeClr val="dk1">
                    <a:alpha val="40000"/>
                  </a:schemeClr>
                </a:outerShdw>
              </a:effectLst>
            </a:endParaRPr>
          </a:p>
          <a:p>
            <a:pPr lvl="0" algn="justLow"/>
            <a:r>
              <a:rPr lang="ar-SA" dirty="0">
                <a:ln w="0"/>
                <a:solidFill>
                  <a:schemeClr val="tx1"/>
                </a:solidFill>
                <a:effectLst>
                  <a:outerShdw blurRad="38100" dist="19050" dir="2700000" algn="tl" rotWithShape="0">
                    <a:schemeClr val="dk1">
                      <a:alpha val="40000"/>
                    </a:schemeClr>
                  </a:outerShdw>
                </a:effectLst>
              </a:rPr>
              <a:t>الفيتامينات التي تذوب بالماء </a:t>
            </a:r>
            <a:r>
              <a:rPr lang="en-US" dirty="0">
                <a:ln w="0"/>
                <a:solidFill>
                  <a:schemeClr val="tx1"/>
                </a:solidFill>
                <a:effectLst>
                  <a:outerShdw blurRad="38100" dist="19050" dir="2700000" algn="tl" rotWithShape="0">
                    <a:schemeClr val="dk1">
                      <a:alpha val="40000"/>
                    </a:schemeClr>
                  </a:outerShdw>
                </a:effectLst>
              </a:rPr>
              <a:t>B complex</a:t>
            </a:r>
            <a:r>
              <a:rPr lang="ar-IQ" dirty="0">
                <a:ln w="0"/>
                <a:solidFill>
                  <a:schemeClr val="tx1"/>
                </a:solidFill>
                <a:effectLst>
                  <a:outerShdw blurRad="38100" dist="19050" dir="2700000" algn="tl" rotWithShape="0">
                    <a:schemeClr val="dk1">
                      <a:alpha val="40000"/>
                    </a:schemeClr>
                  </a:outerShdw>
                </a:effectLst>
              </a:rPr>
              <a:t> (</a:t>
            </a:r>
            <a:r>
              <a:rPr lang="en-US" dirty="0">
                <a:ln w="0"/>
                <a:solidFill>
                  <a:schemeClr val="tx1"/>
                </a:solidFill>
                <a:effectLst>
                  <a:outerShdw blurRad="38100" dist="19050" dir="2700000" algn="tl" rotWithShape="0">
                    <a:schemeClr val="dk1">
                      <a:alpha val="40000"/>
                    </a:schemeClr>
                  </a:outerShdw>
                </a:effectLst>
              </a:rPr>
              <a:t>B1,B2,B6,B12</a:t>
            </a:r>
            <a:r>
              <a:rPr lang="ar-IQ" dirty="0">
                <a:ln w="0"/>
                <a:solidFill>
                  <a:schemeClr val="tx1"/>
                </a:solidFill>
                <a:effectLst>
                  <a:outerShdw blurRad="38100" dist="19050" dir="2700000" algn="tl" rotWithShape="0">
                    <a:schemeClr val="dk1">
                      <a:alpha val="40000"/>
                    </a:schemeClr>
                  </a:outerShdw>
                </a:effectLst>
              </a:rPr>
              <a:t>) </a:t>
            </a:r>
            <a:endParaRPr lang="en-US" dirty="0">
              <a:ln w="0"/>
              <a:solidFill>
                <a:schemeClr val="tx1"/>
              </a:solidFill>
              <a:effectLst>
                <a:outerShdw blurRad="38100" dist="19050" dir="2700000" algn="tl" rotWithShape="0">
                  <a:schemeClr val="dk1">
                    <a:alpha val="40000"/>
                  </a:schemeClr>
                </a:outerShdw>
              </a:effectLst>
            </a:endParaRPr>
          </a:p>
          <a:p>
            <a:pPr algn="justLow"/>
            <a:r>
              <a:rPr lang="ar-IQ" dirty="0">
                <a:ln w="0"/>
                <a:solidFill>
                  <a:schemeClr val="tx1"/>
                </a:solidFill>
                <a:effectLst>
                  <a:outerShdw blurRad="38100" dist="19050" dir="2700000" algn="tl" rotWithShape="0">
                    <a:schemeClr val="dk1">
                      <a:alpha val="40000"/>
                    </a:schemeClr>
                  </a:outerShdw>
                </a:effectLst>
              </a:rPr>
              <a:t>وهي تذوب في الدم مباشرة والزيادة تطرح عن طريق الكليتين</a:t>
            </a:r>
            <a:endParaRPr lang="en-US" dirty="0">
              <a:ln w="0"/>
              <a:solidFill>
                <a:schemeClr val="tx1"/>
              </a:solidFill>
              <a:effectLst>
                <a:outerShdw blurRad="38100" dist="19050" dir="2700000" algn="tl" rotWithShape="0">
                  <a:schemeClr val="dk1">
                    <a:alpha val="40000"/>
                  </a:schemeClr>
                </a:outerShdw>
              </a:effectLst>
            </a:endParaRPr>
          </a:p>
          <a:p>
            <a:pPr lvl="0" algn="justLow"/>
            <a:r>
              <a:rPr lang="ar-IQ" dirty="0">
                <a:ln w="0"/>
                <a:solidFill>
                  <a:schemeClr val="tx1"/>
                </a:solidFill>
                <a:effectLst>
                  <a:outerShdw blurRad="38100" dist="19050" dir="2700000" algn="tl" rotWithShape="0">
                    <a:schemeClr val="dk1">
                      <a:alpha val="40000"/>
                    </a:schemeClr>
                  </a:outerShdw>
                </a:effectLst>
              </a:rPr>
              <a:t>الفيتامينات التي تذوب في الدهون (</a:t>
            </a:r>
            <a:r>
              <a:rPr lang="en-US" dirty="0">
                <a:ln w="0"/>
                <a:solidFill>
                  <a:schemeClr val="tx1"/>
                </a:solidFill>
                <a:effectLst>
                  <a:outerShdw blurRad="38100" dist="19050" dir="2700000" algn="tl" rotWithShape="0">
                    <a:schemeClr val="dk1">
                      <a:alpha val="40000"/>
                    </a:schemeClr>
                  </a:outerShdw>
                </a:effectLst>
              </a:rPr>
              <a:t>K.E.D.A</a:t>
            </a:r>
            <a:r>
              <a:rPr lang="ar-IQ" dirty="0">
                <a:ln w="0"/>
                <a:solidFill>
                  <a:schemeClr val="tx1"/>
                </a:solidFill>
                <a:effectLst>
                  <a:outerShdw blurRad="38100" dist="19050" dir="2700000" algn="tl" rotWithShape="0">
                    <a:schemeClr val="dk1">
                      <a:alpha val="40000"/>
                    </a:schemeClr>
                  </a:outerShdw>
                </a:effectLst>
              </a:rPr>
              <a:t>) </a:t>
            </a:r>
            <a:endParaRPr lang="en-US" dirty="0">
              <a:ln w="0"/>
              <a:solidFill>
                <a:schemeClr val="tx1"/>
              </a:solidFill>
              <a:effectLst>
                <a:outerShdw blurRad="38100" dist="19050" dir="2700000" algn="tl" rotWithShape="0">
                  <a:schemeClr val="dk1">
                    <a:alpha val="40000"/>
                  </a:schemeClr>
                </a:outerShdw>
              </a:effectLst>
            </a:endParaRPr>
          </a:p>
          <a:p>
            <a:pPr algn="justLow"/>
            <a:r>
              <a:rPr lang="ar-SA" dirty="0">
                <a:ln w="0"/>
                <a:solidFill>
                  <a:schemeClr val="tx1"/>
                </a:solidFill>
                <a:effectLst>
                  <a:outerShdw blurRad="38100" dist="19050" dir="2700000" algn="tl" rotWithShape="0">
                    <a:schemeClr val="dk1">
                      <a:alpha val="40000"/>
                    </a:schemeClr>
                  </a:outerShdw>
                </a:effectLst>
              </a:rPr>
              <a:t>وهي تذوب في الدهون والزيادة لا يمكن طرحها عن طريق الكليتين فتترسب</a:t>
            </a:r>
            <a:r>
              <a:rPr lang="ar-SA" dirty="0"/>
              <a:t>.</a:t>
            </a:r>
            <a:endParaRPr lang="en-US" dirty="0"/>
          </a:p>
        </p:txBody>
      </p:sp>
      <p:sp>
        <p:nvSpPr>
          <p:cNvPr id="5" name="مستطيل ذو زوايا قطرية مستديرة 4"/>
          <p:cNvSpPr/>
          <p:nvPr/>
        </p:nvSpPr>
        <p:spPr>
          <a:xfrm>
            <a:off x="637309" y="651163"/>
            <a:ext cx="3740726" cy="4613564"/>
          </a:xfrm>
          <a:prstGeom prst="round2Diag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1" anchor="ctr"/>
          <a:lstStyle/>
          <a:p>
            <a:r>
              <a:rPr lang="ar-SA" sz="2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سادساً: الماء:</a:t>
            </a:r>
            <a:endParaRPr lang="en-US" sz="2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a:p>
            <a:pPr algn="justLow"/>
            <a:r>
              <a:rPr lang="ar-SA" sz="2000" dirty="0">
                <a:ln w="0"/>
                <a:solidFill>
                  <a:schemeClr val="tx1"/>
                </a:solidFill>
                <a:effectLst>
                  <a:outerShdw blurRad="38100" dist="19050" dir="2700000" algn="tl" rotWithShape="0">
                    <a:schemeClr val="dk1">
                      <a:alpha val="40000"/>
                    </a:schemeClr>
                  </a:outerShdw>
                </a:effectLst>
              </a:rPr>
              <a:t>للماء اهمية كبيرة في الجسم حيث يشكل نسبة 72% من جسم الانسان وعندما يفقد الجسم 3% يؤدي الى عرقلة واختلال في عملية التمثيل الغذائي ويعرض الجسم الى الجفاف.</a:t>
            </a:r>
            <a:endParaRPr lang="en-US" sz="2000" dirty="0">
              <a:ln w="0"/>
              <a:solidFill>
                <a:schemeClr val="tx1"/>
              </a:solidFill>
              <a:effectLst>
                <a:outerShdw blurRad="38100" dist="19050" dir="2700000" algn="tl" rotWithShape="0">
                  <a:schemeClr val="dk1">
                    <a:alpha val="40000"/>
                  </a:schemeClr>
                </a:outerShdw>
              </a:effectLst>
            </a:endParaRPr>
          </a:p>
          <a:p>
            <a:pPr algn="justLow"/>
            <a:r>
              <a:rPr lang="ar-SA" sz="2000" dirty="0">
                <a:ln w="0"/>
                <a:solidFill>
                  <a:schemeClr val="tx1"/>
                </a:solidFill>
                <a:effectLst>
                  <a:outerShdw blurRad="38100" dist="19050" dir="2700000" algn="tl" rotWithShape="0">
                    <a:schemeClr val="dk1">
                      <a:alpha val="40000"/>
                    </a:schemeClr>
                  </a:outerShdw>
                </a:effectLst>
              </a:rPr>
              <a:t>يفقد الجسم السوائل عن طريق:</a:t>
            </a:r>
            <a:endParaRPr lang="en-US" sz="2000" dirty="0">
              <a:ln w="0"/>
              <a:solidFill>
                <a:schemeClr val="tx1"/>
              </a:solidFill>
              <a:effectLst>
                <a:outerShdw blurRad="38100" dist="19050" dir="2700000" algn="tl" rotWithShape="0">
                  <a:schemeClr val="dk1">
                    <a:alpha val="40000"/>
                  </a:schemeClr>
                </a:outerShdw>
              </a:effectLst>
            </a:endParaRPr>
          </a:p>
          <a:p>
            <a:pPr lvl="0" algn="justLow"/>
            <a:r>
              <a:rPr lang="ar-SA" sz="2000" dirty="0" err="1" smtClean="0">
                <a:ln w="0"/>
                <a:solidFill>
                  <a:schemeClr val="tx1"/>
                </a:solidFill>
                <a:effectLst>
                  <a:outerShdw blurRad="38100" dist="19050" dir="2700000" algn="tl" rotWithShape="0">
                    <a:schemeClr val="dk1">
                      <a:alpha val="40000"/>
                    </a:schemeClr>
                  </a:outerShdw>
                </a:effectLst>
              </a:rPr>
              <a:t>الادرار.التعرق.التنفس</a:t>
            </a:r>
            <a:r>
              <a:rPr lang="ar-SA" sz="2000" dirty="0">
                <a:ln w="0"/>
                <a:solidFill>
                  <a:schemeClr val="tx1"/>
                </a:solidFill>
                <a:effectLst>
                  <a:outerShdw blurRad="38100" dist="19050" dir="2700000" algn="tl" rotWithShape="0">
                    <a:schemeClr val="dk1">
                      <a:alpha val="40000"/>
                    </a:schemeClr>
                  </a:outerShdw>
                </a:effectLst>
              </a:rPr>
              <a:t>.</a:t>
            </a:r>
            <a:endParaRPr lang="en-US" sz="2000" dirty="0">
              <a:ln w="0"/>
              <a:solidFill>
                <a:schemeClr val="tx1"/>
              </a:solidFill>
              <a:effectLst>
                <a:outerShdw blurRad="38100" dist="19050" dir="2700000" algn="tl" rotWithShape="0">
                  <a:schemeClr val="dk1">
                    <a:alpha val="40000"/>
                  </a:schemeClr>
                </a:outerShdw>
              </a:effectLst>
            </a:endParaRPr>
          </a:p>
          <a:p>
            <a:pPr algn="justLow"/>
            <a:r>
              <a:rPr lang="ar-SA" sz="2000" dirty="0">
                <a:ln w="0"/>
                <a:solidFill>
                  <a:schemeClr val="tx1"/>
                </a:solidFill>
                <a:effectLst>
                  <a:outerShdw blurRad="38100" dist="19050" dir="2700000" algn="tl" rotWithShape="0">
                    <a:schemeClr val="dk1">
                      <a:alpha val="40000"/>
                    </a:schemeClr>
                  </a:outerShdw>
                </a:effectLst>
              </a:rPr>
              <a:t>مصادر الماء:</a:t>
            </a:r>
            <a:endParaRPr lang="en-US" sz="2000" dirty="0">
              <a:ln w="0"/>
              <a:solidFill>
                <a:schemeClr val="tx1"/>
              </a:solidFill>
              <a:effectLst>
                <a:outerShdw blurRad="38100" dist="19050" dir="2700000" algn="tl" rotWithShape="0">
                  <a:schemeClr val="dk1">
                    <a:alpha val="40000"/>
                  </a:schemeClr>
                </a:outerShdw>
              </a:effectLst>
            </a:endParaRPr>
          </a:p>
          <a:p>
            <a:pPr lvl="0" algn="justLow"/>
            <a:r>
              <a:rPr lang="ar-IQ" sz="2000" dirty="0" smtClean="0">
                <a:ln w="0"/>
                <a:solidFill>
                  <a:schemeClr val="tx1"/>
                </a:solidFill>
                <a:effectLst>
                  <a:outerShdw blurRad="38100" dist="19050" dir="2700000" algn="tl" rotWithShape="0">
                    <a:schemeClr val="dk1">
                      <a:alpha val="40000"/>
                    </a:schemeClr>
                  </a:outerShdw>
                </a:effectLst>
              </a:rPr>
              <a:t>-</a:t>
            </a:r>
            <a:r>
              <a:rPr lang="ar-SA" sz="2000" dirty="0" smtClean="0">
                <a:ln w="0"/>
                <a:solidFill>
                  <a:schemeClr val="tx1"/>
                </a:solidFill>
                <a:effectLst>
                  <a:outerShdw blurRad="38100" dist="19050" dir="2700000" algn="tl" rotWithShape="0">
                    <a:schemeClr val="dk1">
                      <a:alpha val="40000"/>
                    </a:schemeClr>
                  </a:outerShdw>
                </a:effectLst>
              </a:rPr>
              <a:t>شرب </a:t>
            </a:r>
            <a:r>
              <a:rPr lang="ar-SA" sz="2000" dirty="0">
                <a:ln w="0"/>
                <a:solidFill>
                  <a:schemeClr val="tx1"/>
                </a:solidFill>
                <a:effectLst>
                  <a:outerShdw blurRad="38100" dist="19050" dir="2700000" algn="tl" rotWithShape="0">
                    <a:schemeClr val="dk1">
                      <a:alpha val="40000"/>
                    </a:schemeClr>
                  </a:outerShdw>
                </a:effectLst>
              </a:rPr>
              <a:t>الماء والمشروبات والعصائر.</a:t>
            </a:r>
            <a:endParaRPr lang="en-US" sz="2000" dirty="0">
              <a:ln w="0"/>
              <a:solidFill>
                <a:schemeClr val="tx1"/>
              </a:solidFill>
              <a:effectLst>
                <a:outerShdw blurRad="38100" dist="19050" dir="2700000" algn="tl" rotWithShape="0">
                  <a:schemeClr val="dk1">
                    <a:alpha val="40000"/>
                  </a:schemeClr>
                </a:outerShdw>
              </a:effectLst>
            </a:endParaRPr>
          </a:p>
          <a:p>
            <a:pPr lvl="0" algn="justLow"/>
            <a:r>
              <a:rPr lang="ar-IQ" sz="2000" dirty="0" smtClean="0">
                <a:ln w="0"/>
                <a:solidFill>
                  <a:schemeClr val="tx1"/>
                </a:solidFill>
                <a:effectLst>
                  <a:outerShdw blurRad="38100" dist="19050" dir="2700000" algn="tl" rotWithShape="0">
                    <a:schemeClr val="dk1">
                      <a:alpha val="40000"/>
                    </a:schemeClr>
                  </a:outerShdw>
                </a:effectLst>
              </a:rPr>
              <a:t>-</a:t>
            </a:r>
            <a:r>
              <a:rPr lang="ar-SA" sz="2000" dirty="0" smtClean="0">
                <a:ln w="0"/>
                <a:solidFill>
                  <a:schemeClr val="tx1"/>
                </a:solidFill>
                <a:effectLst>
                  <a:outerShdw blurRad="38100" dist="19050" dir="2700000" algn="tl" rotWithShape="0">
                    <a:schemeClr val="dk1">
                      <a:alpha val="40000"/>
                    </a:schemeClr>
                  </a:outerShdw>
                </a:effectLst>
              </a:rPr>
              <a:t>تناول </a:t>
            </a:r>
            <a:r>
              <a:rPr lang="ar-SA" sz="2000" dirty="0">
                <a:ln w="0"/>
                <a:solidFill>
                  <a:schemeClr val="tx1"/>
                </a:solidFill>
                <a:effectLst>
                  <a:outerShdw blurRad="38100" dist="19050" dir="2700000" algn="tl" rotWithShape="0">
                    <a:schemeClr val="dk1">
                      <a:alpha val="40000"/>
                    </a:schemeClr>
                  </a:outerShdw>
                </a:effectLst>
              </a:rPr>
              <a:t>المأكولات التي تحتوي على الماء مثل الفواكه والخضروات.</a:t>
            </a:r>
            <a:endParaRPr lang="en-US" sz="2000" dirty="0">
              <a:ln w="0"/>
              <a:solidFill>
                <a:schemeClr val="tx1"/>
              </a:solidFill>
              <a:effectLst>
                <a:outerShdw blurRad="38100" dist="19050" dir="2700000" algn="tl" rotWithShape="0">
                  <a:schemeClr val="dk1">
                    <a:alpha val="40000"/>
                  </a:schemeClr>
                </a:outerShdw>
              </a:effectLst>
            </a:endParaRPr>
          </a:p>
          <a:p>
            <a:pPr lvl="0" algn="justLow"/>
            <a:r>
              <a:rPr lang="ar-IQ" sz="2000" dirty="0" smtClean="0">
                <a:ln w="0"/>
                <a:solidFill>
                  <a:schemeClr val="tx1"/>
                </a:solidFill>
                <a:effectLst>
                  <a:outerShdw blurRad="38100" dist="19050" dir="2700000" algn="tl" rotWithShape="0">
                    <a:schemeClr val="dk1">
                      <a:alpha val="40000"/>
                    </a:schemeClr>
                  </a:outerShdw>
                </a:effectLst>
              </a:rPr>
              <a:t>-</a:t>
            </a:r>
            <a:r>
              <a:rPr lang="ar-SA" sz="2000" dirty="0" smtClean="0">
                <a:ln w="0"/>
                <a:solidFill>
                  <a:schemeClr val="tx1"/>
                </a:solidFill>
                <a:effectLst>
                  <a:outerShdw blurRad="38100" dist="19050" dir="2700000" algn="tl" rotWithShape="0">
                    <a:schemeClr val="dk1">
                      <a:alpha val="40000"/>
                    </a:schemeClr>
                  </a:outerShdw>
                </a:effectLst>
              </a:rPr>
              <a:t>الماء </a:t>
            </a:r>
            <a:r>
              <a:rPr lang="ar-SA" sz="2000" dirty="0">
                <a:ln w="0"/>
                <a:solidFill>
                  <a:schemeClr val="tx1"/>
                </a:solidFill>
                <a:effectLst>
                  <a:outerShdw blurRad="38100" dist="19050" dir="2700000" algn="tl" rotWithShape="0">
                    <a:schemeClr val="dk1">
                      <a:alpha val="40000"/>
                    </a:schemeClr>
                  </a:outerShdw>
                </a:effectLst>
              </a:rPr>
              <a:t>الناتج عن اكسدة المواد الغذائية بالجسم</a:t>
            </a:r>
            <a:r>
              <a:rPr lang="ar-SA" dirty="0"/>
              <a:t>.</a:t>
            </a:r>
            <a:endParaRPr lang="en-US" dirty="0"/>
          </a:p>
        </p:txBody>
      </p:sp>
      <p:sp>
        <p:nvSpPr>
          <p:cNvPr id="2" name="مستطيل ذو زوايا قطرية مستديرة 1"/>
          <p:cNvSpPr/>
          <p:nvPr/>
        </p:nvSpPr>
        <p:spPr>
          <a:xfrm>
            <a:off x="4544291" y="2327565"/>
            <a:ext cx="3228109" cy="4267199"/>
          </a:xfrm>
          <a:prstGeom prst="round2DiagRect">
            <a:avLst/>
          </a:prstGeom>
        </p:spPr>
        <p:style>
          <a:lnRef idx="1">
            <a:schemeClr val="accent6"/>
          </a:lnRef>
          <a:fillRef idx="2">
            <a:schemeClr val="accent6"/>
          </a:fillRef>
          <a:effectRef idx="1">
            <a:schemeClr val="accent6"/>
          </a:effectRef>
          <a:fontRef idx="minor">
            <a:schemeClr val="dk1"/>
          </a:fontRef>
        </p:style>
        <p:txBody>
          <a:bodyPr rtlCol="1" anchor="ctr"/>
          <a:lstStyle/>
          <a:p>
            <a:pPr algn="justLow"/>
            <a:r>
              <a:rPr lang="ar-SA" sz="2400" b="1" i="1" dirty="0">
                <a:ln w="22225">
                  <a:solidFill>
                    <a:schemeClr val="accent2"/>
                  </a:solidFill>
                  <a:prstDash val="solid"/>
                </a:ln>
                <a:solidFill>
                  <a:schemeClr val="accent2">
                    <a:lumMod val="40000"/>
                    <a:lumOff val="60000"/>
                  </a:schemeClr>
                </a:solidFill>
              </a:rPr>
              <a:t>خامساً: الاملاح:</a:t>
            </a:r>
            <a:endParaRPr lang="en-US" sz="2400" b="1" i="1" dirty="0">
              <a:ln w="22225">
                <a:solidFill>
                  <a:schemeClr val="accent2"/>
                </a:solidFill>
                <a:prstDash val="solid"/>
              </a:ln>
              <a:solidFill>
                <a:schemeClr val="accent2">
                  <a:lumMod val="40000"/>
                  <a:lumOff val="60000"/>
                </a:schemeClr>
              </a:solidFill>
            </a:endParaRPr>
          </a:p>
          <a:p>
            <a:pPr algn="justLow"/>
            <a:r>
              <a:rPr lang="ar-IQ" sz="2000" dirty="0"/>
              <a:t>    </a:t>
            </a:r>
            <a:r>
              <a:rPr lang="ar-SA" sz="2000" dirty="0"/>
              <a:t>تعد الاملاح المعدنية جزءا أساسيا وهاما من مكونات الجسم، ويحتاجها الجسم بكميات قليلة للحفاظ على الصحة وادامة الحياة وتشكل الاملاح المعدنية حوالي    5 % من وزن الجسم</a:t>
            </a:r>
            <a:r>
              <a:rPr lang="ar-IQ" sz="2000" dirty="0"/>
              <a:t>.</a:t>
            </a:r>
            <a:r>
              <a:rPr lang="ar-SA" sz="2000" dirty="0"/>
              <a:t> يقدر عدد العناصر المعدنية المعروفة والفعالة </a:t>
            </a:r>
            <a:r>
              <a:rPr lang="ar-IQ" sz="2000" dirty="0"/>
              <a:t>بـ</a:t>
            </a:r>
            <a:r>
              <a:rPr lang="ar-SA" sz="2000" dirty="0"/>
              <a:t>(21) عنصرا، </a:t>
            </a:r>
            <a:r>
              <a:rPr lang="ar-IQ" sz="2000" dirty="0"/>
              <a:t>منها (</a:t>
            </a:r>
            <a:r>
              <a:rPr lang="ar-SA" sz="2000" dirty="0"/>
              <a:t>الكالسيوم-الفوسفور –الماغنسيوم-الصوديوم-اليود -الحديد-البوتاسيوم-الزنك)</a:t>
            </a:r>
            <a:endParaRPr lang="en-US" sz="2000" dirty="0"/>
          </a:p>
        </p:txBody>
      </p:sp>
    </p:spTree>
    <p:extLst>
      <p:ext uri="{BB962C8B-B14F-4D97-AF65-F5344CB8AC3E}">
        <p14:creationId xmlns:p14="http://schemas.microsoft.com/office/powerpoint/2010/main" val="4785526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invX="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3"/>
          </p:nvPr>
        </p:nvSpPr>
        <p:spPr>
          <a:xfrm>
            <a:off x="623455" y="318656"/>
            <a:ext cx="10931236" cy="6040580"/>
          </a:xfrm>
        </p:spPr>
        <p:txBody>
          <a:bodyPr/>
          <a:lstStyle/>
          <a:p>
            <a:endParaRPr lang="ar-IQ" dirty="0"/>
          </a:p>
          <a:p>
            <a:endParaRPr lang="ar-IQ" dirty="0" smtClean="0"/>
          </a:p>
          <a:p>
            <a:endParaRPr lang="ar-IQ" dirty="0" smtClean="0"/>
          </a:p>
          <a:p>
            <a:endParaRPr lang="en-US" dirty="0"/>
          </a:p>
          <a:p>
            <a:r>
              <a:rPr lang="ar-SA" sz="2400" dirty="0"/>
              <a:t>هي مشكلة من المشكلات الاجتماعية التي لها علاقة مباشرة بصحة الانسان وتعتبر السمنة حاله مرضية تتميز بتجمع الدهون في الجسم الى الحد الذي يشكل خطورة على جسم الانسان والسمنة تؤدي الى عدة امراض منها:</a:t>
            </a:r>
            <a:endParaRPr lang="en-US" sz="2400" dirty="0"/>
          </a:p>
          <a:p>
            <a:r>
              <a:rPr lang="ar-SA" sz="2400" dirty="0"/>
              <a:t>-امراض الشرايين التاجية.</a:t>
            </a:r>
            <a:endParaRPr lang="en-US" sz="2400" dirty="0"/>
          </a:p>
          <a:p>
            <a:r>
              <a:rPr lang="ar-SA" sz="2400" dirty="0"/>
              <a:t>-الجلطة الدماغية.</a:t>
            </a:r>
            <a:endParaRPr lang="en-US" sz="2400" dirty="0"/>
          </a:p>
          <a:p>
            <a:r>
              <a:rPr lang="ar-SA" sz="2400" dirty="0"/>
              <a:t>-ارتفاع ضغط الدم.</a:t>
            </a:r>
            <a:endParaRPr lang="en-US" sz="2400" dirty="0"/>
          </a:p>
          <a:p>
            <a:r>
              <a:rPr lang="ar-SA" sz="2400" dirty="0"/>
              <a:t>-مرض السكري.</a:t>
            </a:r>
            <a:endParaRPr lang="en-US" sz="2400" dirty="0"/>
          </a:p>
          <a:p>
            <a:r>
              <a:rPr lang="ar-SA" sz="2400" dirty="0"/>
              <a:t>-امراض المفاصل.</a:t>
            </a:r>
            <a:endParaRPr lang="en-US" sz="2400" dirty="0"/>
          </a:p>
          <a:p>
            <a:endParaRPr lang="ar-IQ" dirty="0"/>
          </a:p>
        </p:txBody>
      </p:sp>
      <p:sp>
        <p:nvSpPr>
          <p:cNvPr id="2" name="مخطط انسيابي: تخزين بالوصول التسلسلي 1"/>
          <p:cNvSpPr/>
          <p:nvPr/>
        </p:nvSpPr>
        <p:spPr>
          <a:xfrm>
            <a:off x="4599709" y="318656"/>
            <a:ext cx="4350328" cy="1704109"/>
          </a:xfrm>
          <a:prstGeom prst="flowChartMagneticTape">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IQ" sz="4000" b="1" i="1" dirty="0" smtClean="0">
                <a:ln w="22225">
                  <a:solidFill>
                    <a:schemeClr val="accent2"/>
                  </a:solidFill>
                  <a:prstDash val="solid"/>
                </a:ln>
                <a:solidFill>
                  <a:schemeClr val="accent2">
                    <a:lumMod val="40000"/>
                    <a:lumOff val="60000"/>
                  </a:schemeClr>
                </a:solidFill>
              </a:rPr>
              <a:t>المحور الثالث</a:t>
            </a:r>
            <a:endParaRPr lang="ar-IQ" sz="4000" b="1" i="1" dirty="0" smtClean="0">
              <a:ln w="22225">
                <a:solidFill>
                  <a:schemeClr val="accent2"/>
                </a:solidFill>
                <a:prstDash val="solid"/>
              </a:ln>
              <a:solidFill>
                <a:schemeClr val="accent2">
                  <a:lumMod val="40000"/>
                  <a:lumOff val="60000"/>
                </a:schemeClr>
              </a:solidFill>
            </a:endParaRPr>
          </a:p>
          <a:p>
            <a:pPr algn="ctr"/>
            <a:r>
              <a:rPr lang="ar-IQ" sz="4000" b="1" i="1" dirty="0" smtClean="0">
                <a:ln w="22225">
                  <a:solidFill>
                    <a:schemeClr val="accent2"/>
                  </a:solidFill>
                  <a:prstDash val="solid"/>
                </a:ln>
                <a:solidFill>
                  <a:schemeClr val="accent2">
                    <a:lumMod val="40000"/>
                    <a:lumOff val="60000"/>
                  </a:schemeClr>
                </a:solidFill>
              </a:rPr>
              <a:t>"</a:t>
            </a:r>
            <a:r>
              <a:rPr lang="ar-SA" sz="4000" b="1" i="1" dirty="0" smtClean="0">
                <a:ln w="22225">
                  <a:solidFill>
                    <a:schemeClr val="accent2"/>
                  </a:solidFill>
                  <a:prstDash val="solid"/>
                </a:ln>
                <a:solidFill>
                  <a:schemeClr val="accent2">
                    <a:lumMod val="40000"/>
                    <a:lumOff val="60000"/>
                  </a:schemeClr>
                </a:solidFill>
              </a:rPr>
              <a:t>الس</a:t>
            </a:r>
            <a:r>
              <a:rPr lang="ar-IQ" sz="4000" b="1" i="1" dirty="0" smtClean="0">
                <a:ln w="22225">
                  <a:solidFill>
                    <a:schemeClr val="accent2"/>
                  </a:solidFill>
                  <a:prstDash val="solid"/>
                </a:ln>
                <a:solidFill>
                  <a:schemeClr val="accent2">
                    <a:lumMod val="40000"/>
                    <a:lumOff val="60000"/>
                  </a:schemeClr>
                </a:solidFill>
              </a:rPr>
              <a:t>ـ</a:t>
            </a:r>
            <a:r>
              <a:rPr lang="ar-SA" sz="4000" b="1" i="1" dirty="0" smtClean="0">
                <a:ln w="22225">
                  <a:solidFill>
                    <a:schemeClr val="accent2"/>
                  </a:solidFill>
                  <a:prstDash val="solid"/>
                </a:ln>
                <a:solidFill>
                  <a:schemeClr val="accent2">
                    <a:lumMod val="40000"/>
                    <a:lumOff val="60000"/>
                  </a:schemeClr>
                </a:solidFill>
              </a:rPr>
              <a:t>م</a:t>
            </a:r>
            <a:r>
              <a:rPr lang="ar-IQ" sz="4000" b="1" i="1" dirty="0" smtClean="0">
                <a:ln w="22225">
                  <a:solidFill>
                    <a:schemeClr val="accent2"/>
                  </a:solidFill>
                  <a:prstDash val="solid"/>
                </a:ln>
                <a:solidFill>
                  <a:schemeClr val="accent2">
                    <a:lumMod val="40000"/>
                    <a:lumOff val="60000"/>
                  </a:schemeClr>
                </a:solidFill>
              </a:rPr>
              <a:t>ـ</a:t>
            </a:r>
            <a:r>
              <a:rPr lang="ar-SA" sz="4000" b="1" i="1" dirty="0" smtClean="0">
                <a:ln w="22225">
                  <a:solidFill>
                    <a:schemeClr val="accent2"/>
                  </a:solidFill>
                  <a:prstDash val="solid"/>
                </a:ln>
                <a:solidFill>
                  <a:schemeClr val="accent2">
                    <a:lumMod val="40000"/>
                    <a:lumOff val="60000"/>
                  </a:schemeClr>
                </a:solidFill>
              </a:rPr>
              <a:t>ن</a:t>
            </a:r>
            <a:r>
              <a:rPr lang="ar-IQ" sz="4000" b="1" i="1" dirty="0" smtClean="0">
                <a:ln w="22225">
                  <a:solidFill>
                    <a:schemeClr val="accent2"/>
                  </a:solidFill>
                  <a:prstDash val="solid"/>
                </a:ln>
                <a:solidFill>
                  <a:schemeClr val="accent2">
                    <a:lumMod val="40000"/>
                    <a:lumOff val="60000"/>
                  </a:schemeClr>
                </a:solidFill>
              </a:rPr>
              <a:t>ـ</a:t>
            </a:r>
            <a:r>
              <a:rPr lang="ar-SA" sz="4000" b="1" i="1" dirty="0" smtClean="0">
                <a:ln w="22225">
                  <a:solidFill>
                    <a:schemeClr val="accent2"/>
                  </a:solidFill>
                  <a:prstDash val="solid"/>
                </a:ln>
                <a:solidFill>
                  <a:schemeClr val="accent2">
                    <a:lumMod val="40000"/>
                    <a:lumOff val="60000"/>
                  </a:schemeClr>
                </a:solidFill>
              </a:rPr>
              <a:t>ة</a:t>
            </a:r>
            <a:r>
              <a:rPr lang="ar-IQ" sz="3600" b="1" i="1" dirty="0">
                <a:ln w="22225">
                  <a:solidFill>
                    <a:schemeClr val="accent2"/>
                  </a:solidFill>
                  <a:prstDash val="solid"/>
                </a:ln>
                <a:solidFill>
                  <a:schemeClr val="accent2">
                    <a:lumMod val="40000"/>
                    <a:lumOff val="60000"/>
                  </a:schemeClr>
                </a:solidFill>
              </a:rPr>
              <a:t>"</a:t>
            </a:r>
          </a:p>
        </p:txBody>
      </p:sp>
      <p:pic>
        <p:nvPicPr>
          <p:cNvPr id="5" name="صورة 4"/>
          <p:cNvPicPr>
            <a:picLocks noChangeAspect="1"/>
          </p:cNvPicPr>
          <p:nvPr/>
        </p:nvPicPr>
        <p:blipFill>
          <a:blip r:embed="rId2"/>
          <a:stretch>
            <a:fillRect/>
          </a:stretch>
        </p:blipFill>
        <p:spPr>
          <a:xfrm>
            <a:off x="3355831" y="3371850"/>
            <a:ext cx="2487756" cy="298738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2475476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invX="1"/>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قطرة">
  <a:themeElements>
    <a:clrScheme name="قطرة">
      <a:dk1>
        <a:sysClr val="windowText" lastClr="000000"/>
      </a:dk1>
      <a:lt1>
        <a:sysClr val="window" lastClr="FFFFFF"/>
      </a:lt1>
      <a:dk2>
        <a:srgbClr val="27537E"/>
      </a:dk2>
      <a:lt2>
        <a:srgbClr val="AABED7"/>
      </a:lt2>
      <a:accent1>
        <a:srgbClr val="E34B7A"/>
      </a:accent1>
      <a:accent2>
        <a:srgbClr val="AC339A"/>
      </a:accent2>
      <a:accent3>
        <a:srgbClr val="6953B7"/>
      </a:accent3>
      <a:accent4>
        <a:srgbClr val="1D7EAB"/>
      </a:accent4>
      <a:accent5>
        <a:srgbClr val="43AFD6"/>
      </a:accent5>
      <a:accent6>
        <a:srgbClr val="DE85E1"/>
      </a:accent6>
      <a:hlink>
        <a:srgbClr val="ED87A6"/>
      </a:hlink>
      <a:folHlink>
        <a:srgbClr val="C99EAC"/>
      </a:folHlink>
    </a:clrScheme>
    <a:fontScheme name="قطرة">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قطرة">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78000"/>
                <a:shade val="100000"/>
                <a:hueMod val="136000"/>
                <a:satMod val="160000"/>
                <a:lumMod val="105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C71B277C-C29A-4BA0-A7BA-43502DF21AB3}"/>
    </a:ext>
  </a:extLst>
</a:theme>
</file>

<file path=docProps/app.xml><?xml version="1.0" encoding="utf-8"?>
<Properties xmlns="http://schemas.openxmlformats.org/officeDocument/2006/extended-properties" xmlns:vt="http://schemas.openxmlformats.org/officeDocument/2006/docPropsVTypes">
  <Template>قطرة</Template>
  <TotalTime>163</TotalTime>
  <Words>636</Words>
  <Application>Microsoft Office PowerPoint</Application>
  <PresentationFormat>شاشة عريضة</PresentationFormat>
  <Paragraphs>111</Paragraphs>
  <Slides>12</Slides>
  <Notes>0</Notes>
  <HiddenSlides>0</HiddenSlides>
  <MMClips>0</MMClips>
  <ScaleCrop>false</ScaleCrop>
  <HeadingPairs>
    <vt:vector size="6" baseType="variant">
      <vt:variant>
        <vt:lpstr>الخطوط المستخدمة</vt:lpstr>
      </vt:variant>
      <vt:variant>
        <vt:i4>7</vt:i4>
      </vt:variant>
      <vt:variant>
        <vt:lpstr>نسق</vt:lpstr>
      </vt:variant>
      <vt:variant>
        <vt:i4>1</vt:i4>
      </vt:variant>
      <vt:variant>
        <vt:lpstr>عناوين الشرائح</vt:lpstr>
      </vt:variant>
      <vt:variant>
        <vt:i4>12</vt:i4>
      </vt:variant>
    </vt:vector>
  </HeadingPairs>
  <TitlesOfParts>
    <vt:vector size="20" baseType="lpstr">
      <vt:lpstr>Andalus</vt:lpstr>
      <vt:lpstr>Arial</vt:lpstr>
      <vt:lpstr>Calibri</vt:lpstr>
      <vt:lpstr>Simplified Arabic</vt:lpstr>
      <vt:lpstr>Times New Roman</vt:lpstr>
      <vt:lpstr>Tw Cen MT</vt:lpstr>
      <vt:lpstr>Wingdings</vt:lpstr>
      <vt:lpstr>قطرة</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SACC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Maher</dc:creator>
  <cp:lastModifiedBy>Maher</cp:lastModifiedBy>
  <cp:revision>20</cp:revision>
  <dcterms:created xsi:type="dcterms:W3CDTF">2022-03-05T12:37:17Z</dcterms:created>
  <dcterms:modified xsi:type="dcterms:W3CDTF">2023-11-23T19:38:08Z</dcterms:modified>
</cp:coreProperties>
</file>