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56" r:id="rId2"/>
    <p:sldId id="332" r:id="rId3"/>
    <p:sldId id="282" r:id="rId4"/>
    <p:sldId id="351" r:id="rId5"/>
    <p:sldId id="352" r:id="rId6"/>
    <p:sldId id="353" r:id="rId7"/>
    <p:sldId id="354" r:id="rId8"/>
    <p:sldId id="360" r:id="rId9"/>
    <p:sldId id="356" r:id="rId10"/>
    <p:sldId id="290" r:id="rId11"/>
    <p:sldId id="292" r:id="rId12"/>
    <p:sldId id="294" r:id="rId13"/>
    <p:sldId id="308" r:id="rId14"/>
    <p:sldId id="299" r:id="rId15"/>
    <p:sldId id="295" r:id="rId16"/>
    <p:sldId id="304" r:id="rId17"/>
    <p:sldId id="312" r:id="rId18"/>
    <p:sldId id="316" r:id="rId19"/>
    <p:sldId id="361" r:id="rId20"/>
    <p:sldId id="297" r:id="rId21"/>
    <p:sldId id="301" r:id="rId22"/>
    <p:sldId id="287" r:id="rId23"/>
    <p:sldId id="323" r:id="rId24"/>
    <p:sldId id="362"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06" autoAdjust="0"/>
    <p:restoredTop sz="94624" autoAdjust="0"/>
  </p:normalViewPr>
  <p:slideViewPr>
    <p:cSldViewPr>
      <p:cViewPr varScale="1">
        <p:scale>
          <a:sx n="69" d="100"/>
          <a:sy n="69" d="100"/>
        </p:scale>
        <p:origin x="-14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16/05/1445</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16/05/1445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16/05/1445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16/05/1445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16/05/1445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16/05/1445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16/05/1445</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16/05/1445</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16/05/1445</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16/05/1445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16/05/1445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pPr/>
              <a:t>16/05/1445</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pPr/>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4414" y="642918"/>
            <a:ext cx="7406640" cy="5572164"/>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8000" b="1" dirty="0" err="1" smtClean="0">
                <a:ln/>
                <a:solidFill>
                  <a:schemeClr val="accent3"/>
                </a:solidFill>
                <a:effectLst/>
                <a:latin typeface="Times New Roman" pitchFamily="18" charset="0"/>
                <a:cs typeface="Times New Roman" pitchFamily="18" charset="0"/>
              </a:rPr>
              <a:t>Cephalometric</a:t>
            </a:r>
            <a:r>
              <a:rPr lang="ar-MA" sz="8000" b="1" dirty="0" smtClean="0">
                <a:ln/>
                <a:solidFill>
                  <a:schemeClr val="accent3"/>
                </a:solidFill>
                <a:effectLst/>
                <a:latin typeface="Times New Roman" pitchFamily="18" charset="0"/>
                <a:cs typeface="Times New Roman" pitchFamily="18" charset="0"/>
              </a:rPr>
              <a:t/>
            </a:r>
            <a:br>
              <a:rPr lang="ar-MA" sz="8000" b="1" dirty="0" smtClean="0">
                <a:ln/>
                <a:solidFill>
                  <a:schemeClr val="accent3"/>
                </a:solidFill>
                <a:effectLst/>
                <a:latin typeface="Times New Roman" pitchFamily="18" charset="0"/>
                <a:cs typeface="Times New Roman" pitchFamily="18" charset="0"/>
              </a:rPr>
            </a:br>
            <a:r>
              <a:rPr lang="ar-MA" sz="8000" b="1" dirty="0" smtClean="0">
                <a:ln/>
                <a:solidFill>
                  <a:schemeClr val="accent3"/>
                </a:solidFill>
                <a:effectLst/>
                <a:latin typeface="Times New Roman" pitchFamily="18" charset="0"/>
                <a:cs typeface="Times New Roman" pitchFamily="18" charset="0"/>
              </a:rPr>
              <a:t> </a:t>
            </a:r>
            <a:r>
              <a:rPr lang="en-US" sz="8000" b="1" dirty="0" smtClean="0">
                <a:ln/>
                <a:solidFill>
                  <a:schemeClr val="accent3"/>
                </a:solidFill>
                <a:effectLst/>
                <a:latin typeface="Times New Roman" pitchFamily="18" charset="0"/>
                <a:cs typeface="Times New Roman" pitchFamily="18" charset="0"/>
              </a:rPr>
              <a:t>analysis using different methods</a:t>
            </a:r>
            <a:endParaRPr lang="ar-IQ" sz="8000" b="1" dirty="0">
              <a:ln/>
              <a:solidFill>
                <a:schemeClr val="accent3"/>
              </a:solidFill>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071538" y="222200"/>
            <a:ext cx="7500958" cy="1687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eaLnBrk="0" fontAlgn="base" hangingPunct="0">
              <a:lnSpc>
                <a:spcPct val="150000"/>
              </a:lnSpc>
              <a:spcBef>
                <a:spcPct val="0"/>
              </a:spcBef>
              <a:spcAft>
                <a:spcPct val="0"/>
              </a:spcAft>
            </a:pPr>
            <a:r>
              <a:rPr lang="en-US" sz="2400" b="1" dirty="0" smtClean="0"/>
              <a:t>SNA </a:t>
            </a:r>
            <a:r>
              <a:rPr lang="en-US" sz="2400" dirty="0" smtClean="0"/>
              <a:t>This angle represents the relative </a:t>
            </a:r>
            <a:r>
              <a:rPr lang="en-US" sz="2400" dirty="0" err="1" smtClean="0"/>
              <a:t>anterioposterior</a:t>
            </a:r>
            <a:r>
              <a:rPr lang="en-US" sz="2400" dirty="0" smtClean="0"/>
              <a:t> position of the maxilla to the cranial base</a:t>
            </a:r>
          </a:p>
          <a:p>
            <a:pPr marL="0" marR="0" lvl="0" indent="0" algn="just" defTabSz="914400" rtl="0" eaLnBrk="0" fontAlgn="base" latinLnBrk="0" hangingPunct="0">
              <a:lnSpc>
                <a:spcPct val="150000"/>
              </a:lnSpc>
              <a:spcBef>
                <a:spcPct val="0"/>
              </a:spcBef>
              <a:spcAft>
                <a:spcPct val="0"/>
              </a:spcAft>
              <a:buClrTx/>
              <a:buSzTx/>
              <a:tabLst/>
            </a:pPr>
            <a:endParaRPr kumimoji="0" lang="en-US" sz="2400" b="0"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صورة 1"/>
          <p:cNvPicPr/>
          <p:nvPr/>
        </p:nvPicPr>
        <p:blipFill>
          <a:blip r:embed="rId2" cstate="print"/>
          <a:srcRect/>
          <a:stretch>
            <a:fillRect/>
          </a:stretch>
        </p:blipFill>
        <p:spPr bwMode="auto">
          <a:xfrm>
            <a:off x="1643042" y="1643050"/>
            <a:ext cx="6500858" cy="457203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928662" y="214290"/>
            <a:ext cx="792961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fontAlgn="base"/>
            <a:r>
              <a:rPr lang="en-US" sz="2400" b="1" dirty="0" smtClean="0"/>
              <a:t>SNB </a:t>
            </a:r>
            <a:r>
              <a:rPr lang="en-US" sz="2400" dirty="0" smtClean="0"/>
              <a:t>This angle represents the relative </a:t>
            </a:r>
            <a:r>
              <a:rPr lang="en-US" sz="2400" dirty="0" err="1" smtClean="0"/>
              <a:t>anterioposterior</a:t>
            </a:r>
            <a:r>
              <a:rPr lang="en-US" sz="2400" dirty="0" smtClean="0"/>
              <a:t> position of the mandible to the cranial base</a:t>
            </a:r>
          </a:p>
        </p:txBody>
      </p:sp>
      <p:pic>
        <p:nvPicPr>
          <p:cNvPr id="3" name="صورة 1"/>
          <p:cNvPicPr/>
          <p:nvPr/>
        </p:nvPicPr>
        <p:blipFill>
          <a:blip r:embed="rId2" cstate="print"/>
          <a:srcRect/>
          <a:stretch>
            <a:fillRect/>
          </a:stretch>
        </p:blipFill>
        <p:spPr bwMode="auto">
          <a:xfrm>
            <a:off x="1500166" y="1214422"/>
            <a:ext cx="6286544" cy="528641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000100" y="285728"/>
            <a:ext cx="778671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fontAlgn="base"/>
            <a:r>
              <a:rPr lang="en-US" sz="2400" b="1" dirty="0" smtClean="0"/>
              <a:t>ANB </a:t>
            </a:r>
            <a:r>
              <a:rPr lang="en-US" sz="2400" dirty="0" smtClean="0"/>
              <a:t>This angle represents the relative </a:t>
            </a:r>
            <a:r>
              <a:rPr lang="en-US" sz="2400" dirty="0" err="1" smtClean="0"/>
              <a:t>anterioposterior</a:t>
            </a:r>
            <a:r>
              <a:rPr lang="en-US" sz="2400" dirty="0" smtClean="0"/>
              <a:t> position of the maxilla to the mandible and can be used to determine skeletal class.</a:t>
            </a:r>
          </a:p>
        </p:txBody>
      </p:sp>
      <p:pic>
        <p:nvPicPr>
          <p:cNvPr id="3" name="صورة 1"/>
          <p:cNvPicPr/>
          <p:nvPr/>
        </p:nvPicPr>
        <p:blipFill>
          <a:blip r:embed="rId2" cstate="print"/>
          <a:srcRect/>
          <a:stretch>
            <a:fillRect/>
          </a:stretch>
        </p:blipFill>
        <p:spPr bwMode="auto">
          <a:xfrm>
            <a:off x="2071670" y="1643050"/>
            <a:ext cx="5643602" cy="4286304"/>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1000100" y="214290"/>
            <a:ext cx="778671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Bef>
                <a:spcPct val="0"/>
              </a:spcBef>
              <a:spcAft>
                <a:spcPct val="0"/>
              </a:spcAft>
            </a:pPr>
            <a:r>
              <a:rPr lang="en-US" sz="2800" b="1" dirty="0" smtClean="0"/>
              <a:t>Inter-</a:t>
            </a:r>
            <a:r>
              <a:rPr lang="en-US" sz="2800" b="1" dirty="0" err="1" smtClean="0"/>
              <a:t>Incisal</a:t>
            </a:r>
            <a:r>
              <a:rPr lang="en-US" sz="2800" b="1" dirty="0" smtClean="0"/>
              <a:t> Angle </a:t>
            </a:r>
            <a:r>
              <a:rPr lang="en-US" sz="2800" dirty="0" smtClean="0"/>
              <a:t>The angle between the long axis of the maxillary incisors and the long axis of the </a:t>
            </a:r>
            <a:r>
              <a:rPr lang="en-US" sz="2800" dirty="0" err="1" smtClean="0"/>
              <a:t>mandibular</a:t>
            </a:r>
            <a:r>
              <a:rPr lang="en-US" sz="2800" dirty="0" smtClean="0"/>
              <a:t> incisors</a:t>
            </a:r>
          </a:p>
          <a:p>
            <a:pPr marL="0" marR="0" lvl="0" indent="0" algn="l" defTabSz="914400" rtl="1" eaLnBrk="1" fontAlgn="base" latinLnBrk="0" hangingPunct="1">
              <a:lnSpc>
                <a:spcPct val="100000"/>
              </a:lnSpc>
              <a:spcBef>
                <a:spcPct val="0"/>
              </a:spcBef>
              <a:spcAft>
                <a:spcPct val="0"/>
              </a:spcAft>
              <a:buClrTx/>
              <a:buSzTx/>
              <a:tabLst/>
            </a:pPr>
            <a:endParaRPr kumimoji="0" lang="en-US" sz="2800" b="0"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صورة 1"/>
          <p:cNvPicPr/>
          <p:nvPr/>
        </p:nvPicPr>
        <p:blipFill>
          <a:blip r:embed="rId2" cstate="print"/>
          <a:srcRect/>
          <a:stretch>
            <a:fillRect/>
          </a:stretch>
        </p:blipFill>
        <p:spPr bwMode="auto">
          <a:xfrm>
            <a:off x="2214546" y="1857364"/>
            <a:ext cx="5072098" cy="4429156"/>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1"/>
          <p:cNvPicPr/>
          <p:nvPr/>
        </p:nvPicPr>
        <p:blipFill>
          <a:blip r:embed="rId2" cstate="print"/>
          <a:srcRect/>
          <a:stretch>
            <a:fillRect/>
          </a:stretch>
        </p:blipFill>
        <p:spPr bwMode="auto">
          <a:xfrm>
            <a:off x="1857356" y="1142984"/>
            <a:ext cx="5929354" cy="5214974"/>
          </a:xfrm>
          <a:prstGeom prst="rect">
            <a:avLst/>
          </a:prstGeom>
          <a:noFill/>
          <a:ln w="9525">
            <a:noFill/>
            <a:miter lim="800000"/>
            <a:headEnd/>
            <a:tailEnd/>
          </a:ln>
        </p:spPr>
      </p:pic>
      <p:sp>
        <p:nvSpPr>
          <p:cNvPr id="4" name="مستطيل 3"/>
          <p:cNvSpPr/>
          <p:nvPr/>
        </p:nvSpPr>
        <p:spPr>
          <a:xfrm>
            <a:off x="1285852" y="357166"/>
            <a:ext cx="7500958" cy="646331"/>
          </a:xfrm>
          <a:prstGeom prst="rect">
            <a:avLst/>
          </a:prstGeom>
        </p:spPr>
        <p:txBody>
          <a:bodyPr wrap="square">
            <a:spAutoFit/>
          </a:bodyPr>
          <a:lstStyle/>
          <a:p>
            <a:pPr algn="just" rtl="0" fontAlgn="base"/>
            <a:r>
              <a:rPr lang="en-US" b="1" dirty="0" smtClean="0"/>
              <a:t>Maxillary-</a:t>
            </a:r>
            <a:r>
              <a:rPr lang="en-US" b="1" dirty="0" err="1" smtClean="0"/>
              <a:t>mandibular</a:t>
            </a:r>
            <a:r>
              <a:rPr lang="en-US" b="1" dirty="0" smtClean="0"/>
              <a:t> plane angle (MMPA</a:t>
            </a:r>
            <a:r>
              <a:rPr lang="en-US" b="1" i="1" dirty="0" smtClean="0"/>
              <a:t>) </a:t>
            </a:r>
            <a:r>
              <a:rPr lang="en-US" dirty="0" smtClean="0"/>
              <a:t>The angle formed between the Maxillary Plane and </a:t>
            </a:r>
            <a:r>
              <a:rPr lang="en-US" dirty="0" err="1" smtClean="0"/>
              <a:t>Mandibular</a:t>
            </a:r>
            <a:r>
              <a:rPr lang="en-US" dirty="0" smtClean="0"/>
              <a:t> Plane</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1"/>
          <p:cNvPicPr/>
          <p:nvPr/>
        </p:nvPicPr>
        <p:blipFill>
          <a:blip r:embed="rId2" cstate="print"/>
          <a:srcRect/>
          <a:stretch>
            <a:fillRect/>
          </a:stretch>
        </p:blipFill>
        <p:spPr bwMode="auto">
          <a:xfrm>
            <a:off x="1785918" y="1500174"/>
            <a:ext cx="5429288" cy="4500594"/>
          </a:xfrm>
          <a:prstGeom prst="rect">
            <a:avLst/>
          </a:prstGeom>
          <a:noFill/>
          <a:ln w="9525">
            <a:noFill/>
            <a:miter lim="800000"/>
            <a:headEnd/>
            <a:tailEnd/>
          </a:ln>
        </p:spPr>
      </p:pic>
      <p:sp>
        <p:nvSpPr>
          <p:cNvPr id="5" name="مستطيل 4"/>
          <p:cNvSpPr/>
          <p:nvPr/>
        </p:nvSpPr>
        <p:spPr>
          <a:xfrm>
            <a:off x="1071538" y="357166"/>
            <a:ext cx="7786742" cy="646331"/>
          </a:xfrm>
          <a:prstGeom prst="rect">
            <a:avLst/>
          </a:prstGeom>
        </p:spPr>
        <p:txBody>
          <a:bodyPr wrap="square">
            <a:spAutoFit/>
          </a:bodyPr>
          <a:lstStyle/>
          <a:p>
            <a:pPr algn="just" rtl="0" fontAlgn="base"/>
            <a:r>
              <a:rPr lang="en-US" b="1" dirty="0" smtClean="0"/>
              <a:t>Maxillary </a:t>
            </a:r>
            <a:r>
              <a:rPr lang="en-US" b="1" dirty="0" err="1" smtClean="0"/>
              <a:t>Incisal</a:t>
            </a:r>
            <a:r>
              <a:rPr lang="en-US" b="1" dirty="0" smtClean="0"/>
              <a:t> Inclination (</a:t>
            </a:r>
            <a:r>
              <a:rPr lang="en-US" b="1" dirty="0" err="1" smtClean="0"/>
              <a:t>UInc</a:t>
            </a:r>
            <a:r>
              <a:rPr lang="en-US" b="1" dirty="0" smtClean="0"/>
              <a:t> to </a:t>
            </a:r>
            <a:r>
              <a:rPr lang="en-US" b="1" dirty="0" err="1" smtClean="0"/>
              <a:t>MxPl</a:t>
            </a:r>
            <a:r>
              <a:rPr lang="en-US" b="1" dirty="0" smtClean="0"/>
              <a:t>) </a:t>
            </a:r>
            <a:r>
              <a:rPr lang="en-US" dirty="0" smtClean="0"/>
              <a:t>The angle between the maxillary plane and the axis of the maxillary incisors (</a:t>
            </a:r>
            <a:r>
              <a:rPr lang="en-US" dirty="0" err="1" smtClean="0"/>
              <a:t>UInc</a:t>
            </a:r>
            <a:r>
              <a:rPr lang="en-US" dirty="0" smtClean="0"/>
              <a:t>)</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1"/>
          <p:cNvPicPr/>
          <p:nvPr/>
        </p:nvPicPr>
        <p:blipFill>
          <a:blip r:embed="rId2" cstate="print"/>
          <a:srcRect/>
          <a:stretch>
            <a:fillRect/>
          </a:stretch>
        </p:blipFill>
        <p:spPr bwMode="auto">
          <a:xfrm>
            <a:off x="1500166" y="1357298"/>
            <a:ext cx="6572296" cy="5000660"/>
          </a:xfrm>
          <a:prstGeom prst="rect">
            <a:avLst/>
          </a:prstGeom>
          <a:noFill/>
          <a:ln w="9525">
            <a:noFill/>
            <a:miter lim="800000"/>
            <a:headEnd/>
            <a:tailEnd/>
          </a:ln>
        </p:spPr>
      </p:pic>
      <p:sp>
        <p:nvSpPr>
          <p:cNvPr id="4" name="مستطيل 3"/>
          <p:cNvSpPr/>
          <p:nvPr/>
        </p:nvSpPr>
        <p:spPr>
          <a:xfrm>
            <a:off x="1071538" y="214290"/>
            <a:ext cx="7929618" cy="1200329"/>
          </a:xfrm>
          <a:prstGeom prst="rect">
            <a:avLst/>
          </a:prstGeom>
        </p:spPr>
        <p:txBody>
          <a:bodyPr wrap="square">
            <a:spAutoFit/>
          </a:bodyPr>
          <a:lstStyle/>
          <a:p>
            <a:pPr algn="just" rtl="0" fontAlgn="base"/>
            <a:r>
              <a:rPr lang="en-US" sz="2400" b="1" dirty="0" err="1" smtClean="0"/>
              <a:t>Mandibular</a:t>
            </a:r>
            <a:r>
              <a:rPr lang="en-US" sz="2400" b="1" dirty="0" smtClean="0"/>
              <a:t> </a:t>
            </a:r>
            <a:r>
              <a:rPr lang="en-US" sz="2400" b="1" dirty="0" err="1" smtClean="0"/>
              <a:t>Incisal</a:t>
            </a:r>
            <a:r>
              <a:rPr lang="en-US" sz="2400" b="1" dirty="0" smtClean="0"/>
              <a:t> Inclination (</a:t>
            </a:r>
            <a:r>
              <a:rPr lang="en-US" sz="2400" b="1" dirty="0" err="1" smtClean="0"/>
              <a:t>LInc</a:t>
            </a:r>
            <a:r>
              <a:rPr lang="en-US" sz="2400" b="1" dirty="0" smtClean="0"/>
              <a:t> to </a:t>
            </a:r>
            <a:r>
              <a:rPr lang="en-US" sz="2400" b="1" dirty="0" err="1" smtClean="0"/>
              <a:t>MnPl</a:t>
            </a:r>
            <a:r>
              <a:rPr lang="en-US" sz="2400" b="1" dirty="0" smtClean="0"/>
              <a:t>) </a:t>
            </a:r>
            <a:r>
              <a:rPr lang="en-US" sz="2400" dirty="0" smtClean="0"/>
              <a:t>The angle between the </a:t>
            </a:r>
            <a:r>
              <a:rPr lang="en-US" sz="2400" dirty="0" err="1" smtClean="0"/>
              <a:t>mandibular</a:t>
            </a:r>
            <a:r>
              <a:rPr lang="en-US" sz="2400" dirty="0" smtClean="0"/>
              <a:t> plane and the axis of the </a:t>
            </a:r>
            <a:r>
              <a:rPr lang="en-US" sz="2400" dirty="0" err="1" smtClean="0"/>
              <a:t>mandibular</a:t>
            </a:r>
            <a:r>
              <a:rPr lang="en-US" sz="2400" dirty="0" smtClean="0"/>
              <a:t> incisors (</a:t>
            </a:r>
            <a:r>
              <a:rPr lang="en-US" sz="2400" dirty="0" err="1" smtClean="0"/>
              <a:t>LInc</a:t>
            </a:r>
            <a:r>
              <a:rPr lang="en-US" sz="2400" dirty="0" smtClean="0"/>
              <a:t>)</a:t>
            </a:r>
            <a:endParaRPr lang="en-US" sz="2400"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1142976" y="500042"/>
            <a:ext cx="742952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Upper Lip‐EL</a:t>
            </a:r>
            <a:endParaRPr kumimoji="0" lang="en-US" sz="3200" b="0"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صورة 1"/>
          <p:cNvPicPr/>
          <p:nvPr/>
        </p:nvPicPr>
        <p:blipFill>
          <a:blip r:embed="rId2" cstate="print"/>
          <a:srcRect/>
          <a:stretch>
            <a:fillRect/>
          </a:stretch>
        </p:blipFill>
        <p:spPr bwMode="auto">
          <a:xfrm>
            <a:off x="1500166" y="1214422"/>
            <a:ext cx="5643602" cy="492922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1071570" y="139463"/>
            <a:ext cx="67151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Lower Lip‐EL</a:t>
            </a:r>
            <a:endParaRPr kumimoji="0" lang="en-US" sz="3600" b="0"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صورة 1"/>
          <p:cNvPicPr/>
          <p:nvPr/>
        </p:nvPicPr>
        <p:blipFill>
          <a:blip r:embed="rId2" cstate="print"/>
          <a:srcRect/>
          <a:stretch>
            <a:fillRect/>
          </a:stretch>
        </p:blipFill>
        <p:spPr bwMode="auto">
          <a:xfrm>
            <a:off x="2071670" y="1071546"/>
            <a:ext cx="5643602" cy="4429156"/>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071538" y="500042"/>
            <a:ext cx="7786742" cy="57211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57290" y="1428736"/>
            <a:ext cx="6876095" cy="51624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1071538" y="214290"/>
            <a:ext cx="7072362" cy="954107"/>
          </a:xfrm>
          <a:prstGeom prst="rect">
            <a:avLst/>
          </a:prstGeom>
        </p:spPr>
        <p:txBody>
          <a:bodyPr wrap="square">
            <a:spAutoFit/>
          </a:bodyPr>
          <a:lstStyle/>
          <a:p>
            <a:pPr algn="l" rtl="0"/>
            <a:r>
              <a:rPr lang="en-US" sz="2800" b="1" i="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Two views can be used with this type of radiographic method:</a:t>
            </a:r>
            <a:endParaRPr lang="ar-SA" sz="2800"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142976" y="500042"/>
            <a:ext cx="785814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 </a:t>
            </a:r>
            <a:r>
              <a:rPr kumimoji="0" lang="en-US" sz="32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Vertical Relationship </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3200"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SN‐</a:t>
            </a:r>
            <a:r>
              <a:rPr kumimoji="0" lang="en-US" sz="3200" b="1" i="1"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Mxpl</a:t>
            </a:r>
            <a:r>
              <a:rPr kumimoji="0" lang="en-US" sz="3200"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a:t>
            </a:r>
            <a:endParaRPr kumimoji="0" lang="en-US" sz="3200" b="1" i="1" u="none" strike="noStrike" cap="none" normalizeH="0" baseline="0" dirty="0" smtClean="0">
              <a:ln>
                <a:noFill/>
              </a:ln>
              <a:solidFill>
                <a:srgbClr val="00B050"/>
              </a:solidFill>
              <a:effectLst/>
              <a:latin typeface="Times New Roman" pitchFamily="18" charset="0"/>
              <a:cs typeface="Times New Roman" pitchFamily="18" charset="0"/>
            </a:endParaRPr>
          </a:p>
        </p:txBody>
      </p:sp>
      <p:pic>
        <p:nvPicPr>
          <p:cNvPr id="3" name="صورة 1"/>
          <p:cNvPicPr/>
          <p:nvPr/>
        </p:nvPicPr>
        <p:blipFill>
          <a:blip r:embed="rId2" cstate="print"/>
          <a:srcRect/>
          <a:stretch>
            <a:fillRect/>
          </a:stretch>
        </p:blipFill>
        <p:spPr bwMode="auto">
          <a:xfrm>
            <a:off x="1785918" y="1643050"/>
            <a:ext cx="5214974" cy="4786346"/>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000100" y="142852"/>
            <a:ext cx="778671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
                <a:srgbClr val="FF0000"/>
              </a:buClr>
              <a:buSzTx/>
              <a:buFont typeface="Wingdings" pitchFamily="2" charset="2"/>
              <a:buChar char="Ø"/>
              <a:tabLst/>
            </a:pPr>
            <a:r>
              <a:rPr kumimoji="0" lang="en-US" sz="3200" b="1" i="1" u="none" strike="noStrike" cap="none" normalizeH="0" baseline="0" dirty="0" smtClean="0">
                <a:ln>
                  <a:noFill/>
                </a:ln>
                <a:solidFill>
                  <a:srgbClr val="3333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Facial Proportion (FP)</a:t>
            </a:r>
            <a:endParaRPr kumimoji="0" lang="en-US" sz="3200" b="1" i="1" u="none" strike="noStrike" cap="none" normalizeH="0" baseline="0" dirty="0" smtClean="0">
              <a:ln>
                <a:noFill/>
              </a:ln>
              <a:solidFill>
                <a:srgbClr val="3333FF"/>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spcBef>
                <a:spcPct val="0"/>
              </a:spcBef>
              <a:spcAft>
                <a:spcPct val="0"/>
              </a:spcAft>
              <a:buClr>
                <a:srgbClr val="FF0000"/>
              </a:buClr>
              <a:buSzTx/>
              <a:buFont typeface="Wingdings" pitchFamily="2" charset="2"/>
              <a:buChar char="Ø"/>
              <a:tabLst/>
            </a:pPr>
            <a:r>
              <a:rPr kumimoji="0" lang="en-US" sz="3200" b="1" i="1" u="none" strike="noStrike" cap="none" normalizeH="0" baseline="0" dirty="0" smtClean="0">
                <a:ln>
                  <a:noFill/>
                </a:ln>
                <a:solidFill>
                  <a:srgbClr val="3333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Lower facial height</a:t>
            </a:r>
            <a:endParaRPr kumimoji="0" lang="en-US" sz="3200" b="1" i="1" u="none" strike="noStrike" cap="none" normalizeH="0" baseline="0" dirty="0" smtClean="0">
              <a:ln>
                <a:noFill/>
              </a:ln>
              <a:solidFill>
                <a:srgbClr val="3333FF"/>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spcBef>
                <a:spcPct val="0"/>
              </a:spcBef>
              <a:spcAft>
                <a:spcPct val="0"/>
              </a:spcAft>
              <a:buClr>
                <a:srgbClr val="FF0000"/>
              </a:buClr>
              <a:buSzTx/>
              <a:buFont typeface="Wingdings" pitchFamily="2" charset="2"/>
              <a:buChar char="Ø"/>
              <a:tabLst/>
            </a:pPr>
            <a:r>
              <a:rPr kumimoji="0" lang="en-US" sz="3200" b="1" i="1" u="none" strike="noStrike" cap="none" normalizeH="0" baseline="0" dirty="0" smtClean="0">
                <a:ln>
                  <a:noFill/>
                </a:ln>
                <a:solidFill>
                  <a:srgbClr val="3333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Upper facial height</a:t>
            </a:r>
            <a:endParaRPr kumimoji="0" lang="en-US" sz="3200" b="1" i="1" u="none" strike="noStrike" cap="none" normalizeH="0" baseline="0" dirty="0" smtClean="0">
              <a:ln>
                <a:noFill/>
              </a:ln>
              <a:solidFill>
                <a:srgbClr val="3333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صورة 1"/>
          <p:cNvPicPr/>
          <p:nvPr/>
        </p:nvPicPr>
        <p:blipFill>
          <a:blip r:embed="rId2" cstate="print"/>
          <a:srcRect/>
          <a:stretch>
            <a:fillRect/>
          </a:stretch>
        </p:blipFill>
        <p:spPr bwMode="auto">
          <a:xfrm>
            <a:off x="1643042" y="1785950"/>
            <a:ext cx="6215106" cy="492919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p:cNvPicPr>
            <a:picLocks noChangeAspect="1" noChangeArrowheads="1"/>
          </p:cNvPicPr>
          <p:nvPr/>
        </p:nvPicPr>
        <p:blipFill>
          <a:blip r:embed="rId2" cstate="print"/>
          <a:srcRect/>
          <a:stretch>
            <a:fillRect/>
          </a:stretch>
        </p:blipFill>
        <p:spPr bwMode="auto">
          <a:xfrm>
            <a:off x="1785918" y="1071546"/>
            <a:ext cx="6142770" cy="5353946"/>
          </a:xfrm>
          <a:prstGeom prst="rect">
            <a:avLst/>
          </a:prstGeom>
          <a:noFill/>
        </p:spPr>
      </p:pic>
      <p:sp>
        <p:nvSpPr>
          <p:cNvPr id="4" name="مستطيل 3"/>
          <p:cNvSpPr/>
          <p:nvPr/>
        </p:nvSpPr>
        <p:spPr>
          <a:xfrm>
            <a:off x="1142976" y="285728"/>
            <a:ext cx="3500462" cy="461665"/>
          </a:xfrm>
          <a:prstGeom prst="rect">
            <a:avLst/>
          </a:prstGeom>
        </p:spPr>
        <p:txBody>
          <a:bodyPr wrap="square">
            <a:spAutoFit/>
          </a:bodyPr>
          <a:lstStyle/>
          <a:p>
            <a:pPr lvl="0" algn="l" fontAlgn="base">
              <a:spcBef>
                <a:spcPct val="0"/>
              </a:spcBef>
              <a:spcAft>
                <a:spcPct val="0"/>
              </a:spcAft>
            </a:pPr>
            <a:r>
              <a:rPr lang="en-US" sz="2400" b="1" i="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 </a:t>
            </a:r>
            <a:r>
              <a:rPr lang="en-US" sz="2400" b="1" i="1" dirty="0" smtClean="0">
                <a:solidFill>
                  <a:srgbClr val="000000"/>
                </a:solidFill>
                <a:latin typeface="Times New Roman" pitchFamily="18" charset="0"/>
                <a:ea typeface="Times New Roman" pitchFamily="18" charset="0"/>
                <a:cs typeface="Times New Roman" pitchFamily="18" charset="0"/>
              </a:rPr>
              <a:t>Horizontal Relationship </a:t>
            </a:r>
            <a:endParaRPr lang="en-US" sz="2400" dirty="0" smtClean="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1000132" y="759672"/>
            <a:ext cx="81439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References</a:t>
            </a:r>
          </a:p>
          <a:p>
            <a:pPr marL="342900" indent="-342900" algn="just" rtl="0" fontAlgn="base">
              <a:buFont typeface="Arial" pitchFamily="34" charset="0"/>
              <a:buChar char="•"/>
            </a:pPr>
            <a:r>
              <a:rPr kumimoji="0" lang="en-US" b="1" i="1" u="none" strike="noStrike" cap="none" normalizeH="0" baseline="0" dirty="0" smtClean="0">
                <a:ln>
                  <a:noFill/>
                </a:ln>
                <a:effectLst/>
                <a:latin typeface="Times New Roman" pitchFamily="18" charset="0"/>
                <a:ea typeface="Times New Roman" pitchFamily="18" charset="0"/>
                <a:cs typeface="Times New Roman" pitchFamily="18" charset="0"/>
              </a:rPr>
              <a:t> </a:t>
            </a:r>
            <a:r>
              <a:rPr lang="en-US" i="1" dirty="0" smtClean="0">
                <a:latin typeface="Times New Roman" pitchFamily="18" charset="0"/>
                <a:cs typeface="Times New Roman" pitchFamily="18" charset="0"/>
              </a:rPr>
              <a:t>Mitchell L, </a:t>
            </a:r>
            <a:r>
              <a:rPr lang="en-US" i="1" dirty="0" err="1" smtClean="0">
                <a:latin typeface="Times New Roman" pitchFamily="18" charset="0"/>
                <a:cs typeface="Times New Roman" pitchFamily="18" charset="0"/>
              </a:rPr>
              <a:t>Littlewood</a:t>
            </a:r>
            <a:r>
              <a:rPr lang="en-US" i="1" dirty="0" smtClean="0">
                <a:latin typeface="Times New Roman" pitchFamily="18" charset="0"/>
                <a:cs typeface="Times New Roman" pitchFamily="18" charset="0"/>
              </a:rPr>
              <a:t> SJ, Nelson-Moon ZL, Dyer F.  Introduction to Orthodontics (4</a:t>
            </a:r>
            <a:r>
              <a:rPr lang="en-US" i="1" baseline="30000" dirty="0" smtClean="0">
                <a:latin typeface="Times New Roman" pitchFamily="18" charset="0"/>
                <a:cs typeface="Times New Roman" pitchFamily="18" charset="0"/>
              </a:rPr>
              <a:t>th</a:t>
            </a:r>
            <a:r>
              <a:rPr lang="en-US" i="1" dirty="0" smtClean="0">
                <a:latin typeface="Times New Roman" pitchFamily="18" charset="0"/>
                <a:cs typeface="Times New Roman" pitchFamily="18" charset="0"/>
              </a:rPr>
              <a:t> Ed). Oxford University Press; 2013</a:t>
            </a:r>
          </a:p>
          <a:p>
            <a:pPr marL="342900" indent="-342900" algn="just" rtl="0" fontAlgn="base">
              <a:buFont typeface="Arial" pitchFamily="34" charset="0"/>
              <a:buChar char="•"/>
            </a:pPr>
            <a:r>
              <a:rPr lang="en-US" i="1" dirty="0" err="1" smtClean="0">
                <a:latin typeface="Times New Roman" pitchFamily="18" charset="0"/>
                <a:cs typeface="Times New Roman" pitchFamily="18" charset="0"/>
              </a:rPr>
              <a:t>Whaites</a:t>
            </a:r>
            <a:r>
              <a:rPr lang="en-US" i="1" dirty="0" smtClean="0">
                <a:latin typeface="Times New Roman" pitchFamily="18" charset="0"/>
                <a:cs typeface="Times New Roman" pitchFamily="18" charset="0"/>
              </a:rPr>
              <a:t> E, </a:t>
            </a:r>
            <a:r>
              <a:rPr lang="en-US" i="1" dirty="0" err="1" smtClean="0">
                <a:latin typeface="Times New Roman" pitchFamily="18" charset="0"/>
                <a:cs typeface="Times New Roman" pitchFamily="18" charset="0"/>
              </a:rPr>
              <a:t>Drage</a:t>
            </a:r>
            <a:r>
              <a:rPr lang="en-US" i="1" dirty="0" smtClean="0">
                <a:latin typeface="Times New Roman" pitchFamily="18" charset="0"/>
                <a:cs typeface="Times New Roman" pitchFamily="18" charset="0"/>
              </a:rPr>
              <a:t> N.  Essentials of Dental Radiography and Radiology. Churchill Livingstone; 2013</a:t>
            </a:r>
          </a:p>
          <a:p>
            <a:pPr marL="342900" indent="-342900" algn="just" rtl="0" fontAlgn="base">
              <a:buFont typeface="Arial" pitchFamily="34" charset="0"/>
              <a:buChar char="•"/>
            </a:pPr>
            <a:r>
              <a:rPr lang="en-US" i="1" dirty="0" err="1" smtClean="0">
                <a:latin typeface="Times New Roman" pitchFamily="18" charset="0"/>
                <a:cs typeface="Times New Roman" pitchFamily="18" charset="0"/>
              </a:rPr>
              <a:t>Heasman</a:t>
            </a:r>
            <a:r>
              <a:rPr lang="en-US" i="1" dirty="0" smtClean="0">
                <a:latin typeface="Times New Roman" pitchFamily="18" charset="0"/>
                <a:cs typeface="Times New Roman" pitchFamily="18" charset="0"/>
              </a:rPr>
              <a:t> P. Master Dentistry Volume 2. </a:t>
            </a:r>
            <a:r>
              <a:rPr lang="en-US" i="1" dirty="0" err="1" smtClean="0">
                <a:latin typeface="Times New Roman" pitchFamily="18" charset="0"/>
                <a:cs typeface="Times New Roman" pitchFamily="18" charset="0"/>
              </a:rPr>
              <a:t>Churchhill</a:t>
            </a:r>
            <a:r>
              <a:rPr lang="en-US" i="1" dirty="0" smtClean="0">
                <a:latin typeface="Times New Roman" pitchFamily="18" charset="0"/>
                <a:cs typeface="Times New Roman" pitchFamily="18" charset="0"/>
              </a:rPr>
              <a:t> Livingstone; 2009</a:t>
            </a:r>
          </a:p>
          <a:p>
            <a:pPr marL="342900" indent="-342900" algn="just" rtl="0" fontAlgn="base">
              <a:buFont typeface="Arial" pitchFamily="34" charset="0"/>
              <a:buChar char="•"/>
            </a:pPr>
            <a:r>
              <a:rPr lang="en-US" i="1" dirty="0" smtClean="0">
                <a:latin typeface="Times New Roman" pitchFamily="18" charset="0"/>
                <a:cs typeface="Times New Roman" pitchFamily="18" charset="0"/>
              </a:rPr>
              <a:t>British Standards Institute. Glossary of Dental Terms (BS 4492), BSI, London; 1983</a:t>
            </a:r>
            <a:endParaRPr kumimoji="0" lang="en-US" b="0" i="1" u="none" strike="noStrike" cap="none" normalizeH="0" baseline="0" dirty="0" smtClean="0">
              <a:ln>
                <a:noFill/>
              </a:ln>
              <a:effectLst/>
              <a:latin typeface="Times New Roman" pitchFamily="18" charset="0"/>
              <a:cs typeface="Times New Roman" pitchFamily="18" charset="0"/>
            </a:endParaRPr>
          </a:p>
          <a:p>
            <a:pPr marL="342900" marR="0" lvl="0" indent="-342900" algn="just" defTabSz="914400" rtl="0" eaLnBrk="0" fontAlgn="base" latinLnBrk="0" hangingPunct="0">
              <a:spcBef>
                <a:spcPct val="0"/>
              </a:spcBef>
              <a:spcAft>
                <a:spcPct val="0"/>
              </a:spcAft>
              <a:buClr>
                <a:srgbClr val="FF0000"/>
              </a:buClr>
              <a:buSzTx/>
              <a:buFont typeface="Arial" pitchFamily="34" charset="0"/>
              <a:buChar char="•"/>
              <a:tabLst/>
            </a:pPr>
            <a:r>
              <a:rPr kumimoji="0" lang="en-US" b="0" i="1" u="none" strike="noStrike" cap="none" normalizeH="0" baseline="0" dirty="0" err="1" smtClean="0">
                <a:ln>
                  <a:noFill/>
                </a:ln>
                <a:effectLst/>
                <a:latin typeface="Times New Roman" pitchFamily="18" charset="0"/>
                <a:ea typeface="Times New Roman" pitchFamily="18" charset="0"/>
                <a:cs typeface="Times New Roman" pitchFamily="18" charset="0"/>
              </a:rPr>
              <a:t>Profitt</a:t>
            </a: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 WR, Fields, HW and Sarver, DM. Contemporary Orthodontics. Fourth edition, Mosby, Inc., St. Louis, 2006. </a:t>
            </a:r>
            <a:endParaRPr kumimoji="0" lang="en-US" b="0" i="1" u="none" strike="noStrike" cap="none" normalizeH="0" baseline="0" dirty="0" smtClean="0">
              <a:ln>
                <a:noFill/>
              </a:ln>
              <a:effectLst/>
              <a:latin typeface="Times New Roman" pitchFamily="18" charset="0"/>
              <a:cs typeface="Times New Roman" pitchFamily="18" charset="0"/>
            </a:endParaRPr>
          </a:p>
          <a:p>
            <a:pPr marL="342900" marR="0" lvl="0" indent="-342900" algn="just" defTabSz="914400" rtl="0" eaLnBrk="0" fontAlgn="base" latinLnBrk="0" hangingPunct="0">
              <a:spcBef>
                <a:spcPct val="0"/>
              </a:spcBef>
              <a:spcAft>
                <a:spcPct val="0"/>
              </a:spcAft>
              <a:buClr>
                <a:srgbClr val="FF0000"/>
              </a:buClr>
              <a:buSzTx/>
              <a:buFont typeface="Arial" pitchFamily="34" charset="0"/>
              <a:buChar char="•"/>
              <a:tabLst/>
            </a:pPr>
            <a:r>
              <a:rPr kumimoji="0" lang="en-US" b="0" i="1" u="none" strike="noStrike" cap="none" normalizeH="0" baseline="0" dirty="0" err="1" smtClean="0">
                <a:ln>
                  <a:noFill/>
                </a:ln>
                <a:effectLst/>
                <a:latin typeface="Times New Roman" pitchFamily="18" charset="0"/>
                <a:ea typeface="Times New Roman" pitchFamily="18" charset="0"/>
                <a:cs typeface="Times New Roman" pitchFamily="18" charset="0"/>
              </a:rPr>
              <a:t>Thilander</a:t>
            </a: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 B and </a:t>
            </a:r>
            <a:r>
              <a:rPr kumimoji="0" lang="en-US" b="0" i="1" u="none" strike="noStrike" cap="none" normalizeH="0" baseline="0" dirty="0" err="1" smtClean="0">
                <a:ln>
                  <a:noFill/>
                </a:ln>
                <a:effectLst/>
                <a:latin typeface="Times New Roman" pitchFamily="18" charset="0"/>
                <a:ea typeface="Times New Roman" pitchFamily="18" charset="0"/>
                <a:cs typeface="Times New Roman" pitchFamily="18" charset="0"/>
              </a:rPr>
              <a:t>Ronning</a:t>
            </a: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 O. Introduction to Orthodontics. Fifth edition, </a:t>
            </a:r>
            <a:r>
              <a:rPr kumimoji="0" lang="en-US" b="0" i="1" u="none" strike="noStrike" cap="none" normalizeH="0" baseline="0" dirty="0" err="1" smtClean="0">
                <a:ln>
                  <a:noFill/>
                </a:ln>
                <a:effectLst/>
                <a:latin typeface="Times New Roman" pitchFamily="18" charset="0"/>
                <a:ea typeface="Times New Roman" pitchFamily="18" charset="0"/>
                <a:cs typeface="Times New Roman" pitchFamily="18" charset="0"/>
              </a:rPr>
              <a:t>Minab</a:t>
            </a: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b="0" i="1" u="none" strike="noStrike" cap="none" normalizeH="0" baseline="0" dirty="0" err="1" smtClean="0">
                <a:ln>
                  <a:noFill/>
                </a:ln>
                <a:effectLst/>
                <a:latin typeface="Times New Roman" pitchFamily="18" charset="0"/>
                <a:ea typeface="Times New Roman" pitchFamily="18" charset="0"/>
                <a:cs typeface="Times New Roman" pitchFamily="18" charset="0"/>
              </a:rPr>
              <a:t>Gotab</a:t>
            </a: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 Stockholm, 1985. </a:t>
            </a:r>
            <a:endParaRPr kumimoji="0" lang="en-US" b="0" i="1" u="none" strike="noStrike" cap="none" normalizeH="0" baseline="0" dirty="0" smtClean="0">
              <a:ln>
                <a:noFill/>
              </a:ln>
              <a:effectLst/>
              <a:latin typeface="Times New Roman" pitchFamily="18" charset="0"/>
              <a:cs typeface="Times New Roman" pitchFamily="18" charset="0"/>
            </a:endParaRPr>
          </a:p>
          <a:p>
            <a:pPr marL="342900" marR="0" lvl="0" indent="-342900" algn="just" defTabSz="914400" rtl="0" eaLnBrk="0" fontAlgn="base" latinLnBrk="0" hangingPunct="0">
              <a:spcBef>
                <a:spcPct val="0"/>
              </a:spcBef>
              <a:spcAft>
                <a:spcPct val="0"/>
              </a:spcAft>
              <a:buClr>
                <a:srgbClr val="FF0000"/>
              </a:buClr>
              <a:buSzTx/>
              <a:buFont typeface="Arial" pitchFamily="34" charset="0"/>
              <a:buChar char="•"/>
              <a:tabLst/>
            </a:pP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Walther, DP and Houston, WJ. Orthodontic Notes. Fifth edition, Butterworth‐Heinemann Ltd., Oxford 1994. </a:t>
            </a:r>
            <a:endParaRPr kumimoji="0" lang="en-US" b="0" i="1" u="none" strike="noStrike" cap="none" normalizeH="0" baseline="0" dirty="0" smtClean="0">
              <a:ln>
                <a:noFill/>
              </a:ln>
              <a:effectLst/>
              <a:latin typeface="Times New Roman" pitchFamily="18" charset="0"/>
              <a:cs typeface="Times New Roman" pitchFamily="18" charset="0"/>
            </a:endParaRPr>
          </a:p>
          <a:p>
            <a:pPr marL="342900" marR="0" lvl="0" indent="-342900" algn="just" defTabSz="914400" rtl="0" eaLnBrk="0" fontAlgn="base" latinLnBrk="0" hangingPunct="0">
              <a:spcBef>
                <a:spcPct val="0"/>
              </a:spcBef>
              <a:spcAft>
                <a:spcPct val="0"/>
              </a:spcAft>
              <a:buClr>
                <a:srgbClr val="FF0000"/>
              </a:buClr>
              <a:buSzTx/>
              <a:buFont typeface="Arial" pitchFamily="34" charset="0"/>
              <a:buChar char="•"/>
              <a:tabLst/>
            </a:pPr>
            <a:r>
              <a:rPr kumimoji="0" lang="en-US" b="0" i="1" u="none" strike="noStrike" cap="none" normalizeH="0" baseline="0" dirty="0" err="1" smtClean="0">
                <a:ln>
                  <a:noFill/>
                </a:ln>
                <a:effectLst/>
                <a:latin typeface="Times New Roman" pitchFamily="18" charset="0"/>
                <a:ea typeface="Times New Roman" pitchFamily="18" charset="0"/>
                <a:cs typeface="Times New Roman" pitchFamily="18" charset="0"/>
              </a:rPr>
              <a:t>Wisth</a:t>
            </a: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 P. Introduction to the Edgewise Technique: A Technical Manual. University of Bergen, Norway, 1985. </a:t>
            </a:r>
            <a:endParaRPr kumimoji="0" lang="en-US" b="0" i="1" u="none" strike="noStrike" cap="none" normalizeH="0" baseline="0" dirty="0" smtClean="0">
              <a:ln>
                <a:noFill/>
              </a:ln>
              <a:effectLst/>
              <a:latin typeface="Times New Roman" pitchFamily="18" charset="0"/>
              <a:cs typeface="Times New Roman" pitchFamily="18" charset="0"/>
            </a:endParaRPr>
          </a:p>
          <a:p>
            <a:pPr marL="342900" marR="0" lvl="0" indent="-342900" algn="just" defTabSz="914400" rtl="0" eaLnBrk="0" fontAlgn="base" latinLnBrk="0" hangingPunct="0">
              <a:spcBef>
                <a:spcPct val="0"/>
              </a:spcBef>
              <a:spcAft>
                <a:spcPct val="0"/>
              </a:spcAft>
              <a:buClr>
                <a:srgbClr val="FF0000"/>
              </a:buClr>
              <a:buSzTx/>
              <a:buFont typeface="Arial" pitchFamily="34" charset="0"/>
              <a:buChar char="•"/>
              <a:tabLst/>
            </a:pP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American Board of Orthodontics. Specific Instructions for Candidates. American Board of Orthodontics, St. Louis, 1990. </a:t>
            </a:r>
            <a:endParaRPr kumimoji="0" lang="en-US" b="0" i="1"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spcBef>
                <a:spcPct val="0"/>
              </a:spcBef>
              <a:spcAft>
                <a:spcPct val="0"/>
              </a:spcAft>
              <a:buClr>
                <a:srgbClr val="FF0000"/>
              </a:buClr>
              <a:buSzTx/>
              <a:buFont typeface="Wingdings" pitchFamily="2" charset="2"/>
              <a:buChar char="Ø"/>
              <a:tabLst/>
            </a:pP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71802" y="2786058"/>
            <a:ext cx="3497584" cy="1143000"/>
          </a:xfrm>
        </p:spPr>
        <p:txBody>
          <a:bodyPr>
            <a:normAutofit fontScale="90000"/>
          </a:bodyPr>
          <a:lstStyle/>
          <a:p>
            <a:r>
              <a:rPr lang="en-US" dirty="0" smtClean="0"/>
              <a:t>THANK YOU</a:t>
            </a:r>
            <a:br>
              <a:rPr lang="en-US" dirty="0" smtClean="0"/>
            </a:br>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42976" y="571480"/>
            <a:ext cx="614366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600" b="1" i="1" u="sng" strike="noStrike" cap="none" normalizeH="0" baseline="0" dirty="0" smtClean="0">
                <a:ln>
                  <a:noFill/>
                </a:ln>
                <a:solidFill>
                  <a:srgbClr val="00B05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Uses  of </a:t>
            </a:r>
            <a:r>
              <a:rPr kumimoji="0" lang="en-US" sz="3600" b="1" i="1" u="sng" strike="noStrike" cap="none" normalizeH="0" baseline="0" dirty="0" err="1" smtClean="0">
                <a:ln>
                  <a:noFill/>
                </a:ln>
                <a:solidFill>
                  <a:srgbClr val="00B05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Cephalometrics</a:t>
            </a:r>
            <a:endParaRPr kumimoji="0" lang="en-US" sz="3600" b="0" i="1" u="sng" strike="noStrike" cap="none" normalizeH="0" baseline="0" dirty="0" smtClean="0">
              <a:ln>
                <a:noFill/>
              </a:ln>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مستطيل 3"/>
          <p:cNvSpPr/>
          <p:nvPr/>
        </p:nvSpPr>
        <p:spPr>
          <a:xfrm>
            <a:off x="857224" y="1443841"/>
            <a:ext cx="7500990" cy="4093428"/>
          </a:xfrm>
          <a:prstGeom prst="rect">
            <a:avLst/>
          </a:prstGeom>
        </p:spPr>
        <p:txBody>
          <a:bodyPr wrap="square">
            <a:spAutoFit/>
          </a:bodyPr>
          <a:lstStyle/>
          <a:p>
            <a:pPr lvl="1" algn="just" rtl="0" fontAlgn="base">
              <a:buFont typeface="Arial" pitchFamily="34" charset="0"/>
              <a:buChar char="•"/>
            </a:pPr>
            <a:r>
              <a:rPr lang="en-US" sz="2000" dirty="0" smtClean="0"/>
              <a:t>The LCR is used primarily in orthodontic diagnosis and treatment planning, particularly when considering </a:t>
            </a:r>
            <a:r>
              <a:rPr lang="en-US" sz="2000" dirty="0" err="1" smtClean="0"/>
              <a:t>orthognathic</a:t>
            </a:r>
            <a:r>
              <a:rPr lang="en-US" sz="2000" dirty="0" smtClean="0"/>
              <a:t> surgery. </a:t>
            </a:r>
          </a:p>
          <a:p>
            <a:pPr lvl="1" algn="just" rtl="0" fontAlgn="base">
              <a:buFont typeface="Arial" pitchFamily="34" charset="0"/>
              <a:buChar char="•"/>
            </a:pPr>
            <a:endParaRPr lang="en-US" sz="2000" dirty="0" smtClean="0"/>
          </a:p>
          <a:p>
            <a:pPr lvl="1" algn="just" rtl="0" fontAlgn="base">
              <a:buFont typeface="Arial" pitchFamily="34" charset="0"/>
              <a:buChar char="•"/>
            </a:pPr>
            <a:r>
              <a:rPr lang="en-US" sz="2000" dirty="0" smtClean="0"/>
              <a:t> It is a useful record prior to treatment and can be used during treatment to assess progress.  It is used to assess the </a:t>
            </a:r>
            <a:r>
              <a:rPr lang="en-US" sz="2000" dirty="0" err="1" smtClean="0"/>
              <a:t>aetiology</a:t>
            </a:r>
            <a:r>
              <a:rPr lang="en-US" sz="2000" dirty="0" smtClean="0"/>
              <a:t> of malocclusion; to determine whether the malocclusion is due to skeletal relationship, dental relationship or both.  </a:t>
            </a:r>
          </a:p>
          <a:p>
            <a:pPr lvl="1" algn="just" rtl="0" fontAlgn="base">
              <a:buFont typeface="Arial" pitchFamily="34" charset="0"/>
              <a:buChar char="•"/>
            </a:pPr>
            <a:endParaRPr lang="en-US" sz="2000" dirty="0" smtClean="0"/>
          </a:p>
          <a:p>
            <a:pPr lvl="1" algn="just" rtl="0" fontAlgn="base">
              <a:buFont typeface="Arial" pitchFamily="34" charset="0"/>
              <a:buChar char="•"/>
            </a:pPr>
            <a:r>
              <a:rPr lang="en-US" sz="2000" dirty="0" smtClean="0"/>
              <a:t>These radiographs can also be used for research purposes, although the radiographs must be clinically justified.</a:t>
            </a:r>
          </a:p>
          <a:p>
            <a:pPr lvl="1" algn="just" rtl="0" fontAlgn="base">
              <a:buFont typeface="Arial" pitchFamily="34" charset="0"/>
              <a:buChar char="•"/>
            </a:pPr>
            <a:endParaRPr lang="en-US" sz="2000" dirty="0" smtClean="0"/>
          </a:p>
          <a:p>
            <a:pPr lvl="1" algn="just" rtl="0" fontAlgn="base">
              <a:buFont typeface="Arial" pitchFamily="34" charset="0"/>
              <a:buChar char="•"/>
            </a:pPr>
            <a:r>
              <a:rPr lang="en-US" sz="2000" dirty="0" smtClean="0"/>
              <a:t>Once taken, the LCR should be traced; either by hand or digitally and </a:t>
            </a:r>
            <a:r>
              <a:rPr lang="en-US" sz="2000" dirty="0" err="1" smtClean="0"/>
              <a:t>analysed</a:t>
            </a:r>
            <a:r>
              <a:rPr lang="en-US" sz="2000" dirty="0" smtClean="0"/>
              <a:t> to help with treatment planning and diagnosis.</a:t>
            </a:r>
            <a:endParaRPr lang="en-US" sz="2000"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1357298"/>
            <a:ext cx="2857520" cy="3416320"/>
          </a:xfrm>
          <a:prstGeom prst="rect">
            <a:avLst/>
          </a:prstGeom>
        </p:spPr>
        <p:txBody>
          <a:bodyPr wrap="square">
            <a:spAutoFit/>
          </a:bodyPr>
          <a:lstStyle/>
          <a:p>
            <a:pPr algn="just" rtl="0" fontAlgn="base"/>
            <a:r>
              <a:rPr lang="en-US" sz="2400" b="1" dirty="0" smtClean="0"/>
              <a:t>Anatomy</a:t>
            </a:r>
          </a:p>
          <a:p>
            <a:pPr algn="just" rtl="0" fontAlgn="base"/>
            <a:r>
              <a:rPr lang="en-US" sz="2400" dirty="0" smtClean="0"/>
              <a:t>It is very important that prior to tracing the radiograph, it is examined for any pathology.  Some of the basic anatomy seen on an LCR is detailed below.</a:t>
            </a:r>
            <a:endParaRPr lang="en-US" sz="2400" dirty="0"/>
          </a:p>
        </p:txBody>
      </p:sp>
      <p:sp>
        <p:nvSpPr>
          <p:cNvPr id="1026" name="AutoShape 2" descr="Cephalometrics1"/>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028" name="AutoShape 4" descr="Cephalometrics1"/>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030" name="AutoShape 6" descr="Cephalometrics1"/>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031" name="Picture 7"/>
          <p:cNvPicPr>
            <a:picLocks noChangeAspect="1" noChangeArrowheads="1"/>
          </p:cNvPicPr>
          <p:nvPr/>
        </p:nvPicPr>
        <p:blipFill>
          <a:blip r:embed="rId2" cstate="print"/>
          <a:srcRect/>
          <a:stretch>
            <a:fillRect/>
          </a:stretch>
        </p:blipFill>
        <p:spPr bwMode="auto">
          <a:xfrm>
            <a:off x="4071934" y="214290"/>
            <a:ext cx="4391040" cy="639119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928670"/>
            <a:ext cx="3643338" cy="4708981"/>
          </a:xfrm>
          <a:prstGeom prst="rect">
            <a:avLst/>
          </a:prstGeom>
        </p:spPr>
        <p:txBody>
          <a:bodyPr wrap="square">
            <a:spAutoFit/>
          </a:bodyPr>
          <a:lstStyle/>
          <a:p>
            <a:pPr algn="just" rtl="0" fontAlgn="base"/>
            <a:r>
              <a:rPr lang="en-US" sz="2000" b="1" dirty="0" err="1" smtClean="0"/>
              <a:t>Cephalometric</a:t>
            </a:r>
            <a:r>
              <a:rPr lang="en-US" sz="2000" b="1" dirty="0" smtClean="0"/>
              <a:t> Points</a:t>
            </a:r>
          </a:p>
          <a:p>
            <a:pPr marL="457200" indent="-457200" algn="just" rtl="0" fontAlgn="base">
              <a:buFont typeface="+mj-lt"/>
              <a:buAutoNum type="arabicPeriod"/>
            </a:pPr>
            <a:r>
              <a:rPr lang="en-US" sz="2000" b="1" dirty="0" smtClean="0"/>
              <a:t>A point (A) </a:t>
            </a:r>
            <a:endParaRPr lang="en-US" sz="2000" dirty="0" smtClean="0"/>
          </a:p>
          <a:p>
            <a:pPr marL="457200" indent="-457200" algn="just" rtl="0" fontAlgn="base">
              <a:buFont typeface="+mj-lt"/>
              <a:buAutoNum type="arabicPeriod"/>
            </a:pPr>
            <a:r>
              <a:rPr lang="en-US" sz="2000" b="1" dirty="0" smtClean="0"/>
              <a:t>B point (B) </a:t>
            </a:r>
            <a:endParaRPr lang="en-US" sz="2000" dirty="0" smtClean="0"/>
          </a:p>
          <a:p>
            <a:pPr marL="457200" indent="-457200" algn="just" rtl="0" fontAlgn="base">
              <a:buFont typeface="+mj-lt"/>
              <a:buAutoNum type="arabicPeriod"/>
            </a:pPr>
            <a:r>
              <a:rPr lang="en-US" sz="2000" b="1" dirty="0" err="1" smtClean="0"/>
              <a:t>Sella</a:t>
            </a:r>
            <a:r>
              <a:rPr lang="en-US" sz="2000" b="1" dirty="0" smtClean="0"/>
              <a:t> (S) </a:t>
            </a:r>
            <a:endParaRPr lang="en-US" sz="2000" dirty="0" smtClean="0"/>
          </a:p>
          <a:p>
            <a:pPr marL="457200" indent="-457200" algn="just" rtl="0" fontAlgn="base">
              <a:buFont typeface="+mj-lt"/>
              <a:buAutoNum type="arabicPeriod"/>
            </a:pPr>
            <a:r>
              <a:rPr lang="en-US" sz="2000" b="1" dirty="0" err="1" smtClean="0"/>
              <a:t>Nasion</a:t>
            </a:r>
            <a:r>
              <a:rPr lang="en-US" sz="2000" b="1" dirty="0" smtClean="0"/>
              <a:t> (N) </a:t>
            </a:r>
            <a:endParaRPr lang="en-US" sz="2000" dirty="0" smtClean="0"/>
          </a:p>
          <a:p>
            <a:pPr marL="457200" indent="-457200" algn="just" rtl="0" fontAlgn="base">
              <a:buFont typeface="+mj-lt"/>
              <a:buAutoNum type="arabicPeriod"/>
            </a:pPr>
            <a:r>
              <a:rPr lang="en-US" sz="2000" b="1" dirty="0" err="1" smtClean="0"/>
              <a:t>Orbitale</a:t>
            </a:r>
            <a:r>
              <a:rPr lang="en-US" sz="2000" b="1" dirty="0" smtClean="0"/>
              <a:t> (Or) </a:t>
            </a:r>
            <a:endParaRPr lang="en-US" sz="2000" dirty="0" smtClean="0"/>
          </a:p>
          <a:p>
            <a:pPr marL="457200" indent="-457200" algn="just" rtl="0" fontAlgn="base">
              <a:buFont typeface="+mj-lt"/>
              <a:buAutoNum type="arabicPeriod"/>
            </a:pPr>
            <a:r>
              <a:rPr lang="en-US" sz="2000" b="1" dirty="0" err="1" smtClean="0"/>
              <a:t>Porion</a:t>
            </a:r>
            <a:r>
              <a:rPr lang="en-US" sz="2000" b="1" dirty="0" smtClean="0"/>
              <a:t> (Po) </a:t>
            </a:r>
            <a:endParaRPr lang="en-US" sz="2000" dirty="0" smtClean="0"/>
          </a:p>
          <a:p>
            <a:pPr marL="457200" indent="-457200" algn="just" rtl="0" fontAlgn="base">
              <a:buFont typeface="+mj-lt"/>
              <a:buAutoNum type="arabicPeriod"/>
            </a:pPr>
            <a:r>
              <a:rPr lang="en-US" sz="2000" b="1" dirty="0" smtClean="0"/>
              <a:t>Anterior Nasal Spine (ANS) </a:t>
            </a:r>
            <a:endParaRPr lang="en-US" sz="2000" dirty="0" smtClean="0"/>
          </a:p>
          <a:p>
            <a:pPr marL="457200" indent="-457200" algn="just" rtl="0" fontAlgn="base">
              <a:buFont typeface="+mj-lt"/>
              <a:buAutoNum type="arabicPeriod"/>
            </a:pPr>
            <a:r>
              <a:rPr lang="en-US" sz="2000" b="1" dirty="0" smtClean="0"/>
              <a:t>Posterior Nasal Spine (PNS)</a:t>
            </a:r>
            <a:r>
              <a:rPr lang="en-US" sz="2000" dirty="0" smtClean="0"/>
              <a:t> </a:t>
            </a:r>
          </a:p>
          <a:p>
            <a:pPr marL="457200" indent="-457200" algn="just" rtl="0" fontAlgn="base">
              <a:buFont typeface="+mj-lt"/>
              <a:buAutoNum type="arabicPeriod"/>
            </a:pPr>
            <a:r>
              <a:rPr lang="en-US" sz="2000" b="1" dirty="0" err="1" smtClean="0"/>
              <a:t>Gonion</a:t>
            </a:r>
            <a:r>
              <a:rPr lang="en-US" sz="2000" b="1" dirty="0" smtClean="0"/>
              <a:t> (Go) </a:t>
            </a:r>
            <a:endParaRPr lang="en-US" sz="2000" dirty="0" smtClean="0"/>
          </a:p>
          <a:p>
            <a:pPr marL="457200" indent="-457200" algn="just" rtl="0" fontAlgn="base">
              <a:buFont typeface="+mj-lt"/>
              <a:buAutoNum type="arabicPeriod"/>
            </a:pPr>
            <a:r>
              <a:rPr lang="en-US" sz="2000" b="1" dirty="0" err="1" smtClean="0"/>
              <a:t>Gnathion</a:t>
            </a:r>
            <a:r>
              <a:rPr lang="en-US" sz="2000" b="1" dirty="0" smtClean="0"/>
              <a:t> (</a:t>
            </a:r>
            <a:r>
              <a:rPr lang="en-US" sz="2000" b="1" dirty="0" err="1" smtClean="0"/>
              <a:t>Gn</a:t>
            </a:r>
            <a:r>
              <a:rPr lang="en-US" sz="2000" b="1" dirty="0" smtClean="0"/>
              <a:t>) </a:t>
            </a:r>
            <a:endParaRPr lang="en-US" sz="2000" dirty="0" smtClean="0"/>
          </a:p>
          <a:p>
            <a:pPr marL="457200" indent="-457200" algn="just" rtl="0" fontAlgn="base">
              <a:buFont typeface="+mj-lt"/>
              <a:buAutoNum type="arabicPeriod"/>
            </a:pPr>
            <a:r>
              <a:rPr lang="en-US" sz="2000" b="1" dirty="0" err="1" smtClean="0"/>
              <a:t>Menton</a:t>
            </a:r>
            <a:r>
              <a:rPr lang="en-US" sz="2000" b="1" dirty="0" smtClean="0"/>
              <a:t> (Me) </a:t>
            </a:r>
            <a:endParaRPr lang="en-US" sz="2000" dirty="0" smtClean="0"/>
          </a:p>
          <a:p>
            <a:pPr marL="457200" indent="-457200" algn="just" rtl="0" fontAlgn="base">
              <a:buFont typeface="+mj-lt"/>
              <a:buAutoNum type="arabicPeriod"/>
            </a:pPr>
            <a:r>
              <a:rPr lang="en-US" sz="2000" b="1" dirty="0" err="1" smtClean="0"/>
              <a:t>Pogonion</a:t>
            </a:r>
            <a:r>
              <a:rPr lang="en-US" sz="2000" b="1" dirty="0" smtClean="0"/>
              <a:t> (</a:t>
            </a:r>
            <a:r>
              <a:rPr lang="en-US" sz="2000" b="1" dirty="0" err="1" smtClean="0"/>
              <a:t>Pog</a:t>
            </a:r>
            <a:r>
              <a:rPr lang="en-US" sz="2000" b="1" dirty="0" smtClean="0"/>
              <a:t>)</a:t>
            </a:r>
            <a:r>
              <a:rPr lang="en-US" sz="2000" dirty="0" smtClean="0"/>
              <a:t> </a:t>
            </a:r>
            <a:endParaRPr lang="en-US" sz="2000" dirty="0"/>
          </a:p>
        </p:txBody>
      </p:sp>
      <p:pic>
        <p:nvPicPr>
          <p:cNvPr id="3" name="Picture 2"/>
          <p:cNvPicPr>
            <a:picLocks noChangeAspect="1" noChangeArrowheads="1"/>
          </p:cNvPicPr>
          <p:nvPr/>
        </p:nvPicPr>
        <p:blipFill>
          <a:blip r:embed="rId2" cstate="print"/>
          <a:srcRect/>
          <a:stretch>
            <a:fillRect/>
          </a:stretch>
        </p:blipFill>
        <p:spPr bwMode="auto">
          <a:xfrm>
            <a:off x="4643438" y="214290"/>
            <a:ext cx="4307389" cy="638858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1538" y="2000240"/>
            <a:ext cx="3000396" cy="2585323"/>
          </a:xfrm>
          <a:prstGeom prst="rect">
            <a:avLst/>
          </a:prstGeom>
        </p:spPr>
        <p:txBody>
          <a:bodyPr wrap="square">
            <a:spAutoFit/>
          </a:bodyPr>
          <a:lstStyle/>
          <a:p>
            <a:pPr lvl="0" algn="l" rtl="0" eaLnBrk="0" fontAlgn="base" hangingPunct="0">
              <a:lnSpc>
                <a:spcPct val="150000"/>
              </a:lnSpc>
              <a:spcBef>
                <a:spcPct val="0"/>
              </a:spcBef>
              <a:spcAft>
                <a:spcPct val="0"/>
              </a:spcAft>
            </a:pPr>
            <a:r>
              <a:rPr lang="en-US" b="1" i="1" dirty="0" smtClean="0">
                <a:solidFill>
                  <a:srgbClr val="00B05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Soft Tissue </a:t>
            </a:r>
            <a:endParaRPr lang="en-US"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lvl="0" algn="l" rtl="0" eaLnBrk="0" fontAlgn="base" hangingPunct="0">
              <a:lnSpc>
                <a:spcPct val="150000"/>
              </a:lnSpc>
              <a:spcBef>
                <a:spcPct val="0"/>
              </a:spcBef>
              <a:spcAft>
                <a:spcPct val="0"/>
              </a:spcAft>
              <a:buClr>
                <a:srgbClr val="0070C0"/>
              </a:buClr>
              <a:buFont typeface="Wingdings" pitchFamily="2" charset="2"/>
              <a:buChar char="q"/>
            </a:pPr>
            <a:r>
              <a:rPr lang="en-US" dirty="0" smtClean="0">
                <a:solidFill>
                  <a:srgbClr val="000000"/>
                </a:solidFill>
                <a:latin typeface="Times New Roman" pitchFamily="18" charset="0"/>
                <a:ea typeface="Times New Roman" pitchFamily="18" charset="0"/>
                <a:cs typeface="Times New Roman" pitchFamily="18" charset="0"/>
              </a:rPr>
              <a:t> Upper Lip Point (</a:t>
            </a:r>
            <a:r>
              <a:rPr lang="en-US" b="1" dirty="0" smtClean="0">
                <a:solidFill>
                  <a:srgbClr val="000000"/>
                </a:solidFill>
                <a:latin typeface="Times New Roman" pitchFamily="18" charset="0"/>
                <a:ea typeface="Times New Roman" pitchFamily="18" charset="0"/>
                <a:cs typeface="Times New Roman" pitchFamily="18" charset="0"/>
              </a:rPr>
              <a:t>UL</a:t>
            </a:r>
            <a:r>
              <a:rPr lang="en-US" dirty="0" smtClean="0">
                <a:solidFill>
                  <a:srgbClr val="000000"/>
                </a:solidFill>
                <a:latin typeface="Times New Roman" pitchFamily="18" charset="0"/>
                <a:ea typeface="Times New Roman" pitchFamily="18" charset="0"/>
                <a:cs typeface="Times New Roman" pitchFamily="18" charset="0"/>
              </a:rPr>
              <a:t>) – </a:t>
            </a:r>
            <a:endParaRPr lang="en-US" dirty="0" smtClean="0">
              <a:latin typeface="Times New Roman" pitchFamily="18" charset="0"/>
              <a:cs typeface="Times New Roman" pitchFamily="18" charset="0"/>
            </a:endParaRPr>
          </a:p>
          <a:p>
            <a:pPr lvl="0" algn="l" rtl="0" eaLnBrk="0" fontAlgn="base" hangingPunct="0">
              <a:lnSpc>
                <a:spcPct val="150000"/>
              </a:lnSpc>
              <a:spcBef>
                <a:spcPct val="0"/>
              </a:spcBef>
              <a:spcAft>
                <a:spcPct val="0"/>
              </a:spcAft>
              <a:buClr>
                <a:srgbClr val="0070C0"/>
              </a:buClr>
              <a:buFont typeface="Wingdings" pitchFamily="2" charset="2"/>
              <a:buChar char="q"/>
            </a:pPr>
            <a:r>
              <a:rPr lang="en-US" dirty="0" smtClean="0">
                <a:solidFill>
                  <a:srgbClr val="000000"/>
                </a:solidFill>
                <a:latin typeface="Times New Roman" pitchFamily="18" charset="0"/>
                <a:ea typeface="Times New Roman" pitchFamily="18" charset="0"/>
                <a:cs typeface="Times New Roman" pitchFamily="18" charset="0"/>
              </a:rPr>
              <a:t> Lower Lip Point (</a:t>
            </a:r>
            <a:r>
              <a:rPr lang="en-US" b="1" dirty="0" smtClean="0">
                <a:solidFill>
                  <a:srgbClr val="000000"/>
                </a:solidFill>
                <a:latin typeface="Times New Roman" pitchFamily="18" charset="0"/>
                <a:ea typeface="Times New Roman" pitchFamily="18" charset="0"/>
                <a:cs typeface="Times New Roman" pitchFamily="18" charset="0"/>
              </a:rPr>
              <a:t>LL</a:t>
            </a:r>
            <a:r>
              <a:rPr lang="en-US" dirty="0" smtClean="0">
                <a:solidFill>
                  <a:srgbClr val="000000"/>
                </a:solidFill>
                <a:latin typeface="Times New Roman" pitchFamily="18" charset="0"/>
                <a:ea typeface="Times New Roman" pitchFamily="18" charset="0"/>
                <a:cs typeface="Times New Roman" pitchFamily="18" charset="0"/>
              </a:rPr>
              <a:t>) – </a:t>
            </a:r>
            <a:endParaRPr lang="en-US" dirty="0" smtClean="0">
              <a:latin typeface="Times New Roman" pitchFamily="18" charset="0"/>
              <a:cs typeface="Times New Roman" pitchFamily="18" charset="0"/>
            </a:endParaRPr>
          </a:p>
          <a:p>
            <a:pPr lvl="0" algn="l" rtl="0" eaLnBrk="0" fontAlgn="base" hangingPunct="0">
              <a:lnSpc>
                <a:spcPct val="150000"/>
              </a:lnSpc>
              <a:spcBef>
                <a:spcPct val="0"/>
              </a:spcBef>
              <a:spcAft>
                <a:spcPct val="0"/>
              </a:spcAft>
              <a:buClr>
                <a:srgbClr val="0070C0"/>
              </a:buClr>
              <a:buFont typeface="Wingdings" pitchFamily="2" charset="2"/>
              <a:buChar char="q"/>
            </a:pPr>
            <a:r>
              <a:rPr lang="en-US" dirty="0" smtClean="0">
                <a:solidFill>
                  <a:srgbClr val="000000"/>
                </a:solidFill>
                <a:latin typeface="Times New Roman" pitchFamily="18" charset="0"/>
                <a:ea typeface="Times New Roman" pitchFamily="18" charset="0"/>
                <a:cs typeface="Times New Roman" pitchFamily="18" charset="0"/>
              </a:rPr>
              <a:t> Soft Tissue </a:t>
            </a:r>
            <a:r>
              <a:rPr lang="en-US" dirty="0" err="1" smtClean="0">
                <a:solidFill>
                  <a:srgbClr val="000000"/>
                </a:solidFill>
                <a:latin typeface="Times New Roman" pitchFamily="18" charset="0"/>
                <a:ea typeface="Times New Roman" pitchFamily="18" charset="0"/>
                <a:cs typeface="Times New Roman" pitchFamily="18" charset="0"/>
              </a:rPr>
              <a:t>Pogonion</a:t>
            </a:r>
            <a:r>
              <a:rPr lang="en-US" dirty="0" smtClean="0">
                <a:solidFill>
                  <a:srgbClr val="000000"/>
                </a:solidFill>
                <a:latin typeface="Times New Roman" pitchFamily="18" charset="0"/>
                <a:ea typeface="Times New Roman" pitchFamily="18" charset="0"/>
                <a:cs typeface="Times New Roman" pitchFamily="18" charset="0"/>
              </a:rPr>
              <a:t> (</a:t>
            </a:r>
            <a:r>
              <a:rPr lang="en-US" b="1" dirty="0" err="1" smtClean="0">
                <a:solidFill>
                  <a:srgbClr val="000000"/>
                </a:solidFill>
                <a:latin typeface="Times New Roman" pitchFamily="18" charset="0"/>
                <a:ea typeface="Times New Roman" pitchFamily="18" charset="0"/>
                <a:cs typeface="Times New Roman" pitchFamily="18" charset="0"/>
              </a:rPr>
              <a:t>Pog</a:t>
            </a:r>
            <a:r>
              <a:rPr lang="en-US" dirty="0" smtClean="0">
                <a:solidFill>
                  <a:srgbClr val="000000"/>
                </a:solidFill>
                <a:latin typeface="Times New Roman" pitchFamily="18" charset="0"/>
                <a:ea typeface="Times New Roman" pitchFamily="18" charset="0"/>
                <a:cs typeface="Times New Roman" pitchFamily="18" charset="0"/>
              </a:rPr>
              <a:t>’)</a:t>
            </a:r>
          </a:p>
          <a:p>
            <a:pPr lvl="0" algn="l" rtl="0" eaLnBrk="0" fontAlgn="base" hangingPunct="0">
              <a:lnSpc>
                <a:spcPct val="150000"/>
              </a:lnSpc>
              <a:spcBef>
                <a:spcPct val="0"/>
              </a:spcBef>
              <a:spcAft>
                <a:spcPct val="0"/>
              </a:spcAft>
              <a:buClr>
                <a:srgbClr val="0070C0"/>
              </a:buClr>
              <a:buFont typeface="Wingdings" pitchFamily="2" charset="2"/>
              <a:buChar char="q"/>
            </a:pPr>
            <a:r>
              <a:rPr lang="en-US" dirty="0" smtClean="0">
                <a:solidFill>
                  <a:srgbClr val="000000"/>
                </a:solidFill>
                <a:latin typeface="Times New Roman" pitchFamily="18" charset="0"/>
                <a:cs typeface="Times New Roman" pitchFamily="18" charset="0"/>
              </a:rPr>
              <a:t> tip of the nose</a:t>
            </a:r>
            <a:endParaRPr lang="en-US" dirty="0" smtClean="0">
              <a:latin typeface="Times New Roman" pitchFamily="18" charset="0"/>
              <a:cs typeface="Times New Roman" pitchFamily="18" charset="0"/>
            </a:endParaRPr>
          </a:p>
        </p:txBody>
      </p:sp>
      <p:pic>
        <p:nvPicPr>
          <p:cNvPr id="4" name="صورة 1"/>
          <p:cNvPicPr/>
          <p:nvPr/>
        </p:nvPicPr>
        <p:blipFill>
          <a:blip r:embed="rId2" cstate="print"/>
          <a:srcRect/>
          <a:stretch>
            <a:fillRect/>
          </a:stretch>
        </p:blipFill>
        <p:spPr bwMode="auto">
          <a:xfrm>
            <a:off x="4857752" y="928670"/>
            <a:ext cx="3857652" cy="500066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1571612"/>
            <a:ext cx="7286676" cy="2677656"/>
          </a:xfrm>
          <a:prstGeom prst="rect">
            <a:avLst/>
          </a:prstGeom>
        </p:spPr>
        <p:txBody>
          <a:bodyPr wrap="square">
            <a:spAutoFit/>
          </a:bodyPr>
          <a:lstStyle/>
          <a:p>
            <a:pPr algn="just" rtl="0"/>
            <a:r>
              <a:rPr lang="en-US" sz="2800" dirty="0" smtClean="0">
                <a:latin typeface="Times New Roman" pitchFamily="18" charset="0"/>
                <a:cs typeface="Times New Roman" pitchFamily="18" charset="0"/>
              </a:rPr>
              <a:t>There are 3 planes which are usually assessed;</a:t>
            </a:r>
          </a:p>
          <a:p>
            <a:pPr algn="just" rtl="0"/>
            <a:endParaRPr lang="en-US" sz="2800" dirty="0" smtClean="0">
              <a:latin typeface="Times New Roman" pitchFamily="18" charset="0"/>
              <a:cs typeface="Times New Roman" pitchFamily="18" charset="0"/>
            </a:endParaRPr>
          </a:p>
          <a:p>
            <a:pPr algn="just" rtl="0"/>
            <a:r>
              <a:rPr lang="en-US" sz="2800" dirty="0" smtClean="0">
                <a:latin typeface="Times New Roman" pitchFamily="18" charset="0"/>
                <a:cs typeface="Times New Roman" pitchFamily="18" charset="0"/>
              </a:rPr>
              <a:t> </a:t>
            </a:r>
            <a:r>
              <a:rPr lang="en-US" sz="2800" b="1" i="1" u="sng" dirty="0" err="1" smtClean="0">
                <a:latin typeface="Times New Roman" pitchFamily="18" charset="0"/>
                <a:cs typeface="Times New Roman" pitchFamily="18" charset="0"/>
              </a:rPr>
              <a:t>Anteroposterior</a:t>
            </a:r>
            <a:r>
              <a:rPr lang="en-US" sz="2800" b="1" i="1" dirty="0" smtClean="0">
                <a:latin typeface="Times New Roman" pitchFamily="18" charset="0"/>
                <a:cs typeface="Times New Roman" pitchFamily="18" charset="0"/>
              </a:rPr>
              <a:t>, </a:t>
            </a:r>
            <a:r>
              <a:rPr lang="en-US" sz="2800" b="1" i="1" u="sng" dirty="0" smtClean="0">
                <a:latin typeface="Times New Roman" pitchFamily="18" charset="0"/>
                <a:cs typeface="Times New Roman" pitchFamily="18" charset="0"/>
              </a:rPr>
              <a:t>Vertical</a:t>
            </a:r>
            <a:r>
              <a:rPr lang="en-US" sz="2800" b="1" i="1" dirty="0" smtClean="0">
                <a:latin typeface="Times New Roman" pitchFamily="18" charset="0"/>
                <a:cs typeface="Times New Roman" pitchFamily="18" charset="0"/>
              </a:rPr>
              <a:t> </a:t>
            </a:r>
            <a:r>
              <a:rPr lang="en-US" sz="2800" u="sng" dirty="0" smtClean="0">
                <a:latin typeface="Times New Roman" pitchFamily="18" charset="0"/>
                <a:cs typeface="Times New Roman" pitchFamily="18" charset="0"/>
              </a:rPr>
              <a:t>Using the </a:t>
            </a:r>
            <a:r>
              <a:rPr lang="en-US" sz="2800" b="1" u="sng" dirty="0" smtClean="0">
                <a:latin typeface="Times New Roman" pitchFamily="18" charset="0"/>
                <a:cs typeface="Times New Roman" pitchFamily="18" charset="0"/>
              </a:rPr>
              <a:t>LCR</a:t>
            </a:r>
          </a:p>
          <a:p>
            <a:pPr algn="just" rtl="0"/>
            <a:r>
              <a:rPr lang="en-US" sz="2800" b="1" i="1" u="sng" dirty="0" smtClean="0">
                <a:latin typeface="Times New Roman" pitchFamily="18" charset="0"/>
                <a:cs typeface="Times New Roman" pitchFamily="18" charset="0"/>
              </a:rPr>
              <a:t>Transverse</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relationships  by </a:t>
            </a:r>
            <a:r>
              <a:rPr lang="en-US" sz="2800" b="1" i="1" u="sng" dirty="0" err="1" smtClean="0">
                <a:latin typeface="Times New Roman" pitchFamily="18" charset="0"/>
                <a:cs typeface="Times New Roman" pitchFamily="18" charset="0"/>
              </a:rPr>
              <a:t>posteroanterior</a:t>
            </a:r>
            <a:r>
              <a:rPr lang="en-US" sz="2800" b="1" i="1" u="sng" dirty="0" smtClean="0">
                <a:latin typeface="Times New Roman" pitchFamily="18" charset="0"/>
                <a:cs typeface="Times New Roman" pitchFamily="18" charset="0"/>
              </a:rPr>
              <a:t> views </a:t>
            </a:r>
            <a:r>
              <a:rPr lang="en-US" sz="2800" dirty="0" smtClean="0">
                <a:latin typeface="Times New Roman" pitchFamily="18" charset="0"/>
                <a:cs typeface="Times New Roman" pitchFamily="18" charset="0"/>
              </a:rPr>
              <a:t>of the skull, although this is rarely done in practice.</a:t>
            </a:r>
            <a:endParaRPr lang="ar-SA" sz="2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1643050"/>
            <a:ext cx="2071702" cy="2400657"/>
          </a:xfrm>
          <a:prstGeom prst="rect">
            <a:avLst/>
          </a:prstGeom>
        </p:spPr>
        <p:txBody>
          <a:bodyPr wrap="square">
            <a:spAutoFit/>
          </a:bodyPr>
          <a:lstStyle/>
          <a:p>
            <a:pPr algn="just" rtl="0" fontAlgn="base">
              <a:buFont typeface="Arial" pitchFamily="34" charset="0"/>
              <a:buChar char="•"/>
            </a:pPr>
            <a:r>
              <a:rPr lang="en-US" sz="24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SN line </a:t>
            </a:r>
            <a:endParaRPr lang="en-US" dirty="0" smtClean="0">
              <a:latin typeface="Times New Roman" pitchFamily="18" charset="0"/>
              <a:cs typeface="Times New Roman" pitchFamily="18" charset="0"/>
            </a:endParaRPr>
          </a:p>
          <a:p>
            <a:pPr algn="just" rtl="0" fontAlgn="base">
              <a:buFont typeface="Arial" pitchFamily="34" charset="0"/>
              <a:buChar char="•"/>
            </a:pPr>
            <a:r>
              <a:rPr lang="en-US" b="1" dirty="0" smtClean="0">
                <a:latin typeface="Times New Roman" pitchFamily="18" charset="0"/>
                <a:cs typeface="Times New Roman" pitchFamily="18" charset="0"/>
              </a:rPr>
              <a:t>Frankfort Plane </a:t>
            </a:r>
            <a:endParaRPr lang="en-US" dirty="0" smtClean="0">
              <a:latin typeface="Times New Roman" pitchFamily="18" charset="0"/>
              <a:cs typeface="Times New Roman" pitchFamily="18" charset="0"/>
            </a:endParaRPr>
          </a:p>
          <a:p>
            <a:pPr algn="just" rtl="0" fontAlgn="base">
              <a:buFont typeface="Arial" pitchFamily="34" charset="0"/>
              <a:buChar char="•"/>
            </a:pPr>
            <a:r>
              <a:rPr lang="en-US" b="1" dirty="0" err="1" smtClean="0">
                <a:latin typeface="Times New Roman" pitchFamily="18" charset="0"/>
                <a:cs typeface="Times New Roman" pitchFamily="18" charset="0"/>
              </a:rPr>
              <a:t>Mandibular</a:t>
            </a:r>
            <a:r>
              <a:rPr lang="en-US" b="1" dirty="0" smtClean="0">
                <a:latin typeface="Times New Roman" pitchFamily="18" charset="0"/>
                <a:cs typeface="Times New Roman" pitchFamily="18" charset="0"/>
              </a:rPr>
              <a:t> Plane (</a:t>
            </a:r>
            <a:r>
              <a:rPr lang="en-US" b="1" dirty="0" err="1" smtClean="0">
                <a:latin typeface="Times New Roman" pitchFamily="18" charset="0"/>
                <a:cs typeface="Times New Roman" pitchFamily="18" charset="0"/>
              </a:rPr>
              <a:t>MnPl</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pPr algn="just" rtl="0" fontAlgn="base">
              <a:buFont typeface="Arial" pitchFamily="34" charset="0"/>
              <a:buChar char="•"/>
            </a:pPr>
            <a:r>
              <a:rPr lang="en-US" b="1" dirty="0" smtClean="0">
                <a:latin typeface="Times New Roman" pitchFamily="18" charset="0"/>
                <a:cs typeface="Times New Roman" pitchFamily="18" charset="0"/>
              </a:rPr>
              <a:t>Maxillary Plane (</a:t>
            </a:r>
            <a:r>
              <a:rPr lang="en-US" b="1" dirty="0" err="1" smtClean="0">
                <a:latin typeface="Times New Roman" pitchFamily="18" charset="0"/>
                <a:cs typeface="Times New Roman" pitchFamily="18" charset="0"/>
              </a:rPr>
              <a:t>MxPl</a:t>
            </a: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rtl="0" fontAlgn="base">
              <a:buFont typeface="Arial" pitchFamily="34" charset="0"/>
              <a:buChar char="•"/>
            </a:pPr>
            <a:r>
              <a:rPr lang="en-US" b="1" dirty="0" smtClean="0">
                <a:latin typeface="Times New Roman" pitchFamily="18" charset="0"/>
                <a:cs typeface="Times New Roman" pitchFamily="18" charset="0"/>
              </a:rPr>
              <a:t>“Esthetic Plane”“E” plane</a:t>
            </a:r>
            <a:endParaRPr lang="en-US" dirty="0" smtClean="0">
              <a:latin typeface="Times New Roman" pitchFamily="18" charset="0"/>
              <a:cs typeface="Times New Roman" pitchFamily="18" charset="0"/>
            </a:endParaRPr>
          </a:p>
        </p:txBody>
      </p:sp>
      <p:sp>
        <p:nvSpPr>
          <p:cNvPr id="3" name="مستطيل 2"/>
          <p:cNvSpPr/>
          <p:nvPr/>
        </p:nvSpPr>
        <p:spPr>
          <a:xfrm>
            <a:off x="1071538" y="285728"/>
            <a:ext cx="5286412" cy="661207"/>
          </a:xfrm>
          <a:prstGeom prst="rect">
            <a:avLst/>
          </a:prstGeom>
        </p:spPr>
        <p:txBody>
          <a:bodyPr wrap="square">
            <a:spAutoFit/>
          </a:bodyPr>
          <a:lstStyle/>
          <a:p>
            <a:pPr lvl="0" algn="just" rtl="0" eaLnBrk="0" fontAlgn="base" hangingPunct="0">
              <a:lnSpc>
                <a:spcPct val="150000"/>
              </a:lnSpc>
              <a:spcBef>
                <a:spcPct val="0"/>
              </a:spcBef>
              <a:spcAft>
                <a:spcPct val="0"/>
              </a:spcAft>
            </a:pPr>
            <a:r>
              <a:rPr lang="en-US" sz="2800" b="1" i="1" u="sng" dirty="0" smtClean="0">
                <a:latin typeface="Times New Roman" pitchFamily="18" charset="0"/>
                <a:ea typeface="Times New Roman" pitchFamily="18" charset="0"/>
                <a:cs typeface="Times New Roman" pitchFamily="18" charset="0"/>
              </a:rPr>
              <a:t>a. </a:t>
            </a:r>
            <a:r>
              <a:rPr lang="en-US" sz="2800" b="1" i="1" u="sng" dirty="0" err="1" smtClean="0">
                <a:latin typeface="Times New Roman" pitchFamily="18" charset="0"/>
                <a:cs typeface="Times New Roman" pitchFamily="18" charset="0"/>
              </a:rPr>
              <a:t>Anteroposterior</a:t>
            </a:r>
            <a:r>
              <a:rPr lang="en-US" sz="2800" b="1" i="1" u="sng" dirty="0" smtClean="0">
                <a:latin typeface="Times New Roman" pitchFamily="18" charset="0"/>
                <a:cs typeface="Times New Roman" pitchFamily="18" charset="0"/>
              </a:rPr>
              <a:t> </a:t>
            </a:r>
            <a:r>
              <a:rPr lang="en-US" sz="2800" b="1" i="1" u="sng" dirty="0" smtClean="0">
                <a:latin typeface="Times New Roman" pitchFamily="18" charset="0"/>
                <a:ea typeface="Times New Roman" pitchFamily="18" charset="0"/>
                <a:cs typeface="Times New Roman" pitchFamily="18" charset="0"/>
              </a:rPr>
              <a:t>Relationship </a:t>
            </a:r>
            <a:endParaRPr lang="en-US" sz="2800" u="sng" dirty="0" smtClean="0">
              <a:latin typeface="Times New Roman" pitchFamily="18" charset="0"/>
              <a:cs typeface="Times New Roman" pitchFamily="18" charset="0"/>
            </a:endParaRPr>
          </a:p>
        </p:txBody>
      </p:sp>
      <p:pic>
        <p:nvPicPr>
          <p:cNvPr id="4" name="صورة 3"/>
          <p:cNvPicPr/>
          <p:nvPr/>
        </p:nvPicPr>
        <p:blipFill>
          <a:blip r:embed="rId2" cstate="print"/>
          <a:srcRect/>
          <a:stretch>
            <a:fillRect/>
          </a:stretch>
        </p:blipFill>
        <p:spPr bwMode="auto">
          <a:xfrm>
            <a:off x="3286084" y="928670"/>
            <a:ext cx="5857916" cy="571504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1071546"/>
            <a:ext cx="8001024" cy="5262979"/>
          </a:xfrm>
          <a:prstGeom prst="rect">
            <a:avLst/>
          </a:prstGeom>
        </p:spPr>
        <p:txBody>
          <a:bodyPr wrap="square">
            <a:spAutoFit/>
          </a:bodyPr>
          <a:lstStyle/>
          <a:p>
            <a:pPr algn="just" rtl="0" fontAlgn="base"/>
            <a:r>
              <a:rPr lang="en-US" sz="2400" dirty="0" smtClean="0">
                <a:latin typeface="Times New Roman" pitchFamily="18" charset="0"/>
                <a:cs typeface="Times New Roman" pitchFamily="18" charset="0"/>
              </a:rPr>
              <a:t> </a:t>
            </a:r>
          </a:p>
          <a:p>
            <a:pPr algn="just" rtl="0" fontAlgn="base"/>
            <a:r>
              <a:rPr lang="en-US" sz="2400" b="1" dirty="0" smtClean="0">
                <a:latin typeface="Times New Roman" pitchFamily="18" charset="0"/>
                <a:cs typeface="Times New Roman" pitchFamily="18" charset="0"/>
              </a:rPr>
              <a:t>SN line </a:t>
            </a:r>
            <a:r>
              <a:rPr lang="en-US" sz="2400" dirty="0" smtClean="0">
                <a:latin typeface="Times New Roman" pitchFamily="18" charset="0"/>
                <a:cs typeface="Times New Roman" pitchFamily="18" charset="0"/>
              </a:rPr>
              <a:t>The plane demonstrated by a line through the </a:t>
            </a:r>
            <a:r>
              <a:rPr lang="en-US" sz="2400" dirty="0" err="1" smtClean="0">
                <a:latin typeface="Times New Roman" pitchFamily="18" charset="0"/>
                <a:cs typeface="Times New Roman" pitchFamily="18" charset="0"/>
              </a:rPr>
              <a:t>nasion</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sella</a:t>
            </a:r>
            <a:endParaRPr lang="en-US" sz="2400" dirty="0" smtClean="0">
              <a:latin typeface="Times New Roman" pitchFamily="18" charset="0"/>
              <a:cs typeface="Times New Roman" pitchFamily="18" charset="0"/>
            </a:endParaRPr>
          </a:p>
          <a:p>
            <a:pPr algn="just" rtl="0" fontAlgn="base"/>
            <a:r>
              <a:rPr lang="en-US" sz="2400" b="1" dirty="0" smtClean="0">
                <a:latin typeface="Times New Roman" pitchFamily="18" charset="0"/>
                <a:cs typeface="Times New Roman" pitchFamily="18" charset="0"/>
              </a:rPr>
              <a:t>Frankfort Plane </a:t>
            </a:r>
            <a:r>
              <a:rPr lang="en-US" sz="2400" dirty="0" smtClean="0">
                <a:latin typeface="Times New Roman" pitchFamily="18" charset="0"/>
                <a:cs typeface="Times New Roman" pitchFamily="18" charset="0"/>
              </a:rPr>
              <a:t>The plane demonstrated by a line through the </a:t>
            </a:r>
            <a:r>
              <a:rPr lang="en-US" sz="2400" dirty="0" err="1" smtClean="0">
                <a:latin typeface="Times New Roman" pitchFamily="18" charset="0"/>
                <a:cs typeface="Times New Roman" pitchFamily="18" charset="0"/>
              </a:rPr>
              <a:t>orbitale</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porion</a:t>
            </a:r>
            <a:endParaRPr lang="en-US" sz="2400" dirty="0" smtClean="0">
              <a:latin typeface="Times New Roman" pitchFamily="18" charset="0"/>
              <a:cs typeface="Times New Roman" pitchFamily="18" charset="0"/>
            </a:endParaRPr>
          </a:p>
          <a:p>
            <a:pPr algn="just" rtl="0" fontAlgn="base"/>
            <a:r>
              <a:rPr lang="en-US" sz="2400" b="1" dirty="0" err="1" smtClean="0">
                <a:latin typeface="Times New Roman" pitchFamily="18" charset="0"/>
                <a:cs typeface="Times New Roman" pitchFamily="18" charset="0"/>
              </a:rPr>
              <a:t>Mandibular</a:t>
            </a:r>
            <a:r>
              <a:rPr lang="en-US" sz="2400" b="1" dirty="0" smtClean="0">
                <a:latin typeface="Times New Roman" pitchFamily="18" charset="0"/>
                <a:cs typeface="Times New Roman" pitchFamily="18" charset="0"/>
              </a:rPr>
              <a:t> Plane (</a:t>
            </a:r>
            <a:r>
              <a:rPr lang="en-US" sz="2400" b="1" dirty="0" err="1" smtClean="0">
                <a:latin typeface="Times New Roman" pitchFamily="18" charset="0"/>
                <a:cs typeface="Times New Roman" pitchFamily="18" charset="0"/>
              </a:rPr>
              <a:t>MnPl</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The plane demonstrated by a line through the </a:t>
            </a:r>
            <a:r>
              <a:rPr lang="en-US" sz="2400" dirty="0" err="1" smtClean="0">
                <a:latin typeface="Times New Roman" pitchFamily="18" charset="0"/>
                <a:cs typeface="Times New Roman" pitchFamily="18" charset="0"/>
              </a:rPr>
              <a:t>gonion</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menton</a:t>
            </a:r>
            <a:r>
              <a:rPr lang="en-US" sz="2400" dirty="0" smtClean="0">
                <a:latin typeface="Times New Roman" pitchFamily="18" charset="0"/>
                <a:cs typeface="Times New Roman" pitchFamily="18" charset="0"/>
              </a:rPr>
              <a:t>.  The definition varies slightly, but the plane is used to show the plane of the lower border of the mandible</a:t>
            </a:r>
          </a:p>
          <a:p>
            <a:pPr algn="just" rtl="0" fontAlgn="base"/>
            <a:r>
              <a:rPr lang="en-US" sz="2400" b="1" dirty="0" smtClean="0">
                <a:latin typeface="Times New Roman" pitchFamily="18" charset="0"/>
                <a:cs typeface="Times New Roman" pitchFamily="18" charset="0"/>
              </a:rPr>
              <a:t>Maxillary Plane (</a:t>
            </a:r>
            <a:r>
              <a:rPr lang="en-US" sz="2400" b="1" dirty="0" err="1" smtClean="0">
                <a:latin typeface="Times New Roman" pitchFamily="18" charset="0"/>
                <a:cs typeface="Times New Roman" pitchFamily="18" charset="0"/>
              </a:rPr>
              <a:t>MxPl</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plane demonstrated by a line through the anterior and posterior nasal spines</a:t>
            </a:r>
          </a:p>
          <a:p>
            <a:pPr algn="just" rtl="0" fontAlgn="base"/>
            <a:r>
              <a:rPr lang="en-US" sz="2400" b="1" dirty="0" smtClean="0">
                <a:latin typeface="Times New Roman" pitchFamily="18" charset="0"/>
                <a:cs typeface="Times New Roman" pitchFamily="18" charset="0"/>
              </a:rPr>
              <a:t>“Esthetic Plane”“E” plane </a:t>
            </a:r>
            <a:r>
              <a:rPr lang="en-US" sz="2400" dirty="0" smtClean="0">
                <a:latin typeface="Times New Roman" pitchFamily="18" charset="0"/>
                <a:cs typeface="Times New Roman" pitchFamily="18" charset="0"/>
              </a:rPr>
              <a:t>is simply a line drawn from the tip of the nose to the tip of the chin. His key assessment was to look at how the upper and lower lip related to that line.</a:t>
            </a:r>
          </a:p>
        </p:txBody>
      </p:sp>
      <p:sp>
        <p:nvSpPr>
          <p:cNvPr id="3" name="مستطيل 2"/>
          <p:cNvSpPr/>
          <p:nvPr/>
        </p:nvSpPr>
        <p:spPr>
          <a:xfrm>
            <a:off x="1000100" y="285728"/>
            <a:ext cx="5286412" cy="661207"/>
          </a:xfrm>
          <a:prstGeom prst="rect">
            <a:avLst/>
          </a:prstGeom>
        </p:spPr>
        <p:txBody>
          <a:bodyPr wrap="square">
            <a:spAutoFit/>
          </a:bodyPr>
          <a:lstStyle/>
          <a:p>
            <a:pPr lvl="0" algn="just" rtl="0" eaLnBrk="0" fontAlgn="base" hangingPunct="0">
              <a:lnSpc>
                <a:spcPct val="150000"/>
              </a:lnSpc>
              <a:spcBef>
                <a:spcPct val="0"/>
              </a:spcBef>
              <a:spcAft>
                <a:spcPct val="0"/>
              </a:spcAft>
            </a:pPr>
            <a:r>
              <a:rPr lang="en-US" sz="2800" b="1" i="1" u="sng" dirty="0" smtClean="0">
                <a:latin typeface="Times New Roman" pitchFamily="18" charset="0"/>
                <a:ea typeface="Times New Roman" pitchFamily="18" charset="0"/>
                <a:cs typeface="Times New Roman" pitchFamily="18" charset="0"/>
              </a:rPr>
              <a:t>a. </a:t>
            </a:r>
            <a:r>
              <a:rPr lang="en-US" sz="2800" b="1" i="1" u="sng" dirty="0" err="1" smtClean="0">
                <a:latin typeface="Times New Roman" pitchFamily="18" charset="0"/>
                <a:cs typeface="Times New Roman" pitchFamily="18" charset="0"/>
              </a:rPr>
              <a:t>Anteroposterior</a:t>
            </a:r>
            <a:r>
              <a:rPr lang="en-US" sz="2800" b="1" i="1" u="sng" dirty="0" smtClean="0">
                <a:latin typeface="Times New Roman" pitchFamily="18" charset="0"/>
                <a:cs typeface="Times New Roman" pitchFamily="18" charset="0"/>
              </a:rPr>
              <a:t> </a:t>
            </a:r>
            <a:r>
              <a:rPr lang="en-US" sz="2800" b="1" i="1" u="sng" dirty="0" smtClean="0">
                <a:latin typeface="Times New Roman" pitchFamily="18" charset="0"/>
                <a:ea typeface="Times New Roman" pitchFamily="18" charset="0"/>
                <a:cs typeface="Times New Roman" pitchFamily="18" charset="0"/>
              </a:rPr>
              <a:t>Relationship </a:t>
            </a:r>
            <a:endParaRPr lang="en-US" sz="2800" u="sng" dirty="0" smtClean="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482</TotalTime>
  <Words>185</Words>
  <Application>Microsoft Office PowerPoint</Application>
  <PresentationFormat>عرض على الشاشة (3:4)‏</PresentationFormat>
  <Paragraphs>73</Paragraphs>
  <Slides>24</Slides>
  <Notes>0</Notes>
  <HiddenSlides>0</HiddenSlides>
  <MMClips>0</MMClips>
  <ScaleCrop>false</ScaleCrop>
  <HeadingPairs>
    <vt:vector size="4" baseType="variant">
      <vt:variant>
        <vt:lpstr>سمة</vt:lpstr>
      </vt:variant>
      <vt:variant>
        <vt:i4>1</vt:i4>
      </vt:variant>
      <vt:variant>
        <vt:lpstr>عناوين الشرائح</vt:lpstr>
      </vt:variant>
      <vt:variant>
        <vt:i4>24</vt:i4>
      </vt:variant>
    </vt:vector>
  </HeadingPairs>
  <TitlesOfParts>
    <vt:vector size="25" baseType="lpstr">
      <vt:lpstr>انقلاب</vt:lpstr>
      <vt:lpstr>Cephalometric  analysis using different methods</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aids</dc:title>
  <dc:creator>ahmed</dc:creator>
  <cp:lastModifiedBy>user</cp:lastModifiedBy>
  <cp:revision>64</cp:revision>
  <dcterms:created xsi:type="dcterms:W3CDTF">2011-10-10T19:18:55Z</dcterms:created>
  <dcterms:modified xsi:type="dcterms:W3CDTF">2023-11-28T08:44:01Z</dcterms:modified>
</cp:coreProperties>
</file>