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7"/>
  </p:notesMasterIdLst>
  <p:sldIdLst>
    <p:sldId id="256" r:id="rId2"/>
    <p:sldId id="328" r:id="rId3"/>
    <p:sldId id="370" r:id="rId4"/>
    <p:sldId id="380" r:id="rId5"/>
    <p:sldId id="372" r:id="rId6"/>
    <p:sldId id="374" r:id="rId7"/>
    <p:sldId id="257" r:id="rId8"/>
    <p:sldId id="340" r:id="rId9"/>
    <p:sldId id="260" r:id="rId10"/>
    <p:sldId id="262" r:id="rId11"/>
    <p:sldId id="261" r:id="rId12"/>
    <p:sldId id="376" r:id="rId13"/>
    <p:sldId id="322" r:id="rId14"/>
    <p:sldId id="321" r:id="rId15"/>
    <p:sldId id="365" r:id="rId16"/>
    <p:sldId id="267" r:id="rId17"/>
    <p:sldId id="377" r:id="rId18"/>
    <p:sldId id="379" r:id="rId19"/>
    <p:sldId id="268" r:id="rId20"/>
    <p:sldId id="325" r:id="rId21"/>
    <p:sldId id="273" r:id="rId22"/>
    <p:sldId id="269" r:id="rId23"/>
    <p:sldId id="270" r:id="rId24"/>
    <p:sldId id="274" r:id="rId25"/>
    <p:sldId id="275" r:id="rId26"/>
    <p:sldId id="276" r:id="rId27"/>
    <p:sldId id="277" r:id="rId28"/>
    <p:sldId id="278" r:id="rId29"/>
    <p:sldId id="316" r:id="rId30"/>
    <p:sldId id="317" r:id="rId31"/>
    <p:sldId id="378" r:id="rId32"/>
    <p:sldId id="305" r:id="rId33"/>
    <p:sldId id="361" r:id="rId34"/>
    <p:sldId id="280" r:id="rId35"/>
    <p:sldId id="311" r:id="rId36"/>
    <p:sldId id="368" r:id="rId37"/>
    <p:sldId id="281" r:id="rId38"/>
    <p:sldId id="282" r:id="rId39"/>
    <p:sldId id="283" r:id="rId40"/>
    <p:sldId id="310" r:id="rId41"/>
    <p:sldId id="284" r:id="rId42"/>
    <p:sldId id="329" r:id="rId43"/>
    <p:sldId id="330" r:id="rId44"/>
    <p:sldId id="286" r:id="rId45"/>
    <p:sldId id="332" r:id="rId46"/>
    <p:sldId id="333" r:id="rId47"/>
    <p:sldId id="334" r:id="rId48"/>
    <p:sldId id="290" r:id="rId49"/>
    <p:sldId id="291" r:id="rId50"/>
    <p:sldId id="292" r:id="rId51"/>
    <p:sldId id="293" r:id="rId52"/>
    <p:sldId id="363" r:id="rId53"/>
    <p:sldId id="294" r:id="rId54"/>
    <p:sldId id="302" r:id="rId55"/>
    <p:sldId id="295" r:id="rId56"/>
    <p:sldId id="296" r:id="rId57"/>
    <p:sldId id="297" r:id="rId58"/>
    <p:sldId id="299" r:id="rId59"/>
    <p:sldId id="367" r:id="rId60"/>
    <p:sldId id="306" r:id="rId61"/>
    <p:sldId id="307" r:id="rId62"/>
    <p:sldId id="308" r:id="rId63"/>
    <p:sldId id="309" r:id="rId64"/>
    <p:sldId id="318" r:id="rId65"/>
    <p:sldId id="300" r:id="rId66"/>
    <p:sldId id="301" r:id="rId67"/>
    <p:sldId id="314" r:id="rId68"/>
    <p:sldId id="313" r:id="rId69"/>
    <p:sldId id="315" r:id="rId70"/>
    <p:sldId id="337" r:id="rId71"/>
    <p:sldId id="336" r:id="rId72"/>
    <p:sldId id="338" r:id="rId73"/>
    <p:sldId id="349" r:id="rId74"/>
    <p:sldId id="335" r:id="rId75"/>
    <p:sldId id="31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43C12BE-E6F6-43A7-BD9B-A2999A336C5C}" type="datetimeFigureOut">
              <a:rPr lang="ar-IQ" smtClean="0"/>
              <a:pPr/>
              <a:t>16/03/1445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790058D-FEDD-4BC2-8237-F4337F24A009}" type="slidenum">
              <a:rPr lang="ar-IQ" smtClean="0"/>
              <a:pPr/>
              <a:t>‹#›</a:t>
            </a:fld>
            <a:endParaRPr lang="ar-IQ"/>
          </a:p>
        </p:txBody>
      </p:sp>
    </p:spTree>
    <p:extLst>
      <p:ext uri="{BB962C8B-B14F-4D97-AF65-F5344CB8AC3E}">
        <p14:creationId xmlns:p14="http://schemas.microsoft.com/office/powerpoint/2010/main" val="16852082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0058D-FEDD-4BC2-8237-F4337F24A009}" type="slidenum">
              <a:rPr lang="ar-IQ" smtClean="0"/>
              <a:pPr/>
              <a:t>59</a:t>
            </a:fld>
            <a:endParaRPr lang="ar-IQ"/>
          </a:p>
        </p:txBody>
      </p:sp>
    </p:spTree>
    <p:extLst>
      <p:ext uri="{BB962C8B-B14F-4D97-AF65-F5344CB8AC3E}">
        <p14:creationId xmlns:p14="http://schemas.microsoft.com/office/powerpoint/2010/main" val="27938015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8777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09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013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00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127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50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6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1D8BD707-D9CF-40AE-B4C6-C98DA3205C09}" type="datetimeFigureOut">
              <a:rPr lang="en-US" smtClean="0"/>
              <a:pPr/>
              <a:t>9/30/2023</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691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69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1D8BD707-D9CF-40AE-B4C6-C98DA3205C09}" type="datetimeFigureOut">
              <a:rPr lang="en-US" smtClean="0"/>
              <a:pPr/>
              <a:t>9/30/2023</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34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1D8BD707-D9CF-40AE-B4C6-C98DA3205C09}" type="datetimeFigureOut">
              <a:rPr lang="en-US" smtClean="0"/>
              <a:pPr/>
              <a:t>9/30/2023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87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1D8BD707-D9CF-40AE-B4C6-C98DA3205C09}" type="datetimeFigureOut">
              <a:rPr lang="en-US" smtClean="0"/>
              <a:pPr/>
              <a:t>9/30/2023</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13501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2.bp.blogspot.com/-izy6S9ZCnec/UH75fTxz_2I/AAAAAAAABAM/SH_QWEWsFpg/s1600/%D8%B3%D8%B1%D8%B7%D8%A7%D9%86+%D8%A7%D9%84%D8%AB%D8%AF%D9%8A+%D9%81%D8%AD%D8%B5+1.jp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3.bp.blogspot.com/-xRObvxelFyA/UH76zAXywzI/AAAAAAAABAg/4sMhx8XVfqc/s1600/%D8%B3%D8%B1%D8%B7%D8%A7%D9%86+%D8%A7%D9%84%D8%AB%D8%AF%D9%8A+%D9%81%D8%AD%D8%B5+2.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2.bp.blogspot.com/-E6scm4obHe8/UH7MmsyWm3I/AAAAAAAAA8Y/qJcMCDHfhD4/s1600/%D8%B3%D8%B1%D8%B7%D8%A7%D9%86+%D8%A7%D9%84%D8%AB%D8%AF%D9%8A+7+.jp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3.bp.blogspot.com/-DxFzvngVG-k/UH7L5mkirBI/AAAAAAAAA8Q/TDUstSKD6cU/s1600/%D8%B3%D8%B1%D8%B7%D8%A7%D9%86+%D8%A7%D9%84%D8%AB%D8%AF%D9%8A+6.jpg"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4.bp.blogspot.com/-SzSsriXH5Js/UH7YLR3JI0I/AAAAAAAAA9c/N0-n_B6N3CY/s1600/%D8%B3%D8%B1%D8%B7%D8%A7%D9%86+%D8%A7%D9%84%D8%AB%D8%AF%D9%8A+8.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IQ"/>
          </a:p>
        </p:txBody>
      </p:sp>
      <p:sp>
        <p:nvSpPr>
          <p:cNvPr id="3" name="Subtitle 2"/>
          <p:cNvSpPr>
            <a:spLocks noGrp="1"/>
          </p:cNvSpPr>
          <p:nvPr>
            <p:ph type="subTitle" idx="1"/>
          </p:nvPr>
        </p:nvSpPr>
        <p:spPr/>
        <p:txBody>
          <a:bodyPr/>
          <a:lstStyle/>
          <a:p>
            <a:endParaRPr lang="ar-IQ" dirty="0"/>
          </a:p>
        </p:txBody>
      </p:sp>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5" name="Content Placeholder 2"/>
          <p:cNvSpPr txBox="1">
            <a:spLocks/>
          </p:cNvSpPr>
          <p:nvPr/>
        </p:nvSpPr>
        <p:spPr>
          <a:xfrm>
            <a:off x="3276600" y="609600"/>
            <a:ext cx="5105400" cy="40386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rtl="1"/>
            <a:r>
              <a:rPr lang="ar-IQ" b="1" dirty="0" smtClean="0"/>
              <a:t>     </a:t>
            </a:r>
          </a:p>
          <a:p>
            <a:pPr rtl="1"/>
            <a:r>
              <a:rPr lang="ar-IQ" sz="5600" b="1" dirty="0" smtClean="0">
                <a:solidFill>
                  <a:schemeClr val="tx1"/>
                </a:solidFill>
              </a:rPr>
              <a:t>سرطان الثدي</a:t>
            </a:r>
          </a:p>
          <a:p>
            <a:pPr rtl="1"/>
            <a:endParaRPr lang="ar-IQ" b="1" dirty="0" smtClean="0">
              <a:solidFill>
                <a:schemeClr val="tx1"/>
              </a:solidFill>
            </a:endParaRPr>
          </a:p>
          <a:p>
            <a:pPr rtl="1"/>
            <a:r>
              <a:rPr lang="ar-IQ" sz="4300" b="1" dirty="0" smtClean="0">
                <a:solidFill>
                  <a:schemeClr val="tx1"/>
                </a:solidFill>
              </a:rPr>
              <a:t> ا. م. د. ايدن كامل</a:t>
            </a:r>
          </a:p>
          <a:p>
            <a:pPr rtl="1"/>
            <a:endParaRPr lang="ar-IQ" b="1" dirty="0" smtClean="0">
              <a:solidFill>
                <a:schemeClr val="tx1"/>
              </a:solidFill>
            </a:endParaRPr>
          </a:p>
          <a:p>
            <a:pPr rtl="1"/>
            <a:r>
              <a:rPr lang="ar-IQ" sz="3000" b="1" dirty="0" smtClean="0">
                <a:solidFill>
                  <a:schemeClr val="tx1"/>
                </a:solidFill>
              </a:rPr>
              <a:t>جامعة </a:t>
            </a:r>
            <a:r>
              <a:rPr lang="ar-IQ" sz="3000" b="1" dirty="0">
                <a:solidFill>
                  <a:schemeClr val="tx1"/>
                </a:solidFill>
              </a:rPr>
              <a:t>بغداد / كلية الهندسة </a:t>
            </a:r>
            <a:r>
              <a:rPr lang="ar-IQ" sz="3000" b="1" dirty="0" smtClean="0">
                <a:solidFill>
                  <a:schemeClr val="tx1"/>
                </a:solidFill>
              </a:rPr>
              <a:t>الخوارزمي</a:t>
            </a:r>
          </a:p>
          <a:p>
            <a:pPr rtl="1"/>
            <a:r>
              <a:rPr lang="ar-IQ" sz="3000" b="1" dirty="0">
                <a:solidFill>
                  <a:schemeClr val="tx1"/>
                </a:solidFill>
              </a:rPr>
              <a:t>قسم هندسة الطب الحياتي</a:t>
            </a:r>
          </a:p>
          <a:p>
            <a:pPr algn="l" rtl="1"/>
            <a:endParaRPr lang="ar-IQ" b="1" dirty="0"/>
          </a:p>
          <a:p>
            <a:pPr algn="r" rtl="1"/>
            <a:endParaRPr lang="ar-IQ" b="1" dirty="0" smtClean="0"/>
          </a:p>
          <a:p>
            <a:pPr algn="r" rtl="1"/>
            <a:endParaRPr lang="ar-IQ" b="1" dirty="0" smtClean="0"/>
          </a:p>
          <a:p>
            <a:pPr algn="r" rtl="1"/>
            <a:endParaRPr lang="ar-IQ" b="1" dirty="0" smtClean="0"/>
          </a:p>
        </p:txBody>
      </p:sp>
    </p:spTree>
    <p:extLst>
      <p:ext uri="{BB962C8B-B14F-4D97-AF65-F5344CB8AC3E}">
        <p14:creationId xmlns:p14="http://schemas.microsoft.com/office/powerpoint/2010/main" val="2934205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47800"/>
            <a:ext cx="7772400" cy="4050792"/>
          </a:xfrm>
        </p:spPr>
        <p:txBody>
          <a:bodyPr>
            <a:normAutofit/>
          </a:bodyPr>
          <a:lstStyle/>
          <a:p>
            <a:pPr algn="just" rtl="1"/>
            <a:endParaRPr lang="ar-IQ" sz="1000" b="1" dirty="0"/>
          </a:p>
          <a:p>
            <a:pPr algn="just" rtl="1"/>
            <a:r>
              <a:rPr lang="ar-SA" sz="2800" b="1" dirty="0"/>
              <a:t>هو احد أنماط الأورام الخبيثة الشائعة وينجم عن نمو غير طبيعي لخلايا الثدي،</a:t>
            </a:r>
            <a:r>
              <a:rPr lang="ar-IQ" sz="2800" b="1" dirty="0"/>
              <a:t> </a:t>
            </a:r>
            <a:r>
              <a:rPr lang="ar-SA" sz="2800" b="1" dirty="0"/>
              <a:t>يبدأ سرطان الثدي عادةً في البطانة الداخلية لقنوات الحليب أو الفصوص التي تغذيها بالحليب</a:t>
            </a:r>
            <a:r>
              <a:rPr lang="ar-IQ" sz="2800" b="1" dirty="0"/>
              <a:t>, ومجموعة الخلايا المصابة والتي تنقسم وتتضاعف بسرعة يمكن أن تشكل قطعة أو كتلة من الانسجة الاضافية. والكتل النسيجية تدعى الأورام. الأورام إما أن تكون سرطانية (خبيثة) أو غير سرطانية (حميدة). </a:t>
            </a:r>
          </a:p>
          <a:p>
            <a:pPr marL="0" indent="0" algn="just" rtl="1">
              <a:buNone/>
            </a:pPr>
            <a:endParaRPr lang="ar-IQ" sz="2800" b="1" dirty="0"/>
          </a:p>
          <a:p>
            <a:pPr algn="just" rtl="1"/>
            <a:r>
              <a:rPr lang="ar-IQ" sz="2800" b="1" dirty="0"/>
              <a:t>85%  حميدة</a:t>
            </a:r>
          </a:p>
          <a:p>
            <a:pPr algn="just" rtl="1"/>
            <a:endParaRPr lang="ar-IQ" sz="2800" b="1" dirty="0"/>
          </a:p>
        </p:txBody>
      </p:sp>
      <p:sp>
        <p:nvSpPr>
          <p:cNvPr id="6" name="Title 5"/>
          <p:cNvSpPr>
            <a:spLocks noGrp="1"/>
          </p:cNvSpPr>
          <p:nvPr>
            <p:ph type="title"/>
          </p:nvPr>
        </p:nvSpPr>
        <p:spPr>
          <a:xfrm>
            <a:off x="3352800" y="228600"/>
            <a:ext cx="2743200" cy="1344168"/>
          </a:xfrm>
        </p:spPr>
        <p:txBody>
          <a:bodyPr>
            <a:normAutofit/>
          </a:bodyPr>
          <a:lstStyle/>
          <a:p>
            <a:r>
              <a:rPr lang="ar-IQ" sz="3600" b="1" dirty="0" smtClean="0"/>
              <a:t>سرطان الثدي</a:t>
            </a:r>
            <a:endParaRPr lang="en-US" sz="3600" b="1" dirty="0"/>
          </a:p>
        </p:txBody>
      </p:sp>
    </p:spTree>
    <p:extLst>
      <p:ext uri="{BB962C8B-B14F-4D97-AF65-F5344CB8AC3E}">
        <p14:creationId xmlns:p14="http://schemas.microsoft.com/office/powerpoint/2010/main" val="3942384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57200"/>
            <a:ext cx="7721600" cy="5791200"/>
          </a:xfrm>
          <a:prstGeom prst="rect">
            <a:avLst/>
          </a:prstGeom>
        </p:spPr>
      </p:pic>
    </p:spTree>
    <p:extLst>
      <p:ext uri="{BB962C8B-B14F-4D97-AF65-F5344CB8AC3E}">
        <p14:creationId xmlns:p14="http://schemas.microsoft.com/office/powerpoint/2010/main" val="1545082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51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32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997" y="152400"/>
            <a:ext cx="8534400" cy="990600"/>
          </a:xfrm>
        </p:spPr>
        <p:txBody>
          <a:bodyPr>
            <a:noAutofit/>
          </a:bodyPr>
          <a:lstStyle/>
          <a:p>
            <a:pPr algn="r"/>
            <a:r>
              <a:rPr lang="ar-IQ" sz="3200" dirty="0" smtClean="0">
                <a:cs typeface="+mn-cs"/>
              </a:rPr>
              <a:t/>
            </a:r>
            <a:br>
              <a:rPr lang="ar-IQ" sz="3200" dirty="0" smtClean="0">
                <a:cs typeface="+mn-cs"/>
              </a:rPr>
            </a:br>
            <a:r>
              <a:rPr lang="ar-IQ" sz="3200" dirty="0" smtClean="0"/>
              <a:t>- </a:t>
            </a:r>
            <a:r>
              <a:rPr lang="ar-IQ" sz="3200" dirty="0"/>
              <a:t>سرطان الثدي  </a:t>
            </a:r>
            <a:r>
              <a:rPr lang="ar-IQ" sz="3200" dirty="0" smtClean="0"/>
              <a:t>الغازية </a:t>
            </a:r>
            <a:r>
              <a:rPr lang="ar-IQ" sz="3200" dirty="0" smtClean="0">
                <a:cs typeface="+mn-cs"/>
              </a:rPr>
              <a:t>سرطان </a:t>
            </a:r>
            <a:r>
              <a:rPr lang="ar-IQ" sz="3200" dirty="0">
                <a:cs typeface="+mn-cs"/>
              </a:rPr>
              <a:t>قنوات الثدي الغازية  80</a:t>
            </a:r>
            <a:r>
              <a:rPr lang="ar-IQ" sz="3200" dirty="0" smtClean="0">
                <a:cs typeface="+mn-cs"/>
              </a:rPr>
              <a:t>%.</a:t>
            </a:r>
            <a:endParaRPr lang="ar-IQ" sz="3200" dirty="0">
              <a:cs typeface="+mn-cs"/>
            </a:endParaRPr>
          </a:p>
        </p:txBody>
      </p:sp>
      <p:pic>
        <p:nvPicPr>
          <p:cNvPr id="4" name="Content Placeholder 3" descr="CANCER CAN ALSO INVADE LYMPH ORBLOOD VESSELS                                             Cancer cells                     ..."/>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47800"/>
            <a:ext cx="8534400" cy="4800600"/>
          </a:xfrm>
          <a:prstGeom prst="rect">
            <a:avLst/>
          </a:prstGeom>
          <a:noFill/>
          <a:ln>
            <a:noFill/>
          </a:ln>
        </p:spPr>
      </p:pic>
    </p:spTree>
    <p:extLst>
      <p:ext uri="{BB962C8B-B14F-4D97-AF65-F5344CB8AC3E}">
        <p14:creationId xmlns:p14="http://schemas.microsoft.com/office/powerpoint/2010/main" val="1807251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58268"/>
            <a:ext cx="8153400" cy="963168"/>
          </a:xfrm>
        </p:spPr>
        <p:txBody>
          <a:bodyPr>
            <a:normAutofit/>
          </a:bodyPr>
          <a:lstStyle/>
          <a:p>
            <a:pPr algn="r" rtl="1"/>
            <a:r>
              <a:rPr lang="ar-IQ" sz="3200" dirty="0" smtClean="0"/>
              <a:t>- سرطان </a:t>
            </a:r>
            <a:r>
              <a:rPr lang="ar-IQ" sz="3200" dirty="0"/>
              <a:t>الثدي الفصيصي الغازية </a:t>
            </a:r>
            <a:r>
              <a:rPr lang="ar-IQ" sz="3200" dirty="0" smtClean="0"/>
              <a:t>ويشكل 10-15</a:t>
            </a:r>
            <a:r>
              <a:rPr lang="ar-IQ" sz="3200" dirty="0"/>
              <a:t> %.</a:t>
            </a:r>
          </a:p>
        </p:txBody>
      </p:sp>
      <p:pic>
        <p:nvPicPr>
          <p:cNvPr id="5" name="Picture 4"/>
          <p:cNvPicPr>
            <a:picLocks noChangeAspect="1"/>
          </p:cNvPicPr>
          <p:nvPr/>
        </p:nvPicPr>
        <p:blipFill>
          <a:blip r:embed="rId2"/>
          <a:stretch>
            <a:fillRect/>
          </a:stretch>
        </p:blipFill>
        <p:spPr>
          <a:xfrm>
            <a:off x="152400" y="1639495"/>
            <a:ext cx="8610600" cy="4380305"/>
          </a:xfrm>
          <a:prstGeom prst="rect">
            <a:avLst/>
          </a:prstGeom>
        </p:spPr>
      </p:pic>
    </p:spTree>
    <p:extLst>
      <p:ext uri="{BB962C8B-B14F-4D97-AF65-F5344CB8AC3E}">
        <p14:creationId xmlns:p14="http://schemas.microsoft.com/office/powerpoint/2010/main" val="2293774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8153400" cy="604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10400" y="5943600"/>
            <a:ext cx="1600200" cy="2286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385200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a:ln>
            <a:solidFill>
              <a:schemeClr val="bg1"/>
            </a:solidFill>
          </a:ln>
        </p:spPr>
        <p:style>
          <a:lnRef idx="2">
            <a:schemeClr val="accent6"/>
          </a:lnRef>
          <a:fillRef idx="1">
            <a:schemeClr val="lt1"/>
          </a:fillRef>
          <a:effectRef idx="0">
            <a:schemeClr val="accent6"/>
          </a:effectRef>
          <a:fontRef idx="minor">
            <a:schemeClr val="dk1"/>
          </a:fontRef>
        </p:style>
        <p:txBody>
          <a:bodyPr>
            <a:normAutofit/>
          </a:bodyPr>
          <a:lstStyle/>
          <a:p>
            <a:pPr algn="r"/>
            <a:r>
              <a:rPr lang="ar-IQ" sz="3600" dirty="0" smtClean="0">
                <a:solidFill>
                  <a:schemeClr val="tx1"/>
                </a:solidFill>
              </a:rPr>
              <a:t>الوبائية (الاحصائيات)</a:t>
            </a:r>
            <a:endParaRPr lang="ar-IQ" sz="3600" dirty="0">
              <a:solidFill>
                <a:schemeClr val="tx1"/>
              </a:solidFill>
            </a:endParaRPr>
          </a:p>
        </p:txBody>
      </p:sp>
      <p:sp>
        <p:nvSpPr>
          <p:cNvPr id="2" name="Content Placeholder 1"/>
          <p:cNvSpPr>
            <a:spLocks noGrp="1"/>
          </p:cNvSpPr>
          <p:nvPr>
            <p:ph idx="1"/>
          </p:nvPr>
        </p:nvSpPr>
        <p:spPr>
          <a:xfrm>
            <a:off x="228600" y="1371600"/>
            <a:ext cx="8686800" cy="4648200"/>
          </a:xfrm>
        </p:spPr>
        <p:txBody>
          <a:bodyPr>
            <a:normAutofit/>
          </a:bodyPr>
          <a:lstStyle/>
          <a:p>
            <a:pPr algn="just" rtl="1"/>
            <a:r>
              <a:rPr lang="ar-IQ" sz="2800" b="1" dirty="0"/>
              <a:t>سرطان الثدي هو أكثر أنواع السرطان شيوعاً مع أكثر من 2.2 مليون حالة في عام 2020</a:t>
            </a:r>
            <a:r>
              <a:rPr lang="ar-IQ" sz="2800" b="1" dirty="0" smtClean="0"/>
              <a:t>.</a:t>
            </a:r>
          </a:p>
          <a:p>
            <a:pPr algn="just" rtl="1"/>
            <a:endParaRPr lang="ar-IQ" sz="2800" dirty="0"/>
          </a:p>
          <a:p>
            <a:pPr algn="just" rtl="1"/>
            <a:r>
              <a:rPr lang="ar-IQ" sz="2800" b="1" dirty="0"/>
              <a:t>تُصاب قُرابة امرأة واحدة من بين كل 12 امرأة بسرطان الثدي في حياتهن. سرطان الثدي هو السبب الأول للوفيات الناجمة عن السرطان في أوساط النساء، وقد توفيت بسببه 685000 امرأة تقريباً في عام 2020</a:t>
            </a:r>
            <a:r>
              <a:rPr lang="ar-IQ" sz="2800" b="1" dirty="0" smtClean="0"/>
              <a:t>.</a:t>
            </a:r>
          </a:p>
          <a:p>
            <a:pPr algn="just" rtl="1"/>
            <a:endParaRPr lang="ar-IQ" sz="2800" dirty="0"/>
          </a:p>
          <a:p>
            <a:pPr algn="just" rtl="1"/>
            <a:r>
              <a:rPr lang="ar-IQ" sz="2800" b="1" dirty="0"/>
              <a:t>تحدث معظم حالات الإصابة بسرطان الثدي والوفيات الناجمة عنه في البلدان المنخفضة الدخل والمتوسطة الدخل</a:t>
            </a:r>
            <a:r>
              <a:rPr lang="ar-IQ" sz="2800" b="1" dirty="0" smtClean="0"/>
              <a:t>.</a:t>
            </a:r>
            <a:endParaRPr lang="ar-IQ" sz="2800" dirty="0"/>
          </a:p>
          <a:p>
            <a:pPr marL="109728" indent="0" algn="just" rtl="1">
              <a:buNone/>
            </a:pPr>
            <a:endParaRPr lang="ar-IQ" sz="2800" dirty="0" smtClean="0"/>
          </a:p>
        </p:txBody>
      </p:sp>
    </p:spTree>
    <p:extLst>
      <p:ext uri="{BB962C8B-B14F-4D97-AF65-F5344CB8AC3E}">
        <p14:creationId xmlns:p14="http://schemas.microsoft.com/office/powerpoint/2010/main" val="195020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6063" y="363404"/>
            <a:ext cx="8229600" cy="4525963"/>
          </a:xfrm>
        </p:spPr>
        <p:txBody>
          <a:bodyPr>
            <a:normAutofit/>
          </a:bodyPr>
          <a:lstStyle/>
          <a:p>
            <a:pPr algn="just" rtl="1"/>
            <a:r>
              <a:rPr lang="ar-IQ" sz="2800" b="1" dirty="0" smtClean="0"/>
              <a:t>هناك </a:t>
            </a:r>
            <a:r>
              <a:rPr lang="ar-IQ" sz="2800" b="1" dirty="0"/>
              <a:t>فوارق كبيرة بين البلدان المرتفعة الدخل والبلدان المنخفضة الدخل والمتوسطة الدخل، حيث يتجاوز معدل البقاء على قيد الحياة بعد الإصابة بسرطان الثدي 5 سنوات 90% في البلدان المرتفعة الدخل، </a:t>
            </a:r>
            <a:r>
              <a:rPr lang="ar-IQ" sz="2800" b="1" dirty="0" smtClean="0"/>
              <a:t>فيحين </a:t>
            </a:r>
            <a:r>
              <a:rPr lang="ar-IQ" sz="2800" b="1" dirty="0"/>
              <a:t>لا تتعدى نسبته 66% في الهند و40% في جنوب </a:t>
            </a:r>
            <a:r>
              <a:rPr lang="ar-IQ" sz="2800" b="1" dirty="0" smtClean="0"/>
              <a:t>أفريقيا</a:t>
            </a:r>
          </a:p>
          <a:p>
            <a:pPr algn="just" rtl="1"/>
            <a:endParaRPr lang="ar-IQ" sz="2800" b="1" dirty="0"/>
          </a:p>
          <a:p>
            <a:pPr marL="109728" indent="0" algn="just" rtl="1">
              <a:buNone/>
            </a:pPr>
            <a:r>
              <a:rPr lang="ar-IQ" sz="2800" b="1" dirty="0" smtClean="0"/>
              <a:t>في الولايات المتحدة واحدة من كل 8 نساء سوف تصاب بسرطان الثدي </a:t>
            </a:r>
            <a:endParaRPr lang="ar-IQ" sz="2800" dirty="0"/>
          </a:p>
        </p:txBody>
      </p:sp>
      <p:pic>
        <p:nvPicPr>
          <p:cNvPr id="6" name="Picture 5"/>
          <p:cNvPicPr>
            <a:picLocks noChangeAspect="1"/>
          </p:cNvPicPr>
          <p:nvPr/>
        </p:nvPicPr>
        <p:blipFill>
          <a:blip r:embed="rId2"/>
          <a:stretch>
            <a:fillRect/>
          </a:stretch>
        </p:blipFill>
        <p:spPr>
          <a:xfrm>
            <a:off x="-1137" y="3817335"/>
            <a:ext cx="9144000" cy="3124200"/>
          </a:xfrm>
          <a:prstGeom prst="rect">
            <a:avLst/>
          </a:prstGeom>
        </p:spPr>
      </p:pic>
    </p:spTree>
    <p:extLst>
      <p:ext uri="{BB962C8B-B14F-4D97-AF65-F5344CB8AC3E}">
        <p14:creationId xmlns:p14="http://schemas.microsoft.com/office/powerpoint/2010/main" val="4144133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ar-IQ" dirty="0" smtClean="0"/>
              <a:t>اكثر انواع السرطانات شيوعا في العالم</a:t>
            </a:r>
            <a:endParaRPr lang="en-US" dirty="0"/>
          </a:p>
        </p:txBody>
      </p:sp>
      <p:pic>
        <p:nvPicPr>
          <p:cNvPr id="4" name="Content Placeholder 3"/>
          <p:cNvPicPr>
            <a:picLocks noGrp="1" noChangeAspect="1"/>
          </p:cNvPicPr>
          <p:nvPr>
            <p:ph idx="1"/>
          </p:nvPr>
        </p:nvPicPr>
        <p:blipFill>
          <a:blip r:embed="rId2"/>
          <a:stretch>
            <a:fillRect/>
          </a:stretch>
        </p:blipFill>
        <p:spPr>
          <a:xfrm>
            <a:off x="1924050" y="2451100"/>
            <a:ext cx="5295900" cy="3390900"/>
          </a:xfrm>
          <a:prstGeom prst="rect">
            <a:avLst/>
          </a:prstGeom>
        </p:spPr>
      </p:pic>
    </p:spTree>
    <p:extLst>
      <p:ext uri="{BB962C8B-B14F-4D97-AF65-F5344CB8AC3E}">
        <p14:creationId xmlns:p14="http://schemas.microsoft.com/office/powerpoint/2010/main" val="3452215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249362"/>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lgn="ctr"/>
            <a:r>
              <a:rPr lang="ar-IQ" sz="4400" cap="none" dirty="0" smtClean="0">
                <a:ln w="0"/>
                <a:solidFill>
                  <a:schemeClr val="tx1"/>
                </a:solidFill>
                <a:effectLst>
                  <a:outerShdw blurRad="38100" dist="19050" dir="2700000" algn="tl" rotWithShape="0">
                    <a:schemeClr val="dk1">
                      <a:alpha val="40000"/>
                    </a:schemeClr>
                  </a:outerShdw>
                </a:effectLst>
              </a:rPr>
              <a:t>في العراق</a:t>
            </a:r>
            <a:endParaRPr lang="ar-IQ" sz="4400" cap="none" dirty="0">
              <a:ln w="0"/>
              <a:solidFill>
                <a:schemeClr val="tx1"/>
              </a:solidFill>
              <a:effectLst>
                <a:outerShdw blurRad="38100" dist="19050" dir="2700000" algn="tl" rotWithShape="0">
                  <a:schemeClr val="dk1">
                    <a:alpha val="40000"/>
                  </a:schemeClr>
                </a:outerShdw>
              </a:effectLst>
            </a:endParaRPr>
          </a:p>
        </p:txBody>
      </p:sp>
      <p:sp>
        <p:nvSpPr>
          <p:cNvPr id="2" name="Content Placeholder 1"/>
          <p:cNvSpPr>
            <a:spLocks noGrp="1"/>
          </p:cNvSpPr>
          <p:nvPr>
            <p:ph idx="1"/>
          </p:nvPr>
        </p:nvSpPr>
        <p:spPr/>
        <p:txBody>
          <a:bodyPr>
            <a:normAutofit/>
          </a:bodyPr>
          <a:lstStyle/>
          <a:p>
            <a:pPr algn="just" rtl="1">
              <a:spcAft>
                <a:spcPts val="1200"/>
              </a:spcAft>
            </a:pPr>
            <a:r>
              <a:rPr lang="ar-IQ" sz="3200" b="1" dirty="0" smtClean="0"/>
              <a:t>يحتل </a:t>
            </a:r>
            <a:r>
              <a:rPr lang="ar-IQ" sz="3200" b="1" dirty="0"/>
              <a:t>سرطان الثدي </a:t>
            </a:r>
            <a:r>
              <a:rPr lang="ar-IQ" sz="3200" b="1" dirty="0" smtClean="0">
                <a:solidFill>
                  <a:srgbClr val="FF0000"/>
                </a:solidFill>
              </a:rPr>
              <a:t>المرتبة الاولى </a:t>
            </a:r>
            <a:r>
              <a:rPr lang="ar-IQ" sz="3200" b="1" dirty="0" smtClean="0"/>
              <a:t>من بين السرطانات.</a:t>
            </a:r>
          </a:p>
          <a:p>
            <a:pPr algn="just" rtl="1">
              <a:spcAft>
                <a:spcPts val="1200"/>
              </a:spcAft>
            </a:pPr>
            <a:r>
              <a:rPr lang="ar-IQ" sz="3200" b="1" dirty="0" smtClean="0"/>
              <a:t>يشكل </a:t>
            </a:r>
            <a:r>
              <a:rPr lang="ar-IQ" sz="3200" b="1" dirty="0" smtClean="0">
                <a:solidFill>
                  <a:srgbClr val="FF0000"/>
                </a:solidFill>
              </a:rPr>
              <a:t>1/3</a:t>
            </a:r>
            <a:r>
              <a:rPr lang="ar-IQ" sz="3200" b="1" dirty="0" smtClean="0"/>
              <a:t> من النساء المصابات بالسرطان.</a:t>
            </a:r>
          </a:p>
          <a:p>
            <a:pPr algn="just" rtl="1">
              <a:spcAft>
                <a:spcPts val="1200"/>
              </a:spcAft>
            </a:pPr>
            <a:r>
              <a:rPr lang="ar-IQ" sz="3200" b="1" dirty="0" smtClean="0"/>
              <a:t>يشكل </a:t>
            </a:r>
            <a:r>
              <a:rPr lang="ar-IQ" sz="3200" b="1" dirty="0" smtClean="0">
                <a:solidFill>
                  <a:srgbClr val="FF0000"/>
                </a:solidFill>
              </a:rPr>
              <a:t>1/4</a:t>
            </a:r>
            <a:r>
              <a:rPr lang="ar-IQ" sz="3200" b="1" dirty="0" smtClean="0"/>
              <a:t> من حالات الوفاة لدى النساء.</a:t>
            </a:r>
          </a:p>
        </p:txBody>
      </p:sp>
    </p:spTree>
    <p:extLst>
      <p:ext uri="{BB962C8B-B14F-4D97-AF65-F5344CB8AC3E}">
        <p14:creationId xmlns:p14="http://schemas.microsoft.com/office/powerpoint/2010/main" val="2575126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4649" y="17060"/>
            <a:ext cx="7886700" cy="665921"/>
          </a:xfrm>
        </p:spPr>
        <p:txBody>
          <a:bodyPr>
            <a:normAutofit fontScale="90000"/>
          </a:bodyPr>
          <a:lstStyle/>
          <a:p>
            <a:pPr algn="r"/>
            <a:r>
              <a:rPr lang="ar-IQ" dirty="0" smtClean="0">
                <a:solidFill>
                  <a:srgbClr val="FF0000"/>
                </a:solidFill>
              </a:rPr>
              <a:t>تعريف الورم </a:t>
            </a:r>
            <a:endParaRPr lang="ar-IQ" dirty="0">
              <a:solidFill>
                <a:srgbClr val="FF0000"/>
              </a:solidFill>
            </a:endParaRPr>
          </a:p>
        </p:txBody>
      </p:sp>
      <p:sp>
        <p:nvSpPr>
          <p:cNvPr id="2" name="Content Placeholder 1"/>
          <p:cNvSpPr>
            <a:spLocks noGrp="1"/>
          </p:cNvSpPr>
          <p:nvPr>
            <p:ph idx="1"/>
          </p:nvPr>
        </p:nvSpPr>
        <p:spPr>
          <a:xfrm>
            <a:off x="457200" y="682982"/>
            <a:ext cx="8229600" cy="6022618"/>
          </a:xfrm>
        </p:spPr>
        <p:txBody>
          <a:bodyPr>
            <a:normAutofit lnSpcReduction="10000"/>
          </a:bodyPr>
          <a:lstStyle/>
          <a:p>
            <a:pPr algn="r" rtl="1"/>
            <a:r>
              <a:rPr lang="ar-IQ" sz="1800" b="1" dirty="0" smtClean="0">
                <a:cs typeface="+mj-cs"/>
              </a:rPr>
              <a:t>الورم : هو النمو غير الطبيعي للخلايا ويمكن ان يقسم الى قسمين.</a:t>
            </a:r>
            <a:endParaRPr lang="en-US" sz="1800" b="1" dirty="0" smtClean="0">
              <a:cs typeface="+mj-cs"/>
            </a:endParaRPr>
          </a:p>
          <a:p>
            <a:pPr marL="0" indent="0" algn="r" rtl="1">
              <a:buNone/>
            </a:pPr>
            <a:endParaRPr lang="ar-IQ" sz="1800" b="1" dirty="0" smtClean="0">
              <a:cs typeface="+mj-cs"/>
            </a:endParaRPr>
          </a:p>
          <a:p>
            <a:pPr algn="r" rtl="1"/>
            <a:r>
              <a:rPr lang="ar-IQ" sz="1800" b="1" dirty="0" smtClean="0">
                <a:cs typeface="+mj-cs"/>
              </a:rPr>
              <a:t>الورم الحميد: نمو الخلايا في منطقة محددة من الجسم ولا يمكنه السيطرة على الخلايا المجاورة وغزوها ولا ينتقل الى جزء اخر من الجسم . ممكن ان يتحول في الحالات النادرة لورم خبيث.</a:t>
            </a:r>
            <a:endParaRPr lang="en-US" sz="1800" b="1" dirty="0" smtClean="0">
              <a:cs typeface="+mj-cs"/>
            </a:endParaRPr>
          </a:p>
          <a:p>
            <a:pPr algn="r" rtl="1"/>
            <a:endParaRPr lang="en-US" sz="1800" b="1" dirty="0">
              <a:cs typeface="+mj-cs"/>
            </a:endParaRPr>
          </a:p>
          <a:p>
            <a:pPr algn="r" rtl="1"/>
            <a:endParaRPr lang="en-US" sz="1800" b="1" dirty="0" smtClean="0">
              <a:cs typeface="+mj-cs"/>
            </a:endParaRPr>
          </a:p>
          <a:p>
            <a:pPr algn="r" rtl="1"/>
            <a:endParaRPr lang="en-US" sz="1800" b="1" dirty="0" smtClean="0">
              <a:cs typeface="+mj-cs"/>
            </a:endParaRPr>
          </a:p>
          <a:p>
            <a:pPr algn="r" rtl="1"/>
            <a:endParaRPr lang="en-US" sz="1800" b="1" dirty="0">
              <a:cs typeface="+mj-cs"/>
            </a:endParaRPr>
          </a:p>
          <a:p>
            <a:pPr algn="r" rtl="1"/>
            <a:endParaRPr lang="en-US" sz="1800" b="1" dirty="0" smtClean="0">
              <a:cs typeface="+mj-cs"/>
            </a:endParaRPr>
          </a:p>
          <a:p>
            <a:pPr algn="r" rtl="1"/>
            <a:endParaRPr lang="en-US" sz="1800" b="1" dirty="0">
              <a:cs typeface="+mj-cs"/>
            </a:endParaRPr>
          </a:p>
          <a:p>
            <a:pPr algn="r" rtl="1"/>
            <a:endParaRPr lang="en-US" sz="1800" b="1" dirty="0" smtClean="0">
              <a:cs typeface="+mj-cs"/>
            </a:endParaRPr>
          </a:p>
          <a:p>
            <a:pPr algn="r" rtl="1"/>
            <a:endParaRPr lang="en-US" sz="1800" b="1" dirty="0" smtClean="0">
              <a:cs typeface="+mj-cs"/>
            </a:endParaRPr>
          </a:p>
          <a:p>
            <a:pPr marL="0" indent="0" algn="r" rtl="1">
              <a:buNone/>
            </a:pPr>
            <a:endParaRPr lang="ar-IQ" sz="1800" b="1" dirty="0" smtClean="0">
              <a:cs typeface="+mj-cs"/>
            </a:endParaRPr>
          </a:p>
          <a:p>
            <a:pPr algn="r" rtl="1"/>
            <a:r>
              <a:rPr lang="ar-IQ" sz="1800" b="1" dirty="0" smtClean="0">
                <a:cs typeface="+mj-cs"/>
              </a:rPr>
              <a:t>الورم الخبيث(السرطان): هو الورم الذي ينتقل سريعا في الجسم. ولا يسمح للخلايا المدمرة والتالفة بالتعويض حيث يجعلها تتكاثر بشكل غير طبيعي دون توقف, الامر الذي يساهم في تعطيل وظيفة المكان او العضو المصاب, وهو يتميز بانه ينتقل من جزء الى اخر داخل الجسم وذلك بوساطة الجهاز الدموي والجهاز اللمفاوي. </a:t>
            </a:r>
            <a:endParaRPr lang="ar-IQ" sz="1800" b="1" dirty="0">
              <a:cs typeface="+mj-cs"/>
            </a:endParaRPr>
          </a:p>
        </p:txBody>
      </p:sp>
      <p:pic>
        <p:nvPicPr>
          <p:cNvPr id="4" name="Picture 3"/>
          <p:cNvPicPr>
            <a:picLocks noChangeAspect="1"/>
          </p:cNvPicPr>
          <p:nvPr/>
        </p:nvPicPr>
        <p:blipFill rotWithShape="1">
          <a:blip r:embed="rId2"/>
          <a:srcRect l="2128" t="30064" r="3190" b="14936"/>
          <a:stretch/>
        </p:blipFill>
        <p:spPr>
          <a:xfrm>
            <a:off x="1181100" y="2514600"/>
            <a:ext cx="6781800" cy="2209800"/>
          </a:xfrm>
          <a:prstGeom prst="rect">
            <a:avLst/>
          </a:prstGeom>
        </p:spPr>
      </p:pic>
    </p:spTree>
    <p:extLst>
      <p:ext uri="{BB962C8B-B14F-4D97-AF65-F5344CB8AC3E}">
        <p14:creationId xmlns:p14="http://schemas.microsoft.com/office/powerpoint/2010/main" val="1128390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362200"/>
            <a:ext cx="8229600" cy="1143000"/>
          </a:xfrm>
        </p:spPr>
        <p:txBody>
          <a:bodyPr>
            <a:normAutofit/>
          </a:bodyPr>
          <a:lstStyle/>
          <a:p>
            <a:pPr algn="ctr"/>
            <a:r>
              <a:rPr lang="ar-IQ" sz="6000" dirty="0">
                <a:solidFill>
                  <a:srgbClr val="C00000"/>
                </a:solidFill>
              </a:rPr>
              <a:t>عوامل الخطورة</a:t>
            </a:r>
            <a:endParaRPr lang="ar-IQ" sz="6000" dirty="0"/>
          </a:p>
        </p:txBody>
      </p:sp>
    </p:spTree>
    <p:extLst>
      <p:ext uri="{BB962C8B-B14F-4D97-AF65-F5344CB8AC3E}">
        <p14:creationId xmlns:p14="http://schemas.microsoft.com/office/powerpoint/2010/main" val="3347503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14400"/>
            <a:ext cx="8229600" cy="5148072"/>
          </a:xfrm>
        </p:spPr>
        <p:txBody>
          <a:bodyPr>
            <a:normAutofit/>
          </a:bodyPr>
          <a:lstStyle/>
          <a:p>
            <a:pPr marL="109728" indent="0" algn="just" rtl="1">
              <a:buNone/>
            </a:pPr>
            <a:endParaRPr lang="ar-IQ" sz="3600" b="1" dirty="0" smtClean="0"/>
          </a:p>
          <a:p>
            <a:pPr marL="109728" indent="0" algn="just" rtl="1">
              <a:buNone/>
            </a:pPr>
            <a:endParaRPr lang="ar-IQ" sz="3600" b="1" dirty="0"/>
          </a:p>
          <a:p>
            <a:pPr marL="109728" indent="0" algn="just" rtl="1">
              <a:buNone/>
            </a:pPr>
            <a:endParaRPr lang="ar-IQ" sz="3600" b="1" dirty="0" smtClean="0"/>
          </a:p>
          <a:p>
            <a:pPr marL="109728" indent="0" algn="just" rtl="1">
              <a:buNone/>
            </a:pPr>
            <a:endParaRPr lang="ar-IQ" sz="3600" b="1" dirty="0"/>
          </a:p>
          <a:p>
            <a:pPr marL="109728" indent="0" algn="just" rtl="1">
              <a:buNone/>
            </a:pPr>
            <a:endParaRPr lang="ar-IQ" sz="3600" b="1" dirty="0" smtClean="0"/>
          </a:p>
          <a:p>
            <a:pPr marL="109728" indent="0" algn="just" rtl="1">
              <a:buNone/>
            </a:pPr>
            <a:r>
              <a:rPr lang="ar-IQ" sz="3600" b="1" dirty="0" smtClean="0"/>
              <a:t>1- الجنس </a:t>
            </a:r>
          </a:p>
          <a:p>
            <a:pPr marL="109728" indent="0" algn="just" rtl="1">
              <a:buNone/>
            </a:pPr>
            <a:r>
              <a:rPr lang="ar-IQ" sz="2400" b="1" dirty="0"/>
              <a:t>في الولايات المتحدة </a:t>
            </a:r>
            <a:r>
              <a:rPr lang="ar-SA" sz="2400" b="1" dirty="0"/>
              <a:t>واحدة من كل 8 نساء سوف تصاب بسرطان الثدي خلال حياتها</a:t>
            </a:r>
            <a:r>
              <a:rPr lang="ar-IQ" sz="2400" b="1" dirty="0" smtClean="0"/>
              <a:t>.</a:t>
            </a:r>
          </a:p>
          <a:p>
            <a:pPr marL="109728" indent="0" algn="just" rtl="1">
              <a:buNone/>
            </a:pPr>
            <a:r>
              <a:rPr lang="ar-IQ" sz="2400" b="1" dirty="0" smtClean="0"/>
              <a:t> 1-1000  رجل ممكن الاصابة بهذا المرض.</a:t>
            </a:r>
            <a:endParaRPr lang="ar-IQ" sz="2400" b="1" dirty="0"/>
          </a:p>
          <a:p>
            <a:pPr marL="109728" indent="0" algn="just" rtl="1">
              <a:buNone/>
            </a:pPr>
            <a:endParaRPr lang="ar-IQ" sz="3600" b="1" dirty="0"/>
          </a:p>
        </p:txBody>
      </p:sp>
      <p:sp>
        <p:nvSpPr>
          <p:cNvPr id="5" name="Rectangle 4"/>
          <p:cNvSpPr/>
          <p:nvPr/>
        </p:nvSpPr>
        <p:spPr>
          <a:xfrm>
            <a:off x="5638800" y="3048000"/>
            <a:ext cx="1371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6327"/>
            <a:ext cx="38100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276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486400"/>
          </a:xfrm>
        </p:spPr>
        <p:txBody>
          <a:bodyPr>
            <a:normAutofit/>
          </a:bodyPr>
          <a:lstStyle/>
          <a:p>
            <a:pPr marL="109728" indent="0" algn="r" rtl="1">
              <a:buNone/>
            </a:pPr>
            <a:r>
              <a:rPr lang="ar-IQ" sz="4000" b="1" dirty="0" smtClean="0"/>
              <a:t>2- العمر </a:t>
            </a:r>
          </a:p>
          <a:p>
            <a:pPr marL="109728" indent="0" algn="r" rtl="1">
              <a:buNone/>
            </a:pPr>
            <a:endParaRPr lang="ar-IQ" sz="2400" b="1" dirty="0" smtClean="0"/>
          </a:p>
          <a:p>
            <a:pPr marL="109728" indent="0" algn="r" rtl="1">
              <a:lnSpc>
                <a:spcPct val="150000"/>
              </a:lnSpc>
              <a:buNone/>
            </a:pPr>
            <a:r>
              <a:rPr lang="ar-IQ" sz="2400" b="1" dirty="0" smtClean="0"/>
              <a:t>تزاد </a:t>
            </a:r>
            <a:r>
              <a:rPr lang="ar-IQ" sz="2400" b="1" dirty="0"/>
              <a:t>نسبة احتمال الإصابة بهذا المرض كلما زاد سن السيدة ، وهناك حوالي 77% من حالات سرطان الثدي تشخص بعد سن 55 عاماً ، في حين أن هذه النسبة تبلغ فقط 18% عند النساء في الأربعينيات من </a:t>
            </a:r>
            <a:r>
              <a:rPr lang="ar-IQ" sz="2400" b="1" dirty="0" smtClean="0"/>
              <a:t>عمرهن</a:t>
            </a:r>
            <a:endParaRPr lang="ar-IQ" sz="2400" b="1" dirty="0"/>
          </a:p>
          <a:p>
            <a:pPr marL="109728" indent="0" algn="r" rtl="1">
              <a:buNone/>
            </a:pPr>
            <a:endParaRPr lang="ar-IQ" sz="2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733800"/>
            <a:ext cx="3733800" cy="266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749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52400"/>
            <a:ext cx="8305800" cy="6090920"/>
          </a:xfrm>
          <a:prstGeom prst="rect">
            <a:avLst/>
          </a:prstGeom>
        </p:spPr>
      </p:pic>
    </p:spTree>
    <p:extLst>
      <p:ext uri="{BB962C8B-B14F-4D97-AF65-F5344CB8AC3E}">
        <p14:creationId xmlns:p14="http://schemas.microsoft.com/office/powerpoint/2010/main" val="3091334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742950" indent="-742950" algn="r" rtl="1">
              <a:buFont typeface="+mj-lt"/>
              <a:buAutoNum type="arabicPeriod" startAt="3"/>
            </a:pPr>
            <a:r>
              <a:rPr lang="ar-IQ" sz="3600" b="1" dirty="0" smtClean="0">
                <a:solidFill>
                  <a:schemeClr val="tx1"/>
                </a:solidFill>
              </a:rPr>
              <a:t>التاريخ العائلي</a:t>
            </a:r>
            <a:br>
              <a:rPr lang="ar-IQ" sz="3600" b="1" dirty="0" smtClean="0">
                <a:solidFill>
                  <a:schemeClr val="tx1"/>
                </a:solidFill>
              </a:rPr>
            </a:br>
            <a:r>
              <a:rPr lang="ar-IQ" sz="2700" b="1" dirty="0" smtClean="0">
                <a:solidFill>
                  <a:schemeClr val="tx1"/>
                </a:solidFill>
              </a:rPr>
              <a:t>5-10 % من حالات الاصابة بسرطان الثدي هي وراثية.</a:t>
            </a:r>
            <a:endParaRPr lang="ar-IQ" sz="2700" b="1" dirty="0">
              <a:solidFill>
                <a:schemeClr val="tx1"/>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33537" y="2432050"/>
            <a:ext cx="58769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905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a:bodyPr>
          <a:lstStyle/>
          <a:p>
            <a:pPr marL="742950" indent="-742950" algn="r" rtl="1">
              <a:buFont typeface="+mj-lt"/>
              <a:buAutoNum type="arabicPeriod" startAt="4"/>
            </a:pPr>
            <a:r>
              <a:rPr lang="ar-IQ" sz="3600" dirty="0">
                <a:solidFill>
                  <a:schemeClr val="tx1"/>
                </a:solidFill>
              </a:rPr>
              <a:t>الدورة</a:t>
            </a:r>
            <a:r>
              <a:rPr lang="ar-IQ" sz="3600" dirty="0" smtClean="0">
                <a:solidFill>
                  <a:schemeClr val="tx1"/>
                </a:solidFill>
              </a:rPr>
              <a:t> الطمثية (الشهرية)</a:t>
            </a:r>
            <a:endParaRPr lang="ar-IQ" sz="3600" dirty="0">
              <a:solidFill>
                <a:schemeClr val="tx1"/>
              </a:solidFill>
            </a:endParaRPr>
          </a:p>
        </p:txBody>
      </p:sp>
      <p:sp>
        <p:nvSpPr>
          <p:cNvPr id="2" name="Content Placeholder 1"/>
          <p:cNvSpPr>
            <a:spLocks noGrp="1"/>
          </p:cNvSpPr>
          <p:nvPr>
            <p:ph idx="1"/>
          </p:nvPr>
        </p:nvSpPr>
        <p:spPr>
          <a:xfrm>
            <a:off x="457200" y="1862328"/>
            <a:ext cx="8229600" cy="4233672"/>
          </a:xfrm>
        </p:spPr>
        <p:txBody>
          <a:bodyPr>
            <a:normAutofit/>
          </a:bodyPr>
          <a:lstStyle/>
          <a:p>
            <a:pPr algn="r" rtl="1">
              <a:spcBef>
                <a:spcPts val="600"/>
              </a:spcBef>
              <a:spcAft>
                <a:spcPts val="1200"/>
              </a:spcAft>
            </a:pPr>
            <a:r>
              <a:rPr lang="ar-IQ" sz="2400" b="1" dirty="0" smtClean="0"/>
              <a:t>1- </a:t>
            </a:r>
            <a:r>
              <a:rPr lang="ar-IQ" sz="2400" b="1" dirty="0"/>
              <a:t>بداية الطمث فى سن مبكرة اقل من 12 سنة او متأخرة اكثر من </a:t>
            </a:r>
            <a:r>
              <a:rPr lang="ar-IQ" sz="2400" b="1" dirty="0" smtClean="0"/>
              <a:t>16 سنة.</a:t>
            </a:r>
          </a:p>
          <a:p>
            <a:pPr algn="r" rtl="1">
              <a:spcBef>
                <a:spcPts val="600"/>
              </a:spcBef>
              <a:spcAft>
                <a:spcPts val="1200"/>
              </a:spcAft>
            </a:pPr>
            <a:r>
              <a:rPr lang="ar-IQ" sz="2400" b="1" dirty="0" smtClean="0"/>
              <a:t>2- </a:t>
            </a:r>
            <a:r>
              <a:rPr lang="ar-IQ" sz="2400" b="1" dirty="0"/>
              <a:t>استمرار الطمث بعد سن </a:t>
            </a:r>
            <a:r>
              <a:rPr lang="ar-IQ" sz="2400" b="1" dirty="0" smtClean="0"/>
              <a:t>الخمسين.</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81400"/>
            <a:ext cx="454942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544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7772400" cy="1609344"/>
          </a:xfrm>
        </p:spPr>
        <p:txBody>
          <a:bodyPr>
            <a:normAutofit/>
          </a:bodyPr>
          <a:lstStyle/>
          <a:p>
            <a:pPr marL="742950" indent="-742950" algn="r" rtl="1">
              <a:buFont typeface="+mj-lt"/>
              <a:buAutoNum type="arabicPeriod" startAt="5"/>
            </a:pPr>
            <a:r>
              <a:rPr lang="ar-IQ" sz="3600" b="1" dirty="0" smtClean="0">
                <a:solidFill>
                  <a:schemeClr val="tx1"/>
                </a:solidFill>
              </a:rPr>
              <a:t>الحالة الزوجية</a:t>
            </a:r>
            <a:endParaRPr lang="ar-IQ" sz="3600" b="1" dirty="0">
              <a:solidFill>
                <a:schemeClr val="tx1"/>
              </a:solidFill>
            </a:endParaRPr>
          </a:p>
        </p:txBody>
      </p:sp>
      <p:sp>
        <p:nvSpPr>
          <p:cNvPr id="2" name="Content Placeholder 1"/>
          <p:cNvSpPr>
            <a:spLocks noGrp="1"/>
          </p:cNvSpPr>
          <p:nvPr>
            <p:ph idx="1"/>
          </p:nvPr>
        </p:nvSpPr>
        <p:spPr>
          <a:xfrm>
            <a:off x="0" y="1295400"/>
            <a:ext cx="8686800" cy="5562600"/>
          </a:xfrm>
        </p:spPr>
        <p:txBody>
          <a:bodyPr>
            <a:noAutofit/>
          </a:bodyPr>
          <a:lstStyle/>
          <a:p>
            <a:pPr algn="r" rtl="1">
              <a:spcAft>
                <a:spcPts val="1200"/>
              </a:spcAft>
            </a:pPr>
            <a:r>
              <a:rPr lang="ar-IQ" b="1" dirty="0"/>
              <a:t> </a:t>
            </a:r>
            <a:r>
              <a:rPr lang="ar-IQ" sz="2400" b="1" dirty="0" smtClean="0"/>
              <a:t>عدم </a:t>
            </a:r>
            <a:r>
              <a:rPr lang="ar-IQ" sz="2400" b="1" dirty="0"/>
              <a:t>الإنجاب على </a:t>
            </a:r>
            <a:r>
              <a:rPr lang="ar-IQ" sz="2400" b="1" dirty="0" smtClean="0"/>
              <a:t>الإطلاق.</a:t>
            </a:r>
          </a:p>
          <a:p>
            <a:pPr algn="r" rtl="1">
              <a:spcAft>
                <a:spcPts val="1200"/>
              </a:spcAft>
            </a:pPr>
            <a:r>
              <a:rPr lang="ar-IQ" sz="2400" b="1" dirty="0"/>
              <a:t>التأخر فى اول الحمل بعد سن 35 سنة او الحمل المبكر قبل سن 20 </a:t>
            </a:r>
            <a:r>
              <a:rPr lang="ar-IQ" sz="2400" b="1" dirty="0" smtClean="0"/>
              <a:t>سنة.</a:t>
            </a:r>
            <a:endParaRPr lang="ar-IQ" b="1" dirty="0" smtClean="0"/>
          </a:p>
          <a:p>
            <a:pPr algn="r" rtl="1">
              <a:spcAft>
                <a:spcPts val="1200"/>
              </a:spcAft>
            </a:pPr>
            <a:r>
              <a:rPr lang="ar-IQ" sz="2400" b="1" dirty="0" smtClean="0"/>
              <a:t>قلة </a:t>
            </a:r>
            <a:r>
              <a:rPr lang="ar-IQ" sz="2400" b="1" dirty="0"/>
              <a:t>استعمال الثدى فى </a:t>
            </a:r>
            <a:r>
              <a:rPr lang="ar-IQ" sz="2400" b="1" dirty="0" smtClean="0"/>
              <a:t>الرضاعة</a:t>
            </a:r>
            <a:endParaRPr lang="ar-IQ" b="1" dirty="0"/>
          </a:p>
          <a:p>
            <a:pPr algn="r" rtl="1">
              <a:spcAft>
                <a:spcPts val="1200"/>
              </a:spcAft>
            </a:pPr>
            <a:r>
              <a:rPr lang="ar-IQ" b="1" dirty="0" smtClean="0"/>
              <a:t>الاجهاض</a:t>
            </a:r>
            <a:endParaRPr lang="ar-IQ" b="1" dirty="0"/>
          </a:p>
        </p:txBody>
      </p:sp>
      <p:pic>
        <p:nvPicPr>
          <p:cNvPr id="4" name="Picture 3" descr="http://www.doctor-firas.com/images_general/pregnant_gre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181901"/>
            <a:ext cx="2514600" cy="1295400"/>
          </a:xfrm>
          <a:prstGeom prst="rect">
            <a:avLst/>
          </a:prstGeom>
          <a:noFill/>
          <a:ln>
            <a:noFill/>
          </a:ln>
        </p:spPr>
      </p:pic>
      <p:pic>
        <p:nvPicPr>
          <p:cNvPr id="1026" name="Picture 2" descr="C:\Users\Dr. Ayde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18" y="3343701"/>
            <a:ext cx="5446776"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88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742950" indent="-742950" algn="r" rtl="1">
              <a:buFont typeface="+mj-lt"/>
              <a:buAutoNum type="arabicPeriod" startAt="6"/>
            </a:pPr>
            <a:r>
              <a:rPr lang="ar-IQ" sz="3600" b="1" dirty="0" smtClean="0">
                <a:solidFill>
                  <a:schemeClr val="tx1"/>
                </a:solidFill>
              </a:rPr>
              <a:t>السمنه</a:t>
            </a:r>
            <a:endParaRPr lang="ar-IQ" sz="3600" b="1" dirty="0">
              <a:solidFill>
                <a:schemeClr val="tx1"/>
              </a:solidFill>
            </a:endParaRPr>
          </a:p>
        </p:txBody>
      </p:sp>
      <p:pic>
        <p:nvPicPr>
          <p:cNvPr id="4" name="Picture 3" descr="http://www.doctor-firas.com/images_general/woman_obes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5638800" cy="2362200"/>
          </a:xfrm>
          <a:prstGeom prst="rect">
            <a:avLst/>
          </a:prstGeom>
          <a:noFill/>
          <a:ln>
            <a:noFill/>
          </a:ln>
        </p:spPr>
      </p:pic>
      <p:sp>
        <p:nvSpPr>
          <p:cNvPr id="6" name="Title 2"/>
          <p:cNvSpPr txBox="1">
            <a:spLocks/>
          </p:cNvSpPr>
          <p:nvPr/>
        </p:nvSpPr>
        <p:spPr>
          <a:xfrm>
            <a:off x="609600" y="29718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852678" indent="-742950" algn="r">
              <a:buFont typeface="+mj-lt"/>
              <a:buAutoNum type="arabicPeriod" startAt="7"/>
            </a:pPr>
            <a:r>
              <a:rPr lang="ar-IQ" sz="3600" dirty="0">
                <a:solidFill>
                  <a:schemeClr val="tx1"/>
                </a:solidFill>
                <a:effectLst/>
              </a:rPr>
              <a:t>التدخين</a:t>
            </a:r>
          </a:p>
        </p:txBody>
      </p:sp>
      <p:pic>
        <p:nvPicPr>
          <p:cNvPr id="7" name="Picture 6" descr="https://www.wikihow.com/images_en/thumb/1/15/Prevent-Breast-Cancer-Step-2-Version-2.jpg/v4-900px-Prevent-Breast-Cancer-Step-2-Version-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61" y="3430524"/>
            <a:ext cx="5319077"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9079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397691"/>
          </a:xfrm>
          <a:ln>
            <a:solidFill>
              <a:schemeClr val="bg1"/>
            </a:solidFill>
          </a:ln>
        </p:spPr>
        <p:txBody>
          <a:bodyPr>
            <a:normAutofit/>
          </a:bodyPr>
          <a:lstStyle/>
          <a:p>
            <a:pPr marL="852678" indent="-742950" algn="r" rtl="1">
              <a:buClr>
                <a:schemeClr val="tx1"/>
              </a:buClr>
              <a:buSzPct val="100000"/>
              <a:buFont typeface="+mj-lt"/>
              <a:buAutoNum type="arabicPeriod" startAt="8"/>
            </a:pPr>
            <a:r>
              <a:rPr lang="ar-IQ" sz="3200" b="1" dirty="0"/>
              <a:t>مانعات </a:t>
            </a:r>
            <a:r>
              <a:rPr lang="ar-IQ" sz="3200" b="1" dirty="0" smtClean="0"/>
              <a:t>الحمل , الهرمونات</a:t>
            </a:r>
            <a:endParaRPr lang="ar-IQ" sz="3200" b="1" dirty="0"/>
          </a:p>
          <a:p>
            <a:pPr algn="r" rtl="1"/>
            <a:endParaRPr lang="ar-IQ" sz="1800" dirty="0" smtClean="0"/>
          </a:p>
          <a:p>
            <a:pPr algn="r" rtl="1"/>
            <a:endParaRPr lang="ar-IQ" sz="1800" dirty="0" smtClean="0"/>
          </a:p>
          <a:p>
            <a:pPr algn="r" rtl="1"/>
            <a:endParaRPr lang="ar-IQ" sz="1800" dirty="0"/>
          </a:p>
          <a:p>
            <a:pPr algn="r" rtl="1"/>
            <a:endParaRPr lang="ar-IQ" sz="1800" dirty="0" smtClean="0"/>
          </a:p>
          <a:p>
            <a:pPr algn="r" rtl="1"/>
            <a:endParaRPr lang="ar-IQ" sz="1800" dirty="0"/>
          </a:p>
          <a:p>
            <a:pPr algn="r" rtl="1"/>
            <a:endParaRPr lang="ar-IQ" sz="1800" dirty="0" smtClean="0"/>
          </a:p>
          <a:p>
            <a:pPr algn="r" rtl="1"/>
            <a:endParaRPr lang="ar-IQ" sz="1800" dirty="0"/>
          </a:p>
          <a:p>
            <a:pPr algn="r" rtl="1"/>
            <a:endParaRPr lang="ar-IQ" sz="1800" dirty="0" smtClean="0"/>
          </a:p>
          <a:p>
            <a:pPr algn="r" rtl="1"/>
            <a:endParaRPr lang="ar-IQ" sz="1800" dirty="0"/>
          </a:p>
          <a:p>
            <a:pPr marL="852678" indent="-742950" algn="r" rtl="1">
              <a:buClrTx/>
              <a:buSzPct val="100000"/>
              <a:buFont typeface="+mj-lt"/>
              <a:buAutoNum type="arabicPeriod" startAt="9"/>
            </a:pPr>
            <a:r>
              <a:rPr lang="ar-IQ" sz="3200" b="1" dirty="0" smtClean="0">
                <a:latin typeface="+mj-lt"/>
                <a:ea typeface="+mj-ea"/>
                <a:cs typeface="+mj-cs"/>
              </a:rPr>
              <a:t>الا</a:t>
            </a:r>
            <a:r>
              <a:rPr lang="ar-IQ" sz="3200" b="1" dirty="0" smtClean="0"/>
              <a:t>شعاع </a:t>
            </a:r>
            <a:endParaRPr lang="ar-IQ" sz="3200" b="1" dirty="0"/>
          </a:p>
        </p:txBody>
      </p:sp>
      <p:pic>
        <p:nvPicPr>
          <p:cNvPr id="4" name="Picture 3" descr="رمز الاشعاع صورة"/>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308445"/>
            <a:ext cx="5181600" cy="3124200"/>
          </a:xfrm>
          <a:prstGeom prst="rect">
            <a:avLst/>
          </a:prstGeom>
          <a:noFill/>
          <a:ln>
            <a:noFill/>
          </a:ln>
        </p:spPr>
      </p:pic>
      <p:pic>
        <p:nvPicPr>
          <p:cNvPr id="5" name="Picture 4" descr="https://upload.wikimedia.org/wikipedia/commons/2/2c/Antibabypill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3048000" cy="2286000"/>
          </a:xfrm>
          <a:prstGeom prst="rect">
            <a:avLst/>
          </a:prstGeom>
          <a:noFill/>
          <a:ln>
            <a:noFill/>
          </a:ln>
        </p:spPr>
      </p:pic>
    </p:spTree>
    <p:extLst>
      <p:ext uri="{BB962C8B-B14F-4D97-AF65-F5344CB8AC3E}">
        <p14:creationId xmlns:p14="http://schemas.microsoft.com/office/powerpoint/2010/main" val="2922593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550091"/>
          </a:xfrm>
        </p:spPr>
        <p:txBody>
          <a:bodyPr>
            <a:normAutofit/>
          </a:bodyPr>
          <a:lstStyle/>
          <a:p>
            <a:pPr algn="r" rtl="1"/>
            <a:r>
              <a:rPr lang="ar-IQ" sz="3600" b="1" dirty="0" smtClean="0"/>
              <a:t>10- معطرات ,مانعات التعرق وحمالات الصدر.</a:t>
            </a:r>
          </a:p>
          <a:p>
            <a:pPr marL="109728" indent="0" algn="r" rtl="1">
              <a:buNone/>
            </a:pPr>
            <a:r>
              <a:rPr lang="ar-IQ" sz="3600" b="1" dirty="0"/>
              <a:t> </a:t>
            </a:r>
          </a:p>
        </p:txBody>
      </p:sp>
      <p:pic>
        <p:nvPicPr>
          <p:cNvPr id="4" name="Picture 3" descr="woman-applying-deodorant-130820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219200"/>
            <a:ext cx="4724400" cy="4788091"/>
          </a:xfrm>
          <a:prstGeom prst="rect">
            <a:avLst/>
          </a:prstGeom>
          <a:noFill/>
          <a:ln>
            <a:noFill/>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267200" cy="478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90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3400" y="304800"/>
            <a:ext cx="8028708" cy="5791200"/>
          </a:xfrm>
          <a:prstGeom prst="rect">
            <a:avLst/>
          </a:prstGeom>
        </p:spPr>
      </p:pic>
    </p:spTree>
    <p:extLst>
      <p:ext uri="{BB962C8B-B14F-4D97-AF65-F5344CB8AC3E}">
        <p14:creationId xmlns:p14="http://schemas.microsoft.com/office/powerpoint/2010/main" val="550114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473891"/>
          </a:xfrm>
        </p:spPr>
        <p:txBody>
          <a:bodyPr>
            <a:normAutofit/>
          </a:bodyPr>
          <a:lstStyle/>
          <a:p>
            <a:pPr algn="r" rtl="1"/>
            <a:r>
              <a:rPr lang="ar-IQ" sz="3600" b="1" dirty="0" smtClean="0"/>
              <a:t>11- عدم ممارسة الرياضة.</a:t>
            </a:r>
          </a:p>
          <a:p>
            <a:pPr algn="r" rtl="1"/>
            <a:endParaRPr lang="ar-IQ" sz="3600" b="1" dirty="0" smtClean="0"/>
          </a:p>
          <a:p>
            <a:pPr algn="r" rtl="1"/>
            <a:r>
              <a:rPr lang="ar-IQ" sz="3600" b="1" dirty="0" smtClean="0"/>
              <a:t>12- الحياة الرتيبة.</a:t>
            </a:r>
          </a:p>
          <a:p>
            <a:pPr algn="r" rtl="1"/>
            <a:endParaRPr lang="ar-IQ" sz="3600" b="1" dirty="0" smtClean="0"/>
          </a:p>
          <a:p>
            <a:pPr algn="r" rtl="1"/>
            <a:r>
              <a:rPr lang="ar-IQ" sz="3600" b="1" dirty="0" smtClean="0"/>
              <a:t>13- الاكتئاب (الحالة النفسية).</a:t>
            </a:r>
          </a:p>
          <a:p>
            <a:pPr algn="r" rtl="1"/>
            <a:endParaRPr lang="ar-IQ" sz="3600" b="1"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038600"/>
            <a:ext cx="434339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8145"/>
            <a:ext cx="27622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330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ar-IQ" sz="4000" b="1" dirty="0" smtClean="0"/>
              <a:t>مرض السكري </a:t>
            </a:r>
            <a:endParaRPr lang="en-US" sz="4000" b="1" dirty="0"/>
          </a:p>
        </p:txBody>
      </p:sp>
      <p:pic>
        <p:nvPicPr>
          <p:cNvPr id="4" name="Content Placeholder 3"/>
          <p:cNvPicPr>
            <a:picLocks noGrp="1" noChangeAspect="1"/>
          </p:cNvPicPr>
          <p:nvPr>
            <p:ph idx="1"/>
          </p:nvPr>
        </p:nvPicPr>
        <p:blipFill>
          <a:blip r:embed="rId2"/>
          <a:stretch>
            <a:fillRect/>
          </a:stretch>
        </p:blipFill>
        <p:spPr>
          <a:xfrm>
            <a:off x="1828800" y="1981200"/>
            <a:ext cx="5867400" cy="4343400"/>
          </a:xfrm>
          <a:prstGeom prst="rect">
            <a:avLst/>
          </a:prstGeom>
        </p:spPr>
      </p:pic>
    </p:spTree>
    <p:extLst>
      <p:ext uri="{BB962C8B-B14F-4D97-AF65-F5344CB8AC3E}">
        <p14:creationId xmlns:p14="http://schemas.microsoft.com/office/powerpoint/2010/main" val="333793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143000"/>
            <a:ext cx="8229600" cy="3352800"/>
          </a:xfrm>
        </p:spPr>
        <p:txBody>
          <a:bodyPr>
            <a:normAutofit/>
          </a:bodyPr>
          <a:lstStyle/>
          <a:p>
            <a:pPr algn="ctr"/>
            <a:r>
              <a:rPr lang="ar-IQ" sz="7200" dirty="0" smtClean="0">
                <a:solidFill>
                  <a:srgbClr val="C00000"/>
                </a:solidFill>
              </a:rPr>
              <a:t>تشخيص سرطان الثدي </a:t>
            </a:r>
            <a:endParaRPr lang="ar-IQ" sz="7200" dirty="0">
              <a:solidFill>
                <a:srgbClr val="C00000"/>
              </a:solidFill>
            </a:endParaRPr>
          </a:p>
        </p:txBody>
      </p:sp>
    </p:spTree>
    <p:extLst>
      <p:ext uri="{BB962C8B-B14F-4D97-AF65-F5344CB8AC3E}">
        <p14:creationId xmlns:p14="http://schemas.microsoft.com/office/powerpoint/2010/main" val="3552201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304800"/>
            <a:ext cx="8322067" cy="6172200"/>
          </a:xfrm>
          <a:prstGeom prst="rect">
            <a:avLst/>
          </a:prstGeom>
        </p:spPr>
      </p:pic>
    </p:spTree>
    <p:extLst>
      <p:ext uri="{BB962C8B-B14F-4D97-AF65-F5344CB8AC3E}">
        <p14:creationId xmlns:p14="http://schemas.microsoft.com/office/powerpoint/2010/main" val="41568678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4525963"/>
          </a:xfrm>
        </p:spPr>
        <p:txBody>
          <a:bodyPr>
            <a:normAutofit/>
          </a:bodyPr>
          <a:lstStyle/>
          <a:p>
            <a:pPr>
              <a:spcAft>
                <a:spcPts val="1200"/>
              </a:spcAft>
            </a:pPr>
            <a:r>
              <a:rPr lang="ar-IQ" dirty="0" smtClean="0"/>
              <a:t>هناك مثلث الوقاية من سرطان الثدي.</a:t>
            </a:r>
          </a:p>
          <a:p>
            <a:pPr>
              <a:spcAft>
                <a:spcPts val="1200"/>
              </a:spcAft>
            </a:pPr>
            <a:r>
              <a:rPr lang="ar-IQ" dirty="0" smtClean="0"/>
              <a:t>الفحص المبكر</a:t>
            </a:r>
            <a:r>
              <a:rPr lang="ar-IQ" dirty="0"/>
              <a:t> </a:t>
            </a:r>
            <a:r>
              <a:rPr lang="ar-IQ" dirty="0" smtClean="0"/>
              <a:t>( الفحص الذاتي, الفحص السريري، فحص الماموكرام)</a:t>
            </a:r>
          </a:p>
          <a:p>
            <a:pPr marL="109728" indent="0">
              <a:buNone/>
            </a:pPr>
            <a:endParaRPr lang="ar-IQ" dirty="0" smtClean="0"/>
          </a:p>
          <a:p>
            <a:endParaRPr lang="ar-IQ" dirty="0"/>
          </a:p>
        </p:txBody>
      </p:sp>
      <p:pic>
        <p:nvPicPr>
          <p:cNvPr id="4" name="Content Placeholder 3" descr="BREAST CANCERBreast inspection                    Skin dimpling "/>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8800"/>
            <a:ext cx="9144000" cy="5029200"/>
          </a:xfrm>
          <a:prstGeom prst="rect">
            <a:avLst/>
          </a:prstGeom>
          <a:noFill/>
          <a:ln>
            <a:noFill/>
          </a:ln>
        </p:spPr>
      </p:pic>
    </p:spTree>
    <p:extLst>
      <p:ext uri="{BB962C8B-B14F-4D97-AF65-F5344CB8AC3E}">
        <p14:creationId xmlns:p14="http://schemas.microsoft.com/office/powerpoint/2010/main" val="985185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808037"/>
            <a:ext cx="8229600" cy="4906963"/>
          </a:xfrm>
        </p:spPr>
        <p:txBody>
          <a:bodyPr/>
          <a:lstStyle/>
          <a:p>
            <a:pPr marL="624078" indent="-514350" algn="r" rtl="1">
              <a:spcBef>
                <a:spcPts val="2400"/>
              </a:spcBef>
              <a:spcAft>
                <a:spcPts val="1200"/>
              </a:spcAft>
              <a:buClr>
                <a:srgbClr val="002060"/>
              </a:buClr>
              <a:buSzPct val="100000"/>
              <a:buFont typeface="+mj-lt"/>
              <a:buAutoNum type="arabicPeriod"/>
            </a:pPr>
            <a:r>
              <a:rPr lang="ar-IQ" sz="4000" b="1" dirty="0"/>
              <a:t>الفحص </a:t>
            </a:r>
            <a:r>
              <a:rPr lang="ar-IQ" sz="4000" b="1" dirty="0" smtClean="0"/>
              <a:t>الذاتي</a:t>
            </a:r>
            <a:endParaRPr lang="ar-IQ" sz="4000" b="1" dirty="0"/>
          </a:p>
          <a:p>
            <a:pPr marL="109728" indent="0" algn="r" rtl="1">
              <a:spcAft>
                <a:spcPts val="1200"/>
              </a:spcAft>
              <a:buNone/>
            </a:pPr>
            <a:endParaRPr lang="ar-IQ" sz="1000" b="1" dirty="0" smtClean="0"/>
          </a:p>
          <a:p>
            <a:pPr algn="r" rtl="1">
              <a:spcAft>
                <a:spcPts val="1200"/>
              </a:spcAft>
              <a:buFont typeface="Arial" pitchFamily="34" charset="0"/>
              <a:buChar char="•"/>
            </a:pPr>
            <a:r>
              <a:rPr lang="ar-IQ" sz="2400" b="1" dirty="0" smtClean="0"/>
              <a:t>يمكنً </a:t>
            </a:r>
            <a:r>
              <a:rPr lang="ar-IQ" sz="2400" b="1" dirty="0"/>
              <a:t>للنساء إجراء الفحص الذاتي مرة كل شهر في اليوم السادس أو السابع من </a:t>
            </a:r>
            <a:r>
              <a:rPr lang="ar-IQ" sz="2400" b="1" dirty="0">
                <a:solidFill>
                  <a:srgbClr val="FF0000"/>
                </a:solidFill>
              </a:rPr>
              <a:t>الدورة الشهرية </a:t>
            </a:r>
            <a:r>
              <a:rPr lang="ar-IQ" sz="2400" b="1" dirty="0"/>
              <a:t>, </a:t>
            </a:r>
            <a:r>
              <a:rPr lang="ar-IQ" sz="2400" b="1" u="sng" dirty="0"/>
              <a:t>مرة كل شهر</a:t>
            </a:r>
            <a:r>
              <a:rPr lang="ar-IQ" sz="2400" b="1" dirty="0"/>
              <a:t> </a:t>
            </a:r>
            <a:r>
              <a:rPr lang="ar-IQ" sz="2400" b="1" dirty="0" smtClean="0"/>
              <a:t>.</a:t>
            </a:r>
          </a:p>
          <a:p>
            <a:pPr marL="109728" indent="0" algn="r" rtl="1">
              <a:spcAft>
                <a:spcPts val="1200"/>
              </a:spcAft>
              <a:buNone/>
            </a:pPr>
            <a:endParaRPr lang="ar-IQ" sz="1400" b="1" dirty="0"/>
          </a:p>
          <a:p>
            <a:pPr algn="r" rtl="1">
              <a:spcAft>
                <a:spcPts val="1200"/>
              </a:spcAft>
              <a:buFont typeface="Arial" pitchFamily="34" charset="0"/>
              <a:buChar char="•"/>
            </a:pPr>
            <a:r>
              <a:rPr lang="ar-IQ" sz="2400" b="1" dirty="0"/>
              <a:t>الوقوف أمام المرآة وفحص الثديين إذا كان هناك أي شيء غير معتاد، تورم، ألم، إفرازات غير طبيعية..إلخ</a:t>
            </a:r>
            <a:r>
              <a:rPr lang="ar-IQ" sz="2400" b="1" dirty="0" smtClean="0"/>
              <a:t>.</a:t>
            </a:r>
          </a:p>
          <a:p>
            <a:pPr algn="r" rtl="1">
              <a:spcAft>
                <a:spcPts val="1200"/>
              </a:spcAft>
              <a:buFont typeface="Arial" pitchFamily="34" charset="0"/>
              <a:buChar char="•"/>
            </a:pPr>
            <a:r>
              <a:rPr lang="ar-IQ" sz="2400" b="1" dirty="0" smtClean="0"/>
              <a:t>كذلك </a:t>
            </a:r>
            <a:r>
              <a:rPr lang="ar-IQ" sz="2400" b="1" dirty="0"/>
              <a:t>خلال الاستحمام وفي حالة الاستلقاء </a:t>
            </a:r>
            <a:r>
              <a:rPr lang="ar-IQ" sz="2400" b="1" dirty="0" smtClean="0"/>
              <a:t>.</a:t>
            </a:r>
            <a:endParaRPr lang="en-US" sz="2400" b="1" dirty="0"/>
          </a:p>
        </p:txBody>
      </p:sp>
    </p:spTree>
    <p:extLst>
      <p:ext uri="{BB962C8B-B14F-4D97-AF65-F5344CB8AC3E}">
        <p14:creationId xmlns:p14="http://schemas.microsoft.com/office/powerpoint/2010/main" val="364819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التوعية بمرض سرطان الثدي\New folder\IMG_5157.JPG"/>
          <p:cNvPicPr>
            <a:picLocks noGrp="1" noChangeAspect="1" noChangeArrowheads="1"/>
          </p:cNvPicPr>
          <p:nvPr>
            <p:ph idx="1"/>
          </p:nvPr>
        </p:nvPicPr>
        <p:blipFill>
          <a:blip r:embed="rId2" cstate="print"/>
          <a:srcRect/>
          <a:stretch>
            <a:fillRect/>
          </a:stretch>
        </p:blipFill>
        <p:spPr bwMode="auto">
          <a:xfrm>
            <a:off x="533400" y="457200"/>
            <a:ext cx="7924800" cy="5943600"/>
          </a:xfrm>
          <a:prstGeom prst="rect">
            <a:avLst/>
          </a:prstGeom>
          <a:noFill/>
        </p:spPr>
      </p:pic>
    </p:spTree>
    <p:extLst>
      <p:ext uri="{BB962C8B-B14F-4D97-AF65-F5344CB8AC3E}">
        <p14:creationId xmlns:p14="http://schemas.microsoft.com/office/powerpoint/2010/main" val="3007171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60179"/>
            <a:ext cx="7772400" cy="1609344"/>
          </a:xfrm>
        </p:spPr>
        <p:txBody>
          <a:bodyPr/>
          <a:lstStyle/>
          <a:p>
            <a:pPr marL="742950" indent="-742950" algn="ctr" rtl="1">
              <a:buFont typeface="+mj-cs"/>
              <a:buAutoNum type="arabic1Minus"/>
            </a:pPr>
            <a:r>
              <a:rPr lang="ar-IQ" dirty="0" smtClean="0">
                <a:effectLst/>
              </a:rPr>
              <a:t>امام المراة</a:t>
            </a:r>
            <a:endParaRPr lang="ar-IQ" dirty="0">
              <a:effectLst/>
            </a:endParaRPr>
          </a:p>
        </p:txBody>
      </p:sp>
      <p:sp>
        <p:nvSpPr>
          <p:cNvPr id="2" name="Content Placeholder 1"/>
          <p:cNvSpPr>
            <a:spLocks noGrp="1"/>
          </p:cNvSpPr>
          <p:nvPr>
            <p:ph idx="1"/>
          </p:nvPr>
        </p:nvSpPr>
        <p:spPr/>
        <p:txBody>
          <a:bodyPr/>
          <a:lstStyle/>
          <a:p>
            <a:endParaRPr lang="ar-IQ" dirty="0"/>
          </a:p>
        </p:txBody>
      </p:sp>
      <p:pic>
        <p:nvPicPr>
          <p:cNvPr id="5" name="Picture 4"/>
          <p:cNvPicPr>
            <a:picLocks noChangeAspect="1"/>
          </p:cNvPicPr>
          <p:nvPr/>
        </p:nvPicPr>
        <p:blipFill>
          <a:blip r:embed="rId2"/>
          <a:stretch>
            <a:fillRect/>
          </a:stretch>
        </p:blipFill>
        <p:spPr>
          <a:xfrm>
            <a:off x="609600" y="1617123"/>
            <a:ext cx="8271907" cy="5059362"/>
          </a:xfrm>
          <a:prstGeom prst="rect">
            <a:avLst/>
          </a:prstGeom>
        </p:spPr>
      </p:pic>
    </p:spTree>
    <p:extLst>
      <p:ext uri="{BB962C8B-B14F-4D97-AF65-F5344CB8AC3E}">
        <p14:creationId xmlns:p14="http://schemas.microsoft.com/office/powerpoint/2010/main" val="3982797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742950" indent="-742950" algn="ctr" rtl="1">
              <a:buFont typeface="+mj-cs"/>
              <a:buAutoNum type="arabic1Minus" startAt="2"/>
            </a:pPr>
            <a:r>
              <a:rPr lang="ar-IQ" dirty="0" smtClean="0">
                <a:effectLst/>
              </a:rPr>
              <a:t>خلال الاستحمام</a:t>
            </a:r>
            <a:endParaRPr lang="ar-IQ" dirty="0">
              <a:effectLst/>
            </a:endParaRPr>
          </a:p>
        </p:txBody>
      </p:sp>
      <p:pic>
        <p:nvPicPr>
          <p:cNvPr id="4" name="Content Placeholder 3" descr="http://2.bp.blogspot.com/-izy6S9ZCnec/UH75fTxz_2I/AAAAAAAABAM/SH_QWEWsFpg/s320/%25D8%25B3%25D8%25B1%25D8%25B7%25D8%25A7%25D9%2586+%25D8%25A7%25D9%2584%25D8%25AB%25D8%25AF%25D9%258A+%25D9%2581%25D8%25AD%25D8%25B5+1.jpg">
            <a:hlinkClick r:id="rId2"/>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828800" y="2093976"/>
            <a:ext cx="5257800" cy="4078224"/>
          </a:xfrm>
          <a:prstGeom prst="rect">
            <a:avLst/>
          </a:prstGeom>
          <a:noFill/>
          <a:ln>
            <a:noFill/>
          </a:ln>
        </p:spPr>
      </p:pic>
    </p:spTree>
    <p:extLst>
      <p:ext uri="{BB962C8B-B14F-4D97-AF65-F5344CB8AC3E}">
        <p14:creationId xmlns:p14="http://schemas.microsoft.com/office/powerpoint/2010/main" val="1144193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51460"/>
            <a:ext cx="7772400" cy="1609344"/>
          </a:xfrm>
        </p:spPr>
        <p:txBody>
          <a:bodyPr/>
          <a:lstStyle/>
          <a:p>
            <a:pPr marL="742950" indent="-742950" algn="ctr" rtl="1">
              <a:buFont typeface="+mj-cs"/>
              <a:buAutoNum type="arabic1Minus" startAt="3"/>
            </a:pPr>
            <a:r>
              <a:rPr lang="ar-IQ" dirty="0" smtClean="0">
                <a:effectLst/>
              </a:rPr>
              <a:t>خلال الاستلقاء</a:t>
            </a:r>
            <a:endParaRPr lang="ar-IQ" dirty="0">
              <a:effectLst/>
            </a:endParaRPr>
          </a:p>
        </p:txBody>
      </p:sp>
      <p:sp>
        <p:nvSpPr>
          <p:cNvPr id="2" name="Content Placeholder 1"/>
          <p:cNvSpPr>
            <a:spLocks noGrp="1"/>
          </p:cNvSpPr>
          <p:nvPr>
            <p:ph idx="1"/>
          </p:nvPr>
        </p:nvSpPr>
        <p:spPr/>
        <p:txBody>
          <a:bodyPr/>
          <a:lstStyle/>
          <a:p>
            <a:endParaRPr lang="ar-IQ"/>
          </a:p>
        </p:txBody>
      </p:sp>
      <p:pic>
        <p:nvPicPr>
          <p:cNvPr id="4" name="Picture 3" descr="http://3.bp.blogspot.com/-xRObvxelFyA/UH76zAXywzI/AAAAAAAABAg/4sMhx8XVfqc/s320/%25D8%25B3%25D8%25B1%25D8%25B7%25D8%25A7%25D9%2586+%25D8%25A7%25D9%2584%25D8%25AB%25D8%25AF%25D9%258A+%25D9%2581%25D8%25AD%25D8%25B5+2.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524000"/>
            <a:ext cx="7620000" cy="5071872"/>
          </a:xfrm>
          <a:prstGeom prst="rect">
            <a:avLst/>
          </a:prstGeom>
          <a:noFill/>
          <a:ln>
            <a:noFill/>
          </a:ln>
        </p:spPr>
      </p:pic>
    </p:spTree>
    <p:extLst>
      <p:ext uri="{BB962C8B-B14F-4D97-AF65-F5344CB8AC3E}">
        <p14:creationId xmlns:p14="http://schemas.microsoft.com/office/powerpoint/2010/main" val="3496477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85895" y="2120900"/>
            <a:ext cx="6772210" cy="4051300"/>
          </a:xfrm>
          <a:prstGeom prst="rect">
            <a:avLst/>
          </a:prstGeom>
        </p:spPr>
      </p:pic>
    </p:spTree>
    <p:extLst>
      <p:ext uri="{BB962C8B-B14F-4D97-AF65-F5344CB8AC3E}">
        <p14:creationId xmlns:p14="http://schemas.microsoft.com/office/powerpoint/2010/main" val="3000272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0"/>
            <a:ext cx="8229600" cy="1109472"/>
          </a:xfrm>
        </p:spPr>
        <p:txBody>
          <a:bodyPr>
            <a:normAutofit/>
          </a:bodyPr>
          <a:lstStyle/>
          <a:p>
            <a:pPr marL="109728" indent="0" algn="ctr">
              <a:buNone/>
            </a:pPr>
            <a:r>
              <a:rPr lang="ar-IQ" sz="6600" b="1" dirty="0" smtClean="0">
                <a:solidFill>
                  <a:srgbClr val="C00000"/>
                </a:solidFill>
              </a:rPr>
              <a:t>العلامات والاعراض</a:t>
            </a:r>
            <a:endParaRPr lang="ar-IQ" sz="6600" b="1" dirty="0">
              <a:solidFill>
                <a:srgbClr val="C00000"/>
              </a:solidFill>
            </a:endParaRPr>
          </a:p>
        </p:txBody>
      </p:sp>
    </p:spTree>
    <p:extLst>
      <p:ext uri="{BB962C8B-B14F-4D97-AF65-F5344CB8AC3E}">
        <p14:creationId xmlns:p14="http://schemas.microsoft.com/office/powerpoint/2010/main" val="3075607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3479" y="143256"/>
            <a:ext cx="7772400" cy="1609344"/>
          </a:xfrm>
        </p:spPr>
        <p:txBody>
          <a:bodyPr/>
          <a:lstStyle/>
          <a:p>
            <a:pPr algn="ctr" rtl="1"/>
            <a:r>
              <a:rPr lang="ar-IQ" dirty="0" smtClean="0">
                <a:solidFill>
                  <a:schemeClr val="tx1"/>
                </a:solidFill>
                <a:effectLst/>
              </a:rPr>
              <a:t>1- وجود ورم ,عقدة صلبة او تغلضات  </a:t>
            </a:r>
            <a:endParaRPr lang="ar-IQ" dirty="0">
              <a:solidFill>
                <a:schemeClr val="tx1"/>
              </a:solidFill>
              <a:effectLst/>
            </a:endParaRPr>
          </a:p>
        </p:txBody>
      </p:sp>
      <p:pic>
        <p:nvPicPr>
          <p:cNvPr id="6" name="Picture 5"/>
          <p:cNvPicPr>
            <a:picLocks noChangeAspect="1"/>
          </p:cNvPicPr>
          <p:nvPr/>
        </p:nvPicPr>
        <p:blipFill>
          <a:blip r:embed="rId2"/>
          <a:stretch>
            <a:fillRect/>
          </a:stretch>
        </p:blipFill>
        <p:spPr>
          <a:xfrm>
            <a:off x="457200" y="1600200"/>
            <a:ext cx="7791545" cy="4754562"/>
          </a:xfrm>
          <a:prstGeom prst="rect">
            <a:avLst/>
          </a:prstGeom>
        </p:spPr>
      </p:pic>
    </p:spTree>
    <p:extLst>
      <p:ext uri="{BB962C8B-B14F-4D97-AF65-F5344CB8AC3E}">
        <p14:creationId xmlns:p14="http://schemas.microsoft.com/office/powerpoint/2010/main" val="2948771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8229600" cy="6172200"/>
          </a:xfrm>
          <a:prstGeom prst="rect">
            <a:avLst/>
          </a:prstGeom>
        </p:spPr>
      </p:pic>
    </p:spTree>
    <p:extLst>
      <p:ext uri="{BB962C8B-B14F-4D97-AF65-F5344CB8AC3E}">
        <p14:creationId xmlns:p14="http://schemas.microsoft.com/office/powerpoint/2010/main" val="1026447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57200" y="274638"/>
            <a:ext cx="8229600" cy="487362"/>
          </a:xfrm>
        </p:spPr>
        <p:txBody>
          <a:bodyPr>
            <a:normAutofit fontScale="90000"/>
          </a:bodyPr>
          <a:lstStyle/>
          <a:p>
            <a:pPr algn="ctr"/>
            <a:r>
              <a:rPr lang="ar-IQ" dirty="0" smtClean="0">
                <a:solidFill>
                  <a:schemeClr val="tx1"/>
                </a:solidFill>
                <a:effectLst/>
              </a:rPr>
              <a:t>2- تورم , حرارة , احمرار او اسوداد </a:t>
            </a:r>
            <a:endParaRPr lang="ar-IQ" dirty="0">
              <a:solidFill>
                <a:schemeClr val="tx1"/>
              </a:solidFill>
              <a:effectLst/>
            </a:endParaRPr>
          </a:p>
        </p:txBody>
      </p:sp>
      <p:pic>
        <p:nvPicPr>
          <p:cNvPr id="4" name="Content Placeholder 3" descr="صورة ذات صلة"/>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76300"/>
            <a:ext cx="73152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tretch>
            <a:fillRect/>
          </a:stretch>
        </p:blipFill>
        <p:spPr>
          <a:xfrm>
            <a:off x="228600" y="3352800"/>
            <a:ext cx="8247530" cy="3505200"/>
          </a:xfrm>
          <a:prstGeom prst="rect">
            <a:avLst/>
          </a:prstGeom>
        </p:spPr>
      </p:pic>
    </p:spTree>
    <p:extLst>
      <p:ext uri="{BB962C8B-B14F-4D97-AF65-F5344CB8AC3E}">
        <p14:creationId xmlns:p14="http://schemas.microsoft.com/office/powerpoint/2010/main" val="2140472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ar-IQ" dirty="0" smtClean="0">
                <a:solidFill>
                  <a:schemeClr val="tx1"/>
                </a:solidFill>
                <a:effectLst/>
              </a:rPr>
              <a:t>3- تغير في حجم او شكل الثدي</a:t>
            </a:r>
            <a:endParaRPr lang="ar-IQ" dirty="0">
              <a:solidFill>
                <a:schemeClr val="tx1"/>
              </a:solidFill>
              <a:effectLst/>
            </a:endParaRPr>
          </a:p>
        </p:txBody>
      </p:sp>
      <p:pic>
        <p:nvPicPr>
          <p:cNvPr id="2" name="Picture 1"/>
          <p:cNvPicPr>
            <a:picLocks noChangeAspect="1"/>
          </p:cNvPicPr>
          <p:nvPr/>
        </p:nvPicPr>
        <p:blipFill>
          <a:blip r:embed="rId2"/>
          <a:stretch>
            <a:fillRect/>
          </a:stretch>
        </p:blipFill>
        <p:spPr>
          <a:xfrm>
            <a:off x="0" y="1995507"/>
            <a:ext cx="5882185" cy="4191000"/>
          </a:xfrm>
          <a:prstGeom prst="rect">
            <a:avLst/>
          </a:prstGeom>
        </p:spPr>
      </p:pic>
      <p:pic>
        <p:nvPicPr>
          <p:cNvPr id="4" name="Picture 3"/>
          <p:cNvPicPr>
            <a:picLocks noChangeAspect="1"/>
          </p:cNvPicPr>
          <p:nvPr/>
        </p:nvPicPr>
        <p:blipFill>
          <a:blip r:embed="rId3"/>
          <a:stretch>
            <a:fillRect/>
          </a:stretch>
        </p:blipFill>
        <p:spPr>
          <a:xfrm>
            <a:off x="5638800" y="2043605"/>
            <a:ext cx="3285698" cy="4191000"/>
          </a:xfrm>
          <a:prstGeom prst="rect">
            <a:avLst/>
          </a:prstGeom>
        </p:spPr>
      </p:pic>
    </p:spTree>
    <p:extLst>
      <p:ext uri="{BB962C8B-B14F-4D97-AF65-F5344CB8AC3E}">
        <p14:creationId xmlns:p14="http://schemas.microsoft.com/office/powerpoint/2010/main" val="3159632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71037"/>
            <a:ext cx="7772400" cy="1609344"/>
          </a:xfrm>
        </p:spPr>
        <p:txBody>
          <a:bodyPr/>
          <a:lstStyle/>
          <a:p>
            <a:pPr algn="ctr"/>
            <a:r>
              <a:rPr lang="ar-IQ" dirty="0" smtClean="0">
                <a:solidFill>
                  <a:schemeClr val="tx1"/>
                </a:solidFill>
                <a:effectLst/>
              </a:rPr>
              <a:t>4-  نقيرات صغيرة او تجعد في الجلد.</a:t>
            </a:r>
            <a:endParaRPr lang="ar-IQ" dirty="0">
              <a:solidFill>
                <a:schemeClr val="tx1"/>
              </a:solidFill>
              <a:effectLst/>
            </a:endParaRPr>
          </a:p>
        </p:txBody>
      </p:sp>
      <p:pic>
        <p:nvPicPr>
          <p:cNvPr id="4" name="Content Placeholder 3" descr="pores"/>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343399" y="2438003"/>
            <a:ext cx="4768756" cy="3762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tretch>
            <a:fillRect/>
          </a:stretch>
        </p:blipFill>
        <p:spPr>
          <a:xfrm>
            <a:off x="34119" y="1447800"/>
            <a:ext cx="4314371" cy="5257800"/>
          </a:xfrm>
          <a:prstGeom prst="rect">
            <a:avLst/>
          </a:prstGeom>
        </p:spPr>
      </p:pic>
    </p:spTree>
    <p:extLst>
      <p:ext uri="{BB962C8B-B14F-4D97-AF65-F5344CB8AC3E}">
        <p14:creationId xmlns:p14="http://schemas.microsoft.com/office/powerpoint/2010/main" val="27478565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715962"/>
          </a:xfrm>
        </p:spPr>
        <p:txBody>
          <a:bodyPr>
            <a:normAutofit fontScale="90000"/>
          </a:bodyPr>
          <a:lstStyle/>
          <a:p>
            <a:pPr algn="ctr"/>
            <a:r>
              <a:rPr lang="ar-IQ" dirty="0" smtClean="0">
                <a:solidFill>
                  <a:schemeClr val="tx1"/>
                </a:solidFill>
                <a:effectLst/>
              </a:rPr>
              <a:t>5- حكة , تقرحات قشرية , طفح جلدي على الحلمة.</a:t>
            </a:r>
            <a:endParaRPr lang="ar-IQ" dirty="0">
              <a:solidFill>
                <a:schemeClr val="tx1"/>
              </a:solidFill>
              <a:effectLst/>
            </a:endParaRPr>
          </a:p>
        </p:txBody>
      </p:sp>
      <p:pic>
        <p:nvPicPr>
          <p:cNvPr id="4" name="Content Placeholder 3" descr="نتيجة بحث الصور عن سرطان الثدي بالصور الحقيقية"/>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52600" y="2057400"/>
            <a:ext cx="5105400" cy="306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2086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609344"/>
          </a:xfrm>
        </p:spPr>
        <p:txBody>
          <a:bodyPr/>
          <a:lstStyle/>
          <a:p>
            <a:pPr algn="ctr"/>
            <a:r>
              <a:rPr lang="ar-IQ" dirty="0" smtClean="0">
                <a:solidFill>
                  <a:schemeClr val="tx1"/>
                </a:solidFill>
                <a:effectLst/>
              </a:rPr>
              <a:t>6- انسحاب الحلمة .</a:t>
            </a:r>
            <a:endParaRPr lang="ar-IQ" dirty="0">
              <a:solidFill>
                <a:schemeClr val="tx1"/>
              </a:solidFill>
              <a:effectLst/>
            </a:endParaRPr>
          </a:p>
        </p:txBody>
      </p:sp>
      <p:pic>
        <p:nvPicPr>
          <p:cNvPr id="2" name="Picture 1"/>
          <p:cNvPicPr>
            <a:picLocks noChangeAspect="1"/>
          </p:cNvPicPr>
          <p:nvPr/>
        </p:nvPicPr>
        <p:blipFill>
          <a:blip r:embed="rId2"/>
          <a:stretch>
            <a:fillRect/>
          </a:stretch>
        </p:blipFill>
        <p:spPr>
          <a:xfrm>
            <a:off x="261257" y="1447800"/>
            <a:ext cx="8621486" cy="5029200"/>
          </a:xfrm>
          <a:prstGeom prst="rect">
            <a:avLst/>
          </a:prstGeom>
        </p:spPr>
      </p:pic>
    </p:spTree>
    <p:extLst>
      <p:ext uri="{BB962C8B-B14F-4D97-AF65-F5344CB8AC3E}">
        <p14:creationId xmlns:p14="http://schemas.microsoft.com/office/powerpoint/2010/main" val="30011993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rtl="1"/>
            <a:r>
              <a:rPr lang="ar-IQ" sz="4000" dirty="0" smtClean="0">
                <a:solidFill>
                  <a:schemeClr val="tx1"/>
                </a:solidFill>
                <a:effectLst/>
              </a:rPr>
              <a:t>7- الم جديد في اي مكان معين مستمر ولا يزول </a:t>
            </a:r>
            <a:endParaRPr lang="ar-IQ" sz="4000" dirty="0">
              <a:solidFill>
                <a:schemeClr val="tx1"/>
              </a:solidFill>
              <a:effectLst/>
            </a:endParaRPr>
          </a:p>
        </p:txBody>
      </p:sp>
      <p:pic>
        <p:nvPicPr>
          <p:cNvPr id="5" name="Content Placeholder 4"/>
          <p:cNvPicPr>
            <a:picLocks noGrp="1" noChangeAspect="1"/>
          </p:cNvPicPr>
          <p:nvPr>
            <p:ph idx="1"/>
          </p:nvPr>
        </p:nvPicPr>
        <p:blipFill>
          <a:blip r:embed="rId2"/>
          <a:stretch>
            <a:fillRect/>
          </a:stretch>
        </p:blipFill>
        <p:spPr>
          <a:xfrm>
            <a:off x="2907506" y="1981200"/>
            <a:ext cx="3328988" cy="4362646"/>
          </a:xfrm>
          <a:prstGeom prst="rect">
            <a:avLst/>
          </a:prstGeom>
        </p:spPr>
      </p:pic>
    </p:spTree>
    <p:extLst>
      <p:ext uri="{BB962C8B-B14F-4D97-AF65-F5344CB8AC3E}">
        <p14:creationId xmlns:p14="http://schemas.microsoft.com/office/powerpoint/2010/main" val="35616707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466" y="76200"/>
            <a:ext cx="7772400" cy="1609344"/>
          </a:xfrm>
        </p:spPr>
        <p:txBody>
          <a:bodyPr/>
          <a:lstStyle/>
          <a:p>
            <a:pPr algn="ctr"/>
            <a:r>
              <a:rPr lang="ar-IQ" dirty="0" smtClean="0">
                <a:solidFill>
                  <a:schemeClr val="tx1"/>
                </a:solidFill>
                <a:effectLst/>
              </a:rPr>
              <a:t>8- افرازات الحلمة .</a:t>
            </a:r>
            <a:endParaRPr lang="ar-IQ" dirty="0">
              <a:solidFill>
                <a:schemeClr val="tx1"/>
              </a:solidFill>
              <a:effectLst/>
            </a:endParaRPr>
          </a:p>
        </p:txBody>
      </p:sp>
      <p:pic>
        <p:nvPicPr>
          <p:cNvPr id="7" name="Content Placeholder 3"/>
          <p:cNvPicPr>
            <a:picLocks noGrp="1" noChangeAspect="1"/>
          </p:cNvPicPr>
          <p:nvPr>
            <p:ph idx="1"/>
          </p:nvPr>
        </p:nvPicPr>
        <p:blipFill>
          <a:blip r:embed="rId2"/>
          <a:stretch>
            <a:fillRect/>
          </a:stretch>
        </p:blipFill>
        <p:spPr>
          <a:xfrm>
            <a:off x="301508" y="1905000"/>
            <a:ext cx="8502316" cy="4038600"/>
          </a:xfrm>
          <a:prstGeom prst="rect">
            <a:avLst/>
          </a:prstGeom>
        </p:spPr>
      </p:pic>
    </p:spTree>
    <p:extLst>
      <p:ext uri="{BB962C8B-B14F-4D97-AF65-F5344CB8AC3E}">
        <p14:creationId xmlns:p14="http://schemas.microsoft.com/office/powerpoint/2010/main" val="379713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800" y="457200"/>
            <a:ext cx="7543800" cy="5469255"/>
          </a:xfrm>
          <a:prstGeom prst="rect">
            <a:avLst/>
          </a:prstGeom>
        </p:spPr>
      </p:pic>
    </p:spTree>
    <p:extLst>
      <p:ext uri="{BB962C8B-B14F-4D97-AF65-F5344CB8AC3E}">
        <p14:creationId xmlns:p14="http://schemas.microsoft.com/office/powerpoint/2010/main" val="4135502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05" r="602" b="3615"/>
          <a:stretch/>
        </p:blipFill>
        <p:spPr>
          <a:xfrm>
            <a:off x="304800" y="304800"/>
            <a:ext cx="8382000" cy="6019800"/>
          </a:xfrm>
          <a:prstGeom prst="rect">
            <a:avLst/>
          </a:prstGeom>
        </p:spPr>
      </p:pic>
    </p:spTree>
    <p:extLst>
      <p:ext uri="{BB962C8B-B14F-4D97-AF65-F5344CB8AC3E}">
        <p14:creationId xmlns:p14="http://schemas.microsoft.com/office/powerpoint/2010/main" val="3727880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7200" y="304800"/>
            <a:ext cx="8305800" cy="6229351"/>
          </a:xfrm>
          <a:prstGeom prst="rect">
            <a:avLst/>
          </a:prstGeom>
        </p:spPr>
      </p:pic>
    </p:spTree>
    <p:extLst>
      <p:ext uri="{BB962C8B-B14F-4D97-AF65-F5344CB8AC3E}">
        <p14:creationId xmlns:p14="http://schemas.microsoft.com/office/powerpoint/2010/main" val="1903034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8763000"/>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4800" y="228600"/>
            <a:ext cx="8249478" cy="6324600"/>
          </a:xfrm>
          <a:prstGeom prst="rect">
            <a:avLst/>
          </a:prstGeom>
        </p:spPr>
      </p:pic>
    </p:spTree>
    <p:extLst>
      <p:ext uri="{BB962C8B-B14F-4D97-AF65-F5344CB8AC3E}">
        <p14:creationId xmlns:p14="http://schemas.microsoft.com/office/powerpoint/2010/main" val="2548858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6824"/>
            <a:ext cx="7772400" cy="1609344"/>
          </a:xfrm>
        </p:spPr>
        <p:txBody>
          <a:bodyPr>
            <a:normAutofit/>
          </a:bodyPr>
          <a:lstStyle/>
          <a:p>
            <a:pPr algn="ctr"/>
            <a:r>
              <a:rPr lang="ar-IQ" sz="4000" dirty="0" smtClean="0">
                <a:effectLst/>
              </a:rPr>
              <a:t>2- الفحص السريري </a:t>
            </a:r>
            <a:endParaRPr lang="ar-IQ" sz="4000" dirty="0">
              <a:effectLst/>
            </a:endParaRPr>
          </a:p>
        </p:txBody>
      </p:sp>
      <p:sp>
        <p:nvSpPr>
          <p:cNvPr id="2" name="Content Placeholder 1"/>
          <p:cNvSpPr>
            <a:spLocks noGrp="1"/>
          </p:cNvSpPr>
          <p:nvPr>
            <p:ph idx="1"/>
          </p:nvPr>
        </p:nvSpPr>
        <p:spPr>
          <a:xfrm>
            <a:off x="684663" y="1447800"/>
            <a:ext cx="7772400" cy="4050792"/>
          </a:xfrm>
        </p:spPr>
        <p:txBody>
          <a:bodyPr>
            <a:normAutofit/>
          </a:bodyPr>
          <a:lstStyle/>
          <a:p>
            <a:pPr marL="109728" indent="0" algn="r" rtl="1">
              <a:buNone/>
            </a:pPr>
            <a:r>
              <a:rPr lang="ar-IQ" sz="2800" b="1" dirty="0" smtClean="0"/>
              <a:t>الفحص السريري يتم من قبل الطبيب المختص مرة كل سنه للنساء من 30-35 سنه </a:t>
            </a:r>
          </a:p>
          <a:p>
            <a:pPr algn="r" rtl="1"/>
            <a:endParaRPr lang="ar-IQ" sz="2800" dirty="0"/>
          </a:p>
        </p:txBody>
      </p:sp>
      <p:pic>
        <p:nvPicPr>
          <p:cNvPr id="4" name="Picture 3" descr="&#10;&#10;Surgery&#10;&#10;&#10;&#10;Radiation therapy&#10;&#10;&#10;&#10;Biological therapy (targeted drug therapy)&#10;&#10;&#10;&#10;Hormone therapy&#10;&#10;&#10;&#10;Chemotherapy&#10;&#10;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514600"/>
            <a:ext cx="6324600" cy="3881755"/>
          </a:xfrm>
          <a:prstGeom prst="rect">
            <a:avLst/>
          </a:prstGeom>
          <a:noFill/>
          <a:ln>
            <a:noFill/>
          </a:ln>
        </p:spPr>
      </p:pic>
    </p:spTree>
    <p:extLst>
      <p:ext uri="{BB962C8B-B14F-4D97-AF65-F5344CB8AC3E}">
        <p14:creationId xmlns:p14="http://schemas.microsoft.com/office/powerpoint/2010/main" val="1885916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645" y="124240"/>
            <a:ext cx="7772400" cy="1609344"/>
          </a:xfrm>
        </p:spPr>
        <p:txBody>
          <a:bodyPr/>
          <a:lstStyle/>
          <a:p>
            <a:pPr algn="ctr" rtl="1"/>
            <a:r>
              <a:rPr lang="ar-IQ" dirty="0" smtClean="0">
                <a:effectLst/>
              </a:rPr>
              <a:t>3- فحص الماموكرام </a:t>
            </a:r>
            <a:endParaRPr lang="ar-IQ" dirty="0">
              <a:effectLst/>
            </a:endParaRPr>
          </a:p>
        </p:txBody>
      </p:sp>
      <p:sp>
        <p:nvSpPr>
          <p:cNvPr id="5" name="Content Placeholder 4"/>
          <p:cNvSpPr>
            <a:spLocks noGrp="1"/>
          </p:cNvSpPr>
          <p:nvPr>
            <p:ph idx="1"/>
          </p:nvPr>
        </p:nvSpPr>
        <p:spPr>
          <a:xfrm>
            <a:off x="717645" y="1447800"/>
            <a:ext cx="7772400" cy="4050792"/>
          </a:xfrm>
        </p:spPr>
        <p:txBody>
          <a:bodyPr>
            <a:normAutofit/>
          </a:bodyPr>
          <a:lstStyle/>
          <a:p>
            <a:pPr marL="109728" indent="0" algn="r">
              <a:buNone/>
            </a:pPr>
            <a:r>
              <a:rPr lang="ar-IQ" sz="2800" b="1" dirty="0" smtClean="0"/>
              <a:t>الفحص مرة كل سنتين للنساء بعمر 35-40 سنه.</a:t>
            </a:r>
          </a:p>
          <a:p>
            <a:pPr algn="r"/>
            <a:endParaRPr lang="ar-IQ" sz="2800" dirty="0"/>
          </a:p>
        </p:txBody>
      </p:sp>
      <p:pic>
        <p:nvPicPr>
          <p:cNvPr id="6" name="Content Placeholder 3" descr="Lymph node&#10;surgery&#10;&#10; "/>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209800"/>
            <a:ext cx="6561716" cy="4267200"/>
          </a:xfrm>
          <a:prstGeom prst="rect">
            <a:avLst/>
          </a:prstGeom>
          <a:noFill/>
          <a:ln>
            <a:noFill/>
          </a:ln>
        </p:spPr>
      </p:pic>
    </p:spTree>
    <p:extLst>
      <p:ext uri="{BB962C8B-B14F-4D97-AF65-F5344CB8AC3E}">
        <p14:creationId xmlns:p14="http://schemas.microsoft.com/office/powerpoint/2010/main" val="9240574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djuvant therapy:&#10; After surgery&#10; Combat metastasis.&#10; Chemotherapy and hormone therapy.&#10;Neo-adjuvant therapy:&#10; Before ..."/>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66800" y="762000"/>
            <a:ext cx="7315200" cy="5105400"/>
          </a:xfrm>
          <a:prstGeom prst="rect">
            <a:avLst/>
          </a:prstGeom>
          <a:noFill/>
          <a:ln>
            <a:noFill/>
          </a:ln>
        </p:spPr>
      </p:pic>
    </p:spTree>
    <p:extLst>
      <p:ext uri="{BB962C8B-B14F-4D97-AF65-F5344CB8AC3E}">
        <p14:creationId xmlns:p14="http://schemas.microsoft.com/office/powerpoint/2010/main" val="3133960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mogram CAD Mammogram Digital mammography Breast Ultrasound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85800"/>
            <a:ext cx="7924799" cy="5715000"/>
          </a:xfrm>
          <a:prstGeom prst="rect">
            <a:avLst/>
          </a:prstGeom>
          <a:noFill/>
          <a:ln>
            <a:noFill/>
          </a:ln>
        </p:spPr>
      </p:pic>
    </p:spTree>
    <p:extLst>
      <p:ext uri="{BB962C8B-B14F-4D97-AF65-F5344CB8AC3E}">
        <p14:creationId xmlns:p14="http://schemas.microsoft.com/office/powerpoint/2010/main" val="2845534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east biopsy "/>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7924800" cy="6324600"/>
          </a:xfrm>
          <a:prstGeom prst="rect">
            <a:avLst/>
          </a:prstGeom>
          <a:noFill/>
          <a:ln>
            <a:noFill/>
          </a:ln>
        </p:spPr>
      </p:pic>
    </p:spTree>
    <p:extLst>
      <p:ext uri="{BB962C8B-B14F-4D97-AF65-F5344CB8AC3E}">
        <p14:creationId xmlns:p14="http://schemas.microsoft.com/office/powerpoint/2010/main" val="1941914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side effects of chemo depend on:&#10; the type of drugs used&#10; the amount given&#10; and the length of treatment.&#10;&#10;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85800"/>
            <a:ext cx="6705600" cy="5334000"/>
          </a:xfrm>
          <a:prstGeom prst="rect">
            <a:avLst/>
          </a:prstGeom>
          <a:noFill/>
          <a:ln>
            <a:noFill/>
          </a:ln>
        </p:spPr>
      </p:pic>
    </p:spTree>
    <p:extLst>
      <p:ext uri="{BB962C8B-B14F-4D97-AF65-F5344CB8AC3E}">
        <p14:creationId xmlns:p14="http://schemas.microsoft.com/office/powerpoint/2010/main" val="17130294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التوعية بمرض سرطان الثدي\New folder\IMG_5155.JPG"/>
          <p:cNvPicPr>
            <a:picLocks noChangeAspect="1" noChangeArrowheads="1"/>
          </p:cNvPicPr>
          <p:nvPr/>
        </p:nvPicPr>
        <p:blipFill>
          <a:blip r:embed="rId3" cstate="print"/>
          <a:srcRect/>
          <a:stretch>
            <a:fillRect/>
          </a:stretch>
        </p:blipFill>
        <p:spPr bwMode="auto">
          <a:xfrm>
            <a:off x="118" y="0"/>
            <a:ext cx="9129814" cy="6858000"/>
          </a:xfrm>
          <a:prstGeom prst="rect">
            <a:avLst/>
          </a:prstGeom>
          <a:noFill/>
        </p:spPr>
      </p:pic>
    </p:spTree>
    <p:extLst>
      <p:ext uri="{BB962C8B-B14F-4D97-AF65-F5344CB8AC3E}">
        <p14:creationId xmlns:p14="http://schemas.microsoft.com/office/powerpoint/2010/main" val="4189482003"/>
      </p:ext>
    </p:extLst>
  </p:cSld>
  <p:clrMapOvr>
    <a:masterClrMapping/>
  </p:clrMapOvr>
  <p:transition spd="slow" advClick="0" advTm="15000">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
            <a:ext cx="3048000" cy="1228344"/>
          </a:xfrm>
        </p:spPr>
        <p:txBody>
          <a:bodyPr>
            <a:normAutofit/>
          </a:bodyPr>
          <a:lstStyle/>
          <a:p>
            <a:r>
              <a:rPr lang="en-US" sz="3600" dirty="0" smtClean="0">
                <a:latin typeface="Arial Black" pitchFamily="34" charset="0"/>
              </a:rPr>
              <a:t>Mutation</a:t>
            </a:r>
            <a:endParaRPr lang="en-US" sz="3600" dirty="0">
              <a:latin typeface="Arial Black" pitchFamily="34" charset="0"/>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1600" y="1577927"/>
            <a:ext cx="6248399" cy="461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0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additive="base">
                                        <p:cTn id="12" dur="500" fill="hold"/>
                                        <p:tgtEl>
                                          <p:spTgt spid="13314"/>
                                        </p:tgtEl>
                                        <p:attrNameLst>
                                          <p:attrName>ppt_x</p:attrName>
                                        </p:attrNameLst>
                                      </p:cBhvr>
                                      <p:tavLst>
                                        <p:tav tm="0">
                                          <p:val>
                                            <p:strVal val="#ppt_x"/>
                                          </p:val>
                                        </p:tav>
                                        <p:tav tm="100000">
                                          <p:val>
                                            <p:strVal val="#ppt_x"/>
                                          </p:val>
                                        </p:tav>
                                      </p:tavLst>
                                    </p:anim>
                                    <p:anim calcmode="lin" valueType="num">
                                      <p:cBhvr additive="base">
                                        <p:cTn id="13"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8229600" cy="990600"/>
          </a:xfrm>
        </p:spPr>
        <p:txBody>
          <a:bodyPr>
            <a:normAutofit/>
          </a:bodyPr>
          <a:lstStyle/>
          <a:p>
            <a:pPr algn="ctr"/>
            <a:r>
              <a:rPr lang="ar-SA" u="sng" dirty="0">
                <a:effectLst/>
                <a:uFill>
                  <a:solidFill>
                    <a:srgbClr val="00B0F0"/>
                  </a:solidFill>
                </a:uFill>
              </a:rPr>
              <a:t>المرحلة الأولى من سرطان </a:t>
            </a:r>
            <a:r>
              <a:rPr lang="ar-SA" u="sng" dirty="0" smtClean="0">
                <a:effectLst/>
                <a:uFill>
                  <a:solidFill>
                    <a:srgbClr val="00B0F0"/>
                  </a:solidFill>
                </a:uFill>
              </a:rPr>
              <a:t>الثدي</a:t>
            </a:r>
            <a:endParaRPr lang="ar-IQ" sz="2400" b="0" u="sng" dirty="0">
              <a:solidFill>
                <a:schemeClr val="tx1"/>
              </a:solidFill>
              <a:uFill>
                <a:solidFill>
                  <a:srgbClr val="00B0F0"/>
                </a:solidFill>
              </a:uFill>
            </a:endParaRPr>
          </a:p>
        </p:txBody>
      </p:sp>
      <p:pic>
        <p:nvPicPr>
          <p:cNvPr id="5" name="Content Placeholder 4" descr="المرحلة الأولى من سرطان الثدي"/>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6324600" cy="5105400"/>
          </a:xfrm>
          <a:prstGeom prst="rect">
            <a:avLst/>
          </a:prstGeom>
          <a:noFill/>
          <a:ln>
            <a:noFill/>
          </a:ln>
        </p:spPr>
      </p:pic>
      <p:sp>
        <p:nvSpPr>
          <p:cNvPr id="2" name="Rectangle 1"/>
          <p:cNvSpPr/>
          <p:nvPr/>
        </p:nvSpPr>
        <p:spPr>
          <a:xfrm>
            <a:off x="6248400" y="1143000"/>
            <a:ext cx="2819400" cy="2343655"/>
          </a:xfrm>
          <a:prstGeom prst="rect">
            <a:avLst/>
          </a:prstGeom>
        </p:spPr>
        <p:txBody>
          <a:bodyPr wrap="square">
            <a:spAutoFit/>
          </a:bodyPr>
          <a:lstStyle/>
          <a:p>
            <a:pPr marL="342900" indent="-342900" algn="r" rtl="1">
              <a:lnSpc>
                <a:spcPct val="150000"/>
              </a:lnSpc>
              <a:buFont typeface="Arial" pitchFamily="34" charset="0"/>
              <a:buChar char="•"/>
            </a:pPr>
            <a:r>
              <a:rPr lang="ar-SA" sz="2000" b="1" dirty="0"/>
              <a:t>الورم لا يتجاوز قطره حجم </a:t>
            </a:r>
            <a:r>
              <a:rPr lang="ar-SA" sz="2000" b="1" dirty="0" smtClean="0"/>
              <a:t>2سم حوالي </a:t>
            </a:r>
            <a:r>
              <a:rPr lang="ar-SA" sz="2000" b="1" dirty="0"/>
              <a:t>حجم فستقة دون قشرتها</a:t>
            </a:r>
            <a:r>
              <a:rPr lang="ar-IQ" sz="2000" b="1" dirty="0"/>
              <a:t>, </a:t>
            </a:r>
            <a:endParaRPr lang="ar-IQ" sz="2000" b="1" dirty="0" smtClean="0"/>
          </a:p>
          <a:p>
            <a:pPr marL="342900" indent="-342900" algn="r" rtl="1">
              <a:lnSpc>
                <a:spcPct val="150000"/>
              </a:lnSpc>
              <a:buFont typeface="Arial" pitchFamily="34" charset="0"/>
              <a:buChar char="•"/>
            </a:pPr>
            <a:r>
              <a:rPr lang="ar-IQ" sz="2000" b="1" dirty="0" smtClean="0"/>
              <a:t>لم </a:t>
            </a:r>
            <a:r>
              <a:rPr lang="ar-IQ" sz="2000" b="1" dirty="0"/>
              <a:t>ينتشر الى الغدد المفية, </a:t>
            </a:r>
            <a:endParaRPr lang="ar-IQ" sz="2000" b="1" dirty="0" smtClean="0"/>
          </a:p>
          <a:p>
            <a:pPr marL="342900" indent="-342900" algn="r" rtl="1">
              <a:lnSpc>
                <a:spcPct val="150000"/>
              </a:lnSpc>
              <a:buFont typeface="Arial" pitchFamily="34" charset="0"/>
              <a:buChar char="•"/>
            </a:pPr>
            <a:r>
              <a:rPr lang="ar-IQ" sz="2000" b="1" dirty="0" smtClean="0"/>
              <a:t>لم </a:t>
            </a:r>
            <a:r>
              <a:rPr lang="ar-IQ" sz="2000" b="1" dirty="0"/>
              <a:t>ينتشر خارج الثدي .</a:t>
            </a:r>
          </a:p>
        </p:txBody>
      </p:sp>
    </p:spTree>
    <p:extLst>
      <p:ext uri="{BB962C8B-B14F-4D97-AF65-F5344CB8AC3E}">
        <p14:creationId xmlns:p14="http://schemas.microsoft.com/office/powerpoint/2010/main" val="2063128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534400" cy="762000"/>
          </a:xfrm>
        </p:spPr>
        <p:txBody>
          <a:bodyPr>
            <a:normAutofit/>
          </a:bodyPr>
          <a:lstStyle/>
          <a:p>
            <a:pPr lvl="0" algn="ctr">
              <a:spcBef>
                <a:spcPts val="1200"/>
              </a:spcBef>
            </a:pPr>
            <a:r>
              <a:rPr lang="ar-IQ" sz="4000" u="sng" dirty="0" smtClean="0">
                <a:solidFill>
                  <a:schemeClr val="tx1"/>
                </a:solidFill>
                <a:effectLst/>
                <a:uFill>
                  <a:solidFill>
                    <a:srgbClr val="00B0F0"/>
                  </a:solidFill>
                </a:uFill>
              </a:rPr>
              <a:t>المرحلة الثانية من سرطان الثدي</a:t>
            </a:r>
            <a:r>
              <a:rPr lang="ar-IQ" sz="4000" dirty="0" smtClean="0">
                <a:solidFill>
                  <a:schemeClr val="tx1"/>
                </a:solidFill>
                <a:effectLst/>
              </a:rPr>
              <a:t> </a:t>
            </a:r>
            <a:endParaRPr lang="ar-IQ" sz="4000" dirty="0">
              <a:solidFill>
                <a:schemeClr val="tx1"/>
              </a:solidFill>
            </a:endParaRPr>
          </a:p>
        </p:txBody>
      </p:sp>
      <p:pic>
        <p:nvPicPr>
          <p:cNvPr id="4" name="Content Placeholder 3" descr="المرحلة الثانية من سرطان الثدي"/>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5867400" cy="5334000"/>
          </a:xfrm>
          <a:prstGeom prst="rect">
            <a:avLst/>
          </a:prstGeom>
          <a:noFill/>
          <a:ln>
            <a:noFill/>
          </a:ln>
        </p:spPr>
      </p:pic>
      <p:sp>
        <p:nvSpPr>
          <p:cNvPr id="2" name="Rectangle 1"/>
          <p:cNvSpPr/>
          <p:nvPr/>
        </p:nvSpPr>
        <p:spPr>
          <a:xfrm>
            <a:off x="6248400" y="1284744"/>
            <a:ext cx="2819400" cy="3046988"/>
          </a:xfrm>
          <a:prstGeom prst="rect">
            <a:avLst/>
          </a:prstGeom>
        </p:spPr>
        <p:txBody>
          <a:bodyPr wrap="square">
            <a:spAutoFit/>
          </a:bodyPr>
          <a:lstStyle/>
          <a:p>
            <a:pPr marL="342900" indent="-342900" algn="just" rtl="1">
              <a:buFont typeface="Arial" pitchFamily="34" charset="0"/>
              <a:buChar char="•"/>
            </a:pPr>
            <a:r>
              <a:rPr lang="ar-SA" sz="2400" b="1" dirty="0"/>
              <a:t>يتراوح قطر الورم من 2 ولغاية 5 سم</a:t>
            </a:r>
            <a:r>
              <a:rPr lang="ar-SA" sz="2400" b="1" dirty="0" smtClean="0"/>
              <a:t>.</a:t>
            </a:r>
            <a:endParaRPr lang="ar-IQ" sz="2400" b="1" dirty="0" smtClean="0"/>
          </a:p>
          <a:p>
            <a:pPr algn="just" rtl="1"/>
            <a:r>
              <a:rPr lang="ar-SA" sz="2400" b="1" dirty="0" smtClean="0"/>
              <a:t> </a:t>
            </a:r>
            <a:endParaRPr lang="ar-IQ" sz="2400" b="1" dirty="0" smtClean="0"/>
          </a:p>
          <a:p>
            <a:pPr marL="342900" indent="-342900" algn="just" rtl="1">
              <a:buFont typeface="Arial" pitchFamily="34" charset="0"/>
              <a:buChar char="•"/>
            </a:pPr>
            <a:r>
              <a:rPr lang="ar-SA" sz="2400" b="1" dirty="0" smtClean="0"/>
              <a:t>من </a:t>
            </a:r>
            <a:r>
              <a:rPr lang="ar-SA" sz="2400" b="1" dirty="0"/>
              <a:t>الممكن أن يكون السرطان قد انتشر أو لم ينتشر الى الغدد الليمفاوية تحت الإبط</a:t>
            </a:r>
            <a:endParaRPr lang="ar-IQ" sz="2400" b="1" dirty="0"/>
          </a:p>
        </p:txBody>
      </p:sp>
    </p:spTree>
    <p:extLst>
      <p:ext uri="{BB962C8B-B14F-4D97-AF65-F5344CB8AC3E}">
        <p14:creationId xmlns:p14="http://schemas.microsoft.com/office/powerpoint/2010/main" val="42628616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638"/>
            <a:ext cx="8229600" cy="792162"/>
          </a:xfrm>
        </p:spPr>
        <p:txBody>
          <a:bodyPr>
            <a:normAutofit/>
          </a:bodyPr>
          <a:lstStyle/>
          <a:p>
            <a:pPr algn="ctr"/>
            <a:r>
              <a:rPr lang="ar-SA" u="sng" dirty="0">
                <a:solidFill>
                  <a:schemeClr val="tx1"/>
                </a:solidFill>
                <a:effectLst/>
                <a:uFill>
                  <a:solidFill>
                    <a:srgbClr val="00B0F0"/>
                  </a:solidFill>
                </a:uFill>
              </a:rPr>
              <a:t>المرحلة الثالثة من سرطان </a:t>
            </a:r>
            <a:r>
              <a:rPr lang="ar-SA" u="sng" dirty="0" smtClean="0">
                <a:solidFill>
                  <a:schemeClr val="tx1"/>
                </a:solidFill>
                <a:effectLst/>
                <a:uFill>
                  <a:solidFill>
                    <a:srgbClr val="00B0F0"/>
                  </a:solidFill>
                </a:uFill>
              </a:rPr>
              <a:t>الثدي</a:t>
            </a:r>
            <a:endParaRPr lang="ar-IQ" u="sng" dirty="0">
              <a:solidFill>
                <a:schemeClr val="tx1"/>
              </a:solidFill>
              <a:uFill>
                <a:solidFill>
                  <a:srgbClr val="00B0F0"/>
                </a:solidFill>
              </a:uFill>
            </a:endParaRPr>
          </a:p>
        </p:txBody>
      </p:sp>
      <p:pic>
        <p:nvPicPr>
          <p:cNvPr id="4" name="Content Placeholder 3" descr="المرحلة الثالثة من سرطان الثدي"/>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6400800" cy="5334000"/>
          </a:xfrm>
          <a:prstGeom prst="rect">
            <a:avLst/>
          </a:prstGeom>
          <a:noFill/>
          <a:ln>
            <a:noFill/>
          </a:ln>
        </p:spPr>
      </p:pic>
      <p:sp>
        <p:nvSpPr>
          <p:cNvPr id="2" name="Rectangle 1"/>
          <p:cNvSpPr/>
          <p:nvPr/>
        </p:nvSpPr>
        <p:spPr>
          <a:xfrm>
            <a:off x="6629400" y="1295400"/>
            <a:ext cx="2286000" cy="2308324"/>
          </a:xfrm>
          <a:prstGeom prst="rect">
            <a:avLst/>
          </a:prstGeom>
        </p:spPr>
        <p:txBody>
          <a:bodyPr wrap="square">
            <a:spAutoFit/>
          </a:bodyPr>
          <a:lstStyle/>
          <a:p>
            <a:pPr algn="r" rtl="1">
              <a:lnSpc>
                <a:spcPct val="150000"/>
              </a:lnSpc>
            </a:pPr>
            <a:r>
              <a:rPr lang="ar-SA" sz="2400" b="1" dirty="0"/>
              <a:t>الورم </a:t>
            </a:r>
            <a:r>
              <a:rPr lang="ar-SA" sz="2400" b="1" dirty="0">
                <a:solidFill>
                  <a:srgbClr val="C00000"/>
                </a:solidFill>
              </a:rPr>
              <a:t>أكبر</a:t>
            </a:r>
            <a:r>
              <a:rPr lang="ar-SA" sz="2400" b="1" dirty="0"/>
              <a:t> من </a:t>
            </a:r>
            <a:r>
              <a:rPr lang="ar-SA" sz="2400" b="1" dirty="0">
                <a:solidFill>
                  <a:srgbClr val="C00000"/>
                </a:solidFill>
              </a:rPr>
              <a:t>5 سم</a:t>
            </a:r>
            <a:r>
              <a:rPr lang="ar-SA" sz="2400" b="1" dirty="0" smtClean="0"/>
              <a:t>،</a:t>
            </a:r>
            <a:endParaRPr lang="ar-IQ" sz="2400" b="1" dirty="0" smtClean="0"/>
          </a:p>
          <a:p>
            <a:pPr algn="r" rtl="1">
              <a:lnSpc>
                <a:spcPct val="150000"/>
              </a:lnSpc>
            </a:pPr>
            <a:r>
              <a:rPr lang="ar-SA" sz="2400" b="1" dirty="0" smtClean="0"/>
              <a:t> </a:t>
            </a:r>
            <a:r>
              <a:rPr lang="ar-SA" sz="2400" b="1" dirty="0"/>
              <a:t>كما تنتشر خلايا سرطانية في </a:t>
            </a:r>
            <a:r>
              <a:rPr lang="ar-IQ" sz="2400" b="1" dirty="0"/>
              <a:t>الغدد</a:t>
            </a:r>
            <a:r>
              <a:rPr lang="ar-SA" sz="2400" b="1" dirty="0"/>
              <a:t> الليمفاوية</a:t>
            </a:r>
            <a:endParaRPr lang="ar-IQ" sz="2400" b="1" dirty="0"/>
          </a:p>
        </p:txBody>
      </p:sp>
    </p:spTree>
    <p:extLst>
      <p:ext uri="{BB962C8B-B14F-4D97-AF65-F5344CB8AC3E}">
        <p14:creationId xmlns:p14="http://schemas.microsoft.com/office/powerpoint/2010/main" val="7615541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81599" y="1524000"/>
            <a:ext cx="3810000" cy="3276600"/>
          </a:xfrm>
        </p:spPr>
        <p:txBody>
          <a:bodyPr anchor="t">
            <a:normAutofit/>
          </a:bodyPr>
          <a:lstStyle/>
          <a:p>
            <a:pPr algn="just">
              <a:lnSpc>
                <a:spcPct val="150000"/>
              </a:lnSpc>
            </a:pPr>
            <a:r>
              <a:rPr lang="ar-SA" sz="2200" dirty="0" smtClean="0">
                <a:solidFill>
                  <a:schemeClr val="tx1"/>
                </a:solidFill>
                <a:effectLst/>
              </a:rPr>
              <a:t>المرحلة </a:t>
            </a:r>
            <a:r>
              <a:rPr lang="ar-SA" sz="2200" dirty="0">
                <a:solidFill>
                  <a:schemeClr val="tx1"/>
                </a:solidFill>
                <a:effectLst/>
              </a:rPr>
              <a:t>الرابعة (</a:t>
            </a:r>
            <a:r>
              <a:rPr lang="en-US" sz="2200" dirty="0">
                <a:solidFill>
                  <a:schemeClr val="tx1"/>
                </a:solidFill>
                <a:effectLst/>
              </a:rPr>
              <a:t>VI</a:t>
            </a:r>
            <a:r>
              <a:rPr lang="ar-SA" sz="2200" dirty="0">
                <a:solidFill>
                  <a:schemeClr val="tx1"/>
                </a:solidFill>
                <a:effectLst/>
              </a:rPr>
              <a:t>) هي الأكثر تقدما من بين مراحل سرطان الثدي. في هذه المرحلة يكون سرطان الثدي قد انتشر في أنحاء مختلفة من الجسم. ينتشر سرطان الثدي غالبا في </a:t>
            </a:r>
            <a:r>
              <a:rPr lang="en-US" sz="2200" dirty="0" smtClean="0">
                <a:solidFill>
                  <a:schemeClr val="tx1"/>
                </a:solidFill>
                <a:effectLst/>
              </a:rPr>
              <a:t> </a:t>
            </a:r>
            <a:r>
              <a:rPr lang="ar-SA" sz="2200" dirty="0" smtClean="0">
                <a:solidFill>
                  <a:srgbClr val="FF0000"/>
                </a:solidFill>
                <a:effectLst/>
              </a:rPr>
              <a:t>العظام</a:t>
            </a:r>
            <a:r>
              <a:rPr lang="ar-SA" sz="2200" dirty="0">
                <a:solidFill>
                  <a:schemeClr val="tx1"/>
                </a:solidFill>
                <a:effectLst/>
              </a:rPr>
              <a:t>، </a:t>
            </a:r>
            <a:r>
              <a:rPr lang="ar-SA" sz="2200" dirty="0">
                <a:solidFill>
                  <a:srgbClr val="FF0000"/>
                </a:solidFill>
                <a:effectLst/>
              </a:rPr>
              <a:t>الدماغ</a:t>
            </a:r>
            <a:r>
              <a:rPr lang="ar-SA" sz="2200" dirty="0">
                <a:solidFill>
                  <a:schemeClr val="tx1"/>
                </a:solidFill>
                <a:effectLst/>
              </a:rPr>
              <a:t>، </a:t>
            </a:r>
            <a:r>
              <a:rPr lang="ar-SA" sz="2200" dirty="0">
                <a:solidFill>
                  <a:srgbClr val="FF0000"/>
                </a:solidFill>
                <a:effectLst/>
              </a:rPr>
              <a:t>الكبد</a:t>
            </a:r>
            <a:r>
              <a:rPr lang="ar-SA" sz="2200" dirty="0">
                <a:solidFill>
                  <a:schemeClr val="tx1"/>
                </a:solidFill>
                <a:effectLst/>
              </a:rPr>
              <a:t> و</a:t>
            </a:r>
            <a:r>
              <a:rPr lang="ar-SA" sz="2200" dirty="0">
                <a:solidFill>
                  <a:srgbClr val="FF0000"/>
                </a:solidFill>
                <a:effectLst/>
              </a:rPr>
              <a:t>الرئتين</a:t>
            </a:r>
            <a:r>
              <a:rPr lang="ar-SA" sz="2200" dirty="0">
                <a:solidFill>
                  <a:schemeClr val="tx1"/>
                </a:solidFill>
                <a:effectLst/>
              </a:rPr>
              <a:t>. </a:t>
            </a:r>
            <a:endParaRPr lang="ar-IQ" sz="2200" dirty="0">
              <a:solidFill>
                <a:schemeClr val="tx1"/>
              </a:solidFill>
            </a:endParaRPr>
          </a:p>
        </p:txBody>
      </p:sp>
      <p:pic>
        <p:nvPicPr>
          <p:cNvPr id="4" name="Content Placeholder 3" descr="المرحلة الرابعة من سرطان الثدي"/>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5105400" cy="5562600"/>
          </a:xfrm>
          <a:prstGeom prst="rect">
            <a:avLst/>
          </a:prstGeom>
          <a:noFill/>
          <a:ln>
            <a:noFill/>
          </a:ln>
        </p:spPr>
      </p:pic>
      <p:sp>
        <p:nvSpPr>
          <p:cNvPr id="2" name="Rectangle 1"/>
          <p:cNvSpPr/>
          <p:nvPr/>
        </p:nvSpPr>
        <p:spPr>
          <a:xfrm>
            <a:off x="533400" y="282714"/>
            <a:ext cx="8458199" cy="707886"/>
          </a:xfrm>
          <a:prstGeom prst="rect">
            <a:avLst/>
          </a:prstGeom>
        </p:spPr>
        <p:txBody>
          <a:bodyPr wrap="square">
            <a:spAutoFit/>
          </a:bodyPr>
          <a:lstStyle/>
          <a:p>
            <a:pPr algn="ctr" rtl="1"/>
            <a:r>
              <a:rPr lang="ar-SA" sz="4000" b="1" u="sng" dirty="0">
                <a:uFill>
                  <a:solidFill>
                    <a:srgbClr val="00B0F0"/>
                  </a:solidFill>
                </a:uFill>
                <a:cs typeface="+mj-cs"/>
              </a:rPr>
              <a:t>المرحلة </a:t>
            </a:r>
            <a:r>
              <a:rPr lang="ar-SA" sz="4000" b="1" u="sng" dirty="0" smtClean="0">
                <a:uFill>
                  <a:solidFill>
                    <a:srgbClr val="00B0F0"/>
                  </a:solidFill>
                </a:uFill>
                <a:cs typeface="+mj-cs"/>
              </a:rPr>
              <a:t>ال</a:t>
            </a:r>
            <a:r>
              <a:rPr lang="ar-IQ" sz="4000" b="1" u="sng" dirty="0" smtClean="0">
                <a:uFill>
                  <a:solidFill>
                    <a:srgbClr val="00B0F0"/>
                  </a:solidFill>
                </a:uFill>
                <a:cs typeface="+mj-cs"/>
              </a:rPr>
              <a:t>رابع</a:t>
            </a:r>
            <a:r>
              <a:rPr lang="ar-SA" sz="4000" b="1" u="sng" dirty="0" smtClean="0">
                <a:uFill>
                  <a:solidFill>
                    <a:srgbClr val="00B0F0"/>
                  </a:solidFill>
                </a:uFill>
                <a:cs typeface="+mj-cs"/>
              </a:rPr>
              <a:t>ة </a:t>
            </a:r>
            <a:r>
              <a:rPr lang="ar-SA" sz="4000" b="1" u="sng" dirty="0">
                <a:uFill>
                  <a:solidFill>
                    <a:srgbClr val="00B0F0"/>
                  </a:solidFill>
                </a:uFill>
                <a:cs typeface="+mj-cs"/>
              </a:rPr>
              <a:t>من سرطان </a:t>
            </a:r>
            <a:r>
              <a:rPr lang="ar-SA" sz="4000" b="1" u="sng" dirty="0" smtClean="0">
                <a:uFill>
                  <a:solidFill>
                    <a:srgbClr val="00B0F0"/>
                  </a:solidFill>
                </a:uFill>
                <a:cs typeface="+mj-cs"/>
              </a:rPr>
              <a:t>الثدي</a:t>
            </a:r>
            <a:endParaRPr lang="ar-IQ" sz="4000" b="1" u="sng" dirty="0">
              <a:uFill>
                <a:solidFill>
                  <a:srgbClr val="00B0F0"/>
                </a:solidFill>
              </a:uFill>
              <a:cs typeface="+mj-cs"/>
            </a:endParaRPr>
          </a:p>
        </p:txBody>
      </p:sp>
    </p:spTree>
    <p:extLst>
      <p:ext uri="{BB962C8B-B14F-4D97-AF65-F5344CB8AC3E}">
        <p14:creationId xmlns:p14="http://schemas.microsoft.com/office/powerpoint/2010/main" val="2805239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09800"/>
            <a:ext cx="8229600" cy="1981200"/>
          </a:xfrm>
        </p:spPr>
        <p:txBody>
          <a:bodyPr>
            <a:normAutofit/>
          </a:bodyPr>
          <a:lstStyle/>
          <a:p>
            <a:pPr algn="ctr"/>
            <a:r>
              <a:rPr lang="ar-IQ" sz="6000" b="1" dirty="0" smtClean="0">
                <a:effectLst>
                  <a:outerShdw blurRad="38100" dist="38100" dir="2700000" algn="tl">
                    <a:srgbClr val="000000">
                      <a:alpha val="43137"/>
                    </a:srgbClr>
                  </a:outerShdw>
                </a:effectLst>
              </a:rPr>
              <a:t>علاج سرطان الثدي</a:t>
            </a:r>
            <a:endParaRPr lang="ar-IQ"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53419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a:ln>
            <a:solidFill>
              <a:schemeClr val="bg1"/>
            </a:solidFill>
          </a:ln>
        </p:spPr>
        <p:style>
          <a:lnRef idx="2">
            <a:schemeClr val="dk1"/>
          </a:lnRef>
          <a:fillRef idx="1">
            <a:schemeClr val="lt1"/>
          </a:fillRef>
          <a:effectRef idx="0">
            <a:schemeClr val="dk1"/>
          </a:effectRef>
          <a:fontRef idx="minor">
            <a:schemeClr val="dk1"/>
          </a:fontRef>
        </p:style>
        <p:txBody>
          <a:bodyPr/>
          <a:lstStyle/>
          <a:p>
            <a:pPr algn="r"/>
            <a:r>
              <a:rPr lang="ar-IQ" cap="none" dirty="0" smtClean="0">
                <a:ln w="0"/>
                <a:solidFill>
                  <a:schemeClr val="tx1"/>
                </a:solidFill>
                <a:effectLst>
                  <a:outerShdw blurRad="38100" dist="19050" dir="2700000" algn="tl" rotWithShape="0">
                    <a:schemeClr val="dk1">
                      <a:alpha val="40000"/>
                    </a:schemeClr>
                  </a:outerShdw>
                </a:effectLst>
              </a:rPr>
              <a:t>علاج سرطان الثدي </a:t>
            </a:r>
            <a:endParaRPr lang="ar-IQ" cap="none" dirty="0">
              <a:ln w="0"/>
              <a:solidFill>
                <a:schemeClr val="tx1"/>
              </a:solidFill>
              <a:effectLst>
                <a:outerShdw blurRad="38100" dist="19050" dir="2700000" algn="tl" rotWithShape="0">
                  <a:schemeClr val="dk1">
                    <a:alpha val="40000"/>
                  </a:schemeClr>
                </a:outerShdw>
              </a:effectLst>
            </a:endParaRPr>
          </a:p>
        </p:txBody>
      </p:sp>
      <p:sp>
        <p:nvSpPr>
          <p:cNvPr id="2" name="Content Placeholder 1"/>
          <p:cNvSpPr>
            <a:spLocks noGrp="1"/>
          </p:cNvSpPr>
          <p:nvPr>
            <p:ph idx="1"/>
          </p:nvPr>
        </p:nvSpPr>
        <p:spPr>
          <a:xfrm>
            <a:off x="685800" y="1676400"/>
            <a:ext cx="7772400" cy="4050792"/>
          </a:xfrm>
        </p:spPr>
        <p:txBody>
          <a:bodyPr>
            <a:normAutofit/>
          </a:bodyPr>
          <a:lstStyle/>
          <a:p>
            <a:pPr marL="624078" indent="-514350" algn="r" rtl="1">
              <a:lnSpc>
                <a:spcPct val="150000"/>
              </a:lnSpc>
              <a:buClr>
                <a:schemeClr val="accent1">
                  <a:lumMod val="50000"/>
                </a:schemeClr>
              </a:buClr>
              <a:buSzPct val="100000"/>
              <a:buFont typeface="+mj-lt"/>
              <a:buAutoNum type="arabicPeriod"/>
            </a:pPr>
            <a:r>
              <a:rPr lang="ar-IQ" sz="2800" b="1" dirty="0" smtClean="0"/>
              <a:t>الجراحة .</a:t>
            </a:r>
          </a:p>
          <a:p>
            <a:pPr marL="624078" indent="-514350" algn="r" rtl="1">
              <a:lnSpc>
                <a:spcPct val="150000"/>
              </a:lnSpc>
              <a:buClr>
                <a:schemeClr val="accent1">
                  <a:lumMod val="50000"/>
                </a:schemeClr>
              </a:buClr>
              <a:buSzPct val="100000"/>
              <a:buFont typeface="+mj-lt"/>
              <a:buAutoNum type="arabicPeriod"/>
            </a:pPr>
            <a:r>
              <a:rPr lang="ar-IQ" sz="2800" b="1" dirty="0"/>
              <a:t>العلاج </a:t>
            </a:r>
            <a:r>
              <a:rPr lang="ar-IQ" sz="2800" b="1" dirty="0" smtClean="0"/>
              <a:t>الكيمياوي.</a:t>
            </a:r>
          </a:p>
          <a:p>
            <a:pPr marL="624078" indent="-514350" algn="r" rtl="1">
              <a:lnSpc>
                <a:spcPct val="150000"/>
              </a:lnSpc>
              <a:buClr>
                <a:schemeClr val="accent1">
                  <a:lumMod val="50000"/>
                </a:schemeClr>
              </a:buClr>
              <a:buSzPct val="100000"/>
              <a:buFont typeface="+mj-lt"/>
              <a:buAutoNum type="arabicPeriod"/>
            </a:pPr>
            <a:r>
              <a:rPr lang="ar-IQ" sz="2800" b="1" dirty="0" smtClean="0"/>
              <a:t>العلاج بالاشعاع.</a:t>
            </a:r>
          </a:p>
          <a:p>
            <a:pPr marL="624078" indent="-514350" algn="r" rtl="1">
              <a:lnSpc>
                <a:spcPct val="150000"/>
              </a:lnSpc>
              <a:buClr>
                <a:schemeClr val="accent1">
                  <a:lumMod val="50000"/>
                </a:schemeClr>
              </a:buClr>
              <a:buSzPct val="100000"/>
              <a:buFont typeface="+mj-lt"/>
              <a:buAutoNum type="arabicPeriod"/>
            </a:pPr>
            <a:r>
              <a:rPr lang="ar-IQ" sz="2800" b="1" dirty="0" smtClean="0"/>
              <a:t>العلاج البايولوجي.</a:t>
            </a:r>
          </a:p>
          <a:p>
            <a:pPr marL="624078" indent="-514350" algn="r" rtl="1">
              <a:lnSpc>
                <a:spcPct val="150000"/>
              </a:lnSpc>
              <a:buClr>
                <a:schemeClr val="accent1">
                  <a:lumMod val="50000"/>
                </a:schemeClr>
              </a:buClr>
              <a:buSzPct val="100000"/>
              <a:buFont typeface="+mj-lt"/>
              <a:buAutoNum type="arabicPeriod"/>
            </a:pPr>
            <a:r>
              <a:rPr lang="ar-IQ" sz="2800" b="1" dirty="0" smtClean="0"/>
              <a:t>العلاج الهرموني .</a:t>
            </a:r>
          </a:p>
        </p:txBody>
      </p:sp>
    </p:spTree>
    <p:extLst>
      <p:ext uri="{BB962C8B-B14F-4D97-AF65-F5344CB8AC3E}">
        <p14:creationId xmlns:p14="http://schemas.microsoft.com/office/powerpoint/2010/main" val="3659015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0"/>
            <a:ext cx="7772400" cy="1609344"/>
          </a:xfrm>
        </p:spPr>
        <p:txBody>
          <a:bodyPr/>
          <a:lstStyle/>
          <a:p>
            <a:pPr algn="ctr"/>
            <a:r>
              <a:rPr lang="ar-IQ" dirty="0" smtClean="0"/>
              <a:t>1- العلاج الجراحي</a:t>
            </a:r>
            <a:endParaRPr lang="ar-IQ" dirty="0"/>
          </a:p>
        </p:txBody>
      </p:sp>
      <p:pic>
        <p:nvPicPr>
          <p:cNvPr id="4" name="Content Placeholder 3" descr="Breast Cance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0921" y="1609344"/>
            <a:ext cx="6214558" cy="4864100"/>
          </a:xfrm>
          <a:prstGeom prst="rect">
            <a:avLst/>
          </a:prstGeom>
          <a:noFill/>
          <a:ln>
            <a:noFill/>
          </a:ln>
        </p:spPr>
      </p:pic>
    </p:spTree>
    <p:extLst>
      <p:ext uri="{BB962C8B-B14F-4D97-AF65-F5344CB8AC3E}">
        <p14:creationId xmlns:p14="http://schemas.microsoft.com/office/powerpoint/2010/main" val="42374855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609344"/>
          </a:xfrm>
        </p:spPr>
        <p:txBody>
          <a:bodyPr/>
          <a:lstStyle/>
          <a:p>
            <a:pPr algn="ctr"/>
            <a:r>
              <a:rPr lang="ar-IQ" dirty="0" smtClean="0"/>
              <a:t>2- العلاج الكيميائي</a:t>
            </a:r>
            <a:endParaRPr lang="ar-IQ" dirty="0"/>
          </a:p>
        </p:txBody>
      </p:sp>
      <p:pic>
        <p:nvPicPr>
          <p:cNvPr id="4" name="Content Placeholder 3" descr="http://2.bp.blogspot.com/-E6scm4obHe8/UH7MmsyWm3I/AAAAAAAAA8Y/qJcMCDHfhD4/s320/%25D8%25B3%25D8%25B1%25D8%25B7%25D8%25A7%25D9%2586+%25D8%25A7%25D9%2584%25D8%25AB%25D8%25AF%25D9%258A+7+.jpg">
            <a:hlinkClick r:id="rId2"/>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24000" y="1905000"/>
            <a:ext cx="5867400" cy="3809999"/>
          </a:xfrm>
          <a:prstGeom prst="rect">
            <a:avLst/>
          </a:prstGeom>
          <a:noFill/>
          <a:ln>
            <a:noFill/>
          </a:ln>
        </p:spPr>
      </p:pic>
    </p:spTree>
    <p:extLst>
      <p:ext uri="{BB962C8B-B14F-4D97-AF65-F5344CB8AC3E}">
        <p14:creationId xmlns:p14="http://schemas.microsoft.com/office/powerpoint/2010/main" val="1118553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609344"/>
          </a:xfrm>
        </p:spPr>
        <p:txBody>
          <a:bodyPr/>
          <a:lstStyle/>
          <a:p>
            <a:pPr algn="ctr"/>
            <a:r>
              <a:rPr lang="ar-IQ" dirty="0" smtClean="0"/>
              <a:t>3- العلاج بالاشعاع</a:t>
            </a:r>
            <a:endParaRPr lang="ar-IQ" dirty="0"/>
          </a:p>
        </p:txBody>
      </p:sp>
      <p:pic>
        <p:nvPicPr>
          <p:cNvPr id="4" name="Content Placeholder 3" descr="http://3.bp.blogspot.com/-DxFzvngVG-k/UH7L5mkirBI/AAAAAAAAA8Q/TDUstSKD6cU/s320/%D8%B3%D8%B1%D8%B7%D8%A7%D9%86+%D8%A7%D9%84%D8%AB%D8%AF%D9%8A+6.jpg">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28800"/>
            <a:ext cx="5562600" cy="4114800"/>
          </a:xfrm>
          <a:prstGeom prst="rect">
            <a:avLst/>
          </a:prstGeom>
          <a:noFill/>
          <a:ln>
            <a:noFill/>
          </a:ln>
        </p:spPr>
      </p:pic>
    </p:spTree>
    <p:extLst>
      <p:ext uri="{BB962C8B-B14F-4D97-AF65-F5344CB8AC3E}">
        <p14:creationId xmlns:p14="http://schemas.microsoft.com/office/powerpoint/2010/main" val="2264550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609344"/>
          </a:xfrm>
        </p:spPr>
        <p:txBody>
          <a:bodyPr/>
          <a:lstStyle/>
          <a:p>
            <a:pPr algn="ctr"/>
            <a:r>
              <a:rPr lang="ar-IQ" dirty="0" smtClean="0"/>
              <a:t>4-العلاج الهرموني</a:t>
            </a:r>
            <a:endParaRPr lang="ar-IQ" dirty="0"/>
          </a:p>
        </p:txBody>
      </p:sp>
      <p:pic>
        <p:nvPicPr>
          <p:cNvPr id="4" name="Picture 3" descr="http://4.bp.blogspot.com/-SzSsriXH5Js/UH7YLR3JI0I/AAAAAAAAA9c/N0-n_B6N3CY/s320/%25D8%25B3%25D8%25B1%25D8%25B7%25D8%25A7%25D9%2586+%25D8%25A7%25D9%2584%25D8%25AB%25D8%25AF%25D9%258A+8.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1609344"/>
            <a:ext cx="6781800" cy="4724400"/>
          </a:xfrm>
          <a:prstGeom prst="rect">
            <a:avLst/>
          </a:prstGeom>
          <a:noFill/>
          <a:ln>
            <a:noFill/>
          </a:ln>
        </p:spPr>
      </p:pic>
    </p:spTree>
    <p:extLst>
      <p:ext uri="{BB962C8B-B14F-4D97-AF65-F5344CB8AC3E}">
        <p14:creationId xmlns:p14="http://schemas.microsoft.com/office/powerpoint/2010/main" val="2166639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04800"/>
            <a:ext cx="4038600" cy="1219200"/>
          </a:xfrm>
        </p:spPr>
        <p:txBody>
          <a:bodyPr>
            <a:normAutofit/>
          </a:bodyPr>
          <a:lstStyle/>
          <a:p>
            <a:r>
              <a:rPr lang="ar-IQ" sz="3600" b="1" dirty="0">
                <a:solidFill>
                  <a:schemeClr val="tx1"/>
                </a:solidFill>
              </a:rPr>
              <a:t>صفات الخلية السرطانية</a:t>
            </a:r>
            <a:br>
              <a:rPr lang="ar-IQ" sz="3600" b="1" dirty="0">
                <a:solidFill>
                  <a:schemeClr val="tx1"/>
                </a:solidFill>
              </a:rPr>
            </a:br>
            <a:endParaRPr lang="en-US" sz="3600" dirty="0">
              <a:solidFill>
                <a:schemeClr val="tx1"/>
              </a:solidFill>
            </a:endParaRPr>
          </a:p>
        </p:txBody>
      </p:sp>
      <p:sp>
        <p:nvSpPr>
          <p:cNvPr id="3" name="Content Placeholder 2"/>
          <p:cNvSpPr>
            <a:spLocks noGrp="1"/>
          </p:cNvSpPr>
          <p:nvPr>
            <p:ph idx="1"/>
          </p:nvPr>
        </p:nvSpPr>
        <p:spPr>
          <a:xfrm>
            <a:off x="1143000" y="762000"/>
            <a:ext cx="7772400" cy="4050792"/>
          </a:xfrm>
        </p:spPr>
        <p:txBody>
          <a:bodyPr>
            <a:normAutofit/>
          </a:bodyPr>
          <a:lstStyle/>
          <a:p>
            <a:pPr marL="109728" indent="0" algn="r" rtl="1">
              <a:buNone/>
            </a:pPr>
            <a:endParaRPr lang="ar-IQ" dirty="0" smtClean="0"/>
          </a:p>
          <a:p>
            <a:pPr algn="r" rtl="1"/>
            <a:endParaRPr lang="ar-IQ" sz="800" b="1" u="sng" dirty="0" smtClean="0">
              <a:solidFill>
                <a:srgbClr val="C00000"/>
              </a:solidFill>
            </a:endParaRPr>
          </a:p>
          <a:p>
            <a:pPr marL="109728" indent="0" algn="r" rtl="1">
              <a:buNone/>
            </a:pPr>
            <a:r>
              <a:rPr lang="ar-IQ" dirty="0" smtClean="0"/>
              <a:t>1- خبيثة (</a:t>
            </a:r>
            <a:r>
              <a:rPr lang="en-US" dirty="0" smtClean="0"/>
              <a:t> (Aggressive</a:t>
            </a:r>
            <a:r>
              <a:rPr lang="ar-IQ" dirty="0" smtClean="0"/>
              <a:t>.</a:t>
            </a:r>
          </a:p>
          <a:p>
            <a:pPr marL="109728" indent="0" algn="r" rtl="1">
              <a:buNone/>
            </a:pPr>
            <a:r>
              <a:rPr lang="ar-IQ" dirty="0" smtClean="0"/>
              <a:t>2- غازية </a:t>
            </a:r>
            <a:r>
              <a:rPr lang="en-US" dirty="0" smtClean="0"/>
              <a:t>(</a:t>
            </a:r>
            <a:r>
              <a:rPr lang="en-US" dirty="0"/>
              <a:t>Invasive</a:t>
            </a:r>
            <a:r>
              <a:rPr lang="en-US" sz="2400" dirty="0"/>
              <a:t> </a:t>
            </a:r>
            <a:r>
              <a:rPr lang="en-US" sz="2400" dirty="0" smtClean="0"/>
              <a:t>)</a:t>
            </a:r>
            <a:r>
              <a:rPr lang="ar-IQ" sz="2400" dirty="0" smtClean="0"/>
              <a:t>.</a:t>
            </a:r>
          </a:p>
          <a:p>
            <a:pPr marL="109728" indent="0" algn="r" rtl="1">
              <a:buNone/>
            </a:pPr>
            <a:r>
              <a:rPr lang="ar-IQ" sz="2400" dirty="0" smtClean="0"/>
              <a:t>3- الانبثاث </a:t>
            </a:r>
            <a:r>
              <a:rPr lang="en-US" sz="2400" dirty="0" smtClean="0"/>
              <a:t>Metastatic) </a:t>
            </a:r>
            <a:r>
              <a:rPr lang="ar-IQ" sz="2800" dirty="0" smtClean="0"/>
              <a:t>)</a:t>
            </a:r>
            <a:r>
              <a:rPr lang="en-US" sz="2800" dirty="0" smtClean="0"/>
              <a:t>.</a:t>
            </a:r>
          </a:p>
          <a:p>
            <a:pPr marL="109728" indent="0" algn="r" rtl="1">
              <a:buNone/>
            </a:pPr>
            <a:endParaRPr lang="en-US" sz="2800" dirty="0" smtClean="0"/>
          </a:p>
          <a:p>
            <a:pPr marL="624078" indent="-514350" algn="r" rtl="1">
              <a:buFont typeface="+mj-lt"/>
              <a:buAutoNum type="arabicPeriod"/>
            </a:pPr>
            <a:endParaRPr lang="ar-IQ" sz="2800"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5535304" cy="418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7490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178491"/>
          </a:xfrm>
        </p:spPr>
        <p:txBody>
          <a:bodyPr>
            <a:normAutofit/>
          </a:bodyPr>
          <a:lstStyle/>
          <a:p>
            <a:pPr marL="109728" indent="0" algn="ctr">
              <a:buNone/>
            </a:pPr>
            <a:r>
              <a:rPr lang="ar-SA" sz="6000" b="1" dirty="0">
                <a:solidFill>
                  <a:srgbClr val="E51FBB"/>
                </a:solidFill>
              </a:rPr>
              <a:t>الأغذية الصحية التي تنصح القراء بتناولها لتفادي الإصابة </a:t>
            </a:r>
            <a:r>
              <a:rPr lang="ar-SA" sz="6000" b="1" dirty="0" smtClean="0">
                <a:solidFill>
                  <a:srgbClr val="E51FBB"/>
                </a:solidFill>
              </a:rPr>
              <a:t>بالسرطا</a:t>
            </a:r>
            <a:r>
              <a:rPr lang="ar-IQ" sz="6000" b="1" dirty="0">
                <a:solidFill>
                  <a:srgbClr val="E51FBB"/>
                </a:solidFill>
              </a:rPr>
              <a:t>ن</a:t>
            </a:r>
          </a:p>
        </p:txBody>
      </p:sp>
    </p:spTree>
    <p:extLst>
      <p:ext uri="{BB962C8B-B14F-4D97-AF65-F5344CB8AC3E}">
        <p14:creationId xmlns:p14="http://schemas.microsoft.com/office/powerpoint/2010/main" val="152704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aljazeera.net/File/GetImageCustom/11384a8a-4d35-41e3-9f16-30fa1313e600/747/441"/>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66800" y="990600"/>
            <a:ext cx="6934200" cy="4572000"/>
          </a:xfrm>
          <a:prstGeom prst="rect">
            <a:avLst/>
          </a:prstGeom>
          <a:noFill/>
          <a:ln>
            <a:noFill/>
          </a:ln>
        </p:spPr>
      </p:pic>
    </p:spTree>
    <p:extLst>
      <p:ext uri="{BB962C8B-B14F-4D97-AF65-F5344CB8AC3E}">
        <p14:creationId xmlns:p14="http://schemas.microsoft.com/office/powerpoint/2010/main" val="27919733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788" y="124240"/>
            <a:ext cx="8229600" cy="1609344"/>
          </a:xfrm>
        </p:spPr>
        <p:txBody>
          <a:bodyPr>
            <a:normAutofit/>
          </a:bodyPr>
          <a:lstStyle/>
          <a:p>
            <a:r>
              <a:rPr lang="ar-IQ" sz="3600" dirty="0" smtClean="0"/>
              <a:t>الاغذية التي قد ترفع من خطر الاصابة بسرطان الثدي</a:t>
            </a:r>
            <a:endParaRPr lang="ar-IQ" sz="3600" dirty="0"/>
          </a:p>
        </p:txBody>
      </p:sp>
      <p:sp>
        <p:nvSpPr>
          <p:cNvPr id="2" name="Content Placeholder 1"/>
          <p:cNvSpPr>
            <a:spLocks noGrp="1"/>
          </p:cNvSpPr>
          <p:nvPr>
            <p:ph idx="1"/>
          </p:nvPr>
        </p:nvSpPr>
        <p:spPr>
          <a:xfrm>
            <a:off x="682388" y="1702877"/>
            <a:ext cx="7772400" cy="4050792"/>
          </a:xfrm>
        </p:spPr>
        <p:txBody>
          <a:bodyPr>
            <a:noAutofit/>
          </a:bodyPr>
          <a:lstStyle/>
          <a:p>
            <a:pPr algn="r" rtl="1"/>
            <a:r>
              <a:rPr lang="ar-IQ" sz="3200" dirty="0" smtClean="0"/>
              <a:t>السكر</a:t>
            </a:r>
          </a:p>
          <a:p>
            <a:pPr algn="r" rtl="1"/>
            <a:r>
              <a:rPr lang="ar-IQ" sz="3200" dirty="0" smtClean="0"/>
              <a:t>الطحين الابيض</a:t>
            </a:r>
          </a:p>
          <a:p>
            <a:pPr algn="r" rtl="1"/>
            <a:r>
              <a:rPr lang="ar-IQ" sz="3200" dirty="0" smtClean="0"/>
              <a:t>البركر</a:t>
            </a:r>
          </a:p>
          <a:p>
            <a:pPr algn="r" rtl="1"/>
            <a:r>
              <a:rPr lang="ar-IQ" sz="3200" dirty="0" smtClean="0"/>
              <a:t>اللحوم الحمراء والباردة</a:t>
            </a:r>
          </a:p>
          <a:p>
            <a:pPr algn="r" rtl="1"/>
            <a:r>
              <a:rPr lang="ar-IQ" sz="3200" dirty="0" smtClean="0"/>
              <a:t>الفطائر المحلاة</a:t>
            </a:r>
          </a:p>
          <a:p>
            <a:pPr algn="r" rtl="1"/>
            <a:r>
              <a:rPr lang="ar-IQ" sz="3200" dirty="0" smtClean="0"/>
              <a:t>رقائق البطاطا</a:t>
            </a:r>
          </a:p>
          <a:p>
            <a:pPr algn="r" rtl="1"/>
            <a:r>
              <a:rPr lang="ar-IQ" sz="3200" dirty="0" smtClean="0"/>
              <a:t>الحساء المعلب</a:t>
            </a:r>
            <a:endParaRPr lang="ar-IQ" sz="3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42356"/>
            <a:ext cx="4495800" cy="474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625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572000" cy="408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33600"/>
            <a:ext cx="3048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1551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صورة ذات صلة"/>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19200" y="533400"/>
            <a:ext cx="6477000"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9009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609600"/>
            <a:ext cx="8229600" cy="1719072"/>
          </a:xfrm>
        </p:spPr>
        <p:txBody>
          <a:bodyPr>
            <a:normAutofit/>
          </a:bodyPr>
          <a:lstStyle/>
          <a:p>
            <a:pPr marL="109728" indent="0" algn="ctr">
              <a:buNone/>
            </a:pPr>
            <a:r>
              <a:rPr lang="ar-IQ" sz="8800" b="1" dirty="0" smtClean="0">
                <a:solidFill>
                  <a:srgbClr val="E51FBB"/>
                </a:solidFill>
              </a:rPr>
              <a:t>شكراً لأصغائكم</a:t>
            </a:r>
            <a:endParaRPr lang="ar-IQ" sz="8800" b="1" dirty="0">
              <a:solidFill>
                <a:srgbClr val="E51FBB"/>
              </a:solidFill>
            </a:endParaRPr>
          </a:p>
        </p:txBody>
      </p:sp>
      <p:pic>
        <p:nvPicPr>
          <p:cNvPr id="3" name="Picture 2" descr="نتيجة بحث الصور عن سرطان الثدي بالصور الحقيقية"/>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590800"/>
            <a:ext cx="6705600" cy="3444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89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058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022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229600" cy="1143000"/>
          </a:xfrm>
        </p:spPr>
        <p:txBody>
          <a:bodyPr>
            <a:normAutofit/>
          </a:bodyPr>
          <a:lstStyle/>
          <a:p>
            <a:pPr algn="ctr"/>
            <a:r>
              <a:rPr lang="ar-IQ" sz="3600" b="1" dirty="0" smtClean="0"/>
              <a:t>الثدي الطبيعي</a:t>
            </a:r>
            <a:endParaRPr lang="ar-IQ" sz="3600" b="1" dirty="0"/>
          </a:p>
        </p:txBody>
      </p:sp>
      <p:pic>
        <p:nvPicPr>
          <p:cNvPr id="4" name="Content Placeholder 3" descr="المراحل المختلفة لسرطان الثدي"/>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241550" y="1447800"/>
            <a:ext cx="4051300" cy="4051300"/>
          </a:xfrm>
          <a:prstGeom prst="rect">
            <a:avLst/>
          </a:prstGeom>
          <a:noFill/>
          <a:ln>
            <a:noFill/>
          </a:ln>
        </p:spPr>
      </p:pic>
      <p:sp>
        <p:nvSpPr>
          <p:cNvPr id="5" name="Rectangle 4"/>
          <p:cNvSpPr/>
          <p:nvPr/>
        </p:nvSpPr>
        <p:spPr>
          <a:xfrm>
            <a:off x="1295400" y="6096000"/>
            <a:ext cx="6858000" cy="4572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21567758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2177</TotalTime>
  <Words>876</Words>
  <Application>Microsoft Office PowerPoint</Application>
  <PresentationFormat>On-screen Show (4:3)</PresentationFormat>
  <Paragraphs>154</Paragraphs>
  <Slides>75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Arial Black</vt:lpstr>
      <vt:lpstr>Calibri</vt:lpstr>
      <vt:lpstr>Rockwell</vt:lpstr>
      <vt:lpstr>Rockwell Condensed</vt:lpstr>
      <vt:lpstr>Times New Roman</vt:lpstr>
      <vt:lpstr>Wingdings</vt:lpstr>
      <vt:lpstr>Wood Type</vt:lpstr>
      <vt:lpstr>PowerPoint Presentation</vt:lpstr>
      <vt:lpstr>تعريف الورم </vt:lpstr>
      <vt:lpstr>PowerPoint Presentation</vt:lpstr>
      <vt:lpstr>PowerPoint Presentation</vt:lpstr>
      <vt:lpstr>PowerPoint Presentation</vt:lpstr>
      <vt:lpstr>Mutation</vt:lpstr>
      <vt:lpstr>صفات الخلية السرطانية </vt:lpstr>
      <vt:lpstr>PowerPoint Presentation</vt:lpstr>
      <vt:lpstr>الثدي الطبيعي</vt:lpstr>
      <vt:lpstr>سرطان الثدي</vt:lpstr>
      <vt:lpstr>PowerPoint Presentation</vt:lpstr>
      <vt:lpstr>PowerPoint Presentation</vt:lpstr>
      <vt:lpstr> - سرطان الثدي  الغازية سرطان قنوات الثدي الغازية  80%.</vt:lpstr>
      <vt:lpstr>- سرطان الثدي الفصيصي الغازية ويشكل 10-15 %.</vt:lpstr>
      <vt:lpstr>PowerPoint Presentation</vt:lpstr>
      <vt:lpstr>الوبائية (الاحصائيات)</vt:lpstr>
      <vt:lpstr>PowerPoint Presentation</vt:lpstr>
      <vt:lpstr>اكثر انواع السرطانات شيوعا في العالم</vt:lpstr>
      <vt:lpstr>في العراق</vt:lpstr>
      <vt:lpstr>عوامل الخطورة</vt:lpstr>
      <vt:lpstr>PowerPoint Presentation</vt:lpstr>
      <vt:lpstr>PowerPoint Presentation</vt:lpstr>
      <vt:lpstr>PowerPoint Presentation</vt:lpstr>
      <vt:lpstr>التاريخ العائلي 5-10 % من حالات الاصابة بسرطان الثدي هي وراثية.</vt:lpstr>
      <vt:lpstr>الدورة الطمثية (الشهرية)</vt:lpstr>
      <vt:lpstr>الحالة الزوجية</vt:lpstr>
      <vt:lpstr>السمنه</vt:lpstr>
      <vt:lpstr>PowerPoint Presentation</vt:lpstr>
      <vt:lpstr>PowerPoint Presentation</vt:lpstr>
      <vt:lpstr>PowerPoint Presentation</vt:lpstr>
      <vt:lpstr>مرض السكري </vt:lpstr>
      <vt:lpstr>تشخيص سرطان الثدي </vt:lpstr>
      <vt:lpstr>PowerPoint Presentation</vt:lpstr>
      <vt:lpstr>PowerPoint Presentation</vt:lpstr>
      <vt:lpstr>PowerPoint Presentation</vt:lpstr>
      <vt:lpstr>PowerPoint Presentation</vt:lpstr>
      <vt:lpstr>امام المراة</vt:lpstr>
      <vt:lpstr>خلال الاستحمام</vt:lpstr>
      <vt:lpstr>خلال الاستلقاء</vt:lpstr>
      <vt:lpstr>PowerPoint Presentation</vt:lpstr>
      <vt:lpstr>1- وجود ورم ,عقدة صلبة او تغلضات  </vt:lpstr>
      <vt:lpstr>PowerPoint Presentation</vt:lpstr>
      <vt:lpstr>2- تورم , حرارة , احمرار او اسوداد </vt:lpstr>
      <vt:lpstr>3- تغير في حجم او شكل الثدي</vt:lpstr>
      <vt:lpstr>4-  نقيرات صغيرة او تجعد في الجلد.</vt:lpstr>
      <vt:lpstr>5- حكة , تقرحات قشرية , طفح جلدي على الحلمة.</vt:lpstr>
      <vt:lpstr>6- انسحاب الحلمة .</vt:lpstr>
      <vt:lpstr>7- الم جديد في اي مكان معين مستمر ولا يزول </vt:lpstr>
      <vt:lpstr>8- افرازات الحلمة .</vt:lpstr>
      <vt:lpstr>PowerPoint Presentation</vt:lpstr>
      <vt:lpstr>PowerPoint Presentation</vt:lpstr>
      <vt:lpstr>PowerPoint Presentation</vt:lpstr>
      <vt:lpstr>2- الفحص السريري </vt:lpstr>
      <vt:lpstr>3- فحص الماموكرام </vt:lpstr>
      <vt:lpstr>PowerPoint Presentation</vt:lpstr>
      <vt:lpstr>PowerPoint Presentation</vt:lpstr>
      <vt:lpstr>PowerPoint Presentation</vt:lpstr>
      <vt:lpstr>PowerPoint Presentation</vt:lpstr>
      <vt:lpstr>PowerPoint Presentation</vt:lpstr>
      <vt:lpstr>المرحلة الأولى من سرطان الثدي</vt:lpstr>
      <vt:lpstr>المرحلة الثانية من سرطان الثدي </vt:lpstr>
      <vt:lpstr>المرحلة الثالثة من سرطان الثدي</vt:lpstr>
      <vt:lpstr>المرحلة الرابعة (VI) هي الأكثر تقدما من بين مراحل سرطان الثدي. في هذه المرحلة يكون سرطان الثدي قد انتشر في أنحاء مختلفة من الجسم. ينتشر سرطان الثدي غالبا في  العظام، الدماغ، الكبد والرئتين. </vt:lpstr>
      <vt:lpstr>PowerPoint Presentation</vt:lpstr>
      <vt:lpstr>علاج سرطان الثدي </vt:lpstr>
      <vt:lpstr>1- العلاج الجراحي</vt:lpstr>
      <vt:lpstr>2- العلاج الكيميائي</vt:lpstr>
      <vt:lpstr>3- العلاج بالاشعاع</vt:lpstr>
      <vt:lpstr>4-العلاج الهرموني</vt:lpstr>
      <vt:lpstr>PowerPoint Presentation</vt:lpstr>
      <vt:lpstr>PowerPoint Presentation</vt:lpstr>
      <vt:lpstr>الاغذية التي قد ترفع من خطر الاصابة بسرطان الثدي</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ayden</dc:creator>
  <cp:lastModifiedBy>Maher</cp:lastModifiedBy>
  <cp:revision>181</cp:revision>
  <dcterms:created xsi:type="dcterms:W3CDTF">2006-08-16T00:00:00Z</dcterms:created>
  <dcterms:modified xsi:type="dcterms:W3CDTF">2023-09-30T06:28:32Z</dcterms:modified>
</cp:coreProperties>
</file>