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6" r:id="rId2"/>
    <p:sldId id="256" r:id="rId3"/>
    <p:sldId id="287" r:id="rId4"/>
    <p:sldId id="268" r:id="rId5"/>
    <p:sldId id="269" r:id="rId6"/>
    <p:sldId id="259" r:id="rId7"/>
    <p:sldId id="280" r:id="rId8"/>
    <p:sldId id="281" r:id="rId9"/>
    <p:sldId id="260" r:id="rId10"/>
    <p:sldId id="261" r:id="rId11"/>
    <p:sldId id="257" r:id="rId12"/>
    <p:sldId id="271" r:id="rId13"/>
    <p:sldId id="272" r:id="rId14"/>
    <p:sldId id="273" r:id="rId15"/>
    <p:sldId id="276" r:id="rId16"/>
    <p:sldId id="277" r:id="rId17"/>
    <p:sldId id="278" r:id="rId18"/>
    <p:sldId id="279" r:id="rId19"/>
    <p:sldId id="283" r:id="rId20"/>
    <p:sldId id="289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74CE3-0BC6-4F32-AB39-32E66E8A8C0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5EF88-C943-4F05-9D74-81BB4E6B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CFE4-1D88-44CE-B817-39C9EF8206A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77B-3BEE-4684-8430-8B851E2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CFE4-1D88-44CE-B817-39C9EF8206A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77B-3BEE-4684-8430-8B851E2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CFE4-1D88-44CE-B817-39C9EF8206A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77B-3BEE-4684-8430-8B851E2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CFE4-1D88-44CE-B817-39C9EF8206A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77B-3BEE-4684-8430-8B851E2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CFE4-1D88-44CE-B817-39C9EF8206A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77B-3BEE-4684-8430-8B851E2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CFE4-1D88-44CE-B817-39C9EF8206A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77B-3BEE-4684-8430-8B851E2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CFE4-1D88-44CE-B817-39C9EF8206A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77B-3BEE-4684-8430-8B851E2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CFE4-1D88-44CE-B817-39C9EF8206A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77B-3BEE-4684-8430-8B851E2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CFE4-1D88-44CE-B817-39C9EF8206A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77B-3BEE-4684-8430-8B851E2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CFE4-1D88-44CE-B817-39C9EF8206A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377B-3BEE-4684-8430-8B851E2ADC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CFE4-1D88-44CE-B817-39C9EF8206A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D9377B-3BEE-4684-8430-8B851E2ADC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FD9377B-3BEE-4684-8430-8B851E2ADC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621CFE4-1D88-44CE-B817-39C9EF8206A2}" type="datetimeFigureOut">
              <a:rPr lang="en-US" smtClean="0"/>
              <a:t>11/12/2024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شعار الكلية الجديد دقة عالي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8691"/>
            <a:ext cx="19367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1000" y="2057400"/>
            <a:ext cx="7848600" cy="441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dirty="0" smtClean="0">
                <a:solidFill>
                  <a:srgbClr val="2F2B20"/>
                </a:solidFill>
                <a:cs typeface="Times New Roman"/>
              </a:rPr>
              <a:t>برعاية السيدة عميد كلية علوم الهندسة الزراعية </a:t>
            </a:r>
          </a:p>
          <a:p>
            <a:pPr algn="ctr"/>
            <a:r>
              <a:rPr lang="ar-IQ" sz="2800" dirty="0" smtClean="0">
                <a:solidFill>
                  <a:srgbClr val="FF0000"/>
                </a:solidFill>
                <a:cs typeface="Times New Roman"/>
              </a:rPr>
              <a:t>الاستاذ الدكتورة اميرة محمد صالح المحترمة</a:t>
            </a:r>
          </a:p>
          <a:p>
            <a:pPr algn="ctr"/>
            <a:r>
              <a:rPr lang="ar-IQ" sz="2800" dirty="0" smtClean="0">
                <a:solidFill>
                  <a:srgbClr val="2F2B20"/>
                </a:solidFill>
                <a:cs typeface="Times New Roman"/>
              </a:rPr>
              <a:t>وباشراف رئيس قسم الانتاج الحيواني </a:t>
            </a:r>
          </a:p>
          <a:p>
            <a:pPr algn="ctr"/>
            <a:r>
              <a:rPr lang="ar-IQ" sz="2800" dirty="0" smtClean="0">
                <a:solidFill>
                  <a:srgbClr val="FF0000"/>
                </a:solidFill>
                <a:cs typeface="Times New Roman"/>
              </a:rPr>
              <a:t>الاستاذ الدكتور حسام جاسم حسين المحترم</a:t>
            </a:r>
          </a:p>
          <a:p>
            <a:pPr algn="ctr"/>
            <a:r>
              <a:rPr lang="ar-IQ" sz="2800" dirty="0" smtClean="0">
                <a:solidFill>
                  <a:srgbClr val="2F2B20"/>
                </a:solidFill>
                <a:cs typeface="Times New Roman"/>
              </a:rPr>
              <a:t>تقام ورشة عمل</a:t>
            </a:r>
          </a:p>
          <a:p>
            <a:pPr algn="ctr"/>
            <a:r>
              <a:rPr lang="ar-SA" sz="2400" b="1" spc="-100" dirty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تاثير السلينيوم على الاداء الانتاجي والتناسلي في </a:t>
            </a:r>
            <a:r>
              <a:rPr lang="ar-SA" sz="2400" b="1" spc="-100" dirty="0" smtClean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الاغنام</a:t>
            </a:r>
            <a:r>
              <a:rPr lang="ar-IQ" sz="2400" spc="-100" dirty="0" smtClean="0">
                <a:solidFill>
                  <a:srgbClr val="FF0000"/>
                </a:solidFill>
                <a:latin typeface="Cambria"/>
                <a:cs typeface="Times New Roman"/>
              </a:rPr>
              <a:t>  </a:t>
            </a:r>
          </a:p>
          <a:p>
            <a:pPr algn="ctr" rtl="1"/>
            <a:r>
              <a:rPr lang="ar-IQ" sz="2400" spc="-100" dirty="0" smtClean="0">
                <a:solidFill>
                  <a:srgbClr val="2F2B20"/>
                </a:solidFill>
                <a:latin typeface="Cambria"/>
                <a:cs typeface="Times New Roman"/>
              </a:rPr>
              <a:t> يوم </a:t>
            </a:r>
            <a:r>
              <a:rPr lang="ar-IQ" sz="2400" spc="-100" dirty="0" smtClean="0">
                <a:solidFill>
                  <a:srgbClr val="2F2B20"/>
                </a:solidFill>
                <a:latin typeface="Cambria"/>
                <a:cs typeface="Times New Roman"/>
              </a:rPr>
              <a:t>الثلاثاء 10 /9 / </a:t>
            </a:r>
            <a:r>
              <a:rPr lang="ar-IQ" sz="2400" spc="-100" dirty="0" smtClean="0">
                <a:solidFill>
                  <a:srgbClr val="2F2B20"/>
                </a:solidFill>
                <a:latin typeface="Cambria"/>
                <a:cs typeface="Times New Roman"/>
              </a:rPr>
              <a:t>2024   الساعة 10.30 صباحا </a:t>
            </a:r>
          </a:p>
          <a:p>
            <a:pPr algn="ctr" rtl="1"/>
            <a:r>
              <a:rPr lang="ar-IQ" sz="2400" spc="-100" dirty="0" smtClean="0">
                <a:solidFill>
                  <a:srgbClr val="2F2B20"/>
                </a:solidFill>
                <a:latin typeface="Cambria"/>
                <a:cs typeface="Times New Roman"/>
              </a:rPr>
              <a:t>في قسم الانتاج الحيواني</a:t>
            </a:r>
          </a:p>
          <a:p>
            <a:pPr algn="ctr" rtl="1"/>
            <a:r>
              <a:rPr lang="ar-IQ" sz="2400" spc="-100" dirty="0" smtClean="0">
                <a:solidFill>
                  <a:srgbClr val="2F2B20"/>
                </a:solidFill>
                <a:latin typeface="Cambria"/>
                <a:cs typeface="Times New Roman"/>
              </a:rPr>
              <a:t>ا.م.د. معد حساني محمود</a:t>
            </a:r>
          </a:p>
          <a:p>
            <a:pPr algn="ctr" rtl="1"/>
            <a:r>
              <a:rPr lang="ar-IQ" sz="2400" spc="-100" dirty="0" smtClean="0">
                <a:solidFill>
                  <a:srgbClr val="2F2B20"/>
                </a:solidFill>
                <a:latin typeface="Cambria"/>
                <a:cs typeface="Times New Roman"/>
              </a:rPr>
              <a:t>كلية علوم الهندسة الزراعية / قسم الانتاج الحيواني</a:t>
            </a:r>
          </a:p>
          <a:p>
            <a:pPr algn="ctr" rtl="1"/>
            <a:endParaRPr lang="en-US" sz="1050" dirty="0">
              <a:solidFill>
                <a:srgbClr val="2F2B20"/>
              </a:solidFill>
            </a:endParaRPr>
          </a:p>
        </p:txBody>
      </p:sp>
      <p:pic>
        <p:nvPicPr>
          <p:cNvPr id="5125" name="Picture 5" descr="D:\f\sheep rep\blood\bio- reproduction\vitamines\Selenium\Pics\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39129"/>
            <a:ext cx="2320601" cy="14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23" y="0"/>
            <a:ext cx="9201923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39" y="61527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131413"/>
                </a:solidFill>
                <a:latin typeface="AdvTTb5929f4c"/>
              </a:rPr>
              <a:t>The representation of some important biological prospects and effects of </a:t>
            </a:r>
            <a:r>
              <a:rPr lang="en-US" dirty="0" err="1">
                <a:solidFill>
                  <a:srgbClr val="131413"/>
                </a:solidFill>
                <a:latin typeface="AdvTTb5929f4c"/>
              </a:rPr>
              <a:t>SeNPs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0" y="629120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31413"/>
                </a:solidFill>
                <a:latin typeface="AdvTTe45e47d2"/>
              </a:rPr>
              <a:t>Bano</a:t>
            </a:r>
            <a:r>
              <a:rPr lang="en-US" dirty="0">
                <a:solidFill>
                  <a:srgbClr val="131413"/>
                </a:solidFill>
                <a:latin typeface="AdvTTe45e47d2"/>
              </a:rPr>
              <a:t> </a:t>
            </a:r>
            <a:r>
              <a:rPr lang="en-US" dirty="0">
                <a:solidFill>
                  <a:srgbClr val="131413"/>
                </a:solidFill>
                <a:latin typeface="AdvTT7329fd89.I"/>
              </a:rPr>
              <a:t>et </a:t>
            </a:r>
            <a:r>
              <a:rPr lang="en-US" dirty="0" smtClean="0">
                <a:solidFill>
                  <a:srgbClr val="131413"/>
                </a:solidFill>
                <a:latin typeface="AdvTT7329fd89.I"/>
              </a:rPr>
              <a:t>al.2022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762000"/>
            <a:ext cx="59436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Times New Roman"/>
                <a:ea typeface="Calibri"/>
                <a:cs typeface="Arial"/>
              </a:rPr>
              <a:t>The role of Se in the reproductive performance</a:t>
            </a:r>
            <a:endParaRPr lang="en-US" sz="3200" dirty="0">
              <a:ea typeface="Calibri"/>
              <a:cs typeface="Arial"/>
            </a:endParaRPr>
          </a:p>
        </p:txBody>
      </p:sp>
      <p:pic>
        <p:nvPicPr>
          <p:cNvPr id="2050" name="Picture 2" descr="D:\f\sheep rep\blood\bio- reproduction\vitamines\Selenium\Pics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28529"/>
            <a:ext cx="3581400" cy="25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f\sheep rep\blood\bio- reproduction\vitamines\Selenium\Pics\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41148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3505200"/>
            <a:ext cx="5867400" cy="1295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/>
                <a:ea typeface="Calibri"/>
              </a:rPr>
              <a:t>T</a:t>
            </a:r>
            <a:r>
              <a:rPr lang="en-US" sz="3200" dirty="0" smtClean="0">
                <a:latin typeface="Times New Roman"/>
                <a:ea typeface="Calibri"/>
              </a:rPr>
              <a:t>he </a:t>
            </a:r>
            <a:r>
              <a:rPr lang="en-US" sz="3200" dirty="0">
                <a:latin typeface="Times New Roman"/>
                <a:ea typeface="Calibri"/>
              </a:rPr>
              <a:t>synthesis of hormones and the growth of ovarian follicles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2362200" y="762000"/>
            <a:ext cx="3657600" cy="14478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/>
                <a:ea typeface="Calibri"/>
              </a:rPr>
              <a:t>O</a:t>
            </a:r>
            <a:r>
              <a:rPr lang="en-US" sz="3600" dirty="0" smtClean="0">
                <a:latin typeface="Times New Roman"/>
                <a:ea typeface="Calibri"/>
              </a:rPr>
              <a:t>varian </a:t>
            </a:r>
            <a:r>
              <a:rPr lang="en-US" sz="3600" dirty="0">
                <a:latin typeface="Times New Roman"/>
                <a:ea typeface="Calibri"/>
              </a:rPr>
              <a:t>physiology</a:t>
            </a:r>
            <a:endParaRPr lang="en-US" sz="3600" dirty="0"/>
          </a:p>
        </p:txBody>
      </p:sp>
      <p:sp>
        <p:nvSpPr>
          <p:cNvPr id="4" name="Down Arrow 3"/>
          <p:cNvSpPr/>
          <p:nvPr/>
        </p:nvSpPr>
        <p:spPr>
          <a:xfrm>
            <a:off x="3657600" y="2209800"/>
            <a:ext cx="990600" cy="1295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25146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/>
                <a:ea typeface="Calibri"/>
              </a:rPr>
              <a:t>Fetal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828800"/>
            <a:ext cx="6400800" cy="990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/>
                <a:ea typeface="Calibri"/>
              </a:rPr>
              <a:t>The 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Calibri"/>
              </a:rPr>
              <a:t>nutrition of the pregnant ewe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124200"/>
            <a:ext cx="2286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/>
                <a:ea typeface="Calibri"/>
              </a:rPr>
              <a:t>Endogenous 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Calibri"/>
              </a:rPr>
              <a:t>Se levels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3124200"/>
            <a:ext cx="25908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/>
                <a:ea typeface="Calibri"/>
              </a:rPr>
              <a:t>Se sources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Plus 5"/>
          <p:cNvSpPr/>
          <p:nvPr/>
        </p:nvSpPr>
        <p:spPr>
          <a:xfrm>
            <a:off x="3270142" y="3200400"/>
            <a:ext cx="920858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4495800"/>
            <a:ext cx="64008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/>
                <a:ea typeface="Calibri"/>
              </a:rPr>
              <a:t>immunoglobulin 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611678"/>
            <a:ext cx="6400800" cy="76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Times New Roman"/>
                <a:ea typeface="Calibri"/>
              </a:rPr>
              <a:t>placenta and colostrum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3603" y="914400"/>
            <a:ext cx="6370334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>
                <a:latin typeface="Times New Roman"/>
                <a:ea typeface="Calibri"/>
                <a:cs typeface="Arial"/>
              </a:rPr>
              <a:t>The role of Se in semen quality </a:t>
            </a:r>
            <a:endParaRPr lang="en-US" sz="3200" dirty="0">
              <a:ea typeface="Calibri"/>
              <a:cs typeface="Arial"/>
            </a:endParaRPr>
          </a:p>
        </p:txBody>
      </p:sp>
      <p:pic>
        <p:nvPicPr>
          <p:cNvPr id="3074" name="Picture 2" descr="D:\f\sheep rep\blood\bio- reproduction\vitamines\Selenium\Pics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4724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417" y="533400"/>
            <a:ext cx="4267200" cy="685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/>
                <a:ea typeface="Calibri"/>
              </a:rPr>
              <a:t>Spermatogenesis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137833" y="2745782"/>
            <a:ext cx="1371600" cy="838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113294" y="1567912"/>
            <a:ext cx="1370308" cy="8556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68844" y="1558871"/>
            <a:ext cx="19050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/>
                <a:ea typeface="Calibri"/>
              </a:rPr>
              <a:t>poor semen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43600" y="1585993"/>
            <a:ext cx="18288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/>
                <a:ea typeface="Calibri"/>
              </a:rPr>
              <a:t>infertility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499675" y="1585993"/>
            <a:ext cx="13716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5242" y="293765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2F2B20"/>
                </a:solidFill>
                <a:latin typeface="Times New Roman"/>
                <a:ea typeface="Calibri"/>
              </a:rPr>
              <a:t>Se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68844" y="2745782"/>
            <a:ext cx="1905000" cy="803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semen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43600" y="2745782"/>
            <a:ext cx="1828800" cy="803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Fertility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569417" y="2745782"/>
            <a:ext cx="1371600" cy="762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113294" y="3810000"/>
            <a:ext cx="5363706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libido and testosterone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13294" y="4876800"/>
            <a:ext cx="5363706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/>
                <a:ea typeface="Calibri"/>
              </a:rPr>
              <a:t>semen </a:t>
            </a:r>
            <a:r>
              <a:rPr lang="en-US" sz="3200" dirty="0">
                <a:solidFill>
                  <a:schemeClr val="tx1"/>
                </a:solidFill>
                <a:latin typeface="Times New Roman"/>
                <a:ea typeface="Calibri"/>
              </a:rPr>
              <a:t>characteristics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37833" y="5867400"/>
            <a:ext cx="5339167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/>
                <a:ea typeface="Calibri"/>
              </a:rPr>
              <a:t>ROS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Opinions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Researchers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Breeders </a:t>
            </a:r>
            <a:endParaRPr lang="en-US" dirty="0"/>
          </a:p>
          <a:p>
            <a:r>
              <a:rPr lang="en-US" dirty="0" smtClean="0"/>
              <a:t>(owner)</a:t>
            </a:r>
            <a:endParaRPr lang="en-US" dirty="0"/>
          </a:p>
        </p:txBody>
      </p:sp>
      <p:pic>
        <p:nvPicPr>
          <p:cNvPr id="5123" name="Picture 3" descr="D:\f\sheep rep\blood\bio- reproduction\vitamines\Selenium\Pics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3962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f\sheep rep\blood\bio- reproduction\vitamines\Selenium\Pics\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810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773362"/>
          </a:xfrm>
        </p:spPr>
        <p:txBody>
          <a:bodyPr/>
          <a:lstStyle/>
          <a:p>
            <a:pPr algn="justLow"/>
            <a:r>
              <a:rPr lang="en-US" sz="4000" spc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Researchers</a:t>
            </a:r>
            <a:r>
              <a:rPr lang="en-US" sz="4000" dirty="0" smtClean="0">
                <a:solidFill>
                  <a:srgbClr val="000000"/>
                </a:solidFill>
                <a:latin typeface="Garamond"/>
              </a:rPr>
              <a:t/>
            </a:r>
            <a:br>
              <a:rPr lang="en-US" sz="4000" dirty="0" smtClean="0">
                <a:solidFill>
                  <a:srgbClr val="000000"/>
                </a:solidFill>
                <a:latin typeface="Garamond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Measuring blood levels of Se  and vitamin E before beginning the treatment may be beneficial in identifying the optimal effect of this treatment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Özar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al., 2022) </a:t>
            </a:r>
            <a:endParaRPr lang="en-US" dirty="0"/>
          </a:p>
        </p:txBody>
      </p:sp>
      <p:pic>
        <p:nvPicPr>
          <p:cNvPr id="6146" name="Picture 2" descr="D:\f\sheep rep\blood\bio- reproduction\vitamines\Selenium\Pics\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4800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62" y="710313"/>
            <a:ext cx="8579362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6219255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2F2B20"/>
                </a:solidFill>
                <a:latin typeface="URWPalladioL-Bold"/>
              </a:rPr>
              <a:t>Hasanuzzamanet</a:t>
            </a:r>
            <a:r>
              <a:rPr lang="en-US" b="1" dirty="0" smtClean="0">
                <a:solidFill>
                  <a:srgbClr val="2F2B20"/>
                </a:solidFill>
                <a:latin typeface="URWPalladioL-Bold"/>
              </a:rPr>
              <a:t> al 2020 </a:t>
            </a:r>
            <a:endParaRPr lang="en-US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pc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Breeders</a:t>
            </a:r>
            <a:endParaRPr lang="en-US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f\sheep rep\blood\bio- reproduction\vitamines\Selenium\Pics\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3527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\sheep rep\blood\bio- reproduction\vitamines\Selenium\Pics\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2766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\sheep rep\blood\bio- reproduction\vitamines\Selenium\Pics\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4267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>
                <a:ea typeface="Calibri"/>
              </a:rPr>
              <a:t> </a:t>
            </a:r>
            <a:r>
              <a:rPr lang="ar-IQ" b="1" dirty="0" smtClean="0">
                <a:solidFill>
                  <a:srgbClr val="0070C0"/>
                </a:solidFill>
                <a:ea typeface="Calibri"/>
              </a:rPr>
              <a:t>ورشة عمل</a:t>
            </a:r>
            <a:br>
              <a:rPr lang="ar-IQ" b="1" dirty="0" smtClean="0">
                <a:solidFill>
                  <a:srgbClr val="0070C0"/>
                </a:solidFill>
                <a:ea typeface="Calibri"/>
              </a:rPr>
            </a:br>
            <a:r>
              <a:rPr lang="ar-SA" b="1" dirty="0" smtClean="0">
                <a:solidFill>
                  <a:srgbClr val="00B050"/>
                </a:solidFill>
                <a:ea typeface="Calibri"/>
              </a:rPr>
              <a:t>تاثير </a:t>
            </a:r>
            <a:r>
              <a:rPr lang="ar-SA" b="1" dirty="0">
                <a:solidFill>
                  <a:srgbClr val="00B050"/>
                </a:solidFill>
                <a:ea typeface="Calibri"/>
              </a:rPr>
              <a:t>السلينيوم على الاداء الانتاجي والتناسلي في الاغنام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</p:spPr>
        <p:txBody>
          <a:bodyPr>
            <a:normAutofit lnSpcReduction="10000"/>
          </a:bodyPr>
          <a:lstStyle/>
          <a:p>
            <a:pPr algn="ctr"/>
            <a:r>
              <a:rPr lang="ar-IQ" sz="4000" b="1" dirty="0" smtClean="0">
                <a:solidFill>
                  <a:schemeClr val="tx1"/>
                </a:solidFill>
                <a:cs typeface="+mj-cs"/>
              </a:rPr>
              <a:t>ا.م.د. معد حساني محمود</a:t>
            </a:r>
            <a:endParaRPr lang="en-US" sz="40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08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305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\sheep rep\blood\bio- reproduction\vitamines\Selenium\Pics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153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447800"/>
            <a:ext cx="7239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cs typeface="+mj-cs"/>
              </a:rPr>
              <a:t>Reproductive performance requires </a:t>
            </a:r>
            <a:r>
              <a:rPr lang="en-US" sz="4400" dirty="0">
                <a:solidFill>
                  <a:srgbClr val="FF0000"/>
                </a:solidFill>
                <a:cs typeface="+mj-cs"/>
              </a:rPr>
              <a:t>good management </a:t>
            </a:r>
            <a:r>
              <a:rPr lang="en-US" sz="4400" dirty="0">
                <a:cs typeface="+mj-cs"/>
              </a:rPr>
              <a:t>in order to approach reproductive potential and achieve high production and </a:t>
            </a:r>
            <a:r>
              <a:rPr lang="en-US" sz="4400" dirty="0" smtClean="0">
                <a:cs typeface="+mj-cs"/>
              </a:rPr>
              <a:t>profitability.</a:t>
            </a:r>
            <a:endParaRPr lang="ar-IQ" sz="4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608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</a:rPr>
              <a:t>Se is an important element for many animals (Au et al., 2023) and it can be found in soils, biomass, the atmosphere, and water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</a:rPr>
              <a:t>systems </a:t>
            </a:r>
            <a:r>
              <a:rPr lang="en-US" sz="4800" dirty="0">
                <a:solidFill>
                  <a:schemeClr val="tx1"/>
                </a:solidFill>
                <a:latin typeface="Times New Roman"/>
                <a:ea typeface="Calibri"/>
              </a:rPr>
              <a:t>(</a:t>
            </a:r>
            <a:r>
              <a:rPr lang="en-US" sz="4800" dirty="0" err="1">
                <a:solidFill>
                  <a:schemeClr val="tx1"/>
                </a:solidFill>
                <a:latin typeface="Times New Roman"/>
                <a:ea typeface="Calibri"/>
              </a:rPr>
              <a:t>Galic</a:t>
            </a:r>
            <a:r>
              <a:rPr lang="en-US" sz="4800" dirty="0">
                <a:solidFill>
                  <a:schemeClr val="tx1"/>
                </a:solidFill>
                <a:latin typeface="Times New Roman"/>
                <a:ea typeface="Calibri"/>
              </a:rPr>
              <a:t> et al., 2021)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4186" y="316424"/>
            <a:ext cx="4953000" cy="9789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/>
                <a:ea typeface="Calibri"/>
              </a:rPr>
              <a:t>Selenium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1538556" y="1438672"/>
            <a:ext cx="1371600" cy="1085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407725" y="2739459"/>
            <a:ext cx="1689100" cy="8419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/>
                <a:ea typeface="Calibri"/>
              </a:rPr>
              <a:t>Inorganic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756975" y="1354365"/>
            <a:ext cx="990600" cy="137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2868041"/>
            <a:ext cx="164829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/>
                <a:ea typeface="Calibri"/>
              </a:rPr>
              <a:t>Organic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381000" y="4191000"/>
            <a:ext cx="3581400" cy="2133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/>
                <a:ea typeface="Calibri"/>
              </a:rPr>
              <a:t>selenium methionine,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Calibri"/>
              </a:rPr>
              <a:t>selenocysteine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Calibri"/>
              </a:rPr>
              <a:t>, and selenium-methyl-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Calibri"/>
              </a:rPr>
              <a:t>selenocysteine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4400" y="4191000"/>
            <a:ext cx="3276600" cy="2133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/>
                <a:ea typeface="Calibri"/>
              </a:rPr>
              <a:t>selenate</a:t>
            </a:r>
            <a:r>
              <a:rPr lang="en-US" sz="3600" dirty="0">
                <a:solidFill>
                  <a:schemeClr val="tx1"/>
                </a:solidFill>
                <a:latin typeface="Times New Roman"/>
                <a:ea typeface="Calibri"/>
              </a:rPr>
              <a:t> and selenite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48599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4600" y="6230318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231F20"/>
                </a:solidFill>
                <a:latin typeface="TlqddkAdvTT99c4c969"/>
              </a:rPr>
              <a:t>Arshad</a:t>
            </a:r>
            <a:r>
              <a:rPr lang="en-US" dirty="0" smtClean="0">
                <a:solidFill>
                  <a:srgbClr val="231F20"/>
                </a:solidFill>
                <a:latin typeface="TlqddkAdvTT99c4c969"/>
              </a:rPr>
              <a:t> et al 2020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5768653"/>
            <a:ext cx="579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31F20"/>
                </a:solidFill>
                <a:latin typeface="QlvnxlAdvTT3713a231"/>
              </a:rPr>
              <a:t>Chemical structure of amino acids, methionine and cysteine, </a:t>
            </a:r>
            <a:r>
              <a:rPr lang="en-US" sz="2000" dirty="0" smtClean="0">
                <a:solidFill>
                  <a:srgbClr val="231F20"/>
                </a:solidFill>
                <a:latin typeface="QlvnxlAdvTT3713a231"/>
              </a:rPr>
              <a:t>and the </a:t>
            </a:r>
            <a:r>
              <a:rPr lang="en-US" sz="2000" dirty="0">
                <a:solidFill>
                  <a:srgbClr val="231F20"/>
                </a:solidFill>
                <a:latin typeface="QlvnxlAdvTT3713a231"/>
              </a:rPr>
              <a:t>comparable </a:t>
            </a:r>
            <a:r>
              <a:rPr lang="en-US" sz="2000" dirty="0" err="1">
                <a:solidFill>
                  <a:srgbClr val="231F20"/>
                </a:solidFill>
                <a:latin typeface="QlvnxlAdvTT3713a231"/>
              </a:rPr>
              <a:t>seleno</a:t>
            </a:r>
            <a:r>
              <a:rPr lang="en-US" sz="2000" dirty="0">
                <a:solidFill>
                  <a:srgbClr val="231F20"/>
                </a:solidFill>
                <a:latin typeface="QlvnxlAdvTT3713a231"/>
              </a:rPr>
              <a:t>-amino acids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47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8"/>
            <a:ext cx="8381999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1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57200"/>
            <a:ext cx="89820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6172200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Gupta and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Gupta 2017 </a:t>
            </a:r>
            <a:endParaRPr lang="en-US" sz="4400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7724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62600" y="628684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231F20"/>
                </a:solidFill>
                <a:latin typeface="TlqddkAdvTT99c4c969"/>
              </a:rPr>
              <a:t>Arshad</a:t>
            </a:r>
            <a:r>
              <a:rPr lang="en-US" dirty="0" smtClean="0">
                <a:solidFill>
                  <a:srgbClr val="231F20"/>
                </a:solidFill>
                <a:latin typeface="TlqddkAdvTT99c4c969"/>
              </a:rPr>
              <a:t> et al 2020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60959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QlvnxlAdvTT3713a231"/>
              </a:rPr>
              <a:t>Metabolism and excretion of inorganic and organic Se in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1421</TotalTime>
  <Words>302</Words>
  <Application>Microsoft Office PowerPoint</Application>
  <PresentationFormat>On-screen Show (4:3)</PresentationFormat>
  <Paragraphs>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AdvTT7329fd89.I</vt:lpstr>
      <vt:lpstr>AdvTTb5929f4c</vt:lpstr>
      <vt:lpstr>AdvTTe45e47d2</vt:lpstr>
      <vt:lpstr>Arial</vt:lpstr>
      <vt:lpstr>Calibri</vt:lpstr>
      <vt:lpstr>Cambria</vt:lpstr>
      <vt:lpstr>Garamond</vt:lpstr>
      <vt:lpstr>QlvnxlAdvTT3713a231</vt:lpstr>
      <vt:lpstr>Times New Roman</vt:lpstr>
      <vt:lpstr>TlqddkAdvTT99c4c969</vt:lpstr>
      <vt:lpstr>URWPalladioL-Bold</vt:lpstr>
      <vt:lpstr>Adjacency</vt:lpstr>
      <vt:lpstr>PowerPoint Presentation</vt:lpstr>
      <vt:lpstr> ورشة عمل تاثير السلينيوم على الاداء الانتاجي والتناسلي في الاغنام</vt:lpstr>
      <vt:lpstr>PowerPoint Presentation</vt:lpstr>
      <vt:lpstr>Se is an important element for many animals (Au et al., 2023) and it can be found in soils, biomass, the atmosphere, and water systems (Galic et al., 2021)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Opinions</vt:lpstr>
      <vt:lpstr>Researchers  Measuring blood levels of Se  and vitamin E before beginning the treatment may be beneficial in identifying the optimal effect of this treatment (Özar et al., 2022) </vt:lpstr>
      <vt:lpstr>PowerPoint Presentation</vt:lpstr>
      <vt:lpstr>Breeders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</dc:creator>
  <cp:lastModifiedBy>user</cp:lastModifiedBy>
  <cp:revision>49</cp:revision>
  <dcterms:created xsi:type="dcterms:W3CDTF">2023-07-26T08:37:25Z</dcterms:created>
  <dcterms:modified xsi:type="dcterms:W3CDTF">2024-11-12T18:37:56Z</dcterms:modified>
</cp:coreProperties>
</file>