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1" r:id="rId4"/>
    <p:sldId id="263" r:id="rId5"/>
    <p:sldId id="274" r:id="rId6"/>
    <p:sldId id="275" r:id="rId7"/>
    <p:sldId id="277" r:id="rId8"/>
    <p:sldId id="269" r:id="rId9"/>
    <p:sldId id="278" r:id="rId10"/>
    <p:sldId id="271" r:id="rId11"/>
    <p:sldId id="279" r:id="rId12"/>
    <p:sldId id="276" r:id="rId13"/>
    <p:sldId id="266" r:id="rId14"/>
    <p:sldId id="26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9A320B5-CF5C-4385-9168-8CD952B686FE}" type="datetimeFigureOut">
              <a:rPr lang="ar-IQ" smtClean="0"/>
              <a:t>17/05/1445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DEDFB9-F389-44A5-AD12-17876C07A9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611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DFB9-F389-44A5-AD12-17876C07A985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864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5660"/>
            <a:ext cx="7776864" cy="1455148"/>
          </a:xfrm>
        </p:spPr>
        <p:txBody>
          <a:bodyPr>
            <a:normAutofit fontScale="90000"/>
          </a:bodyPr>
          <a:lstStyle/>
          <a:p>
            <a:r>
              <a:rPr lang="ar-IQ" sz="3600" b="1" dirty="0"/>
              <a:t>شرح تعليمات انضباط الطلبة في مؤسسات وزارة التعليم العالي والبحث العلمي رقم (160) لسنة 2007 المعدلة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272808" cy="4752528"/>
          </a:xfrm>
        </p:spPr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اعداد </a:t>
            </a:r>
          </a:p>
          <a:p>
            <a:r>
              <a:rPr lang="ar-IQ" b="1" dirty="0">
                <a:solidFill>
                  <a:schemeClr val="tx1"/>
                </a:solidFill>
              </a:rPr>
              <a:t>م.م. حسام محمد سلمان </a:t>
            </a:r>
          </a:p>
          <a:p>
            <a:r>
              <a:rPr lang="ar-IQ" b="1" dirty="0">
                <a:solidFill>
                  <a:schemeClr val="tx1"/>
                </a:solidFill>
              </a:rPr>
              <a:t>جامعة بغداد / معهد الهندسة الوراثية والتقنيات الاحيائية للدراسات العليا </a:t>
            </a:r>
          </a:p>
          <a:p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275581"/>
            <a:ext cx="6912768" cy="224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1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تشكيل لجنة انضباط الطلبة والية فرض العقوبات الانضباطية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70000"/>
              </a:lnSpc>
              <a:buNone/>
            </a:pPr>
            <a:r>
              <a:rPr lang="ar-IQ" sz="3600" dirty="0"/>
              <a:t>المادة 8</a:t>
            </a:r>
          </a:p>
          <a:p>
            <a:pPr marL="0" indent="0" algn="justLow" fontAlgn="base">
              <a:lnSpc>
                <a:spcPct val="170000"/>
              </a:lnSpc>
              <a:buNone/>
            </a:pPr>
            <a:r>
              <a:rPr lang="ar-IQ" sz="3600" dirty="0"/>
              <a:t>أولاً / </a:t>
            </a:r>
          </a:p>
          <a:p>
            <a:pPr marL="457200" indent="-457200" algn="justLow" fontAlgn="base">
              <a:lnSpc>
                <a:spcPct val="170000"/>
              </a:lnSpc>
              <a:buFont typeface="+mj-cs"/>
              <a:buAutoNum type="arabic1Minus"/>
            </a:pPr>
            <a:r>
              <a:rPr lang="ar-IQ" sz="3600" dirty="0"/>
              <a:t>يشكل عميد الكلية او المعهد لجنة انضباط الطلبة برئاسة معاون العميد وعضوية اثنين من اعضاء الهيئة التدريسية على ان يكون احد اعضاء اللجنة قانونيا ، ويكلف احد الموظفين الاداريين مقرراً للجنة .</a:t>
            </a:r>
          </a:p>
          <a:p>
            <a:pPr marL="457200" indent="-457200" algn="justLow" fontAlgn="base">
              <a:lnSpc>
                <a:spcPct val="170000"/>
              </a:lnSpc>
              <a:buFont typeface="+mj-cs"/>
              <a:buAutoNum type="arabic1Minus"/>
            </a:pPr>
            <a:r>
              <a:rPr lang="ar-IQ" sz="3600" dirty="0"/>
              <a:t>لعميد الكلية او المعهد الاستعانة باحد اعضاء الهيأة التدريسية من القانونيين من خارج الكلية او المعهد لعضوية اللجنة المنصوص عليها في الفقرة (أ) من هذا البند .</a:t>
            </a:r>
          </a:p>
          <a:p>
            <a:pPr marL="0" indent="0" algn="justLow" fontAlgn="base">
              <a:lnSpc>
                <a:spcPct val="170000"/>
              </a:lnSpc>
              <a:buNone/>
            </a:pPr>
            <a:r>
              <a:rPr lang="ar-IQ" sz="3600" dirty="0"/>
              <a:t>ثانياً / اذا رأت اللجنة ان فعل الطالب المحال عليها يشكل جريمة بموجب القوانين العقابية ، فعليها ان توصي باحالته الى المحكمة المختصة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932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3200" b="1" dirty="0"/>
              <a:t>الية فرض العقوبات الانضباطية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المادة 9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لا يجوز فرض اية عقوبة انضباطية ما لم توصي بها لجنة انضباط الطلبة .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المادة 10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تفرض العقوبات الانضباطية المنصوص عليها في هذه التعليمات بقرار من مجلس الكلية او المعهد ، وللمجلس تخويل صلاحياته الى عميد الكلية او المعهد .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المادة 11 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أولا- للطالب المفصول من الكلية او المعهد الاعتراض على قرار الفصل لدى محكمة القضاء الاداري وفقاً للقانون .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ثانيا- لا تحتسب مدة الفصل المنصوص عليها في هذه التعليمات من مدد الغياب المنصوص عليها في المادة (9) من التعليمات الامتحانية رقم (134) لسنة 2000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186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التبليغ بالعقوبات الانضباطية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ar-IQ" sz="2400" dirty="0"/>
              <a:t>المادة 13</a:t>
            </a:r>
          </a:p>
          <a:p>
            <a:pPr marL="0" indent="0" algn="justLow" fontAlgn="base">
              <a:lnSpc>
                <a:spcPct val="150000"/>
              </a:lnSpc>
              <a:buNone/>
            </a:pPr>
            <a:r>
              <a:rPr lang="ar-IQ" sz="2000" dirty="0"/>
              <a:t>يعلق قرار العقوبة في لوحة الاعلانات في الكلية او المعهد مدة لا تقل عن ( 15 ) خمسة عشر يوما ، ويبلغ بها ولي امر الطالب تحريريا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032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التوصيات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760640"/>
          </a:xfrm>
        </p:spPr>
        <p:txBody>
          <a:bodyPr>
            <a:normAutofit/>
          </a:bodyPr>
          <a:lstStyle/>
          <a:p>
            <a:pPr algn="justLow"/>
            <a:r>
              <a:rPr lang="ar-IQ" sz="2400" b="1" dirty="0"/>
              <a:t>ضرورة ان يلتزم الطالب بالواجبات المكلف بها في المؤسسة التعليمية ، وان يحافظ على حسن السيرة والسلوك وفق ما تقرره القوانين والانظمة والتعليمات، لتجنب خضوعه للعقوبات الانضباطية (المسائلة القانونية) ، والابتعاد عـــن كل ما من شانه المساس بها .</a:t>
            </a:r>
          </a:p>
          <a:p>
            <a:pPr algn="justLow"/>
            <a:r>
              <a:rPr lang="ar-IQ" sz="2400" b="1" dirty="0"/>
              <a:t> ان يتعرف الطالب على اهم القوانين والتعليمات التي تحكم علاقته بالمؤسسة التعليمية </a:t>
            </a:r>
            <a:r>
              <a:rPr lang="ar-IQ" sz="2400" b="1"/>
              <a:t>المقبول فيها وان يلتزم بها ، لأن </a:t>
            </a:r>
            <a:r>
              <a:rPr lang="ar-IQ" sz="2400" b="1" dirty="0"/>
              <a:t>جهله بتلك القوانين والتعليمات لا يعفيه من المسؤولية القانونية في حال ارتكابه لاية مخالفة .</a:t>
            </a:r>
          </a:p>
          <a:p>
            <a:pPr algn="justLow"/>
            <a:r>
              <a:rPr lang="ar-IQ" sz="2400" b="1" dirty="0"/>
              <a:t>ان تكون العقوبات الانضباطية (التأديبية) المفروضة على الطالب المخالف متوازنة مع طبيعة المخالفة المرتكبة ، مـــن ناحية التشديد والتخفيف في العقوبة الانضباطية ، ووفقاً لما تنص عليه القوانين والتعليمات النافذة  .</a:t>
            </a:r>
          </a:p>
          <a:p>
            <a:pPr algn="justLow"/>
            <a:endParaRPr lang="ar-IQ" sz="2400" b="1" dirty="0"/>
          </a:p>
          <a:p>
            <a:pPr algn="justLow"/>
            <a:endParaRPr lang="ar-IQ" sz="2400" b="1" dirty="0"/>
          </a:p>
          <a:p>
            <a:pPr algn="justLow"/>
            <a:endParaRPr lang="ar-IQ" sz="2400" b="1" dirty="0"/>
          </a:p>
          <a:p>
            <a:pPr marL="0" indent="0" algn="just">
              <a:buNone/>
            </a:pPr>
            <a:endParaRPr lang="ar-IQ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83861"/>
            <a:ext cx="5328591" cy="181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الخاتمة </a:t>
            </a:r>
          </a:p>
        </p:txBody>
      </p:sp>
      <p:pic>
        <p:nvPicPr>
          <p:cNvPr id="4" name="Picture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1194"/>
            <a:ext cx="8229600" cy="4608576"/>
          </a:xfrm>
        </p:spPr>
      </p:pic>
    </p:spTree>
    <p:extLst>
      <p:ext uri="{BB962C8B-B14F-4D97-AF65-F5344CB8AC3E}">
        <p14:creationId xmlns:p14="http://schemas.microsoft.com/office/powerpoint/2010/main" val="411754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ar-IQ" b="1" dirty="0"/>
              <a:t>اهداف الدورة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sz="2800" dirty="0"/>
              <a:t>ان يتعرف الطالب على اهم الواجبات والالتزامات المكلف بها في المؤسسة التعليمية ، وفقاً لما نصت عليه تعليمات انضباط الطلبة في مؤسسات وزارة التعليم العالي والبحث العلمي رقم (160) لسنة 2007 المعدلة .</a:t>
            </a:r>
          </a:p>
          <a:p>
            <a:pPr algn="justLow"/>
            <a:r>
              <a:rPr lang="ar-IQ" sz="2800" dirty="0"/>
              <a:t>ان يدرك ان مخالفته لتلك الواجبات والالتزامات ترتب عليه مسؤولية قانونية ، تستوجب احالته الى لجنة انضباط الطلبة ومحاسبته انضباطياً .</a:t>
            </a:r>
          </a:p>
          <a:p>
            <a:pPr algn="justLow"/>
            <a:r>
              <a:rPr lang="ar-IQ" sz="2800" dirty="0"/>
              <a:t>ان يتعرف عضو الهيأة التدريسية والموظف الجامعي على اهم الالتزامات الملقاة على عاتق الطلبة في المؤسسة التعليمية ، لغرض توعيتهم وحثهم على </a:t>
            </a:r>
            <a:r>
              <a:rPr lang="ar-IQ" sz="2800"/>
              <a:t>الالتزام بها ، </a:t>
            </a:r>
            <a:r>
              <a:rPr lang="ar-IQ" sz="2800" dirty="0"/>
              <a:t>وكذلك الالمام بأهم الاجراءات الواجب الاتخاذ في حال ارتكاب اياً من الطلبة لمخالفة ، لاسيما ان كان التدريسي او الموظف عضواً في لجنة انضباط الطلبة .</a:t>
            </a:r>
          </a:p>
          <a:p>
            <a:pPr marL="0" indent="0" algn="justLow">
              <a:buNone/>
            </a:pPr>
            <a:endParaRPr lang="ar-IQ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716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ar-IQ" sz="3600" b="1" dirty="0"/>
              <a:t>التزامات وواجبات الطلبة اتجاه المؤسسة التعليمية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328592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ar-IQ" sz="8000" dirty="0"/>
              <a:t>المادة (1) </a:t>
            </a:r>
          </a:p>
          <a:p>
            <a:pPr marL="0" indent="0" fontAlgn="base">
              <a:lnSpc>
                <a:spcPct val="170000"/>
              </a:lnSpc>
              <a:buNone/>
            </a:pPr>
            <a:r>
              <a:rPr lang="ar-IQ" sz="8000" dirty="0"/>
              <a:t>يلتزم الطالب بما ياتي :</a:t>
            </a:r>
            <a:br>
              <a:rPr lang="ar-IQ" sz="8000" dirty="0"/>
            </a:br>
            <a:r>
              <a:rPr lang="ar-IQ" sz="8000" dirty="0"/>
              <a:t>اولا – التقيد بالقوانين والانظمة والانظمة الداخلية والتعليمات والاوامر التي تصدرها وزارة التعليم العالي والبحث العلمي ومؤسساتها ( الجامعة ، الهيئة ، الكلية ، المعهد ) .</a:t>
            </a:r>
            <a:br>
              <a:rPr lang="ar-IQ" sz="8000" dirty="0"/>
            </a:br>
            <a:r>
              <a:rPr lang="ar-IQ" sz="8000" dirty="0"/>
              <a:t>ثانيا – عدم المساس بالمعتقدات الدينية او الوحدة الوطنية او المشاعر القومية بسوء او تعمد اثارة الفتن الطائفية او العرقية او الدينية فعلا او قولاً .</a:t>
            </a:r>
            <a:br>
              <a:rPr lang="ar-IQ" sz="8000" dirty="0"/>
            </a:br>
            <a:r>
              <a:rPr lang="ar-IQ" sz="8000" dirty="0"/>
              <a:t>ثالثا – عدم الاساءة الى سمعة الوزارة او مؤسساتها بالقول او الفعل داخلها او خارجها .</a:t>
            </a:r>
            <a:br>
              <a:rPr lang="ar-IQ" sz="8000" dirty="0"/>
            </a:br>
            <a:r>
              <a:rPr lang="ar-IQ" sz="8000" dirty="0"/>
              <a:t>رابعا – تجنب كل ما يتنافى مع السلوك الجامعي من انضباط عال واحترام للادارة وهيئة التدريس والموظفين وعلاقات الزمالة والتعاون بين الطلبة .</a:t>
            </a:r>
            <a:br>
              <a:rPr lang="ar-IQ" sz="8000" dirty="0"/>
            </a:br>
            <a:r>
              <a:rPr lang="ar-IQ" sz="8000" dirty="0"/>
              <a:t>خامسا – السلوك المنضبط القويم الذي سيؤثر ايجابا عليه عند التعيين والترشيح للبعثات والزمالات الدراسية .</a:t>
            </a:r>
            <a:br>
              <a:rPr lang="ar-IQ" sz="8000" dirty="0"/>
            </a:br>
            <a:r>
              <a:rPr lang="ar-IQ" sz="8000" dirty="0"/>
              <a:t>سادسا – الامتناع عن اي عمل من شانه الاخلال بالنظام والطمانينة والسكينة داخل الحرم الجامعي ( الكلية او المعهد ) او المشاركة فيه والتحريض عليه او التستر على القائمين به .</a:t>
            </a:r>
            <a:br>
              <a:rPr lang="ar-IQ" sz="8000" dirty="0"/>
            </a:br>
            <a:endParaRPr lang="ar-IQ" sz="80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r>
              <a:rPr lang="ar-IQ" sz="7200" b="1" dirty="0"/>
              <a:t/>
            </a:r>
            <a:br>
              <a:rPr lang="ar-IQ" sz="7200" b="1" dirty="0"/>
            </a:br>
            <a:r>
              <a:rPr lang="ar-IQ" sz="7200" b="1" dirty="0"/>
              <a:t> </a:t>
            </a:r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233523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ar-IQ" sz="3200" b="1" dirty="0"/>
              <a:t>التزامات وواجبات الطلبة اتجاه المؤسسة التعليمية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ar-IQ" sz="1800" dirty="0"/>
              <a:t>سابعا – المحافظة على المستلزمات الدراسية وممتلكات الجامعة او الهيئة او الكلية او المعهد .</a:t>
            </a:r>
            <a:br>
              <a:rPr lang="ar-IQ" sz="1800" dirty="0"/>
            </a:br>
            <a:r>
              <a:rPr lang="ar-IQ" sz="1800" dirty="0"/>
              <a:t>ثامنا – عدم الاخلال بحسن سير الدراسة والمحافظة على الانضباط الذي يقتضيه سير المحاضرات او الندوات او الانشطة التي تقام داخل الحرم الجامعي (الكلية او المعهد) .</a:t>
            </a:r>
            <a:br>
              <a:rPr lang="ar-IQ" sz="1800" dirty="0"/>
            </a:br>
            <a:r>
              <a:rPr lang="ar-IQ" sz="1800" dirty="0"/>
              <a:t>تاسعا – التقيد بالزي الموحد المقرر للطلبة على ان تراعى خصوصية كل جامعة او هيئة على حدى .</a:t>
            </a:r>
            <a:br>
              <a:rPr lang="ar-IQ" sz="1800" dirty="0"/>
            </a:br>
            <a:r>
              <a:rPr lang="ar-IQ" sz="1800" dirty="0"/>
              <a:t>عاشرا – تجنب الدعوة الى قيام تنظيمات من شانها تعميق التفرقة او ممارسة اي صنف من صنوف الاضطهاد السياسي او الديني او الاجتماعي .</a:t>
            </a:r>
            <a:br>
              <a:rPr lang="ar-IQ" sz="1800" dirty="0"/>
            </a:br>
            <a:r>
              <a:rPr lang="ar-IQ" sz="1800" dirty="0"/>
              <a:t>حادي عشر – تجنب الدعاية لاي حزب او تنظيم سياسي او مجموعة عرقية او قومية او طائفية سواء كان ذلك في تعليق الصور واللافتات والملصقات او اقامة الندوات .</a:t>
            </a:r>
            <a:br>
              <a:rPr lang="ar-IQ" sz="1800" dirty="0"/>
            </a:br>
            <a:r>
              <a:rPr lang="ar-IQ" sz="1800" dirty="0"/>
              <a:t>ثاني عشر – عدم دعوة شخصيات حزبية لالقاء محاضرات او اقامة ندوات حزبية او دينية دعائية داخل الحرم الجامعي حفاظا على الوحدة الوطنية 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ar-IQ" sz="1800" dirty="0"/>
              <a:t>ثالث عشر – عدم استعمال جهاز الهاتف النقال او جهاز الحاسوب الشخصي او الاجهزة الاخرى بشكل يسيء لعلاقات الزمالة والاداب العامة داخل الحرم الجامعي 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ar-IQ" sz="1800" dirty="0"/>
              <a:t>ثالث عشر – عدم الحضور الى الكلية او المعهد في حال سكر او تحت تاثير مخدر .</a:t>
            </a:r>
          </a:p>
          <a:p>
            <a:pPr marL="0" indent="0" fontAlgn="base">
              <a:lnSpc>
                <a:spcPct val="170000"/>
              </a:lnSpc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1494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ar-IQ" sz="3600" b="1" dirty="0"/>
              <a:t>العقوبات الانضباطية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ar-IQ" sz="2000" dirty="0"/>
              <a:t>المادة 2</a:t>
            </a:r>
          </a:p>
          <a:p>
            <a:pPr marL="0" indent="0" fontAlgn="base">
              <a:buNone/>
            </a:pPr>
            <a:r>
              <a:rPr lang="ar-IQ" sz="2000" dirty="0"/>
              <a:t>يعاقب الطالب بـ (التنبيه) اذا ارتكب احدى المخالفات الاتية :</a:t>
            </a:r>
            <a:br>
              <a:rPr lang="ar-IQ" sz="2000" dirty="0"/>
            </a:br>
            <a:r>
              <a:rPr lang="ar-IQ" sz="2000" dirty="0"/>
              <a:t>اولا – عدم التقيد بالزي الموحد المقرر في الجامعة او الهيئة .</a:t>
            </a:r>
            <a:br>
              <a:rPr lang="ar-IQ" sz="2000" dirty="0"/>
            </a:br>
            <a:r>
              <a:rPr lang="ar-IQ" sz="2000" dirty="0"/>
              <a:t>ثانيا – الاساءة الى علاقات الزمالة بين الطلبة او تجاوزه بالقول على احد الطلبة .</a:t>
            </a:r>
          </a:p>
          <a:p>
            <a:pPr marL="0" indent="0" fontAlgn="base">
              <a:buNone/>
            </a:pPr>
            <a:r>
              <a:rPr lang="ar-IQ" sz="2000" dirty="0"/>
              <a:t>المادة 3</a:t>
            </a:r>
          </a:p>
          <a:p>
            <a:pPr marL="0" indent="0" fontAlgn="base">
              <a:buNone/>
            </a:pPr>
            <a:r>
              <a:rPr lang="ar-IQ" sz="2000" dirty="0"/>
              <a:t>يعاقب الطالب بـ (الانذار) اذا ارتكب احدى المخالفات الاتية :</a:t>
            </a:r>
            <a:br>
              <a:rPr lang="ar-IQ" sz="2000" dirty="0"/>
            </a:br>
            <a:r>
              <a:rPr lang="ar-IQ" sz="2000" dirty="0"/>
              <a:t>اولا – فعلا يستوجب المعاقبة بالتنبيه مع سبق معاقبته بعقوبة التنبيه .</a:t>
            </a:r>
            <a:br>
              <a:rPr lang="ar-IQ" sz="2000" dirty="0"/>
            </a:br>
            <a:r>
              <a:rPr lang="ar-IQ" sz="2000" dirty="0"/>
              <a:t>ثانيا – اخلاله بالنظام والطمانينة والسكينة في الجامعة او الهيئة او الكلية او المعهد .</a:t>
            </a:r>
          </a:p>
          <a:p>
            <a:pPr marL="0" indent="0" fontAlgn="base">
              <a:buNone/>
            </a:pPr>
            <a:r>
              <a:rPr lang="ar-IQ" sz="2000" dirty="0"/>
              <a:t>المادة 4</a:t>
            </a:r>
          </a:p>
          <a:p>
            <a:pPr marL="0" indent="0" fontAlgn="base">
              <a:buNone/>
            </a:pPr>
            <a:r>
              <a:rPr lang="ar-IQ" sz="2000" dirty="0"/>
              <a:t>يعاقب الطالب بالفصل لمدة ( 30 ) ثلاثين يوما اذا ارتكب احدى المخالفات الاتية :</a:t>
            </a:r>
            <a:br>
              <a:rPr lang="ar-IQ" sz="2000" dirty="0"/>
            </a:br>
            <a:r>
              <a:rPr lang="ar-IQ" sz="2000" dirty="0"/>
              <a:t>اولا – فعلا يستوجب المعاقبة بالانذار مع سبق معاقبته بعقوبة الانذار .</a:t>
            </a:r>
            <a:br>
              <a:rPr lang="ar-IQ" sz="2000" dirty="0"/>
            </a:br>
            <a:r>
              <a:rPr lang="ar-IQ" sz="2000" dirty="0"/>
              <a:t>ثانيا – تجاوزه بالقول على احد منتسبي الجامعة من غير اعضاء الهيئة التدريسية .</a:t>
            </a:r>
            <a:br>
              <a:rPr lang="ar-IQ" sz="2000" dirty="0"/>
            </a:br>
            <a:r>
              <a:rPr lang="ar-IQ" sz="2000" dirty="0"/>
              <a:t>ثالثا – قيامه بالتشهير باحد اعضاء الهيئة التدريسية بما يسيء اليه داخل الكلية او المعهد او خارجهما .</a:t>
            </a:r>
            <a:br>
              <a:rPr lang="ar-IQ" sz="2000" dirty="0"/>
            </a:br>
            <a:r>
              <a:rPr lang="ar-IQ" sz="2000" dirty="0"/>
              <a:t>رابعا – قيامه بوضع الملصقات – داخل الحرم الجامعي – التي تخل بالنظام العام والاداب .</a:t>
            </a:r>
          </a:p>
          <a:p>
            <a:pPr marL="0" indent="0" fontAlgn="base">
              <a:buNone/>
            </a:pPr>
            <a:endParaRPr lang="ar-IQ" sz="2000" dirty="0"/>
          </a:p>
          <a:p>
            <a:pPr marL="0" indent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46308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ar-IQ" sz="3600" b="1" dirty="0"/>
              <a:t>العقوبات الانضباطية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 fontScale="25000" lnSpcReduction="20000"/>
          </a:bodyPr>
          <a:lstStyle/>
          <a:p>
            <a:pPr marL="0" indent="0" algn="justLow" fontAlgn="base">
              <a:lnSpc>
                <a:spcPct val="120000"/>
              </a:lnSpc>
              <a:buNone/>
            </a:pPr>
            <a:r>
              <a:rPr lang="ar-IQ" sz="7200" dirty="0"/>
              <a:t>المادة 5</a:t>
            </a:r>
          </a:p>
          <a:p>
            <a:pPr marL="0" indent="0" algn="justLow" fontAlgn="base">
              <a:lnSpc>
                <a:spcPct val="220000"/>
              </a:lnSpc>
              <a:buNone/>
            </a:pPr>
            <a:r>
              <a:rPr lang="ar-IQ" sz="7200" b="1" dirty="0"/>
              <a:t>يعاقب الطالب بالفصل المؤقت من الجامعة لمدة لا تزيد على سنة دراسية واحدة اذا ارتكب احدى المخالفات الاتية :</a:t>
            </a:r>
            <a:br>
              <a:rPr lang="ar-IQ" sz="7200" b="1" dirty="0"/>
            </a:br>
            <a:r>
              <a:rPr lang="ar-IQ" sz="7200" dirty="0"/>
              <a:t>اولا – اذا تكرر ارتكابه احد الافعال المنصوص عليها في المادة ( 4 ) من هذه التعليمات </a:t>
            </a:r>
            <a:br>
              <a:rPr lang="ar-IQ" sz="7200" dirty="0"/>
            </a:br>
            <a:r>
              <a:rPr lang="ar-IQ" sz="7200" dirty="0"/>
              <a:t>ثانيا – مارس او حرض على التكتلات الطائفية او العرقية او التجمعات السياسية او الحزبية داخل الحرم الجامعي </a:t>
            </a:r>
            <a:br>
              <a:rPr lang="ar-IQ" sz="7200" dirty="0"/>
            </a:br>
            <a:r>
              <a:rPr lang="ar-IQ" sz="7200" dirty="0"/>
              <a:t>ثالثا – اعتدائه بالفعل على احد منتسبي الجامعة من غير اعضاء الهيئة التدريسية </a:t>
            </a:r>
            <a:br>
              <a:rPr lang="ar-IQ" sz="7200" dirty="0"/>
            </a:br>
            <a:r>
              <a:rPr lang="ar-IQ" sz="7200" dirty="0"/>
              <a:t>رابعا – استعماله العنف ضد زملائه من الطلبة او تهديدهم او محاولة ابتزازهم بصور او تسجيلات او باي وسيلة اخرى  </a:t>
            </a:r>
            <a:br>
              <a:rPr lang="ar-IQ" sz="7200" dirty="0"/>
            </a:br>
            <a:r>
              <a:rPr lang="ar-IQ" sz="7200" dirty="0"/>
              <a:t>خامسا – التهديد بالقيام باعمال عنف مسلحة </a:t>
            </a:r>
            <a:br>
              <a:rPr lang="ar-IQ" sz="7200" dirty="0"/>
            </a:br>
            <a:r>
              <a:rPr lang="ar-IQ" sz="7200" dirty="0"/>
              <a:t>سادسا – حمله السلاح بانواعه باجازة او بدونها او حمله الادوات الجارحة او الراضة او المواد المؤذية بمختلف انواعها  داخل الحرم الجامعي ومرافقه  </a:t>
            </a:r>
            <a:br>
              <a:rPr lang="ar-IQ" sz="7200" dirty="0"/>
            </a:br>
            <a:r>
              <a:rPr lang="ar-IQ" sz="7200" dirty="0"/>
              <a:t>سابعا – احداثه عمدا او باهماله الجسيم اضرارا في ممتلكات الجامعة او الهيئة او الكلية او المعهد </a:t>
            </a:r>
            <a:br>
              <a:rPr lang="ar-IQ" sz="7200" dirty="0"/>
            </a:br>
            <a:endParaRPr lang="ar-IQ" sz="7200" dirty="0"/>
          </a:p>
          <a:p>
            <a:pPr marL="0" indent="0" algn="justLow">
              <a:lnSpc>
                <a:spcPct val="170000"/>
              </a:lnSpc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endParaRPr lang="ar-IQ" sz="7200" b="1" dirty="0"/>
          </a:p>
          <a:p>
            <a:pPr marL="0" indent="0">
              <a:buNone/>
            </a:pPr>
            <a:r>
              <a:rPr lang="ar-IQ" sz="7200" b="1" dirty="0"/>
              <a:t/>
            </a:r>
            <a:br>
              <a:rPr lang="ar-IQ" sz="7200" b="1" dirty="0"/>
            </a:br>
            <a:endParaRPr lang="ar-IQ" sz="7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090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/>
              <a:t>العقوبات الانضباطية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lnSpc>
                <a:spcPct val="150000"/>
              </a:lnSpc>
              <a:buNone/>
            </a:pPr>
            <a:r>
              <a:rPr lang="ar-IQ" sz="2000" dirty="0"/>
              <a:t>ثامنا – اساءته الى الوحدة الوطنية او المعتقدات الدينية </a:t>
            </a:r>
            <a:br>
              <a:rPr lang="ar-IQ" sz="2000" dirty="0"/>
            </a:br>
            <a:r>
              <a:rPr lang="ar-IQ" sz="2000" dirty="0"/>
              <a:t>تاسعا – تجاوزه بالقول على احد اعضاء الهيئة التدريسية في داخل الكلية او المعهد او خارجهما </a:t>
            </a:r>
            <a:br>
              <a:rPr lang="ar-IQ" sz="2000" dirty="0"/>
            </a:br>
            <a:r>
              <a:rPr lang="ar-IQ" sz="2000" dirty="0"/>
              <a:t>عاشرا – الاساءة الى سمعة الجامعة او الهيئة بالقول او الفعل </a:t>
            </a:r>
            <a:br>
              <a:rPr lang="ar-IQ" sz="2000" dirty="0"/>
            </a:br>
            <a:r>
              <a:rPr lang="ar-IQ" sz="2000" dirty="0"/>
              <a:t>حادي عشر – اخلاله المتعمد بحسن سير الدراسة </a:t>
            </a:r>
            <a:br>
              <a:rPr lang="ar-IQ" sz="2000" dirty="0"/>
            </a:br>
            <a:r>
              <a:rPr lang="ar-IQ" sz="2000" dirty="0"/>
              <a:t>ثاني عشر – ثبوت ارتكابه النصب والاحتيال على زملاءه الطلبة ومنتسبي الكلية او المعهد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246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العقوبات الانضباطية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328592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ar-IQ" sz="2000" dirty="0"/>
              <a:t>المادة 6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ar-IQ" sz="2000" dirty="0"/>
              <a:t>يعاقب الطالب بالفصل النهائي من الكلية او المعهد وبقرار من الجامعة او الهيئة ويرقن قيده ، اذا ارتكب احدى المخالفات الاتية :</a:t>
            </a:r>
            <a:br>
              <a:rPr lang="ar-IQ" sz="2000" dirty="0"/>
            </a:br>
            <a:r>
              <a:rPr lang="ar-IQ" sz="2000" dirty="0"/>
              <a:t>اولا – تكراره احدى المخالفات المنصوص عليها في المادة ( 5 ) من هذه التعليمات .</a:t>
            </a:r>
            <a:br>
              <a:rPr lang="ar-IQ" sz="2000" dirty="0"/>
            </a:br>
            <a:r>
              <a:rPr lang="ar-IQ" sz="2000" dirty="0"/>
              <a:t>ثانيا – اعتدائه بالفعل على احد اعضاء الهيئة التدريسية او المحاضرين في الجامعة او الهيئة او الكلية او المعهد .</a:t>
            </a:r>
            <a:br>
              <a:rPr lang="ar-IQ" sz="2000" dirty="0"/>
            </a:br>
            <a:r>
              <a:rPr lang="ar-IQ" sz="2000" dirty="0"/>
              <a:t>ثالثا – اتيانه فعل مشين ومناف للاخلاق والاداب العامة .</a:t>
            </a:r>
            <a:br>
              <a:rPr lang="ar-IQ" sz="2000" dirty="0"/>
            </a:br>
            <a:r>
              <a:rPr lang="ar-IQ" sz="2000" dirty="0"/>
              <a:t>رابعا – تقديمه اية مستندات او كتب او وثائق مزورة ، مع علمه بكونها مزورة او كونه من المحرضين على التزوير .</a:t>
            </a:r>
            <a:br>
              <a:rPr lang="ar-IQ" sz="2000" dirty="0"/>
            </a:br>
            <a:r>
              <a:rPr lang="ar-IQ" sz="2000" dirty="0"/>
              <a:t>خامسا – ثبوت ارتكابه عملا يخل بالامن والطمانينة داخل الحرم الجامعي او اشتراكه فيه او المساعدة عليه .</a:t>
            </a:r>
            <a:br>
              <a:rPr lang="ar-IQ" sz="2000" dirty="0"/>
            </a:br>
            <a:r>
              <a:rPr lang="ar-IQ" sz="2000" dirty="0"/>
              <a:t>سادسا – عند الحكم عليه بجناية او جنحة مخلة بالشرف تزيد مدة محكوميته فيها لاكثر من سنة .</a:t>
            </a:r>
          </a:p>
          <a:p>
            <a:pPr marL="0" indent="0" fontAlgn="base">
              <a:buNone/>
            </a:pPr>
            <a:endParaRPr lang="ar-IQ" sz="2400" dirty="0"/>
          </a:p>
          <a:p>
            <a:pPr marL="0" indent="0" fontAlgn="base">
              <a:buNone/>
            </a:pPr>
            <a:endParaRPr lang="ar-IQ" sz="2400" dirty="0"/>
          </a:p>
          <a:p>
            <a:pPr marL="0" indent="0" fontAlgn="base">
              <a:buNone/>
            </a:pPr>
            <a:endParaRPr lang="ar-IQ" sz="2400" dirty="0"/>
          </a:p>
          <a:p>
            <a:pPr marL="0" indent="0" fontAlgn="base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6206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ar-IQ" sz="3200" b="1" dirty="0"/>
              <a:t>العقوبات الجزائية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ar-IQ" sz="2000" dirty="0"/>
              <a:t>المادة 7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ar-IQ" sz="2000" dirty="0"/>
              <a:t>اولا – لا يمنع فرض العقوبات المنصوص عليها في المواد ( 2 ) و( 3 ) و (4 ) و ( 5 ) و ( 6 ) من هذه التعليمات على الطالب المخالف ، من فرض العقوبات الاخرى اذا وقعت المخالفة تحت طائلة القوانين العقابية .</a:t>
            </a:r>
            <a:br>
              <a:rPr lang="ar-IQ" sz="2000" dirty="0"/>
            </a:br>
            <a:r>
              <a:rPr lang="ar-IQ" sz="2000" dirty="0"/>
              <a:t>ثانيا – اذا حركت دعوى جزائية ضد الطالب عن فعل نسب اليه خارج الحرم الجامعي ، فيستأخر النظر في معاقبته انضباطياً الى حين البت في الدعوى الجزائية وصدور الحكم النهائي فيها 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863736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5868</TotalTime>
  <Words>646</Words>
  <Application>Microsoft Office PowerPoint</Application>
  <PresentationFormat>عرض على الشاشة (4:3)</PresentationFormat>
  <Paragraphs>80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سمة Office</vt:lpstr>
      <vt:lpstr>شرح تعليمات انضباط الطلبة في مؤسسات وزارة التعليم العالي والبحث العلمي رقم (160) لسنة 2007 المعدلة </vt:lpstr>
      <vt:lpstr>اهداف الدورة</vt:lpstr>
      <vt:lpstr>التزامات وواجبات الطلبة اتجاه المؤسسة التعليمية </vt:lpstr>
      <vt:lpstr>التزامات وواجبات الطلبة اتجاه المؤسسة التعليمية </vt:lpstr>
      <vt:lpstr>العقوبات الانضباطية </vt:lpstr>
      <vt:lpstr>العقوبات الانضباطية</vt:lpstr>
      <vt:lpstr>العقوبات الانضباطية</vt:lpstr>
      <vt:lpstr>العقوبات الانضباطية </vt:lpstr>
      <vt:lpstr>العقوبات الجزائية</vt:lpstr>
      <vt:lpstr>تشكيل لجنة انضباط الطلبة والية فرض العقوبات الانضباطية </vt:lpstr>
      <vt:lpstr>الية فرض العقوبات الانضباطية</vt:lpstr>
      <vt:lpstr>التبليغ بالعقوبات الانضباطية </vt:lpstr>
      <vt:lpstr>التوصيات </vt:lpstr>
      <vt:lpstr>الخاتمة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اليات التحقيق الاداري وكيفية اعداد محاضر اللجان التحقيقية</dc:title>
  <dc:creator>Hom-linux</dc:creator>
  <cp:lastModifiedBy>Maher</cp:lastModifiedBy>
  <cp:revision>109</cp:revision>
  <dcterms:created xsi:type="dcterms:W3CDTF">2022-06-09T17:26:40Z</dcterms:created>
  <dcterms:modified xsi:type="dcterms:W3CDTF">2023-11-29T19:26:48Z</dcterms:modified>
</cp:coreProperties>
</file>