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71" r:id="rId3"/>
    <p:sldId id="273" r:id="rId4"/>
    <p:sldId id="272" r:id="rId5"/>
    <p:sldId id="257" r:id="rId6"/>
    <p:sldId id="258" r:id="rId7"/>
    <p:sldId id="270" r:id="rId8"/>
    <p:sldId id="265" r:id="rId9"/>
    <p:sldId id="267" r:id="rId10"/>
    <p:sldId id="262" r:id="rId11"/>
    <p:sldId id="263" r:id="rId12"/>
    <p:sldId id="274" r:id="rId13"/>
    <p:sldId id="264" r:id="rId14"/>
    <p:sldId id="276" r:id="rId15"/>
    <p:sldId id="277" r:id="rId16"/>
    <p:sldId id="275" r:id="rId17"/>
    <p:sldId id="269"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CA68EDEC-38AA-4D5E-AEE5-F78E41A3A840}" type="slidenum">
              <a:rPr lang="ar-IQ" smtClean="0"/>
              <a:pPr/>
              <a:t>‹#›</a:t>
            </a:fld>
            <a:endParaRPr lang="ar-IQ"/>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24800" y="6416675"/>
            <a:ext cx="762000" cy="365125"/>
          </a:xfrm>
        </p:spPr>
        <p:txBody>
          <a:bodyPr/>
          <a:lstStyle/>
          <a:p>
            <a:fld id="{CA68EDEC-38AA-4D5E-AEE5-F78E41A3A840}"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5A1C94-C310-44BA-8EA3-84078D51F134}" type="datetimeFigureOut">
              <a:rPr lang="ar-IQ" smtClean="0"/>
              <a:pPr/>
              <a:t>01/05/1445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A68EDEC-38AA-4D5E-AEE5-F78E41A3A84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5A1C94-C310-44BA-8EA3-84078D51F134}" type="datetimeFigureOut">
              <a:rPr lang="ar-IQ" smtClean="0"/>
              <a:pPr/>
              <a:t>01/05/1445</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68EDEC-38AA-4D5E-AEE5-F78E41A3A840}"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2"/>
            <a:ext cx="8182418" cy="2867744"/>
          </a:xfrm>
        </p:spPr>
        <p:txBody>
          <a:bodyPr>
            <a:normAutofit fontScale="90000"/>
          </a:bodyPr>
          <a:lstStyle/>
          <a:p>
            <a:r>
              <a:rPr lang="ar-SA" b="1" dirty="0" smtClean="0">
                <a:solidFill>
                  <a:srgbClr val="FF0000"/>
                </a:solidFill>
                <a:latin typeface="Bahnschrift Condensed" pitchFamily="34" charset="0"/>
              </a:rPr>
              <a:t> </a:t>
            </a:r>
            <a:r>
              <a:rPr lang="ar-IQ" b="1" dirty="0" smtClean="0">
                <a:solidFill>
                  <a:srgbClr val="FF0000"/>
                </a:solidFill>
                <a:latin typeface="Bahnschrift Condensed" pitchFamily="34" charset="0"/>
              </a:rPr>
              <a:t/>
            </a:r>
            <a:br>
              <a:rPr lang="ar-IQ" b="1" dirty="0" smtClean="0">
                <a:solidFill>
                  <a:srgbClr val="FF0000"/>
                </a:solidFill>
                <a:latin typeface="Bahnschrift Condensed" pitchFamily="34" charset="0"/>
              </a:rPr>
            </a:br>
            <a:r>
              <a:rPr lang="ar-IQ" dirty="0">
                <a:solidFill>
                  <a:srgbClr val="FF0000"/>
                </a:solidFill>
                <a:latin typeface="Bahnschrift Condensed" pitchFamily="34" charset="0"/>
              </a:rPr>
              <a:t/>
            </a:r>
            <a:br>
              <a:rPr lang="ar-IQ" dirty="0">
                <a:solidFill>
                  <a:srgbClr val="FF0000"/>
                </a:solidFill>
                <a:latin typeface="Bahnschrift Condensed" pitchFamily="34" charset="0"/>
              </a:rPr>
            </a:br>
            <a:r>
              <a:rPr lang="ar-IQ" dirty="0" smtClean="0">
                <a:solidFill>
                  <a:srgbClr val="FF0000"/>
                </a:solidFill>
                <a:latin typeface="Bahnschrift Condensed" pitchFamily="34" charset="0"/>
              </a:rPr>
              <a:t/>
            </a:r>
            <a:br>
              <a:rPr lang="ar-IQ" dirty="0" smtClean="0">
                <a:solidFill>
                  <a:srgbClr val="FF0000"/>
                </a:solidFill>
                <a:latin typeface="Bahnschrift Condensed" pitchFamily="34" charset="0"/>
              </a:rPr>
            </a:br>
            <a:r>
              <a:rPr lang="ar-IQ" dirty="0">
                <a:solidFill>
                  <a:srgbClr val="FF0000"/>
                </a:solidFill>
                <a:latin typeface="Bahnschrift Condensed" pitchFamily="34" charset="0"/>
              </a:rPr>
              <a:t/>
            </a:r>
            <a:br>
              <a:rPr lang="ar-IQ" dirty="0">
                <a:solidFill>
                  <a:srgbClr val="FF0000"/>
                </a:solidFill>
                <a:latin typeface="Bahnschrift Condensed" pitchFamily="34" charset="0"/>
              </a:rPr>
            </a:br>
            <a:r>
              <a:rPr lang="ar-IQ" dirty="0" smtClean="0">
                <a:solidFill>
                  <a:srgbClr val="FF0000"/>
                </a:solidFill>
                <a:latin typeface="Bahnschrift Condensed" pitchFamily="34" charset="0"/>
              </a:rPr>
              <a:t/>
            </a:r>
            <a:br>
              <a:rPr lang="ar-IQ" dirty="0" smtClean="0">
                <a:solidFill>
                  <a:srgbClr val="FF0000"/>
                </a:solidFill>
                <a:latin typeface="Bahnschrift Condensed" pitchFamily="34" charset="0"/>
              </a:rPr>
            </a:br>
            <a:r>
              <a:rPr lang="ar-IQ" dirty="0">
                <a:solidFill>
                  <a:srgbClr val="FF0000"/>
                </a:solidFill>
                <a:latin typeface="Bahnschrift Condensed" pitchFamily="34" charset="0"/>
              </a:rPr>
              <a:t/>
            </a:r>
            <a:br>
              <a:rPr lang="ar-IQ" dirty="0">
                <a:solidFill>
                  <a:srgbClr val="FF0000"/>
                </a:solidFill>
                <a:latin typeface="Bahnschrift Condensed" pitchFamily="34" charset="0"/>
              </a:rPr>
            </a:br>
            <a:r>
              <a:rPr lang="ar-IQ" dirty="0" smtClean="0">
                <a:solidFill>
                  <a:srgbClr val="FF0000"/>
                </a:solidFill>
                <a:effectLst/>
              </a:rPr>
              <a:t>الطيور </a:t>
            </a:r>
            <a:r>
              <a:rPr lang="ar-IQ" dirty="0">
                <a:solidFill>
                  <a:srgbClr val="FF0000"/>
                </a:solidFill>
                <a:effectLst/>
              </a:rPr>
              <a:t>المهاجرة ضحية الصيد الجائر في أهوار العراق</a:t>
            </a:r>
            <a:br>
              <a:rPr lang="ar-IQ" dirty="0">
                <a:solidFill>
                  <a:srgbClr val="FF0000"/>
                </a:solidFill>
                <a:effectLst/>
              </a:rPr>
            </a:br>
            <a:r>
              <a:rPr lang="ar-SA" dirty="0" smtClean="0">
                <a:solidFill>
                  <a:srgbClr val="FF0000"/>
                </a:solidFill>
                <a:latin typeface="Bahnschrift Condensed" pitchFamily="34" charset="0"/>
              </a:rPr>
              <a:t/>
            </a:r>
            <a:br>
              <a:rPr lang="ar-SA" dirty="0" smtClean="0">
                <a:solidFill>
                  <a:srgbClr val="FF0000"/>
                </a:solidFill>
                <a:latin typeface="Bahnschrift Condensed" pitchFamily="34" charset="0"/>
              </a:rPr>
            </a:br>
            <a:endParaRPr lang="ar-IQ" dirty="0">
              <a:solidFill>
                <a:srgbClr val="FF0000"/>
              </a:solidFill>
              <a:latin typeface="Bahnschrift Condensed" pitchFamily="34" charset="0"/>
            </a:endParaRPr>
          </a:p>
        </p:txBody>
      </p:sp>
      <p:sp>
        <p:nvSpPr>
          <p:cNvPr id="3" name="Subtitle 2"/>
          <p:cNvSpPr>
            <a:spLocks noGrp="1"/>
          </p:cNvSpPr>
          <p:nvPr>
            <p:ph type="subTitle" idx="1"/>
          </p:nvPr>
        </p:nvSpPr>
        <p:spPr>
          <a:xfrm>
            <a:off x="1115616" y="3573016"/>
            <a:ext cx="7344816" cy="2065784"/>
          </a:xfrm>
        </p:spPr>
        <p:txBody>
          <a:bodyPr>
            <a:normAutofit/>
          </a:bodyPr>
          <a:lstStyle/>
          <a:p>
            <a:r>
              <a:rPr lang="ar-SA" sz="3200" b="1" dirty="0" smtClean="0">
                <a:solidFill>
                  <a:schemeClr val="tx1"/>
                </a:solidFill>
                <a:latin typeface="Calibri" panose="020F0502020204030204" pitchFamily="34" charset="0"/>
                <a:cs typeface="Calibri" panose="020F0502020204030204" pitchFamily="34" charset="0"/>
              </a:rPr>
              <a:t>م.د. زينب علوان مكاوي</a:t>
            </a:r>
            <a:r>
              <a:rPr lang="en-US" sz="3200" b="1" dirty="0" smtClean="0">
                <a:solidFill>
                  <a:schemeClr val="tx1"/>
                </a:solidFill>
                <a:latin typeface="Calibri" panose="020F0502020204030204" pitchFamily="34" charset="0"/>
                <a:cs typeface="Calibri" panose="020F0502020204030204" pitchFamily="34" charset="0"/>
              </a:rPr>
              <a:t> </a:t>
            </a:r>
            <a:r>
              <a:rPr lang="ar-SA" sz="3200" b="1" dirty="0" smtClean="0">
                <a:solidFill>
                  <a:schemeClr val="tx1"/>
                </a:solidFill>
                <a:latin typeface="Calibri" panose="020F0502020204030204" pitchFamily="34" charset="0"/>
                <a:cs typeface="Calibri" panose="020F0502020204030204" pitchFamily="34" charset="0"/>
              </a:rPr>
              <a:t>–م.م. خالدة </a:t>
            </a:r>
            <a:r>
              <a:rPr lang="ar-SA" sz="3200" b="1" dirty="0" smtClean="0">
                <a:solidFill>
                  <a:schemeClr val="tx1"/>
                </a:solidFill>
                <a:latin typeface="Calibri" panose="020F0502020204030204" pitchFamily="34" charset="0"/>
                <a:cs typeface="Calibri" panose="020F0502020204030204" pitchFamily="34" charset="0"/>
              </a:rPr>
              <a:t>ابراهيم حسون</a:t>
            </a:r>
            <a:endParaRPr lang="ar-IQ"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003640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6264696"/>
          </a:xfrm>
        </p:spPr>
        <p:txBody>
          <a:bodyPr>
            <a:noAutofit/>
          </a:bodyPr>
          <a:lstStyle/>
          <a:p>
            <a:pPr marL="0" indent="0">
              <a:buNone/>
            </a:pPr>
            <a:r>
              <a:rPr lang="ar-IQ" sz="2000" b="1" dirty="0" smtClean="0"/>
              <a:t>3-هجرة </a:t>
            </a:r>
            <a:r>
              <a:rPr lang="ar-IQ" sz="2000" b="1" dirty="0"/>
              <a:t>الطیور البریه لمسافات قصیره-</a:t>
            </a:r>
            <a:r>
              <a:rPr lang="ar-IQ" sz="2000" b="1" dirty="0" smtClean="0"/>
              <a:t>:</a:t>
            </a:r>
          </a:p>
          <a:p>
            <a:pPr marL="0" indent="0">
              <a:buNone/>
            </a:pPr>
            <a:r>
              <a:rPr lang="ar-IQ" sz="2000" dirty="0"/>
              <a:t>هـذا النـوع مـن الطیـور قـد یعمـد للهجـرة فقـط للـرد علـى الاحـوال الجویـة القاسـیة. اي انـه یتحـرك عملیـاً رداً علـى الطقـس الشـتائي بـدلاً مــن فــرص التربیـه الافضـل . هــذا النـوع لــه اصـلان تطوریـان احـدهما مـن نفـس عائلــة المهـاجرون بعیـدو المسـافة ولكنـه قصـر هجـرة عودتـه بتقـدم تـدریجي لكـي یبقـى فـي نصـف الكـره الشـمالي مثـل (</a:t>
            </a:r>
            <a:r>
              <a:rPr lang="en-US" sz="2000" dirty="0"/>
              <a:t>chiffchaff </a:t>
            </a:r>
            <a:r>
              <a:rPr lang="ar-IQ" sz="2000" dirty="0" smtClean="0"/>
              <a:t>) والثاني </a:t>
            </a:r>
            <a:r>
              <a:rPr lang="ar-IQ" sz="2000" dirty="0"/>
              <a:t>لیس له صله بالمهاجرون بعیدو المسافة مثل </a:t>
            </a:r>
            <a:r>
              <a:rPr lang="ar-IQ" sz="2000" dirty="0" smtClean="0"/>
              <a:t>(</a:t>
            </a:r>
            <a:r>
              <a:rPr lang="en-US" sz="2000" dirty="0" smtClean="0"/>
              <a:t>(waxwings</a:t>
            </a:r>
            <a:endParaRPr lang="ar-IQ" sz="2000" dirty="0" smtClean="0"/>
          </a:p>
          <a:p>
            <a:pPr marL="0" indent="0">
              <a:buNone/>
            </a:pPr>
            <a:endParaRPr lang="ar-IQ" sz="2000" b="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849694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6952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16" y="0"/>
            <a:ext cx="8856984" cy="6858000"/>
          </a:xfrm>
        </p:spPr>
        <p:txBody>
          <a:bodyPr>
            <a:noAutofit/>
          </a:bodyPr>
          <a:lstStyle/>
          <a:p>
            <a:pPr marL="0" indent="0">
              <a:buNone/>
            </a:pPr>
            <a:r>
              <a:rPr lang="ar-IQ" b="1" dirty="0" smtClean="0"/>
              <a:t>4- الطیور </a:t>
            </a:r>
            <a:r>
              <a:rPr lang="ar-IQ" b="1" dirty="0"/>
              <a:t>البریة والخواضة-</a:t>
            </a:r>
            <a:r>
              <a:rPr lang="ar-IQ" sz="2000" b="1" dirty="0" smtClean="0"/>
              <a:t>:</a:t>
            </a:r>
          </a:p>
          <a:p>
            <a:pPr marL="0" indent="0">
              <a:buNone/>
            </a:pPr>
            <a:r>
              <a:rPr lang="ar-IQ" sz="2000" dirty="0"/>
              <a:t>الصورة المثالیة لهجرة الطیور البریـة الشـمالیة مثـل السـنونو والطیـور الجارحـة والتـي تقـوم بـرحلات طیـران طویلـة الى المناطق المداریة الاستوائیة والعدید من انواع البط ذو التربیة الشمالیة وكذلك الوز والبجع یكون بحاجة فقط للهجرة والتحرك من مناطق تربیتة في الشمال من الكـرة الارضـیة الـى المنـاطق الجنوبیـة وذلـك للهـرب مـن تجمـد المیـاه شـتاءآ فـي القطـب </a:t>
            </a:r>
            <a:r>
              <a:rPr lang="ar-IQ" sz="2000" dirty="0" smtClean="0"/>
              <a:t>الشـمالي.</a:t>
            </a:r>
            <a:endParaRPr lang="ar-IQ" sz="2000" b="1" dirty="0" smtClean="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15" y="2348880"/>
            <a:ext cx="87129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316988"/>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709160"/>
          </a:xfrm>
        </p:spPr>
        <p:txBody>
          <a:bodyPr>
            <a:normAutofit/>
          </a:bodyPr>
          <a:lstStyle/>
          <a:p>
            <a:pPr marL="137160" indent="0">
              <a:buNone/>
            </a:pPr>
            <a:r>
              <a:rPr lang="ar-IQ" b="1" dirty="0" smtClean="0"/>
              <a:t>5-هجرة </a:t>
            </a:r>
            <a:r>
              <a:rPr lang="ar-IQ" b="1" dirty="0"/>
              <a:t>طیور </a:t>
            </a:r>
            <a:r>
              <a:rPr lang="ar-IQ" b="1" dirty="0" smtClean="0"/>
              <a:t>الماء:</a:t>
            </a:r>
          </a:p>
          <a:p>
            <a:pPr marL="137160" indent="0" algn="just">
              <a:buNone/>
            </a:pPr>
            <a:r>
              <a:rPr lang="ar-IQ" dirty="0"/>
              <a:t>معظم ماقیل من ستراتیجیات للانواع السابقة ینطبق علـى العدیـد مـن انـواع الطیـور المائیـة فبعضـها مقـیم بصـفة دائمة والبعض الاخر یهاجر شتاءأ من نصف الكرة الشمالي جنوبآ لمسافات مختلفة وذلك للتفقیس. والبعض الاخر یقوم بالهجرة على مدار السنة للحصول على الغذاء فیهاجر الى مناطق مداریة دافئة </a:t>
            </a:r>
            <a:r>
              <a:rPr lang="ar-IQ" dirty="0" smtClean="0"/>
              <a:t>هذا </a:t>
            </a:r>
            <a:r>
              <a:rPr lang="ar-IQ" dirty="0"/>
              <a:t>النوع </a:t>
            </a:r>
            <a:r>
              <a:rPr lang="ar-IQ" dirty="0" smtClean="0"/>
              <a:t>من الطيور یقوم </a:t>
            </a:r>
            <a:r>
              <a:rPr lang="ar-IQ" dirty="0"/>
              <a:t>بالهجرة لمسافات متفاوتة حیث یعتمد بذلك على كمیة سقوط الامطار. </a:t>
            </a:r>
            <a:r>
              <a:rPr lang="ar-IQ" dirty="0" smtClean="0"/>
              <a:t>مثل:</a:t>
            </a:r>
            <a:endParaRPr lang="ar-IQ" b="1" dirty="0"/>
          </a:p>
        </p:txBody>
      </p:sp>
    </p:spTree>
    <p:extLst>
      <p:ext uri="{BB962C8B-B14F-4D97-AF65-F5344CB8AC3E}">
        <p14:creationId xmlns:p14="http://schemas.microsoft.com/office/powerpoint/2010/main" val="206401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2897"/>
            <a:ext cx="8424936" cy="169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1819" y="4192285"/>
            <a:ext cx="7376343" cy="369332"/>
          </a:xfrm>
          <a:prstGeom prst="rect">
            <a:avLst/>
          </a:prstGeom>
        </p:spPr>
        <p:txBody>
          <a:bodyPr wrap="square">
            <a:spAutoFit/>
          </a:bodyPr>
          <a:lstStyle/>
          <a:p>
            <a:r>
              <a:rPr lang="ar-IQ" dirty="0"/>
              <a:t>(ابو زلة) </a:t>
            </a:r>
            <a:r>
              <a:rPr lang="en-US" dirty="0"/>
              <a:t>Pintail </a:t>
            </a:r>
            <a:r>
              <a:rPr lang="ar-IQ" dirty="0" smtClean="0"/>
              <a:t>                                                   الكیش </a:t>
            </a:r>
            <a:r>
              <a:rPr lang="ar-IQ" dirty="0"/>
              <a:t>(ابو مجرفة) </a:t>
            </a:r>
            <a:r>
              <a:rPr lang="en-US" dirty="0" err="1"/>
              <a:t>Shoveller</a:t>
            </a:r>
            <a:endParaRPr lang="ar-IQ"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542944"/>
            <a:ext cx="8424936" cy="231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48565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579296" cy="4709160"/>
          </a:xfrm>
        </p:spPr>
        <p:txBody>
          <a:bodyPr>
            <a:normAutofit fontScale="92500"/>
          </a:bodyPr>
          <a:lstStyle/>
          <a:p>
            <a:pPr marL="137160" indent="0" algn="just">
              <a:buNone/>
            </a:pPr>
            <a:r>
              <a:rPr lang="ar-IQ" dirty="0" smtClean="0"/>
              <a:t>أدرجت </a:t>
            </a:r>
            <a:r>
              <a:rPr lang="ar-IQ" dirty="0"/>
              <a:t>لجنة التراث العالمي لمنظمة الأمم المتحدة للتربية والعلم والثقافة "يونسكو" في عام 2016، أهوار العراق ضمن لائحة التراث العالمي. وأطلق فنانون وناشطون وإعلاميون حملات ترويجية في مختلف الوسائل الإعلامية ومواقع التواصل الاجتماعي في محاولة لإنعاش الأهوار وجذب السياح، وما زالوا يسلطون الضوء على البيئة الساحرة في الأهوار والطيور المائية التي تزيد المنطقة </a:t>
            </a:r>
            <a:r>
              <a:rPr lang="ar-IQ" dirty="0" smtClean="0"/>
              <a:t>جمالاً.</a:t>
            </a:r>
          </a:p>
          <a:p>
            <a:pPr marL="137160" indent="0" algn="just">
              <a:buNone/>
            </a:pPr>
            <a:r>
              <a:rPr lang="ar-IQ" dirty="0" smtClean="0"/>
              <a:t>وتبدأ </a:t>
            </a:r>
            <a:r>
              <a:rPr lang="ar-IQ" dirty="0"/>
              <a:t>الطيور المهاجرة بالقدوم إلى الأهوار نهاية شهر أكتوبر/ تشرين الأول من كل عام. وباستمرار، تطلق الجهات الرسمية تحذيرات لوقف الصيد الجائر. ومؤخراً، حذرت مديرية بيئة محافظة ذي قار، في بيان، من تداعيات استمرار الصيد الجائر في الأهوار. وأشارت إلى أن "الطيور تتعرض إلى مخالفات الصيد غير القانوني والمتاجرة بها في الأسواق وعلى الطرقات".</a:t>
            </a:r>
          </a:p>
          <a:p>
            <a:endParaRPr lang="ar-IQ" dirty="0"/>
          </a:p>
        </p:txBody>
      </p:sp>
    </p:spTree>
    <p:extLst>
      <p:ext uri="{BB962C8B-B14F-4D97-AF65-F5344CB8AC3E}">
        <p14:creationId xmlns:p14="http://schemas.microsoft.com/office/powerpoint/2010/main" val="890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424936" cy="5400600"/>
          </a:xfrm>
        </p:spPr>
        <p:txBody>
          <a:bodyPr>
            <a:normAutofit fontScale="70000" lnSpcReduction="20000"/>
          </a:bodyPr>
          <a:lstStyle/>
          <a:p>
            <a:pPr marL="137160" indent="0">
              <a:buNone/>
            </a:pPr>
            <a:r>
              <a:rPr lang="ar-IQ" sz="4100" b="1" dirty="0"/>
              <a:t>ضعف الرقابة وغياب </a:t>
            </a:r>
            <a:r>
              <a:rPr lang="ar-IQ" sz="4100" b="1" dirty="0" smtClean="0"/>
              <a:t>المحاسبة</a:t>
            </a:r>
          </a:p>
          <a:p>
            <a:pPr marL="137160" indent="0">
              <a:buNone/>
            </a:pPr>
            <a:endParaRPr lang="ar-IQ" dirty="0"/>
          </a:p>
          <a:p>
            <a:pPr marL="137160" indent="0" algn="just">
              <a:buNone/>
            </a:pPr>
            <a:r>
              <a:rPr lang="ar-IQ" sz="3400" dirty="0" smtClean="0"/>
              <a:t>أكد </a:t>
            </a:r>
            <a:r>
              <a:rPr lang="ar-IQ" sz="3400" dirty="0"/>
              <a:t>رئيس "لجنة إنعاش الأهوار" أن "صيد الطيور يُسمح به بموجب ضوابط قانونية، وفي فترات معينة ومناطق محددة، وليس بالأساليب التي نسمع عنها"، مبيناً أن "الصيد الجائر للطيور من المحتمل أن يضع العراق في موقف حَرج أمام الهيئات والمنظمات الدولية المعنية بالحفاظ على الحياة البرية، بخاصة بعد تصنيف بعض مناطق الأهوار كمحميات طبيعية وإدراجها بقرار من الأمم المتحدة على لائحة التراث العالمي". وقال مدير مديرية حماية وتحسين البيئة في جنوب العراق، إن "المديرية خاطبت المؤسسات الأمنية الرسمية بشأن ضرورة حماية الطيور من الصيد الجائر"، معتبراً أنه "من الصعب مكافحة هذه الظاهرة في مناطق الأهوار، لكن يمكن تحجيمها من خلال منع نقل الطيور عبر نقاط التفتيش الموجودة على الطرق التي تربط بين المحافظات الجنوبية، إضافة إلى حظر بيعها في الأسواق المحلية وتكليف مفارز من الشرطة تنفيذ جولات تفتيشية". وفي خضم ظاهرة الصيد الجائر للطيور، لم يعد مشهداً غريباً أو نادراً رؤية طائر النحام الوردي (الفلامنكو)، والبجع الأبيض الكبير، ودجاج الماء الأسود في أسواق شعبية في ظل إقبال بعض المواطنين على شرائها لأكلها، فهي في ميزان ذائقتهم ألذ من الدجاج المجمد المتوفِّر بأسعار أقل.</a:t>
            </a:r>
          </a:p>
          <a:p>
            <a:endParaRPr lang="ar-IQ" dirty="0"/>
          </a:p>
          <a:p>
            <a:endParaRPr lang="ar-IQ" dirty="0"/>
          </a:p>
          <a:p>
            <a:pPr marL="137160" indent="0">
              <a:buNone/>
            </a:pPr>
            <a:endParaRPr lang="ar-IQ" dirty="0"/>
          </a:p>
        </p:txBody>
      </p:sp>
    </p:spTree>
    <p:extLst>
      <p:ext uri="{BB962C8B-B14F-4D97-AF65-F5344CB8AC3E}">
        <p14:creationId xmlns:p14="http://schemas.microsoft.com/office/powerpoint/2010/main" val="105366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904656"/>
          </a:xfrm>
        </p:spPr>
        <p:txBody>
          <a:bodyPr>
            <a:normAutofit fontScale="85000" lnSpcReduction="20000"/>
          </a:bodyPr>
          <a:lstStyle/>
          <a:p>
            <a:pPr marL="137160" indent="0">
              <a:buNone/>
            </a:pPr>
            <a:r>
              <a:rPr lang="ar-IQ" b="1" dirty="0" smtClean="0"/>
              <a:t>حمایه </a:t>
            </a:r>
            <a:r>
              <a:rPr lang="ar-IQ" b="1" dirty="0"/>
              <a:t>طیور </a:t>
            </a:r>
            <a:r>
              <a:rPr lang="ar-IQ" b="1" dirty="0" smtClean="0"/>
              <a:t>الاهوار:</a:t>
            </a:r>
          </a:p>
          <a:p>
            <a:pPr marL="137160" indent="0" algn="just">
              <a:buNone/>
            </a:pPr>
            <a:r>
              <a:rPr lang="ar-IQ" dirty="0"/>
              <a:t>من الاسباب المهمة الاخرى لتاثر هجرة الطیور من ناحیة التواتر والاعداد والنوعیة یعود الى </a:t>
            </a:r>
            <a:r>
              <a:rPr lang="ar-IQ" dirty="0" smtClean="0"/>
              <a:t>الاستمرار </a:t>
            </a:r>
            <a:r>
              <a:rPr lang="ar-IQ" dirty="0"/>
              <a:t>في فقدان الاراضي الرطبة ، كذلك لطول فترات الجفاف المستمرة والتاثیرات المناخیة المتغیرة. فالحفاظ على الطیور المهاجرة یمكن ان یتحقق من خلال حمایة مجامیع الطیور المهاجرة والحفاظ علـى موائلهـا من الاستعمال الجائر بطریقة تضمن استدامة المجـامیع نفسـها مـع مواردهـا الطبیعیـة التـي تعتمـد علیهـا والحفـاظ علـى الحالـة الصـحیة للطیـور المهـاجرة بمـا فیهـا الطیـور المهـددة عالمیـآ یـتم مـن خـلال الحفـاظ علـى بیئـة تلـك الطیور . لـذلك هنـاك حاجـة ملحـة ل</a:t>
            </a:r>
            <a:r>
              <a:rPr lang="ar-IQ" dirty="0" smtClean="0"/>
              <a:t>لحفـاظ </a:t>
            </a:r>
            <a:r>
              <a:rPr lang="ar-IQ" dirty="0"/>
              <a:t>علـى الطیـور المهـاجرة كجـزء مـن التنمیـة المسـتدامة لـتعم الفائـدة علـى المجتمعات المحلیة وباقي المستفیدین المعتمدین على الاراضي الرطبة وكذلك لمنفعة التنوع الاحیائي فیها. فینبغي ان تؤخذ في الاعتبار عند وضع خطط العمل والادارة في مناطق الهجرة بعدم الاسـاءة واسـتخدام المـوارد الطبیعیـه سـواء كـان ذلـك فـي مصـاید الاسـماك البحریـة او الصـید الجـائر اواسـتخدام الاسـالیب غیرالتقلیدیـة مثـل استخدام السموم او الصعق الكهربائي، وكذلك السـیطره والتخفیـف مـن الممارسـات غیـر المسـتدامة مثـل اسـتخدام الاطلاقات الناریة في الاراضي الرطبة. فالعدید من الاتفاقیات الدولیة والمنظمات والمبادرات مثل معاهدة رامسار واتفاقیة حمایة الطیور المائیة المهاجرة الافریقیة-الاورواسیویة </a:t>
            </a:r>
            <a:r>
              <a:rPr lang="ar-IQ" dirty="0" smtClean="0"/>
              <a:t>(</a:t>
            </a:r>
            <a:r>
              <a:rPr lang="en-US" dirty="0" smtClean="0"/>
              <a:t>( AEWA </a:t>
            </a:r>
            <a:r>
              <a:rPr lang="ar-IQ" smtClean="0"/>
              <a:t> تسعى </a:t>
            </a:r>
            <a:r>
              <a:rPr lang="ar-IQ" dirty="0"/>
              <a:t>لحمایة بیئة الاهوار وتعطي اساسا لتهیئة اراضـي جیـدة للحفـاظ علـى الطیور المهاجرة . </a:t>
            </a:r>
            <a:endParaRPr lang="ar-IQ" b="1" dirty="0"/>
          </a:p>
        </p:txBody>
      </p:sp>
    </p:spTree>
    <p:extLst>
      <p:ext uri="{BB962C8B-B14F-4D97-AF65-F5344CB8AC3E}">
        <p14:creationId xmlns:p14="http://schemas.microsoft.com/office/powerpoint/2010/main" val="409438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73142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79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229600" cy="4709160"/>
          </a:xfrm>
        </p:spPr>
        <p:txBody>
          <a:bodyPr>
            <a:normAutofit fontScale="92500" lnSpcReduction="10000"/>
          </a:bodyPr>
          <a:lstStyle/>
          <a:p>
            <a:pPr marL="137160" indent="0" algn="just">
              <a:buNone/>
            </a:pPr>
            <a:r>
              <a:rPr lang="ar-IQ" dirty="0" smtClean="0"/>
              <a:t>المقدمة</a:t>
            </a:r>
          </a:p>
          <a:p>
            <a:pPr marL="137160" indent="0" algn="just">
              <a:buNone/>
            </a:pPr>
            <a:r>
              <a:rPr lang="ar-IQ" dirty="0" smtClean="0"/>
              <a:t>یعـد </a:t>
            </a:r>
            <a:r>
              <a:rPr lang="ar-IQ" dirty="0"/>
              <a:t>العـراق مـن الـدول الغنیـة </a:t>
            </a:r>
            <a:r>
              <a:rPr lang="ar-IQ" dirty="0" smtClean="0"/>
              <a:t>مـن </a:t>
            </a:r>
            <a:r>
              <a:rPr lang="ar-IQ" dirty="0"/>
              <a:t>حیـث التنـوع البیولـوجي عمومـاً والغنـي بـانواع الطیـور خصوصـاً . </a:t>
            </a:r>
            <a:r>
              <a:rPr lang="ar-IQ" dirty="0" smtClean="0"/>
              <a:t>وذلك بسبب </a:t>
            </a:r>
            <a:r>
              <a:rPr lang="ar-IQ" dirty="0"/>
              <a:t>مجموعة من المقومات التي ادت ان تكون هذه البقعة ملاذاً للعدید من انواع الطیور المختلفة. </a:t>
            </a:r>
            <a:r>
              <a:rPr lang="ar-IQ" dirty="0" smtClean="0"/>
              <a:t>ومن هذه </a:t>
            </a:r>
            <a:r>
              <a:rPr lang="ar-IQ" dirty="0"/>
              <a:t>المقومات </a:t>
            </a:r>
            <a:r>
              <a:rPr lang="ar-IQ" dirty="0" smtClean="0"/>
              <a:t>تشمل موقع </a:t>
            </a:r>
            <a:r>
              <a:rPr lang="ar-IQ" dirty="0"/>
              <a:t>العراق على اكثر من خط رئیسي لهجرة الطیور المـارة مـن سـیبیریا وغـرب اوربـا جنوبـاً الـى شـبه الجزیـرة العربیـة وافریقیـا. فـالعراق یشـكل نصـف الممـر الیـابس المحصـور بـین الخلـیج العربـي والبحـر المتوسـط ، سـیما اذا علمنـا ان الطیـور، وخصوصـاً الصـغیرة منهـا ، تتجنـب عبـور المسـطحات المائیـة الواسعة كالبحار. بالاضافة لذلك فان موقع العراق في الشریط الدافىء العرضي مابین المناطق الباردة الشـمالیة والحارة في الجنوب ، من شانه ان یغري العدید من انواع الطیور للمكوث في اصقاعه المتنوعة. </a:t>
            </a:r>
          </a:p>
        </p:txBody>
      </p:sp>
    </p:spTree>
    <p:extLst>
      <p:ext uri="{BB962C8B-B14F-4D97-AF65-F5344CB8AC3E}">
        <p14:creationId xmlns:p14="http://schemas.microsoft.com/office/powerpoint/2010/main" val="88005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lgn="just">
              <a:buNone/>
            </a:pPr>
            <a:r>
              <a:rPr lang="ar-IQ" dirty="0" smtClean="0"/>
              <a:t>حيث تعد </a:t>
            </a:r>
            <a:r>
              <a:rPr lang="ar-IQ" dirty="0"/>
              <a:t>مناطق الأهوار أكبر نظام بيئي من نوعه في الشرق الأوسط وغربي آسيا. وتبلغ مساحة هذا المستنقع المائي الشاسع نحو 16 ألف كيلومتر مربع، أي أكبر من مساحة دولة لبنان. وتمتد الأهوار بين ثلاث محافظات جنوبية هي ميسان، وذي قار، والبصرة. وهي جزء لا يتجزأ من طرق عبور الطيور المهاجرة ما بين القارات، </a:t>
            </a:r>
            <a:r>
              <a:rPr lang="ar-IQ" dirty="0" smtClean="0"/>
              <a:t>وإضافة </a:t>
            </a:r>
            <a:r>
              <a:rPr lang="ar-IQ" dirty="0"/>
              <a:t>إلى أهميتها البيئية، تعتبر مناطق الأهوار تراثاً إنسانياً لا نظير له، وقد كانت موطناً للسكان الأصليين منذ آلاف السنين. وقدّر الباحث </a:t>
            </a:r>
            <a:r>
              <a:rPr lang="ar-IQ" dirty="0" smtClean="0"/>
              <a:t>(غافن يونغ) </a:t>
            </a:r>
            <a:r>
              <a:rPr lang="ar-IQ" dirty="0"/>
              <a:t>عُمْرَ هذا المجتمع بخمسة آلاف سنة. </a:t>
            </a:r>
            <a:endParaRPr lang="ar-IQ" dirty="0"/>
          </a:p>
        </p:txBody>
      </p:sp>
    </p:spTree>
    <p:extLst>
      <p:ext uri="{BB962C8B-B14F-4D97-AF65-F5344CB8AC3E}">
        <p14:creationId xmlns:p14="http://schemas.microsoft.com/office/powerpoint/2010/main" val="152862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5760640"/>
          </a:xfrm>
        </p:spPr>
        <p:txBody>
          <a:bodyPr>
            <a:noAutofit/>
          </a:bodyPr>
          <a:lstStyle/>
          <a:p>
            <a:endParaRPr lang="ar-IQ" sz="2000" dirty="0" smtClean="0"/>
          </a:p>
          <a:p>
            <a:r>
              <a:rPr lang="ar-IQ" b="1" dirty="0"/>
              <a:t>الصيد الجائر للطيور المهاجرة في الاهوار</a:t>
            </a:r>
          </a:p>
          <a:p>
            <a:r>
              <a:rPr lang="ar-IQ" sz="2000" dirty="0" smtClean="0"/>
              <a:t>يمثل </a:t>
            </a:r>
            <a:r>
              <a:rPr lang="ar-IQ" sz="2000" dirty="0"/>
              <a:t>الصيد الجائر للطيور المهاجرة </a:t>
            </a:r>
            <a:r>
              <a:rPr lang="ar-IQ" sz="2000" dirty="0" smtClean="0"/>
              <a:t>في الاهوار (جنوبي العراق</a:t>
            </a:r>
            <a:r>
              <a:rPr lang="ar-IQ" sz="2000" dirty="0"/>
              <a:t> </a:t>
            </a:r>
            <a:r>
              <a:rPr lang="ar-IQ" sz="2000" dirty="0" smtClean="0"/>
              <a:t>) </a:t>
            </a:r>
            <a:r>
              <a:rPr lang="ar-IQ" sz="2000" dirty="0"/>
              <a:t>واحدا من أبرز المشكلات التي تعاني منها تلك المناطق، والتي ساهمت بشكل كبير في التأثير على التنوع الحياتي، وسط عجز حكومي وإجراءات غير فاعلة للحد من هذه الظاهرة </a:t>
            </a:r>
            <a:r>
              <a:rPr lang="ar-IQ" sz="2000" dirty="0" smtClean="0"/>
              <a:t>والتي </a:t>
            </a:r>
            <a:r>
              <a:rPr lang="ar-IQ" sz="2000" dirty="0"/>
              <a:t>بدت تشكل خطرا يهدد الحياة </a:t>
            </a:r>
            <a:r>
              <a:rPr lang="ar-IQ" sz="2000" dirty="0" smtClean="0"/>
              <a:t>في </a:t>
            </a:r>
            <a:r>
              <a:rPr lang="ar-IQ" sz="2000" dirty="0"/>
              <a:t>الأهوار.</a:t>
            </a:r>
          </a:p>
          <a:p>
            <a:r>
              <a:rPr lang="ar-IQ" sz="2000" dirty="0"/>
              <a:t>ورغم انضمام الأهوار إلى لائحة التراث العالمي، في تموز/يوليو 2016 فإنها لا تزال تعاني من إهمال في ظل غياب دور للسلطات هناك، وما يسببه الصيد الجائر من تهديد للحياة </a:t>
            </a:r>
            <a:r>
              <a:rPr lang="ar-IQ" sz="2000" dirty="0" smtClean="0"/>
              <a:t>فيها. وحتى </a:t>
            </a:r>
            <a:r>
              <a:rPr lang="ar-IQ" sz="2000" dirty="0"/>
              <a:t>الطيور المستوطنة في بيئة الأهوار، لم تنج من الصيد الجائر، فهي مهددة بهذا الخطر، وقد يدخل بعضها القائمة الحمراء، بسبب الصيد المستمر وبكميات كبيرة.</a:t>
            </a:r>
          </a:p>
          <a:p>
            <a:r>
              <a:rPr lang="ar-IQ" sz="2000" dirty="0"/>
              <a:t>ولا تزال القوانين المتعلقة بالصيد الجائر للطيور معطلا وغير مفعل، في حين تمنح جمعيات وهمية مهتمة بالصيد تراخيص مزيفة ومخالفة لقوانين </a:t>
            </a:r>
            <a:r>
              <a:rPr lang="ar-IQ" sz="2000" dirty="0" smtClean="0"/>
              <a:t>الصيد. وبالعادة </a:t>
            </a:r>
            <a:r>
              <a:rPr lang="ar-IQ" sz="2000" dirty="0"/>
              <a:t>تصل الطيور المهاجرة إلى الأهوار بين نوفمبر/تشرين الثاني ويناير/كانون الثاني من كل عام، قادمة من أوربا وامريكا وروسيا.</a:t>
            </a:r>
          </a:p>
          <a:p>
            <a:pPr marL="0" indent="0">
              <a:buNone/>
            </a:pPr>
            <a:r>
              <a:rPr lang="ar-IQ" sz="2000" b="1" dirty="0" smtClean="0">
                <a:solidFill>
                  <a:schemeClr val="bg1"/>
                </a:solidFill>
                <a:latin typeface="Arial" pitchFamily="34" charset="0"/>
                <a:cs typeface="Arial" pitchFamily="34" charset="0"/>
              </a:rPr>
              <a:t>     و</a:t>
            </a:r>
            <a:r>
              <a:rPr lang="ar-IQ" sz="2000" dirty="0" smtClean="0"/>
              <a:t>بحسب </a:t>
            </a:r>
            <a:r>
              <a:rPr lang="ar-IQ" sz="2000" dirty="0"/>
              <a:t>شهادة رئيس جمعية الصيادين ان الصيادون يستخدمون جهاز جديد يحتوي على نغمات </a:t>
            </a:r>
            <a:r>
              <a:rPr lang="ar-IQ" sz="2000" dirty="0" smtClean="0"/>
              <a:t>الطيورلجذب </a:t>
            </a:r>
            <a:r>
              <a:rPr lang="ar-IQ" sz="2000" dirty="0"/>
              <a:t>الطيور حتى ولو كانت على مسافة أكثر من خمسة كيلومترات في الجو، وحال هبوطها يتلقفها الصيادون. وينتشر جهاز النغمات في المحال التجارية غير المرخصة.</a:t>
            </a:r>
            <a:endParaRPr lang="ar-IQ" sz="2000" b="1" dirty="0">
              <a:solidFill>
                <a:schemeClr val="bg1"/>
              </a:solidFill>
              <a:latin typeface="Arial" pitchFamily="34" charset="0"/>
              <a:cs typeface="Arial" pitchFamily="34" charset="0"/>
            </a:endParaRPr>
          </a:p>
          <a:p>
            <a:endParaRPr lang="ar-IQ" sz="2000" dirty="0"/>
          </a:p>
          <a:p>
            <a:pPr marL="0" indent="0">
              <a:lnSpc>
                <a:spcPct val="150000"/>
              </a:lnSpc>
              <a:buNone/>
            </a:pPr>
            <a:r>
              <a:rPr lang="en-US" sz="2000" dirty="0" smtClean="0"/>
              <a:t/>
            </a:r>
            <a:br>
              <a:rPr lang="en-US" sz="2000" dirty="0" smtClean="0"/>
            </a:br>
            <a:r>
              <a:rPr lang="en-US" sz="2000" dirty="0" smtClean="0"/>
              <a:t/>
            </a:r>
            <a:br>
              <a:rPr lang="en-US" sz="2000" dirty="0" smtClean="0"/>
            </a:br>
            <a:endParaRPr lang="ar-IQ" sz="2000" dirty="0"/>
          </a:p>
        </p:txBody>
      </p:sp>
    </p:spTree>
    <p:extLst>
      <p:ext uri="{BB962C8B-B14F-4D97-AF65-F5344CB8AC3E}">
        <p14:creationId xmlns:p14="http://schemas.microsoft.com/office/powerpoint/2010/main" val="361248616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229600" cy="5904656"/>
          </a:xfrm>
        </p:spPr>
        <p:txBody>
          <a:bodyPr>
            <a:noAutofit/>
          </a:bodyPr>
          <a:lstStyle/>
          <a:p>
            <a:pPr marL="0" indent="0" algn="just">
              <a:lnSpc>
                <a:spcPct val="150000"/>
              </a:lnSpc>
              <a:buNone/>
            </a:pPr>
            <a:r>
              <a:rPr lang="ar-IQ" sz="2000" b="1" dirty="0" smtClean="0">
                <a:latin typeface="Arial" pitchFamily="34" charset="0"/>
                <a:cs typeface="Arial" pitchFamily="34" charset="0"/>
              </a:rPr>
              <a:t/>
            </a:r>
            <a:br>
              <a:rPr lang="ar-IQ" sz="2000" b="1" dirty="0" smtClean="0">
                <a:latin typeface="Arial" pitchFamily="34" charset="0"/>
                <a:cs typeface="Arial" pitchFamily="34" charset="0"/>
              </a:rPr>
            </a:br>
            <a:endParaRPr lang="ar-IQ" sz="2000" b="1" dirty="0">
              <a:latin typeface="Arial" pitchFamily="34" charset="0"/>
              <a:cs typeface="Arial" pitchFamily="34" charset="0"/>
            </a:endParaRPr>
          </a:p>
        </p:txBody>
      </p:sp>
      <p:pic>
        <p:nvPicPr>
          <p:cNvPr id="1026" name="Picture 2" descr="يوجد في ذي قار أكثر من ثلاثة آلاف صياد، أغلبهم غير مجازين، ولا يلتزمون بالقوانين (الجزير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8663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4709160"/>
          </a:xfrm>
        </p:spPr>
        <p:txBody>
          <a:bodyPr>
            <a:normAutofit lnSpcReduction="10000"/>
          </a:bodyPr>
          <a:lstStyle/>
          <a:p>
            <a:r>
              <a:rPr lang="ar-IQ" b="1" u="sng" dirty="0" smtClean="0"/>
              <a:t>انواع الطيور </a:t>
            </a:r>
            <a:r>
              <a:rPr lang="ar-IQ" b="1" u="sng" dirty="0"/>
              <a:t>المهاجرة</a:t>
            </a:r>
            <a:r>
              <a:rPr lang="ar-IQ" dirty="0"/>
              <a:t/>
            </a:r>
            <a:br>
              <a:rPr lang="ar-IQ" dirty="0"/>
            </a:br>
            <a:r>
              <a:rPr lang="ar-IQ" dirty="0" smtClean="0"/>
              <a:t>أهم </a:t>
            </a:r>
            <a:r>
              <a:rPr lang="ar-IQ" dirty="0"/>
              <a:t>الطيور المهاجرة التي تدخل الأهوار العراقية فهي هازج </a:t>
            </a:r>
            <a:r>
              <a:rPr lang="ar-IQ" dirty="0" smtClean="0"/>
              <a:t>قصب البصرة</a:t>
            </a:r>
            <a:r>
              <a:rPr lang="ar-IQ" dirty="0"/>
              <a:t>  والزقزاق أبيض الذيل والنورس الأرميني وغراب بحر القرم والثرثار العراقي والغطاس العراقي والحذاف الرخامي والوردة الأفريقية والبجع الأبيض الكبير وخطاف المستنقعات الملتحي والأوز الأغر الصغير والبلبل الأبيض الخدين والكوشر والزركي وأبو زلة </a:t>
            </a:r>
            <a:r>
              <a:rPr lang="ar-IQ" dirty="0" smtClean="0"/>
              <a:t>والفلامنكو ودجاج الماء</a:t>
            </a:r>
            <a:r>
              <a:rPr lang="ar-IQ" dirty="0"/>
              <a:t> والخضيري.</a:t>
            </a:r>
          </a:p>
          <a:p>
            <a:pPr algn="just"/>
            <a:r>
              <a:rPr lang="ar-IQ" dirty="0"/>
              <a:t>وأما الطيور المستوطنة في بيئة الأهوار فهي صياد السمك والغواص والبرهان والرخيوي والبيوض والنكود </a:t>
            </a:r>
            <a:r>
              <a:rPr lang="ar-IQ" dirty="0" smtClean="0"/>
              <a:t>والصيومي.</a:t>
            </a:r>
            <a:endParaRPr lang="ar-IQ" dirty="0"/>
          </a:p>
          <a:p>
            <a:pPr algn="just"/>
            <a:r>
              <a:rPr lang="ar-IQ" dirty="0"/>
              <a:t>ويشكل صيد الطيور بشكل جائر ظاهرة خطرة على البيئة العراقية وتحديدا بيئة الأهوار.</a:t>
            </a:r>
          </a:p>
          <a:p>
            <a:pPr marL="137160" indent="0" algn="just">
              <a:buNone/>
            </a:pPr>
            <a:endParaRPr lang="ar-IQ" dirty="0"/>
          </a:p>
        </p:txBody>
      </p:sp>
    </p:spTree>
    <p:extLst>
      <p:ext uri="{BB962C8B-B14F-4D97-AF65-F5344CB8AC3E}">
        <p14:creationId xmlns:p14="http://schemas.microsoft.com/office/powerpoint/2010/main" val="14683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7920880" cy="2400657"/>
          </a:xfrm>
          <a:prstGeom prst="rect">
            <a:avLst/>
          </a:prstGeom>
        </p:spPr>
        <p:txBody>
          <a:bodyPr wrap="square">
            <a:spAutoFit/>
          </a:bodyPr>
          <a:lstStyle/>
          <a:p>
            <a:r>
              <a:rPr lang="ar-IQ" sz="2400" b="1" dirty="0"/>
              <a:t>الطیور المهاجره الى الاهوار </a:t>
            </a:r>
            <a:endParaRPr lang="ar-IQ" sz="2400" b="1" dirty="0" smtClean="0"/>
          </a:p>
          <a:p>
            <a:r>
              <a:rPr lang="ar-IQ" sz="2400" dirty="0" smtClean="0"/>
              <a:t>العدید </a:t>
            </a:r>
            <a:r>
              <a:rPr lang="ar-IQ" sz="2400" dirty="0"/>
              <a:t>من انواع الطیور المهاجره تقوم برحلات موسمیة متبعة ستراتیجیات مختلفة ، یمكن تلخیصها بالأتي-:</a:t>
            </a:r>
          </a:p>
          <a:p>
            <a:r>
              <a:rPr lang="ar-IQ" sz="2400" b="1" dirty="0" smtClean="0"/>
              <a:t>1-الطیور </a:t>
            </a:r>
            <a:r>
              <a:rPr lang="ar-IQ" sz="2400" b="1" dirty="0"/>
              <a:t>المهاجره لمسافات طویلة-:</a:t>
            </a:r>
          </a:p>
          <a:p>
            <a:r>
              <a:rPr lang="ar-IQ" dirty="0"/>
              <a:t>انواع كثیرة من الطیور البریة المهاجره تهاجر لمسافات طویلة جداً ، النمط الاكثر شیوعاً المهاجرة خریفـاً </a:t>
            </a:r>
            <a:r>
              <a:rPr lang="ar-IQ" dirty="0" smtClean="0"/>
              <a:t>عنـدما یشـتد </a:t>
            </a:r>
            <a:r>
              <a:rPr lang="ar-IQ" dirty="0"/>
              <a:t>البـرد </a:t>
            </a:r>
            <a:r>
              <a:rPr lang="ar-IQ" dirty="0" smtClean="0"/>
              <a:t>ویصـبح </a:t>
            </a:r>
            <a:r>
              <a:rPr lang="ar-IQ" dirty="0"/>
              <a:t>تجهیـز الغـذاء نـادر </a:t>
            </a:r>
            <a:r>
              <a:rPr lang="ar-IQ" dirty="0" smtClean="0"/>
              <a:t>اً </a:t>
            </a:r>
            <a:r>
              <a:rPr lang="ar-IQ" dirty="0"/>
              <a:t>فـي نصـف الكـرة الشـمالي متجهـة الـى المنـاطق </a:t>
            </a:r>
            <a:r>
              <a:rPr lang="ar-IQ" dirty="0" smtClean="0"/>
              <a:t>الاكثـردفئاً </a:t>
            </a:r>
            <a:r>
              <a:rPr lang="ar-IQ" dirty="0"/>
              <a:t>ووفرتاً بالغذاء وتبدأ هذه الهجرة في مواسم قبل موسم التكاثر في كثیر من </a:t>
            </a:r>
            <a:r>
              <a:rPr lang="ar-IQ" dirty="0" smtClean="0"/>
              <a:t>الاحیان</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2977"/>
            <a:ext cx="91440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627319"/>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229600" cy="5832648"/>
          </a:xfrm>
        </p:spPr>
        <p:txBody>
          <a:bodyPr>
            <a:normAutofit/>
          </a:bodyPr>
          <a:lstStyle/>
          <a:p>
            <a:pPr marL="0" indent="0" rtl="0">
              <a:buNone/>
            </a:pPr>
            <a:r>
              <a:rPr lang="ar-IQ" b="1" dirty="0" smtClean="0"/>
              <a:t>2-الطیور </a:t>
            </a:r>
            <a:r>
              <a:rPr lang="ar-IQ" b="1" dirty="0"/>
              <a:t>المهاجره عریضة الجناح لمسافات طویلة-:</a:t>
            </a:r>
            <a:r>
              <a:rPr lang="ar-IQ" dirty="0"/>
              <a:t> </a:t>
            </a:r>
            <a:endParaRPr lang="ar-IQ" dirty="0" smtClean="0"/>
          </a:p>
          <a:p>
            <a:pPr marL="0" indent="0" algn="just" rtl="0">
              <a:buNone/>
            </a:pPr>
            <a:r>
              <a:rPr lang="ar-IQ" sz="2000" dirty="0" smtClean="0"/>
              <a:t>هذا </a:t>
            </a:r>
            <a:r>
              <a:rPr lang="ar-IQ" sz="2000" dirty="0"/>
              <a:t>النوع من الطیـور ذات الاجنحـه الكبیـرة تعتمـد علـى الاعمـده الحراریـه مـن الهـواء الحارالمتصـاعد كسـتراتیجیة لتمكینها من الارتفاع. وهذه تتضمن العدید مـن الطیـور الجارحـة مثـل العقبـان والنسـور والصـقور وایضـا اللقـالق. النـوع المهـاجر فـي هـذه المجموعـة یواجـه صـعوبة كبیـرة فـي عبـور المیـاه الواسـعة كالبحـار. وذلـك لان التیـارات الدافئـة التـي یعتمـد علیهـا توجـد فقـط علـى الیابسـة لـذلك فهـي لا تسـتطیع </a:t>
            </a:r>
            <a:r>
              <a:rPr lang="ar-IQ" sz="2000" dirty="0" smtClean="0"/>
              <a:t>البقـاء </a:t>
            </a:r>
            <a:r>
              <a:rPr lang="ar-IQ" sz="2000" dirty="0"/>
              <a:t>علـى الطیـران </a:t>
            </a:r>
            <a:r>
              <a:rPr lang="ar-IQ" sz="2000" dirty="0" smtClean="0"/>
              <a:t>لمسـافات </a:t>
            </a:r>
            <a:r>
              <a:rPr lang="ar-IQ" sz="2000" dirty="0"/>
              <a:t>طویلة. </a:t>
            </a:r>
            <a:r>
              <a:rPr lang="ar-IQ" sz="2000" dirty="0" smtClean="0"/>
              <a:t>بالاضافة الى </a:t>
            </a:r>
            <a:r>
              <a:rPr lang="ar-IQ" sz="2000" dirty="0"/>
              <a:t>السلاسل الجبلیة المعرقلة للطیور </a:t>
            </a:r>
            <a:r>
              <a:rPr lang="ar-IQ" sz="2000" dirty="0" smtClean="0"/>
              <a:t>واسعة الجناح                      .                                                                                         </a:t>
            </a:r>
            <a:r>
              <a:rPr lang="ar-IQ" dirty="0" smtClean="0"/>
              <a:t> </a:t>
            </a:r>
          </a:p>
          <a:p>
            <a:pPr marL="0" indent="0" rtl="0">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4" y="2946931"/>
            <a:ext cx="9143999"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613230"/>
      </p:ext>
    </p:extLst>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8">
      <a:dk1>
        <a:sysClr val="windowText" lastClr="000000"/>
      </a:dk1>
      <a:lt1>
        <a:srgbClr val="000000"/>
      </a:lt1>
      <a:dk2>
        <a:srgbClr val="509D36"/>
      </a:dk2>
      <a:lt2>
        <a:srgbClr val="DBF5F9"/>
      </a:lt2>
      <a:accent1>
        <a:srgbClr val="CAE9C0"/>
      </a:accent1>
      <a:accent2>
        <a:srgbClr val="DBE6B6"/>
      </a:accent2>
      <a:accent3>
        <a:srgbClr val="CAE9C0"/>
      </a:accent3>
      <a:accent4>
        <a:srgbClr val="CAE9C0"/>
      </a:accent4>
      <a:accent5>
        <a:srgbClr val="54A838"/>
      </a:accent5>
      <a:accent6>
        <a:srgbClr val="387025"/>
      </a:accent6>
      <a:hlink>
        <a:srgbClr val="B0DFA0"/>
      </a:hlink>
      <a:folHlink>
        <a:srgbClr val="215F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448</TotalTime>
  <Words>1020</Words>
  <Application>Microsoft Office PowerPoint</Application>
  <PresentationFormat>On-screen Show (4:3)</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       الطيور المهاجرة ضحية الصيد الجائر في أهوار العراق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تعاطي المخدرات وتأثيراتها السلبية</dc:title>
  <dc:creator>USER</dc:creator>
  <cp:lastModifiedBy>USER</cp:lastModifiedBy>
  <cp:revision>57</cp:revision>
  <dcterms:created xsi:type="dcterms:W3CDTF">2021-02-05T11:34:44Z</dcterms:created>
  <dcterms:modified xsi:type="dcterms:W3CDTF">2023-11-13T13:34:02Z</dcterms:modified>
</cp:coreProperties>
</file>