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6" r:id="rId7"/>
    <p:sldId id="262" r:id="rId8"/>
    <p:sldId id="277" r:id="rId9"/>
    <p:sldId id="263" r:id="rId10"/>
    <p:sldId id="278" r:id="rId11"/>
    <p:sldId id="264" r:id="rId12"/>
    <p:sldId id="279" r:id="rId13"/>
    <p:sldId id="260" r:id="rId14"/>
    <p:sldId id="280" r:id="rId15"/>
    <p:sldId id="266" r:id="rId16"/>
    <p:sldId id="281" r:id="rId17"/>
    <p:sldId id="267" r:id="rId18"/>
    <p:sldId id="268" r:id="rId19"/>
    <p:sldId id="269" r:id="rId20"/>
    <p:sldId id="283" r:id="rId21"/>
    <p:sldId id="271" r:id="rId22"/>
    <p:sldId id="284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3200400"/>
          </a:xfrm>
        </p:spPr>
        <p:txBody>
          <a:bodyPr>
            <a:norm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قائمة مرجعية</a:t>
            </a:r>
            <a:r>
              <a:rPr lang="ar-IQ" b="1" dirty="0" smtClean="0">
                <a:solidFill>
                  <a:srgbClr val="FF0000"/>
                </a:solidFill>
              </a:rPr>
              <a:t> </a:t>
            </a:r>
            <a:r>
              <a:rPr lang="ar-IQ" b="1" dirty="0">
                <a:solidFill>
                  <a:srgbClr val="FF0000"/>
                </a:solidFill>
              </a:rPr>
              <a:t>لانواع الطيور المرعية التي تعود الى </a:t>
            </a:r>
            <a:r>
              <a:rPr lang="ar-IQ" b="1" dirty="0" smtClean="0">
                <a:solidFill>
                  <a:srgbClr val="FF0000"/>
                </a:solidFill>
              </a:rPr>
              <a:t>رتبة المرعيات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Gruiformes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IQ" b="1" dirty="0">
                <a:solidFill>
                  <a:srgbClr val="FF0000"/>
                </a:solidFill>
              </a:rPr>
              <a:t>المسجلة </a:t>
            </a:r>
            <a:r>
              <a:rPr lang="ar-IQ" b="1" dirty="0" smtClean="0">
                <a:solidFill>
                  <a:srgbClr val="FF0000"/>
                </a:solidFill>
              </a:rPr>
              <a:t>في </a:t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>العراق</a:t>
            </a:r>
            <a:r>
              <a:rPr lang="ar-IQ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ar-IQ" b="1" dirty="0" err="1" smtClean="0">
                <a:solidFill>
                  <a:schemeClr val="tx1"/>
                </a:solidFill>
              </a:rPr>
              <a:t>أ.د.</a:t>
            </a:r>
            <a:r>
              <a:rPr lang="ar-IQ" b="1" dirty="0" smtClean="0">
                <a:solidFill>
                  <a:schemeClr val="tx1"/>
                </a:solidFill>
              </a:rPr>
              <a:t> أفكار </a:t>
            </a:r>
            <a:r>
              <a:rPr lang="ar-IQ" b="1" dirty="0">
                <a:solidFill>
                  <a:schemeClr val="tx1"/>
                </a:solidFill>
              </a:rPr>
              <a:t>مسلم هادي</a:t>
            </a:r>
          </a:p>
          <a:p>
            <a:r>
              <a:rPr lang="ar-IQ" b="1" dirty="0">
                <a:solidFill>
                  <a:schemeClr val="tx1"/>
                </a:solidFill>
              </a:rPr>
              <a:t>مركز بحوث ومتحف التاريخ الطبيعي </a:t>
            </a:r>
          </a:p>
          <a:p>
            <a:r>
              <a:rPr lang="ar-IQ" b="1" dirty="0">
                <a:solidFill>
                  <a:schemeClr val="tx1"/>
                </a:solidFill>
              </a:rPr>
              <a:t>جامعة بغداد</a:t>
            </a:r>
          </a:p>
        </p:txBody>
      </p:sp>
    </p:spTree>
    <p:extLst>
      <p:ext uri="{BB962C8B-B14F-4D97-AF65-F5344CB8AC3E}">
        <p14:creationId xmlns:p14="http://schemas.microsoft.com/office/powerpoint/2010/main" xmlns="" val="15920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 Concern  (LC) with decreasing population </a:t>
            </a:r>
            <a:r>
              <a:rPr lang="en-US" dirty="0" smtClean="0"/>
              <a:t>trend</a:t>
            </a:r>
            <a:br>
              <a:rPr lang="en-US" dirty="0" smtClean="0"/>
            </a:br>
            <a:r>
              <a:rPr lang="en-US" dirty="0" smtClean="0"/>
              <a:t>295 mm</a:t>
            </a:r>
            <a:endParaRPr lang="ar-IQ" dirty="0"/>
          </a:p>
        </p:txBody>
      </p:sp>
      <p:pic>
        <p:nvPicPr>
          <p:cNvPr id="4" name="Content Placeholder 3" descr="F:\2021 researches\بحث رتبة المرعيات\picturs copy\Rallu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00141"/>
            <a:ext cx="5839691" cy="292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510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Spotted Crake  </a:t>
            </a:r>
            <a:r>
              <a:rPr lang="en-US" i="1" dirty="0" err="1"/>
              <a:t>Porzana</a:t>
            </a:r>
            <a:r>
              <a:rPr lang="en-US" i="1" dirty="0"/>
              <a:t> </a:t>
            </a:r>
            <a:r>
              <a:rPr lang="en-US" i="1" dirty="0" err="1" smtClean="0"/>
              <a:t>porzana</a:t>
            </a:r>
            <a:endParaRPr lang="ar-IQ" dirty="0"/>
          </a:p>
        </p:txBody>
      </p:sp>
      <p:pic>
        <p:nvPicPr>
          <p:cNvPr id="6146" name="Picture 2" descr="F:\2021 researches\بحث رتبة المرعيات\picture presentation Gruiforms\P. porz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207" y="1600200"/>
            <a:ext cx="63835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45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 Concern (LC) and stable population </a:t>
            </a:r>
            <a:r>
              <a:rPr lang="en-US" dirty="0" smtClean="0"/>
              <a:t>trend</a:t>
            </a:r>
            <a:br>
              <a:rPr lang="en-US" dirty="0" smtClean="0"/>
            </a:br>
            <a:r>
              <a:rPr lang="en-US" dirty="0" smtClean="0"/>
              <a:t>175mm</a:t>
            </a:r>
            <a:endParaRPr lang="ar-IQ" dirty="0"/>
          </a:p>
        </p:txBody>
      </p:sp>
      <p:pic>
        <p:nvPicPr>
          <p:cNvPr id="4" name="Content Placeholder 3" descr="F:\2021 researches\بحث رتبة المرعيات\picturs copy\Porzana porzan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787" y="2308701"/>
            <a:ext cx="5274425" cy="31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74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Crake  </a:t>
            </a:r>
            <a:r>
              <a:rPr lang="en-US" i="1" dirty="0" err="1"/>
              <a:t>Porzana</a:t>
            </a:r>
            <a:r>
              <a:rPr lang="en-US" i="1" dirty="0"/>
              <a:t> </a:t>
            </a:r>
            <a:r>
              <a:rPr lang="en-US" i="1" dirty="0" err="1"/>
              <a:t>parva</a:t>
            </a:r>
            <a:endParaRPr lang="ar-IQ" dirty="0"/>
          </a:p>
        </p:txBody>
      </p:sp>
      <p:pic>
        <p:nvPicPr>
          <p:cNvPr id="5122" name="Picture 2" descr="F:\2021 researches\بحث رتبة المرعيات\picture presentation Gruiforms\P. par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558" y="1600200"/>
            <a:ext cx="63388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9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 Concern (LC) and stable population </a:t>
            </a:r>
            <a:r>
              <a:rPr lang="en-US" dirty="0" smtClean="0"/>
              <a:t>trend</a:t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Content Placeholder 3" descr="F:\2021 researches\بحث رتبة المرعيات\picturs copy\Porzana parv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787" y="2069710"/>
            <a:ext cx="5274425" cy="3586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31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Coot   </a:t>
            </a:r>
            <a:r>
              <a:rPr lang="en-US" i="1" dirty="0" err="1"/>
              <a:t>Fulica</a:t>
            </a:r>
            <a:r>
              <a:rPr lang="en-US" i="1" dirty="0"/>
              <a:t> </a:t>
            </a:r>
            <a:r>
              <a:rPr lang="en-US" i="1" dirty="0" err="1"/>
              <a:t>atra</a:t>
            </a:r>
            <a:endParaRPr lang="ar-IQ" dirty="0"/>
          </a:p>
        </p:txBody>
      </p:sp>
      <p:pic>
        <p:nvPicPr>
          <p:cNvPr id="1026" name="Picture 2" descr="F:\2021 researches\بحث رتبة المرعيات\picture presentation Gruiforms\Fulica at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120" y="2217261"/>
            <a:ext cx="49377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5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 Concern (LC) and stable population </a:t>
            </a:r>
            <a:r>
              <a:rPr lang="en-US" dirty="0" smtClean="0"/>
              <a:t>trend 363 mm</a:t>
            </a:r>
            <a:endParaRPr lang="ar-IQ" dirty="0"/>
          </a:p>
        </p:txBody>
      </p:sp>
      <p:pic>
        <p:nvPicPr>
          <p:cNvPr id="4" name="Content Placeholder 3" descr="F:\2021 researches\بحث رتبة المرعيات\picturs copy\fulic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781" y="1600200"/>
            <a:ext cx="722243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6726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Moorhens  </a:t>
            </a:r>
            <a:r>
              <a:rPr lang="en-US" i="1" dirty="0" err="1"/>
              <a:t>Gallinula</a:t>
            </a:r>
            <a:r>
              <a:rPr lang="en-US" i="1" dirty="0"/>
              <a:t> </a:t>
            </a:r>
            <a:r>
              <a:rPr lang="en-US" i="1" dirty="0" err="1" smtClean="0"/>
              <a:t>chloropus</a:t>
            </a:r>
            <a:r>
              <a:rPr lang="en-US" i="1" dirty="0" smtClean="0"/>
              <a:t> LC, 330 mm 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2050" name="Picture 2" descr="F:\2021 researches\بحث رتبة المرعيات\picture presentation Gruiforms\Galluinu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120" y="2217261"/>
            <a:ext cx="49377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0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/>
              <a:t>Purpul</a:t>
            </a:r>
            <a:r>
              <a:rPr lang="en-US" dirty="0"/>
              <a:t> Gallinule </a:t>
            </a:r>
            <a:r>
              <a:rPr lang="en-US" i="1" dirty="0" err="1"/>
              <a:t>Porphyrio</a:t>
            </a:r>
            <a:r>
              <a:rPr lang="en-US" i="1" dirty="0"/>
              <a:t> </a:t>
            </a:r>
            <a:r>
              <a:rPr lang="en-US" i="1" dirty="0" err="1"/>
              <a:t>poliocephalus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7170" name="Picture 2" descr="F:\2021 researches\بحث رتبة المرعيات\picture presentation Gruiforms\Porphyri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195" y="1600200"/>
            <a:ext cx="68396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5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Least Concern (LC) and stable population trend </a:t>
            </a:r>
            <a:r>
              <a:rPr lang="en-US" dirty="0" smtClean="0"/>
              <a:t>320 </a:t>
            </a:r>
            <a:r>
              <a:rPr lang="en-US" dirty="0"/>
              <a:t>mm</a:t>
            </a:r>
            <a:endParaRPr lang="ar-IQ" dirty="0"/>
          </a:p>
        </p:txBody>
      </p:sp>
      <p:pic>
        <p:nvPicPr>
          <p:cNvPr id="4" name="Content Placeholder 3" descr="F:\2021 researches\بحث رتبة المرعيات\picturs copy\porphyri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1521"/>
            <a:ext cx="8229600" cy="4083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243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6000" b="1" dirty="0" smtClean="0"/>
              <a:t>المقدمة</a:t>
            </a:r>
            <a:endParaRPr lang="ar-IQ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 </a:t>
            </a:r>
            <a:r>
              <a:rPr lang="ar-IQ" sz="4400" b="1" dirty="0" smtClean="0"/>
              <a:t>رتبة المرعيات (</a:t>
            </a:r>
            <a:r>
              <a:rPr lang="en-US" sz="4400" b="1" dirty="0" err="1" smtClean="0"/>
              <a:t>Gruiformes</a:t>
            </a:r>
            <a:r>
              <a:rPr lang="ar-IQ" sz="4400" b="1" dirty="0" smtClean="0"/>
              <a:t>) تضم ثلاثة عوائل موجودة ضمن المجموعة المتحفية قيد الدراسة وهي:</a:t>
            </a:r>
          </a:p>
          <a:p>
            <a:r>
              <a:rPr lang="en-US" sz="4400" b="1" dirty="0" err="1">
                <a:solidFill>
                  <a:srgbClr val="FF0000"/>
                </a:solidFill>
              </a:rPr>
              <a:t>Gruidae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Otidae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Rallidae</a:t>
            </a:r>
            <a:endParaRPr lang="ar-IQ" sz="4400" b="1" dirty="0" smtClean="0">
              <a:solidFill>
                <a:srgbClr val="FF0000"/>
              </a:solidFill>
            </a:endParaRPr>
          </a:p>
          <a:p>
            <a:pPr algn="r" rtl="1"/>
            <a:endParaRPr lang="ar-IQ" sz="4400" b="1" dirty="0"/>
          </a:p>
        </p:txBody>
      </p:sp>
    </p:spTree>
    <p:extLst>
      <p:ext uri="{BB962C8B-B14F-4D97-AF65-F5344CB8AC3E}">
        <p14:creationId xmlns:p14="http://schemas.microsoft.com/office/powerpoint/2010/main" xmlns="" val="29307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الاستنتاجات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algn="r" rtl="1"/>
            <a:r>
              <a:rPr lang="ar-IQ" dirty="0" smtClean="0"/>
              <a:t>الانواع الثمانية التي تم </a:t>
            </a:r>
            <a:r>
              <a:rPr lang="ar-IQ" dirty="0"/>
              <a:t>تسجيلها سابقًا من قبل العديد من المؤلفين وتم إيداعها في مجموعة </a:t>
            </a:r>
            <a:r>
              <a:rPr lang="ar-IQ" dirty="0" smtClean="0"/>
              <a:t>مركز بحوث ومتحف التاريخ الطبيعي  (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INHM</a:t>
            </a:r>
            <a:r>
              <a:rPr lang="en-US" dirty="0"/>
              <a:t>) </a:t>
            </a:r>
            <a:r>
              <a:rPr lang="ar-IQ" dirty="0" smtClean="0"/>
              <a:t>تمت مراجعتها </a:t>
            </a:r>
            <a:r>
              <a:rPr lang="ar-IQ" dirty="0"/>
              <a:t>في هذه الدراسة. ومع ذلك ، فإن الأنواع </a:t>
            </a:r>
            <a:r>
              <a:rPr lang="ar-IQ" dirty="0" smtClean="0"/>
              <a:t>الثمانية </a:t>
            </a:r>
            <a:r>
              <a:rPr lang="ar-IQ" dirty="0"/>
              <a:t>التي شملتها هذه الدراسة لا تزال تتكاثر وتهاجر في جميع أنحاء العراق. </a:t>
            </a:r>
          </a:p>
        </p:txBody>
      </p:sp>
    </p:spTree>
    <p:extLst>
      <p:ext uri="{BB962C8B-B14F-4D97-AF65-F5344CB8AC3E}">
        <p14:creationId xmlns:p14="http://schemas.microsoft.com/office/powerpoint/2010/main" xmlns="" val="21601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/>
          </a:bodyPr>
          <a:lstStyle/>
          <a:p>
            <a:pPr algn="r" rtl="1"/>
            <a:r>
              <a:rPr lang="ar-IQ" dirty="0"/>
              <a:t>وقد لوحظ أنه من بين مجموعة المرعيات ، تم حفظ عينات لطائر الحبارى  في مجموعة </a:t>
            </a:r>
            <a:r>
              <a:rPr lang="en-US" dirty="0"/>
              <a:t>INHM </a:t>
            </a:r>
            <a:r>
              <a:rPr lang="ar-IQ" dirty="0"/>
              <a:t>ولا يزال التواجد الحالي لهذه الأنواع في العراق غير معروف بالكامل. كما لاحظت أن هذا الطائر هو زائر شتوي نادر ومهاجر عابر. لقد تم إدراجه على أنه </a:t>
            </a:r>
            <a:r>
              <a:rPr lang="ar-IQ" dirty="0" smtClean="0"/>
              <a:t>قريب من التهديد عالميا </a:t>
            </a:r>
            <a:r>
              <a:rPr lang="ar-IQ" dirty="0"/>
              <a:t>من قبل </a:t>
            </a:r>
            <a:r>
              <a:rPr lang="en-US" dirty="0"/>
              <a:t>Birdlife International (2020) </a:t>
            </a:r>
            <a:r>
              <a:rPr lang="ar-IQ" dirty="0"/>
              <a:t>واستخدم حدوثه كمعايير ضعف لتحديد المواقع كمناطق مهمة للطيور والتنوع البيولوجي الرئيسي في العراق. وبالمثل ، استنادًا إلى تسجيلات الباحثين ، يبدو أن </a:t>
            </a:r>
            <a:r>
              <a:rPr lang="ar-IQ" dirty="0" smtClean="0"/>
              <a:t>الحبارى </a:t>
            </a:r>
            <a:r>
              <a:rPr lang="ar-IQ" dirty="0"/>
              <a:t>هو مهاجر نادر ، في حين أن الأنواع الأخرى التي تمت مراجعتها من خلال هذه الدراسة مدرجة على أنها الأقل قلقًا (</a:t>
            </a:r>
            <a:r>
              <a:rPr lang="en-US" dirty="0"/>
              <a:t>LC) </a:t>
            </a:r>
            <a:r>
              <a:rPr lang="ar-IQ" dirty="0"/>
              <a:t>من قبل </a:t>
            </a:r>
            <a:r>
              <a:rPr lang="en-US" dirty="0"/>
              <a:t>IUCN (</a:t>
            </a:r>
            <a:r>
              <a:rPr lang="en-US" dirty="0" smtClean="0"/>
              <a:t>2020).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421211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التوصيات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اجراء الدراسات والمسوحات لهذه الرتبة المهمة من الطيور رتبة المرعيات بعوائلها الثلاثة في مختلف مناطق العراق.</a:t>
            </a:r>
          </a:p>
          <a:p>
            <a:pPr algn="r" rtl="1"/>
            <a:r>
              <a:rPr lang="ar-IQ" dirty="0" smtClean="0"/>
              <a:t>تحديد مناطق تواجد طائر الحبارى كونه قريب من التهديد عالميا ومحاولة اكثاره في محطات خاصة اسوة بدول الخليج وذلك لاهميته العالمية. </a:t>
            </a:r>
          </a:p>
          <a:p>
            <a:pPr algn="r" rtl="1"/>
            <a:r>
              <a:rPr lang="ar-IQ" dirty="0" smtClean="0"/>
              <a:t>الاهتمام بمنطقة هور الدلمج في محافظة القادسية كمحمية طبيعية لانها تضم مجموعة كبيرة من الطيور المهمة.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4817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IQ" sz="8800" b="1" dirty="0" smtClean="0">
                <a:solidFill>
                  <a:srgbClr val="FF0000"/>
                </a:solidFill>
              </a:rPr>
              <a:t>شكرا لحسن اصغائكم</a:t>
            </a:r>
            <a:endParaRPr lang="ar-IQ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7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152400"/>
            <a:ext cx="8229600" cy="1143000"/>
          </a:xfrm>
        </p:spPr>
        <p:txBody>
          <a:bodyPr/>
          <a:lstStyle/>
          <a:p>
            <a:endParaRPr lang="ar-IQ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about </a:t>
            </a:r>
            <a:r>
              <a:rPr lang="en-US" b="1" dirty="0">
                <a:solidFill>
                  <a:srgbClr val="FF0000"/>
                </a:solidFill>
              </a:rPr>
              <a:t>39 </a:t>
            </a:r>
            <a:r>
              <a:rPr lang="en-US" dirty="0"/>
              <a:t>voucher specimens  which are deposited  in the birds collection of in the Iraq Natural History Research Center and Museum INHM were reviewed. In the current study, </a:t>
            </a:r>
            <a:r>
              <a:rPr lang="en-US" dirty="0" err="1"/>
              <a:t>morphometrics</a:t>
            </a:r>
            <a:r>
              <a:rPr lang="en-US" dirty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en-US" dirty="0" smtClean="0"/>
              <a:t>species </a:t>
            </a:r>
            <a:r>
              <a:rPr lang="en-US" dirty="0"/>
              <a:t>of mummified </a:t>
            </a:r>
            <a:r>
              <a:rPr lang="en-US" dirty="0" err="1"/>
              <a:t>Gruiform</a:t>
            </a:r>
            <a:r>
              <a:rPr lang="en-US" dirty="0"/>
              <a:t> birds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b="1" dirty="0">
                <a:solidFill>
                  <a:srgbClr val="FF0000"/>
                </a:solidFill>
              </a:rPr>
              <a:t>Common  Crane </a:t>
            </a:r>
            <a:r>
              <a:rPr lang="en-US" b="1" i="1" dirty="0" err="1">
                <a:solidFill>
                  <a:srgbClr val="FF0000"/>
                </a:solidFill>
              </a:rPr>
              <a:t>Grus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grus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(Linnaeus, 1758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2.Houbara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Bustard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Chlamydotis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undulata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Jacquin</a:t>
            </a:r>
            <a:r>
              <a:rPr lang="en-US" dirty="0"/>
              <a:t>, 1784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3.Water </a:t>
            </a:r>
            <a:r>
              <a:rPr lang="en-US" dirty="0"/>
              <a:t>Rail  </a:t>
            </a:r>
            <a:r>
              <a:rPr lang="en-US" i="1" dirty="0" err="1"/>
              <a:t>Rallus</a:t>
            </a:r>
            <a:r>
              <a:rPr lang="en-US" i="1" dirty="0"/>
              <a:t> </a:t>
            </a:r>
            <a:r>
              <a:rPr lang="en-US" i="1" dirty="0" err="1"/>
              <a:t>aquaticus</a:t>
            </a:r>
            <a:r>
              <a:rPr lang="en-US" dirty="0"/>
              <a:t> (Linnaeus, 1758</a:t>
            </a:r>
            <a:r>
              <a:rPr lang="en-US" dirty="0" smtClean="0"/>
              <a:t>)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4.Spotted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Crake 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Porzana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porzana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(Linnaeus, 1766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  </a:t>
            </a:r>
          </a:p>
          <a:p>
            <a:r>
              <a:rPr lang="en-US" dirty="0" smtClean="0"/>
              <a:t>5.Little </a:t>
            </a:r>
            <a:r>
              <a:rPr lang="en-US" dirty="0"/>
              <a:t>Crake  </a:t>
            </a:r>
            <a:r>
              <a:rPr lang="en-US" i="1" dirty="0" err="1"/>
              <a:t>Porzana</a:t>
            </a:r>
            <a:r>
              <a:rPr lang="en-US" i="1" dirty="0"/>
              <a:t> </a:t>
            </a:r>
            <a:r>
              <a:rPr lang="en-US" i="1" dirty="0" err="1"/>
              <a:t>parva</a:t>
            </a:r>
            <a:r>
              <a:rPr lang="en-US" dirty="0"/>
              <a:t> (</a:t>
            </a:r>
            <a:r>
              <a:rPr lang="en-US" dirty="0" err="1"/>
              <a:t>Scopoli</a:t>
            </a:r>
            <a:r>
              <a:rPr lang="en-US" dirty="0"/>
              <a:t>, 1769</a:t>
            </a:r>
            <a:r>
              <a:rPr lang="en-US" dirty="0" smtClean="0"/>
              <a:t>)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6.Coot   </a:t>
            </a:r>
            <a:r>
              <a:rPr lang="en-US" b="1" i="1" dirty="0" err="1">
                <a:solidFill>
                  <a:srgbClr val="00B0F0"/>
                </a:solidFill>
              </a:rPr>
              <a:t>Fulica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atra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 (Linnaeus, 1758</a:t>
            </a:r>
            <a:r>
              <a:rPr lang="en-US" b="1" dirty="0" smtClean="0">
                <a:solidFill>
                  <a:srgbClr val="00B0F0"/>
                </a:solidFill>
              </a:rPr>
              <a:t>)  </a:t>
            </a:r>
          </a:p>
          <a:p>
            <a:r>
              <a:rPr lang="en-US" dirty="0" smtClean="0"/>
              <a:t>7.Common </a:t>
            </a:r>
            <a:r>
              <a:rPr lang="en-US" dirty="0"/>
              <a:t>Moorhens  </a:t>
            </a:r>
            <a:r>
              <a:rPr lang="en-US" i="1" dirty="0" err="1"/>
              <a:t>Gallinula</a:t>
            </a:r>
            <a:r>
              <a:rPr lang="en-US" i="1" dirty="0"/>
              <a:t> </a:t>
            </a:r>
            <a:r>
              <a:rPr lang="en-US" i="1" dirty="0" err="1"/>
              <a:t>chloropus</a:t>
            </a:r>
            <a:r>
              <a:rPr lang="en-US" i="1" dirty="0"/>
              <a:t> </a:t>
            </a:r>
            <a:r>
              <a:rPr lang="en-US" dirty="0"/>
              <a:t> (Linnaeus, 1758) </a:t>
            </a:r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</a:rPr>
              <a:t>8.Purpul </a:t>
            </a:r>
            <a:r>
              <a:rPr lang="en-US" b="1" dirty="0" err="1">
                <a:solidFill>
                  <a:srgbClr val="00B0F0"/>
                </a:solidFill>
              </a:rPr>
              <a:t>swamphen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Porphyrio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err="1">
                <a:solidFill>
                  <a:srgbClr val="00B0F0"/>
                </a:solidFill>
              </a:rPr>
              <a:t>poliocephalus</a:t>
            </a:r>
            <a:r>
              <a:rPr lang="en-US" b="1" dirty="0">
                <a:solidFill>
                  <a:srgbClr val="00B0F0"/>
                </a:solidFill>
              </a:rPr>
              <a:t> (Latham, 1801</a:t>
            </a:r>
            <a:r>
              <a:rPr lang="en-US" b="1" dirty="0" smtClean="0">
                <a:solidFill>
                  <a:srgbClr val="00B0F0"/>
                </a:solidFill>
              </a:rPr>
              <a:t>)</a:t>
            </a:r>
            <a:endParaRPr lang="ar-IQ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1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of the distribution ranges throughout Iraq and Global Conservation Status of each the mentioned species were reviewed and comprehensively discussed.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12589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1.Common  </a:t>
            </a:r>
            <a:r>
              <a:rPr lang="en-US" b="1" dirty="0">
                <a:solidFill>
                  <a:srgbClr val="FF0000"/>
                </a:solidFill>
              </a:rPr>
              <a:t>Crane </a:t>
            </a:r>
            <a:r>
              <a:rPr lang="en-US" b="1" i="1" dirty="0" err="1">
                <a:solidFill>
                  <a:srgbClr val="FF0000"/>
                </a:solidFill>
              </a:rPr>
              <a:t>Grus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grus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dirty="0"/>
              <a:t>increasing </a:t>
            </a:r>
            <a:r>
              <a:rPr lang="en-US" dirty="0" smtClean="0"/>
              <a:t>population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(LC)</a:t>
            </a:r>
            <a:endParaRPr lang="ar-IQ" dirty="0"/>
          </a:p>
        </p:txBody>
      </p:sp>
      <p:pic>
        <p:nvPicPr>
          <p:cNvPr id="3074" name="Picture 2" descr="F:\2021 researches\بحث رتبة المرعيات\picture presentation Gruiforms\Grus g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431280" cy="35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9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1290 cm</a:t>
            </a:r>
            <a:endParaRPr lang="ar-IQ" b="1" dirty="0"/>
          </a:p>
        </p:txBody>
      </p:sp>
      <p:pic>
        <p:nvPicPr>
          <p:cNvPr id="4" name="Content Placeholder 3" descr="F:\2021 researches\بحث رتبة المرعيات\picturs copy\Grus gru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3185"/>
            <a:ext cx="6068291" cy="2785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79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2.Houbara Bustard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Chlamydotis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undulata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(VU)</a:t>
            </a:r>
            <a:endParaRPr lang="ar-IQ" dirty="0"/>
          </a:p>
        </p:txBody>
      </p:sp>
      <p:pic>
        <p:nvPicPr>
          <p:cNvPr id="4098" name="Picture 2" descr="F:\2021 researches\بحث رتبة المرعيات\picture presentation Gruiforms\Houba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026" y="1600200"/>
            <a:ext cx="59759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Vulnerable (VU) and decreasing population trend by IUCN (2021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590 cm</a:t>
            </a:r>
            <a:endParaRPr lang="ar-IQ" dirty="0"/>
          </a:p>
        </p:txBody>
      </p:sp>
      <p:pic>
        <p:nvPicPr>
          <p:cNvPr id="4" name="Content Placeholder 3" descr="F:\2021 researches\بحث رتبة المرعيات\picturs copy\Chlamydoti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1021"/>
            <a:ext cx="8229600" cy="408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69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3.Water Rail  </a:t>
            </a:r>
            <a:r>
              <a:rPr lang="en-US" i="1" dirty="0" err="1"/>
              <a:t>Rallus</a:t>
            </a:r>
            <a:r>
              <a:rPr lang="en-US" i="1" dirty="0"/>
              <a:t> </a:t>
            </a:r>
            <a:r>
              <a:rPr lang="en-US" i="1" dirty="0" err="1" smtClean="0"/>
              <a:t>aquaticus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b="1" dirty="0" smtClean="0"/>
              <a:t>(LC) with </a:t>
            </a:r>
            <a:r>
              <a:rPr lang="en-US" b="1" dirty="0" err="1" smtClean="0"/>
              <a:t>decresing</a:t>
            </a:r>
            <a:r>
              <a:rPr lang="en-US" b="1" dirty="0" smtClean="0"/>
              <a:t> </a:t>
            </a:r>
            <a:endParaRPr lang="ar-IQ" b="1" dirty="0"/>
          </a:p>
        </p:txBody>
      </p:sp>
      <p:pic>
        <p:nvPicPr>
          <p:cNvPr id="8194" name="Picture 2" descr="F:\2021 researches\بحث رتبة المرعيات\picture presentation Gruiforms\Rall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558" y="1600200"/>
            <a:ext cx="63388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9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504</Words>
  <Application>Microsoft Office PowerPoint</Application>
  <PresentationFormat>عرض على الشاشة (3:4)‏</PresentationFormat>
  <Paragraphs>41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Office Theme</vt:lpstr>
      <vt:lpstr>قائمة مرجعية لانواع الطيور المرعية التي تعود الى رتبة المرعيات Gruiformes المسجلة في  العراق.</vt:lpstr>
      <vt:lpstr>المقدمة</vt:lpstr>
      <vt:lpstr>الشريحة 3</vt:lpstr>
      <vt:lpstr>الشريحة 4</vt:lpstr>
      <vt:lpstr>1.Common  Crane Grus grus increasing population (LC)</vt:lpstr>
      <vt:lpstr>1290 cm</vt:lpstr>
      <vt:lpstr>2.Houbara Bustard Chlamydotis undulata (VU)</vt:lpstr>
      <vt:lpstr>Vulnerable (VU) and decreasing population trend by IUCN (2021) 590 cm</vt:lpstr>
      <vt:lpstr>3.Water Rail  Rallus aquaticus (LC) with decresing </vt:lpstr>
      <vt:lpstr>Least Concern  (LC) with decreasing population trend 295 mm</vt:lpstr>
      <vt:lpstr>Spotted Crake  Porzana porzana</vt:lpstr>
      <vt:lpstr>Least Concern (LC) and stable population trend 175mm</vt:lpstr>
      <vt:lpstr>Little Crake  Porzana parva</vt:lpstr>
      <vt:lpstr>Least Concern (LC) and stable population trend </vt:lpstr>
      <vt:lpstr>Coot   Fulica atra</vt:lpstr>
      <vt:lpstr>Least Concern (LC) and stable population trend 363 mm</vt:lpstr>
      <vt:lpstr>Common Moorhens  Gallinula chloropus LC, 330 mm  </vt:lpstr>
      <vt:lpstr> Purpul Gallinule Porphyrio poliocephalus </vt:lpstr>
      <vt:lpstr>Least Concern (LC) and stable population trend 320 mm</vt:lpstr>
      <vt:lpstr>الاستنتاجات</vt:lpstr>
      <vt:lpstr>الشريحة 21</vt:lpstr>
      <vt:lpstr>التوصيات</vt:lpstr>
      <vt:lpstr>الشريحة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الواقع البيئي لانواع الطيور المرعية التي تعود الى عائلة المرعيات Gruiformes المسجلة في  العراق.</dc:title>
  <dc:creator>Vertebrates_Depart</dc:creator>
  <cp:lastModifiedBy>Ienas</cp:lastModifiedBy>
  <cp:revision>20</cp:revision>
  <dcterms:created xsi:type="dcterms:W3CDTF">2006-08-16T00:00:00Z</dcterms:created>
  <dcterms:modified xsi:type="dcterms:W3CDTF">2023-11-12T09:07:51Z</dcterms:modified>
</cp:coreProperties>
</file>