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6" r:id="rId1"/>
  </p:sldMasterIdLst>
  <p:notesMasterIdLst>
    <p:notesMasterId r:id="rId64"/>
  </p:notesMasterIdLst>
  <p:sldIdLst>
    <p:sldId id="349" r:id="rId2"/>
    <p:sldId id="262" r:id="rId3"/>
    <p:sldId id="264" r:id="rId4"/>
    <p:sldId id="265" r:id="rId5"/>
    <p:sldId id="266" r:id="rId6"/>
    <p:sldId id="329" r:id="rId7"/>
    <p:sldId id="330" r:id="rId8"/>
    <p:sldId id="269" r:id="rId9"/>
    <p:sldId id="270" r:id="rId10"/>
    <p:sldId id="271" r:id="rId11"/>
    <p:sldId id="272" r:id="rId12"/>
    <p:sldId id="273" r:id="rId13"/>
    <p:sldId id="274" r:id="rId14"/>
    <p:sldId id="277" r:id="rId15"/>
    <p:sldId id="278" r:id="rId16"/>
    <p:sldId id="279" r:id="rId17"/>
    <p:sldId id="280" r:id="rId18"/>
    <p:sldId id="333" r:id="rId19"/>
    <p:sldId id="334" r:id="rId20"/>
    <p:sldId id="335" r:id="rId21"/>
    <p:sldId id="281" r:id="rId22"/>
    <p:sldId id="282" r:id="rId23"/>
    <p:sldId id="336" r:id="rId24"/>
    <p:sldId id="284" r:id="rId25"/>
    <p:sldId id="285" r:id="rId26"/>
    <p:sldId id="286" r:id="rId27"/>
    <p:sldId id="287" r:id="rId28"/>
    <p:sldId id="288" r:id="rId29"/>
    <p:sldId id="290" r:id="rId30"/>
    <p:sldId id="291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292" r:id="rId44"/>
    <p:sldId id="293" r:id="rId45"/>
    <p:sldId id="294" r:id="rId46"/>
    <p:sldId id="295" r:id="rId47"/>
    <p:sldId id="332" r:id="rId48"/>
    <p:sldId id="298" r:id="rId49"/>
    <p:sldId id="303" r:id="rId50"/>
    <p:sldId id="304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5" r:id="rId60"/>
    <p:sldId id="316" r:id="rId61"/>
    <p:sldId id="331" r:id="rId62"/>
    <p:sldId id="327" r:id="rId63"/>
  </p:sldIdLst>
  <p:sldSz cx="10688638" cy="7562850"/>
  <p:notesSz cx="6888163" cy="10018713"/>
  <p:embeddedFontLst>
    <p:embeddedFont>
      <p:font typeface="Gill Sans MT" panose="020B0502020104020203" pitchFamily="34" charset="0"/>
      <p:regular r:id="rId65"/>
      <p:bold r:id="rId66"/>
      <p:italic r:id="rId67"/>
      <p:boldItalic r:id="rId68"/>
    </p:embeddedFont>
    <p:embeddedFont>
      <p:font typeface="PT Bold Heading" panose="02010400000000000000" pitchFamily="2" charset="-78"/>
      <p:regular r:id="rId69"/>
    </p:embeddedFont>
    <p:embeddedFont>
      <p:font typeface="Verdana" panose="020B0604030504040204" pitchFamily="34" charset="0"/>
      <p:regular r:id="rId70"/>
      <p:bold r:id="rId71"/>
      <p:italic r:id="rId72"/>
      <p:boldItalic r:id="rId7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26" y="78"/>
      </p:cViewPr>
      <p:guideLst>
        <p:guide orient="horz" pos="238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font" Target="fonts/font4.fntdata" /><Relationship Id="rId76" Type="http://schemas.openxmlformats.org/officeDocument/2006/relationships/theme" Target="theme/theme1.xml" /><Relationship Id="rId7" Type="http://schemas.openxmlformats.org/officeDocument/2006/relationships/slide" Target="slides/slide6.xml" /><Relationship Id="rId71" Type="http://schemas.openxmlformats.org/officeDocument/2006/relationships/font" Target="fonts/font7.fntdata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font" Target="fonts/font2.fntdata" /><Relationship Id="rId7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font" Target="fonts/font1.fntdata" /><Relationship Id="rId73" Type="http://schemas.openxmlformats.org/officeDocument/2006/relationships/font" Target="fonts/font9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notesMaster" Target="notesMasters/notesMaster1.xml" /><Relationship Id="rId69" Type="http://schemas.openxmlformats.org/officeDocument/2006/relationships/font" Target="fonts/font5.fntdata" /><Relationship Id="rId77" Type="http://schemas.openxmlformats.org/officeDocument/2006/relationships/tableStyles" Target="tableStyle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font" Target="fonts/font8.fntdata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font" Target="fonts/font3.fntdata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font" Target="fonts/font6.fntdata" /><Relationship Id="rId75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750888"/>
            <a:ext cx="531018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19998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 /><Relationship Id="rId1" Type="http://schemas.openxmlformats.org/officeDocument/2006/relationships/notesMaster" Target="../notesMasters/notesMaster1.xml" 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 /><Relationship Id="rId1" Type="http://schemas.openxmlformats.org/officeDocument/2006/relationships/notesMaster" Target="../notesMasters/notesMaster1.xml" 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 /><Relationship Id="rId1" Type="http://schemas.openxmlformats.org/officeDocument/2006/relationships/notesMaster" Target="../notesMasters/notesMaster1.xml" 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 /><Relationship Id="rId1" Type="http://schemas.openxmlformats.org/officeDocument/2006/relationships/notesMaster" Target="../notesMasters/notesMaster1.xml" 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 /><Relationship Id="rId1" Type="http://schemas.openxmlformats.org/officeDocument/2006/relationships/notesMaster" Target="../notesMasters/notesMaster1.xml" 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 /><Relationship Id="rId1" Type="http://schemas.openxmlformats.org/officeDocument/2006/relationships/notesMaster" Target="../notesMasters/notesMaster1.xml" 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9142" y="4758567"/>
            <a:ext cx="5509882" cy="4509386"/>
          </a:xfrm>
          <a:noFill/>
        </p:spPr>
        <p:txBody>
          <a:bodyPr lIns="96586" tIns="96586" rIns="96586" bIns="96586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6371" name="Google Shape;88;p2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8988" y="750888"/>
            <a:ext cx="5310187" cy="3757612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8988" y="750888"/>
            <a:ext cx="5310187" cy="3757612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1115" y="884758"/>
            <a:ext cx="6567615" cy="2802634"/>
          </a:xfrm>
        </p:spPr>
        <p:txBody>
          <a:bodyPr bIns="0" anchor="b">
            <a:normAutofit/>
          </a:bodyPr>
          <a:lstStyle>
            <a:lvl1pPr algn="l">
              <a:defRPr sz="595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1115" y="3894135"/>
            <a:ext cx="6567615" cy="1078099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64" b="0" cap="all" baseline="0">
                <a:solidFill>
                  <a:schemeClr val="tx1"/>
                </a:solidFill>
              </a:defRPr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1114" y="363154"/>
            <a:ext cx="3607640" cy="34098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7059" y="881089"/>
            <a:ext cx="937483" cy="55533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801115" y="3891198"/>
            <a:ext cx="65676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94684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687332" y="2036928"/>
            <a:ext cx="768139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368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86647" y="881091"/>
            <a:ext cx="1289354" cy="5138822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87332" y="881091"/>
            <a:ext cx="6196575" cy="5138822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8086647" y="881091"/>
            <a:ext cx="0" cy="5138822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03050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687332" y="2036928"/>
            <a:ext cx="768139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84909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331" y="1936621"/>
            <a:ext cx="6565847" cy="2081989"/>
          </a:xfrm>
        </p:spPr>
        <p:txBody>
          <a:bodyPr anchor="b">
            <a:normAutofit/>
          </a:bodyPr>
          <a:lstStyle>
            <a:lvl1pPr algn="l">
              <a:defRPr sz="3529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332" y="4197389"/>
            <a:ext cx="6565847" cy="1117036"/>
          </a:xfrm>
        </p:spPr>
        <p:txBody>
          <a:bodyPr tIns="91440">
            <a:normAutofit/>
          </a:bodyPr>
          <a:lstStyle>
            <a:lvl1pPr marL="0" indent="0" algn="l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87331" y="4196053"/>
            <a:ext cx="656584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55223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332" y="887615"/>
            <a:ext cx="7681398" cy="1168178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7330" y="2220924"/>
            <a:ext cx="3653905" cy="379086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80" y="2220924"/>
            <a:ext cx="3653649" cy="379086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687332" y="2036928"/>
            <a:ext cx="768139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7018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687332" y="2036928"/>
            <a:ext cx="768139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331" y="886815"/>
            <a:ext cx="7681400" cy="1164885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331" y="2227115"/>
            <a:ext cx="3653782" cy="88436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6" b="0" cap="all" baseline="0">
                <a:solidFill>
                  <a:schemeClr val="accent1"/>
                </a:solidFill>
              </a:defRPr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87331" y="3114543"/>
            <a:ext cx="3653782" cy="291624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80" y="2230924"/>
            <a:ext cx="3653649" cy="88468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6" b="0" cap="all" baseline="0">
                <a:solidFill>
                  <a:schemeClr val="accent1"/>
                </a:solidFill>
              </a:defRPr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80" y="3111478"/>
            <a:ext cx="3653649" cy="290843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772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687332" y="2036928"/>
            <a:ext cx="768139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6445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1100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130" y="881090"/>
            <a:ext cx="2835750" cy="2478071"/>
          </a:xfrm>
        </p:spPr>
        <p:txBody>
          <a:bodyPr anchor="b">
            <a:normAutofit/>
          </a:bodyPr>
          <a:lstStyle>
            <a:lvl1pPr algn="l">
              <a:defRPr sz="2647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881" y="881091"/>
            <a:ext cx="4474848" cy="5137650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2131" y="3534946"/>
            <a:ext cx="2837409" cy="2479244"/>
          </a:xfrm>
        </p:spPr>
        <p:txBody>
          <a:bodyPr>
            <a:normAutofit/>
          </a:bodyPr>
          <a:lstStyle>
            <a:lvl1pPr marL="0" indent="0" algn="l">
              <a:buNone/>
              <a:defRPr sz="1764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85293" y="3534944"/>
            <a:ext cx="283262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03474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840529" y="531728"/>
            <a:ext cx="4104543" cy="5678314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100" y="1245602"/>
            <a:ext cx="3793081" cy="2018727"/>
          </a:xfrm>
        </p:spPr>
        <p:txBody>
          <a:bodyPr anchor="b">
            <a:normAutofit/>
          </a:bodyPr>
          <a:lstStyle>
            <a:lvl1pPr>
              <a:defRPr sz="3529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92879" y="1237916"/>
            <a:ext cx="2612542" cy="4263699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7332" y="3469330"/>
            <a:ext cx="3787647" cy="2209682"/>
          </a:xfrm>
        </p:spPr>
        <p:txBody>
          <a:bodyPr>
            <a:normAutofit/>
          </a:bodyPr>
          <a:lstStyle>
            <a:lvl1pPr marL="0" indent="0" algn="l">
              <a:buNone/>
              <a:defRPr sz="1985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9350" y="6032037"/>
            <a:ext cx="3801831" cy="353025"/>
          </a:xfrm>
        </p:spPr>
        <p:txBody>
          <a:bodyPr/>
          <a:lstStyle>
            <a:lvl1pPr algn="l">
              <a:defRPr/>
            </a:lvl1pPr>
          </a:lstStyle>
          <a:p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80364" y="351391"/>
            <a:ext cx="3800817" cy="353916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684747" y="3466698"/>
            <a:ext cx="378966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5831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907"/>
            <a:ext cx="10688638" cy="449880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721710"/>
            <a:ext cx="10688639" cy="85435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728187"/>
            <a:ext cx="10688638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7332" y="887207"/>
            <a:ext cx="7681398" cy="11570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332" y="2222906"/>
            <a:ext cx="7681398" cy="3805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376" y="364325"/>
            <a:ext cx="2768353" cy="340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7331" y="363154"/>
            <a:ext cx="4715443" cy="340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0113" y="881089"/>
            <a:ext cx="930166" cy="55533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088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756300" rtl="1" eaLnBrk="1" latinLnBrk="0" hangingPunct="1">
        <a:lnSpc>
          <a:spcPct val="90000"/>
        </a:lnSpc>
        <a:spcBef>
          <a:spcPct val="0"/>
        </a:spcBef>
        <a:buNone/>
        <a:defRPr sz="3529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2100" indent="-252100" algn="r" defTabSz="756300" rtl="1" eaLnBrk="1" latinLnBrk="0" hangingPunct="1">
        <a:lnSpc>
          <a:spcPct val="120000"/>
        </a:lnSpc>
        <a:spcBef>
          <a:spcPts val="110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0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56300" indent="-252100" algn="r" defTabSz="756300" rtl="1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4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60500" indent="-252100" algn="r" defTabSz="756300" rtl="1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64701" indent="-252100" algn="r" defTabSz="756300" rtl="1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44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68901" indent="-252100" algn="r" defTabSz="756300" rtl="1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73101" indent="-252100" algn="r" defTabSz="1008400" rtl="1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7301" indent="-252100" algn="r" defTabSz="1008400" rtl="1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81501" indent="-252100" algn="r" defTabSz="1008400" rtl="1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5701" indent="-252100" algn="r" defTabSz="1008400" rtl="1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6300" rtl="1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r" defTabSz="756300" rtl="1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r" defTabSz="756300" rtl="1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r" defTabSz="756300" rtl="1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r" defTabSz="756300" rtl="1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r" defTabSz="756300" rtl="1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r" defTabSz="756300" rtl="1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r" defTabSz="756300" rtl="1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r" defTabSz="756300" rtl="1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6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6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6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6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2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6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7" Type="http://schemas.openxmlformats.org/officeDocument/2006/relationships/audio" Target="../media/audio6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6" Type="http://schemas.openxmlformats.org/officeDocument/2006/relationships/audio" Target="../media/audio5.wav" /><Relationship Id="rId5" Type="http://schemas.openxmlformats.org/officeDocument/2006/relationships/audio" Target="../media/audio4.wav" /><Relationship Id="rId4" Type="http://schemas.openxmlformats.org/officeDocument/2006/relationships/audio" Target="../media/audio3.wav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6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7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6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7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6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6.xml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6.xml" 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6.xml" 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6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6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6.xml" 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 /><Relationship Id="rId1" Type="http://schemas.openxmlformats.org/officeDocument/2006/relationships/slideLayout" Target="../slideLayouts/slideLayout6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 /><Relationship Id="rId1" Type="http://schemas.openxmlformats.org/officeDocument/2006/relationships/slideLayout" Target="../slideLayouts/slideLayout6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 /><Relationship Id="rId1" Type="http://schemas.openxmlformats.org/officeDocument/2006/relationships/slideLayout" Target="../slideLayouts/slideLayout6.xml" 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 /><Relationship Id="rId1" Type="http://schemas.openxmlformats.org/officeDocument/2006/relationships/slideLayout" Target="../slideLayouts/slideLayout6.xml" 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6.xml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notesSlide" Target="../notesSlides/notesSlide39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23779E-B445-0B73-0E6F-384EE72D9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</a:t>
            </a:r>
            <a:r>
              <a:rPr lang="ar-SA" dirty="0" err="1"/>
              <a:t>وةى</a:t>
            </a:r>
            <a:endParaRPr lang="ar-IQ" dirty="0"/>
          </a:p>
        </p:txBody>
      </p:sp>
      <p:sp>
        <p:nvSpPr>
          <p:cNvPr id="3" name="مستطيل: زوايا قطرية مستديرة 2">
            <a:extLst>
              <a:ext uri="{FF2B5EF4-FFF2-40B4-BE49-F238E27FC236}">
                <a16:creationId xmlns:a16="http://schemas.microsoft.com/office/drawing/2014/main" id="{A1B6CC54-A75C-95F0-D29C-7D44D1F2BB04}"/>
              </a:ext>
            </a:extLst>
          </p:cNvPr>
          <p:cNvSpPr/>
          <p:nvPr/>
        </p:nvSpPr>
        <p:spPr>
          <a:xfrm>
            <a:off x="0" y="0"/>
            <a:ext cx="10688638" cy="75628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6600" b="1" i="1" dirty="0"/>
              <a:t>التفكير الإبداعي والإداري</a:t>
            </a:r>
          </a:p>
          <a:p>
            <a:pPr algn="ctr"/>
            <a:endParaRPr lang="ar-IQ" sz="6600" dirty="0"/>
          </a:p>
          <a:p>
            <a:pPr algn="ctr"/>
            <a:r>
              <a:rPr lang="ar-IQ" sz="6600" dirty="0"/>
              <a:t>مقدم من قبل </a:t>
            </a:r>
          </a:p>
          <a:p>
            <a:pPr algn="ctr"/>
            <a:r>
              <a:rPr lang="ar-SA" sz="6600" dirty="0"/>
              <a:t>م</a:t>
            </a:r>
            <a:r>
              <a:rPr lang="ar-IQ" sz="6600" dirty="0"/>
              <a:t>.د بيداء طارق </a:t>
            </a:r>
          </a:p>
        </p:txBody>
      </p:sp>
    </p:spTree>
    <p:extLst>
      <p:ext uri="{BB962C8B-B14F-4D97-AF65-F5344CB8AC3E}">
        <p14:creationId xmlns:p14="http://schemas.microsoft.com/office/powerpoint/2010/main" val="318543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434D0-9E74-4866-A682-CFDD967F1610}" type="slidenum">
              <a:rPr lang="ar-SA"/>
              <a:pPr>
                <a:defRPr/>
              </a:pPr>
              <a:t>10</a:t>
            </a:fld>
            <a:endParaRPr lang="en-US"/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445360" y="4377702"/>
            <a:ext cx="9797918" cy="35152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>
            <a:spAutoFit/>
            <a:flatTx/>
          </a:bodyPr>
          <a:lstStyle/>
          <a:p>
            <a:pPr algn="ctr" eaLnBrk="0" hangingPunct="0"/>
            <a:endParaRPr lang="en-US" sz="1600" b="1">
              <a:latin typeface="Times New Roman" pitchFamily="18" charset="0"/>
              <a:cs typeface="DecoType Thuluth" pitchFamily="2" charset="-78"/>
            </a:endParaRPr>
          </a:p>
        </p:txBody>
      </p:sp>
      <p:sp>
        <p:nvSpPr>
          <p:cNvPr id="69636" name="Oval 3"/>
          <p:cNvSpPr>
            <a:spLocks noChangeArrowheads="1"/>
          </p:cNvSpPr>
          <p:nvPr/>
        </p:nvSpPr>
        <p:spPr bwMode="auto">
          <a:xfrm>
            <a:off x="1161647" y="4205085"/>
            <a:ext cx="512164" cy="96287"/>
          </a:xfrm>
          <a:prstGeom prst="ellipse">
            <a:avLst/>
          </a:prstGeom>
          <a:solidFill>
            <a:srgbClr val="201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grpSp>
        <p:nvGrpSpPr>
          <p:cNvPr id="69637" name="Group 4"/>
          <p:cNvGrpSpPr>
            <a:grpSpLocks/>
          </p:cNvGrpSpPr>
          <p:nvPr/>
        </p:nvGrpSpPr>
        <p:grpSpPr bwMode="auto">
          <a:xfrm>
            <a:off x="1174638" y="3835696"/>
            <a:ext cx="359999" cy="456922"/>
            <a:chOff x="605" y="2095"/>
            <a:chExt cx="194" cy="261"/>
          </a:xfrm>
        </p:grpSpPr>
        <p:sp>
          <p:nvSpPr>
            <p:cNvPr id="69744" name="Oval 5"/>
            <p:cNvSpPr>
              <a:spLocks noChangeArrowheads="1"/>
            </p:cNvSpPr>
            <p:nvPr/>
          </p:nvSpPr>
          <p:spPr bwMode="auto">
            <a:xfrm>
              <a:off x="648" y="2178"/>
              <a:ext cx="107" cy="83"/>
            </a:xfrm>
            <a:prstGeom prst="ellipse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45" name="Oval 6"/>
            <p:cNvSpPr>
              <a:spLocks noChangeArrowheads="1"/>
            </p:cNvSpPr>
            <p:nvPr/>
          </p:nvSpPr>
          <p:spPr bwMode="auto">
            <a:xfrm>
              <a:off x="605" y="2304"/>
              <a:ext cx="194" cy="52"/>
            </a:xfrm>
            <a:prstGeom prst="ellipse">
              <a:avLst/>
            </a:prstGeom>
            <a:solidFill>
              <a:srgbClr val="E07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46" name="Freeform 7"/>
            <p:cNvSpPr>
              <a:spLocks/>
            </p:cNvSpPr>
            <p:nvPr/>
          </p:nvSpPr>
          <p:spPr bwMode="auto">
            <a:xfrm>
              <a:off x="607" y="2287"/>
              <a:ext cx="190" cy="38"/>
            </a:xfrm>
            <a:custGeom>
              <a:avLst/>
              <a:gdLst>
                <a:gd name="T0" fmla="*/ 0 w 381"/>
                <a:gd name="T1" fmla="*/ 1 h 76"/>
                <a:gd name="T2" fmla="*/ 1 w 381"/>
                <a:gd name="T3" fmla="*/ 0 h 76"/>
                <a:gd name="T4" fmla="*/ 1 w 381"/>
                <a:gd name="T5" fmla="*/ 0 h 76"/>
                <a:gd name="T6" fmla="*/ 2 w 381"/>
                <a:gd name="T7" fmla="*/ 1 h 76"/>
                <a:gd name="T8" fmla="*/ 0 w 381"/>
                <a:gd name="T9" fmla="*/ 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1" h="76">
                  <a:moveTo>
                    <a:pt x="0" y="76"/>
                  </a:moveTo>
                  <a:lnTo>
                    <a:pt x="138" y="0"/>
                  </a:lnTo>
                  <a:lnTo>
                    <a:pt x="248" y="0"/>
                  </a:lnTo>
                  <a:lnTo>
                    <a:pt x="381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07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47" name="Rectangle 8"/>
            <p:cNvSpPr>
              <a:spLocks noChangeArrowheads="1"/>
            </p:cNvSpPr>
            <p:nvPr/>
          </p:nvSpPr>
          <p:spPr bwMode="auto">
            <a:xfrm>
              <a:off x="679" y="2095"/>
              <a:ext cx="46" cy="191"/>
            </a:xfrm>
            <a:prstGeom prst="rect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48" name="Freeform 9"/>
            <p:cNvSpPr>
              <a:spLocks/>
            </p:cNvSpPr>
            <p:nvPr/>
          </p:nvSpPr>
          <p:spPr bwMode="auto">
            <a:xfrm>
              <a:off x="607" y="2321"/>
              <a:ext cx="188" cy="7"/>
            </a:xfrm>
            <a:custGeom>
              <a:avLst/>
              <a:gdLst>
                <a:gd name="T0" fmla="*/ 0 w 377"/>
                <a:gd name="T1" fmla="*/ 0 h 14"/>
                <a:gd name="T2" fmla="*/ 0 w 377"/>
                <a:gd name="T3" fmla="*/ 1 h 14"/>
                <a:gd name="T4" fmla="*/ 2 w 377"/>
                <a:gd name="T5" fmla="*/ 1 h 14"/>
                <a:gd name="T6" fmla="*/ 2 w 377"/>
                <a:gd name="T7" fmla="*/ 0 h 14"/>
                <a:gd name="T8" fmla="*/ 0 w 37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7" h="14">
                  <a:moveTo>
                    <a:pt x="23" y="0"/>
                  </a:moveTo>
                  <a:lnTo>
                    <a:pt x="0" y="14"/>
                  </a:lnTo>
                  <a:lnTo>
                    <a:pt x="377" y="14"/>
                  </a:lnTo>
                  <a:lnTo>
                    <a:pt x="35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0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9" name="Oval 10"/>
            <p:cNvSpPr>
              <a:spLocks noChangeArrowheads="1"/>
            </p:cNvSpPr>
            <p:nvPr/>
          </p:nvSpPr>
          <p:spPr bwMode="auto">
            <a:xfrm>
              <a:off x="677" y="2282"/>
              <a:ext cx="49" cy="15"/>
            </a:xfrm>
            <a:prstGeom prst="ellipse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50" name="Rectangle 11"/>
            <p:cNvSpPr>
              <a:spLocks noChangeArrowheads="1"/>
            </p:cNvSpPr>
            <p:nvPr/>
          </p:nvSpPr>
          <p:spPr bwMode="auto">
            <a:xfrm>
              <a:off x="679" y="2279"/>
              <a:ext cx="45" cy="11"/>
            </a:xfrm>
            <a:prstGeom prst="rect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51" name="Freeform 12"/>
            <p:cNvSpPr>
              <a:spLocks/>
            </p:cNvSpPr>
            <p:nvPr/>
          </p:nvSpPr>
          <p:spPr bwMode="auto">
            <a:xfrm>
              <a:off x="672" y="2183"/>
              <a:ext cx="8" cy="72"/>
            </a:xfrm>
            <a:custGeom>
              <a:avLst/>
              <a:gdLst>
                <a:gd name="T0" fmla="*/ 0 w 16"/>
                <a:gd name="T1" fmla="*/ 1 h 144"/>
                <a:gd name="T2" fmla="*/ 1 w 16"/>
                <a:gd name="T3" fmla="*/ 0 h 144"/>
                <a:gd name="T4" fmla="*/ 1 w 16"/>
                <a:gd name="T5" fmla="*/ 2 h 144"/>
                <a:gd name="T6" fmla="*/ 0 w 16"/>
                <a:gd name="T7" fmla="*/ 2 h 144"/>
                <a:gd name="T8" fmla="*/ 0 w 16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4">
                  <a:moveTo>
                    <a:pt x="0" y="11"/>
                  </a:moveTo>
                  <a:lnTo>
                    <a:pt x="16" y="0"/>
                  </a:lnTo>
                  <a:lnTo>
                    <a:pt x="16" y="144"/>
                  </a:lnTo>
                  <a:lnTo>
                    <a:pt x="0" y="13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52" name="Freeform 13"/>
            <p:cNvSpPr>
              <a:spLocks/>
            </p:cNvSpPr>
            <p:nvPr/>
          </p:nvSpPr>
          <p:spPr bwMode="auto">
            <a:xfrm>
              <a:off x="722" y="2183"/>
              <a:ext cx="8" cy="72"/>
            </a:xfrm>
            <a:custGeom>
              <a:avLst/>
              <a:gdLst>
                <a:gd name="T0" fmla="*/ 0 w 17"/>
                <a:gd name="T1" fmla="*/ 1 h 144"/>
                <a:gd name="T2" fmla="*/ 0 w 17"/>
                <a:gd name="T3" fmla="*/ 0 h 144"/>
                <a:gd name="T4" fmla="*/ 0 w 17"/>
                <a:gd name="T5" fmla="*/ 2 h 144"/>
                <a:gd name="T6" fmla="*/ 0 w 17"/>
                <a:gd name="T7" fmla="*/ 2 h 144"/>
                <a:gd name="T8" fmla="*/ 0 w 1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44">
                  <a:moveTo>
                    <a:pt x="17" y="11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53" name="Oval 14"/>
            <p:cNvSpPr>
              <a:spLocks noChangeArrowheads="1"/>
            </p:cNvSpPr>
            <p:nvPr/>
          </p:nvSpPr>
          <p:spPr bwMode="auto">
            <a:xfrm>
              <a:off x="662" y="2185"/>
              <a:ext cx="88" cy="69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54" name="Freeform 15"/>
            <p:cNvSpPr>
              <a:spLocks/>
            </p:cNvSpPr>
            <p:nvPr/>
          </p:nvSpPr>
          <p:spPr bwMode="auto">
            <a:xfrm>
              <a:off x="697" y="2099"/>
              <a:ext cx="22" cy="193"/>
            </a:xfrm>
            <a:custGeom>
              <a:avLst/>
              <a:gdLst>
                <a:gd name="T0" fmla="*/ 0 w 45"/>
                <a:gd name="T1" fmla="*/ 0 h 386"/>
                <a:gd name="T2" fmla="*/ 0 w 45"/>
                <a:gd name="T3" fmla="*/ 0 h 386"/>
                <a:gd name="T4" fmla="*/ 0 w 45"/>
                <a:gd name="T5" fmla="*/ 4 h 386"/>
                <a:gd name="T6" fmla="*/ 0 w 45"/>
                <a:gd name="T7" fmla="*/ 4 h 386"/>
                <a:gd name="T8" fmla="*/ 0 w 45"/>
                <a:gd name="T9" fmla="*/ 3 h 386"/>
                <a:gd name="T10" fmla="*/ 0 w 45"/>
                <a:gd name="T11" fmla="*/ 3 h 386"/>
                <a:gd name="T12" fmla="*/ 0 w 45"/>
                <a:gd name="T13" fmla="*/ 0 h 3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86">
                  <a:moveTo>
                    <a:pt x="45" y="0"/>
                  </a:moveTo>
                  <a:lnTo>
                    <a:pt x="0" y="0"/>
                  </a:lnTo>
                  <a:lnTo>
                    <a:pt x="0" y="385"/>
                  </a:lnTo>
                  <a:lnTo>
                    <a:pt x="17" y="386"/>
                  </a:lnTo>
                  <a:lnTo>
                    <a:pt x="35" y="382"/>
                  </a:lnTo>
                  <a:lnTo>
                    <a:pt x="45" y="37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55" name="Freeform 16"/>
            <p:cNvSpPr>
              <a:spLocks/>
            </p:cNvSpPr>
            <p:nvPr/>
          </p:nvSpPr>
          <p:spPr bwMode="auto">
            <a:xfrm>
              <a:off x="646" y="2294"/>
              <a:ext cx="142" cy="48"/>
            </a:xfrm>
            <a:custGeom>
              <a:avLst/>
              <a:gdLst>
                <a:gd name="T0" fmla="*/ 1 w 284"/>
                <a:gd name="T1" fmla="*/ 0 h 97"/>
                <a:gd name="T2" fmla="*/ 1 w 284"/>
                <a:gd name="T3" fmla="*/ 0 h 97"/>
                <a:gd name="T4" fmla="*/ 1 w 284"/>
                <a:gd name="T5" fmla="*/ 0 h 97"/>
                <a:gd name="T6" fmla="*/ 2 w 284"/>
                <a:gd name="T7" fmla="*/ 0 h 97"/>
                <a:gd name="T8" fmla="*/ 2 w 284"/>
                <a:gd name="T9" fmla="*/ 0 h 97"/>
                <a:gd name="T10" fmla="*/ 2 w 284"/>
                <a:gd name="T11" fmla="*/ 0 h 97"/>
                <a:gd name="T12" fmla="*/ 3 w 284"/>
                <a:gd name="T13" fmla="*/ 0 h 97"/>
                <a:gd name="T14" fmla="*/ 3 w 284"/>
                <a:gd name="T15" fmla="*/ 0 h 97"/>
                <a:gd name="T16" fmla="*/ 2 w 284"/>
                <a:gd name="T17" fmla="*/ 0 h 97"/>
                <a:gd name="T18" fmla="*/ 2 w 284"/>
                <a:gd name="T19" fmla="*/ 0 h 97"/>
                <a:gd name="T20" fmla="*/ 2 w 284"/>
                <a:gd name="T21" fmla="*/ 0 h 97"/>
                <a:gd name="T22" fmla="*/ 2 w 284"/>
                <a:gd name="T23" fmla="*/ 0 h 97"/>
                <a:gd name="T24" fmla="*/ 2 w 284"/>
                <a:gd name="T25" fmla="*/ 0 h 97"/>
                <a:gd name="T26" fmla="*/ 1 w 284"/>
                <a:gd name="T27" fmla="*/ 0 h 97"/>
                <a:gd name="T28" fmla="*/ 1 w 284"/>
                <a:gd name="T29" fmla="*/ 0 h 97"/>
                <a:gd name="T30" fmla="*/ 1 w 284"/>
                <a:gd name="T31" fmla="*/ 0 h 97"/>
                <a:gd name="T32" fmla="*/ 0 w 284"/>
                <a:gd name="T33" fmla="*/ 0 h 97"/>
                <a:gd name="T34" fmla="*/ 1 w 284"/>
                <a:gd name="T35" fmla="*/ 0 h 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4" h="97">
                  <a:moveTo>
                    <a:pt x="82" y="12"/>
                  </a:moveTo>
                  <a:lnTo>
                    <a:pt x="104" y="15"/>
                  </a:lnTo>
                  <a:lnTo>
                    <a:pt x="123" y="16"/>
                  </a:lnTo>
                  <a:lnTo>
                    <a:pt x="144" y="14"/>
                  </a:lnTo>
                  <a:lnTo>
                    <a:pt x="159" y="8"/>
                  </a:lnTo>
                  <a:lnTo>
                    <a:pt x="169" y="0"/>
                  </a:lnTo>
                  <a:lnTo>
                    <a:pt x="284" y="63"/>
                  </a:lnTo>
                  <a:lnTo>
                    <a:pt x="273" y="73"/>
                  </a:lnTo>
                  <a:lnTo>
                    <a:pt x="252" y="84"/>
                  </a:lnTo>
                  <a:lnTo>
                    <a:pt x="235" y="88"/>
                  </a:lnTo>
                  <a:lnTo>
                    <a:pt x="214" y="93"/>
                  </a:lnTo>
                  <a:lnTo>
                    <a:pt x="183" y="96"/>
                  </a:lnTo>
                  <a:lnTo>
                    <a:pt x="143" y="97"/>
                  </a:lnTo>
                  <a:lnTo>
                    <a:pt x="104" y="97"/>
                  </a:lnTo>
                  <a:lnTo>
                    <a:pt x="64" y="96"/>
                  </a:lnTo>
                  <a:lnTo>
                    <a:pt x="30" y="91"/>
                  </a:lnTo>
                  <a:lnTo>
                    <a:pt x="0" y="78"/>
                  </a:lnTo>
                  <a:lnTo>
                    <a:pt x="82" y="12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38" name="Oval 17"/>
          <p:cNvSpPr>
            <a:spLocks noChangeArrowheads="1"/>
          </p:cNvSpPr>
          <p:nvPr/>
        </p:nvSpPr>
        <p:spPr bwMode="auto">
          <a:xfrm>
            <a:off x="1065153" y="3478562"/>
            <a:ext cx="562267" cy="395649"/>
          </a:xfrm>
          <a:prstGeom prst="ellipse">
            <a:avLst/>
          </a:prstGeom>
          <a:solidFill>
            <a:schemeClr val="tx1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39" name="Freeform 18"/>
          <p:cNvSpPr>
            <a:spLocks/>
          </p:cNvSpPr>
          <p:nvPr/>
        </p:nvSpPr>
        <p:spPr bwMode="auto">
          <a:xfrm>
            <a:off x="890720" y="2941108"/>
            <a:ext cx="907421" cy="784296"/>
          </a:xfrm>
          <a:custGeom>
            <a:avLst/>
            <a:gdLst>
              <a:gd name="T0" fmla="*/ 0 w 978"/>
              <a:gd name="T1" fmla="*/ 0 h 895"/>
              <a:gd name="T2" fmla="*/ 2147483647 w 978"/>
              <a:gd name="T3" fmla="*/ 2147483647 h 895"/>
              <a:gd name="T4" fmla="*/ 2147483647 w 978"/>
              <a:gd name="T5" fmla="*/ 2147483647 h 895"/>
              <a:gd name="T6" fmla="*/ 2147483647 w 978"/>
              <a:gd name="T7" fmla="*/ 0 h 895"/>
              <a:gd name="T8" fmla="*/ 0 w 978"/>
              <a:gd name="T9" fmla="*/ 0 h 8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8" h="895">
                <a:moveTo>
                  <a:pt x="0" y="0"/>
                </a:moveTo>
                <a:lnTo>
                  <a:pt x="198" y="895"/>
                </a:lnTo>
                <a:lnTo>
                  <a:pt x="783" y="895"/>
                </a:lnTo>
                <a:lnTo>
                  <a:pt x="9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40" name="Freeform 19"/>
          <p:cNvSpPr>
            <a:spLocks/>
          </p:cNvSpPr>
          <p:nvPr/>
        </p:nvSpPr>
        <p:spPr bwMode="auto">
          <a:xfrm>
            <a:off x="1078143" y="3716652"/>
            <a:ext cx="539998" cy="15755"/>
          </a:xfrm>
          <a:custGeom>
            <a:avLst/>
            <a:gdLst>
              <a:gd name="T0" fmla="*/ 0 w 581"/>
              <a:gd name="T1" fmla="*/ 0 h 18"/>
              <a:gd name="T2" fmla="*/ 2147483647 w 581"/>
              <a:gd name="T3" fmla="*/ 2147483647 h 18"/>
              <a:gd name="T4" fmla="*/ 2147483647 w 581"/>
              <a:gd name="T5" fmla="*/ 2147483647 h 18"/>
              <a:gd name="T6" fmla="*/ 2147483647 w 581"/>
              <a:gd name="T7" fmla="*/ 0 h 18"/>
              <a:gd name="T8" fmla="*/ 0 w 58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1" h="18">
                <a:moveTo>
                  <a:pt x="0" y="0"/>
                </a:moveTo>
                <a:lnTo>
                  <a:pt x="2" y="18"/>
                </a:lnTo>
                <a:lnTo>
                  <a:pt x="575" y="18"/>
                </a:lnTo>
                <a:lnTo>
                  <a:pt x="5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41" name="Oval 20"/>
          <p:cNvSpPr>
            <a:spLocks noChangeArrowheads="1"/>
          </p:cNvSpPr>
          <p:nvPr/>
        </p:nvSpPr>
        <p:spPr bwMode="auto">
          <a:xfrm>
            <a:off x="890721" y="2864080"/>
            <a:ext cx="909276" cy="143554"/>
          </a:xfrm>
          <a:prstGeom prst="ellipse">
            <a:avLst/>
          </a:prstGeom>
          <a:solidFill>
            <a:srgbClr val="FFA04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42" name="Freeform 21"/>
          <p:cNvSpPr>
            <a:spLocks/>
          </p:cNvSpPr>
          <p:nvPr/>
        </p:nvSpPr>
        <p:spPr bwMode="auto">
          <a:xfrm>
            <a:off x="1349070" y="2991878"/>
            <a:ext cx="385979" cy="840317"/>
          </a:xfrm>
          <a:custGeom>
            <a:avLst/>
            <a:gdLst>
              <a:gd name="T0" fmla="*/ 0 w 415"/>
              <a:gd name="T1" fmla="*/ 2147483647 h 961"/>
              <a:gd name="T2" fmla="*/ 2147483647 w 415"/>
              <a:gd name="T3" fmla="*/ 2147483647 h 961"/>
              <a:gd name="T4" fmla="*/ 2147483647 w 415"/>
              <a:gd name="T5" fmla="*/ 2147483647 h 961"/>
              <a:gd name="T6" fmla="*/ 2147483647 w 415"/>
              <a:gd name="T7" fmla="*/ 2147483647 h 961"/>
              <a:gd name="T8" fmla="*/ 2147483647 w 415"/>
              <a:gd name="T9" fmla="*/ 2147483647 h 961"/>
              <a:gd name="T10" fmla="*/ 2147483647 w 415"/>
              <a:gd name="T11" fmla="*/ 2147483647 h 961"/>
              <a:gd name="T12" fmla="*/ 2147483647 w 415"/>
              <a:gd name="T13" fmla="*/ 2147483647 h 961"/>
              <a:gd name="T14" fmla="*/ 2147483647 w 415"/>
              <a:gd name="T15" fmla="*/ 2147483647 h 961"/>
              <a:gd name="T16" fmla="*/ 2147483647 w 415"/>
              <a:gd name="T17" fmla="*/ 2147483647 h 961"/>
              <a:gd name="T18" fmla="*/ 2147483647 w 415"/>
              <a:gd name="T19" fmla="*/ 2147483647 h 961"/>
              <a:gd name="T20" fmla="*/ 2147483647 w 415"/>
              <a:gd name="T21" fmla="*/ 0 h 961"/>
              <a:gd name="T22" fmla="*/ 2147483647 w 415"/>
              <a:gd name="T23" fmla="*/ 2147483647 h 961"/>
              <a:gd name="T24" fmla="*/ 2147483647 w 415"/>
              <a:gd name="T25" fmla="*/ 2147483647 h 961"/>
              <a:gd name="T26" fmla="*/ 2147483647 w 415"/>
              <a:gd name="T27" fmla="*/ 2147483647 h 961"/>
              <a:gd name="T28" fmla="*/ 2147483647 w 415"/>
              <a:gd name="T29" fmla="*/ 2147483647 h 961"/>
              <a:gd name="T30" fmla="*/ 2147483647 w 415"/>
              <a:gd name="T31" fmla="*/ 2147483647 h 961"/>
              <a:gd name="T32" fmla="*/ 2147483647 w 415"/>
              <a:gd name="T33" fmla="*/ 2147483647 h 961"/>
              <a:gd name="T34" fmla="*/ 2147483647 w 415"/>
              <a:gd name="T35" fmla="*/ 2147483647 h 961"/>
              <a:gd name="T36" fmla="*/ 2147483647 w 415"/>
              <a:gd name="T37" fmla="*/ 2147483647 h 961"/>
              <a:gd name="T38" fmla="*/ 2147483647 w 415"/>
              <a:gd name="T39" fmla="*/ 2147483647 h 961"/>
              <a:gd name="T40" fmla="*/ 0 w 415"/>
              <a:gd name="T41" fmla="*/ 2147483647 h 96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15" h="961">
                <a:moveTo>
                  <a:pt x="0" y="961"/>
                </a:moveTo>
                <a:lnTo>
                  <a:pt x="51" y="954"/>
                </a:lnTo>
                <a:lnTo>
                  <a:pt x="103" y="940"/>
                </a:lnTo>
                <a:lnTo>
                  <a:pt x="151" y="913"/>
                </a:lnTo>
                <a:lnTo>
                  <a:pt x="199" y="879"/>
                </a:lnTo>
                <a:lnTo>
                  <a:pt x="223" y="837"/>
                </a:lnTo>
                <a:lnTo>
                  <a:pt x="243" y="779"/>
                </a:lnTo>
                <a:lnTo>
                  <a:pt x="261" y="721"/>
                </a:lnTo>
                <a:lnTo>
                  <a:pt x="274" y="669"/>
                </a:lnTo>
                <a:lnTo>
                  <a:pt x="292" y="604"/>
                </a:lnTo>
                <a:lnTo>
                  <a:pt x="415" y="0"/>
                </a:lnTo>
                <a:lnTo>
                  <a:pt x="364" y="18"/>
                </a:lnTo>
                <a:lnTo>
                  <a:pt x="312" y="28"/>
                </a:lnTo>
                <a:lnTo>
                  <a:pt x="216" y="38"/>
                </a:lnTo>
                <a:lnTo>
                  <a:pt x="106" y="45"/>
                </a:lnTo>
                <a:lnTo>
                  <a:pt x="110" y="680"/>
                </a:lnTo>
                <a:lnTo>
                  <a:pt x="106" y="762"/>
                </a:lnTo>
                <a:lnTo>
                  <a:pt x="99" y="824"/>
                </a:lnTo>
                <a:lnTo>
                  <a:pt x="86" y="879"/>
                </a:lnTo>
                <a:lnTo>
                  <a:pt x="58" y="920"/>
                </a:lnTo>
                <a:lnTo>
                  <a:pt x="0" y="9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43" name="Oval 22"/>
          <p:cNvSpPr>
            <a:spLocks noChangeArrowheads="1"/>
          </p:cNvSpPr>
          <p:nvPr/>
        </p:nvSpPr>
        <p:spPr bwMode="auto">
          <a:xfrm>
            <a:off x="905566" y="2874584"/>
            <a:ext cx="874019" cy="124297"/>
          </a:xfrm>
          <a:prstGeom prst="ellipse">
            <a:avLst/>
          </a:prstGeom>
          <a:solidFill>
            <a:srgbClr val="C06000"/>
          </a:solidFill>
          <a:ln w="7938">
            <a:solidFill>
              <a:srgbClr val="E07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44" name="Oval 23"/>
          <p:cNvSpPr>
            <a:spLocks noChangeArrowheads="1"/>
          </p:cNvSpPr>
          <p:nvPr/>
        </p:nvSpPr>
        <p:spPr bwMode="auto">
          <a:xfrm>
            <a:off x="7663902" y="4205085"/>
            <a:ext cx="512164" cy="96287"/>
          </a:xfrm>
          <a:prstGeom prst="ellipse">
            <a:avLst/>
          </a:prstGeom>
          <a:solidFill>
            <a:srgbClr val="201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grpSp>
        <p:nvGrpSpPr>
          <p:cNvPr id="69645" name="Group 24"/>
          <p:cNvGrpSpPr>
            <a:grpSpLocks/>
          </p:cNvGrpSpPr>
          <p:nvPr/>
        </p:nvGrpSpPr>
        <p:grpSpPr bwMode="auto">
          <a:xfrm>
            <a:off x="7676893" y="3835696"/>
            <a:ext cx="359999" cy="456922"/>
            <a:chOff x="605" y="2095"/>
            <a:chExt cx="194" cy="261"/>
          </a:xfrm>
        </p:grpSpPr>
        <p:sp>
          <p:nvSpPr>
            <p:cNvPr id="69732" name="Oval 25"/>
            <p:cNvSpPr>
              <a:spLocks noChangeArrowheads="1"/>
            </p:cNvSpPr>
            <p:nvPr/>
          </p:nvSpPr>
          <p:spPr bwMode="auto">
            <a:xfrm>
              <a:off x="648" y="2178"/>
              <a:ext cx="107" cy="83"/>
            </a:xfrm>
            <a:prstGeom prst="ellipse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33" name="Oval 26"/>
            <p:cNvSpPr>
              <a:spLocks noChangeArrowheads="1"/>
            </p:cNvSpPr>
            <p:nvPr/>
          </p:nvSpPr>
          <p:spPr bwMode="auto">
            <a:xfrm>
              <a:off x="605" y="2304"/>
              <a:ext cx="194" cy="52"/>
            </a:xfrm>
            <a:prstGeom prst="ellipse">
              <a:avLst/>
            </a:prstGeom>
            <a:solidFill>
              <a:srgbClr val="E07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34" name="Freeform 27"/>
            <p:cNvSpPr>
              <a:spLocks/>
            </p:cNvSpPr>
            <p:nvPr/>
          </p:nvSpPr>
          <p:spPr bwMode="auto">
            <a:xfrm>
              <a:off x="607" y="2287"/>
              <a:ext cx="190" cy="38"/>
            </a:xfrm>
            <a:custGeom>
              <a:avLst/>
              <a:gdLst>
                <a:gd name="T0" fmla="*/ 0 w 381"/>
                <a:gd name="T1" fmla="*/ 1 h 76"/>
                <a:gd name="T2" fmla="*/ 1 w 381"/>
                <a:gd name="T3" fmla="*/ 0 h 76"/>
                <a:gd name="T4" fmla="*/ 1 w 381"/>
                <a:gd name="T5" fmla="*/ 0 h 76"/>
                <a:gd name="T6" fmla="*/ 2 w 381"/>
                <a:gd name="T7" fmla="*/ 1 h 76"/>
                <a:gd name="T8" fmla="*/ 0 w 381"/>
                <a:gd name="T9" fmla="*/ 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1" h="76">
                  <a:moveTo>
                    <a:pt x="0" y="76"/>
                  </a:moveTo>
                  <a:lnTo>
                    <a:pt x="138" y="0"/>
                  </a:lnTo>
                  <a:lnTo>
                    <a:pt x="248" y="0"/>
                  </a:lnTo>
                  <a:lnTo>
                    <a:pt x="381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07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35" name="Rectangle 28"/>
            <p:cNvSpPr>
              <a:spLocks noChangeArrowheads="1"/>
            </p:cNvSpPr>
            <p:nvPr/>
          </p:nvSpPr>
          <p:spPr bwMode="auto">
            <a:xfrm>
              <a:off x="679" y="2095"/>
              <a:ext cx="46" cy="191"/>
            </a:xfrm>
            <a:prstGeom prst="rect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36" name="Freeform 29"/>
            <p:cNvSpPr>
              <a:spLocks/>
            </p:cNvSpPr>
            <p:nvPr/>
          </p:nvSpPr>
          <p:spPr bwMode="auto">
            <a:xfrm>
              <a:off x="607" y="2321"/>
              <a:ext cx="188" cy="7"/>
            </a:xfrm>
            <a:custGeom>
              <a:avLst/>
              <a:gdLst>
                <a:gd name="T0" fmla="*/ 0 w 377"/>
                <a:gd name="T1" fmla="*/ 0 h 14"/>
                <a:gd name="T2" fmla="*/ 0 w 377"/>
                <a:gd name="T3" fmla="*/ 1 h 14"/>
                <a:gd name="T4" fmla="*/ 2 w 377"/>
                <a:gd name="T5" fmla="*/ 1 h 14"/>
                <a:gd name="T6" fmla="*/ 2 w 377"/>
                <a:gd name="T7" fmla="*/ 0 h 14"/>
                <a:gd name="T8" fmla="*/ 0 w 37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7" h="14">
                  <a:moveTo>
                    <a:pt x="23" y="0"/>
                  </a:moveTo>
                  <a:lnTo>
                    <a:pt x="0" y="14"/>
                  </a:lnTo>
                  <a:lnTo>
                    <a:pt x="377" y="14"/>
                  </a:lnTo>
                  <a:lnTo>
                    <a:pt x="35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0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37" name="Oval 30"/>
            <p:cNvSpPr>
              <a:spLocks noChangeArrowheads="1"/>
            </p:cNvSpPr>
            <p:nvPr/>
          </p:nvSpPr>
          <p:spPr bwMode="auto">
            <a:xfrm>
              <a:off x="677" y="2282"/>
              <a:ext cx="49" cy="15"/>
            </a:xfrm>
            <a:prstGeom prst="ellipse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38" name="Rectangle 31"/>
            <p:cNvSpPr>
              <a:spLocks noChangeArrowheads="1"/>
            </p:cNvSpPr>
            <p:nvPr/>
          </p:nvSpPr>
          <p:spPr bwMode="auto">
            <a:xfrm>
              <a:off x="679" y="2279"/>
              <a:ext cx="45" cy="11"/>
            </a:xfrm>
            <a:prstGeom prst="rect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39" name="Freeform 32"/>
            <p:cNvSpPr>
              <a:spLocks/>
            </p:cNvSpPr>
            <p:nvPr/>
          </p:nvSpPr>
          <p:spPr bwMode="auto">
            <a:xfrm>
              <a:off x="672" y="2183"/>
              <a:ext cx="8" cy="72"/>
            </a:xfrm>
            <a:custGeom>
              <a:avLst/>
              <a:gdLst>
                <a:gd name="T0" fmla="*/ 0 w 16"/>
                <a:gd name="T1" fmla="*/ 1 h 144"/>
                <a:gd name="T2" fmla="*/ 1 w 16"/>
                <a:gd name="T3" fmla="*/ 0 h 144"/>
                <a:gd name="T4" fmla="*/ 1 w 16"/>
                <a:gd name="T5" fmla="*/ 2 h 144"/>
                <a:gd name="T6" fmla="*/ 0 w 16"/>
                <a:gd name="T7" fmla="*/ 2 h 144"/>
                <a:gd name="T8" fmla="*/ 0 w 16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4">
                  <a:moveTo>
                    <a:pt x="0" y="11"/>
                  </a:moveTo>
                  <a:lnTo>
                    <a:pt x="16" y="0"/>
                  </a:lnTo>
                  <a:lnTo>
                    <a:pt x="16" y="144"/>
                  </a:lnTo>
                  <a:lnTo>
                    <a:pt x="0" y="13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0" name="Freeform 33"/>
            <p:cNvSpPr>
              <a:spLocks/>
            </p:cNvSpPr>
            <p:nvPr/>
          </p:nvSpPr>
          <p:spPr bwMode="auto">
            <a:xfrm>
              <a:off x="722" y="2183"/>
              <a:ext cx="8" cy="72"/>
            </a:xfrm>
            <a:custGeom>
              <a:avLst/>
              <a:gdLst>
                <a:gd name="T0" fmla="*/ 0 w 17"/>
                <a:gd name="T1" fmla="*/ 1 h 144"/>
                <a:gd name="T2" fmla="*/ 0 w 17"/>
                <a:gd name="T3" fmla="*/ 0 h 144"/>
                <a:gd name="T4" fmla="*/ 0 w 17"/>
                <a:gd name="T5" fmla="*/ 2 h 144"/>
                <a:gd name="T6" fmla="*/ 0 w 17"/>
                <a:gd name="T7" fmla="*/ 2 h 144"/>
                <a:gd name="T8" fmla="*/ 0 w 1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44">
                  <a:moveTo>
                    <a:pt x="17" y="11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1" name="Oval 34"/>
            <p:cNvSpPr>
              <a:spLocks noChangeArrowheads="1"/>
            </p:cNvSpPr>
            <p:nvPr/>
          </p:nvSpPr>
          <p:spPr bwMode="auto">
            <a:xfrm>
              <a:off x="662" y="2185"/>
              <a:ext cx="88" cy="69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2" name="Freeform 35"/>
            <p:cNvSpPr>
              <a:spLocks/>
            </p:cNvSpPr>
            <p:nvPr/>
          </p:nvSpPr>
          <p:spPr bwMode="auto">
            <a:xfrm>
              <a:off x="697" y="2099"/>
              <a:ext cx="22" cy="193"/>
            </a:xfrm>
            <a:custGeom>
              <a:avLst/>
              <a:gdLst>
                <a:gd name="T0" fmla="*/ 0 w 45"/>
                <a:gd name="T1" fmla="*/ 0 h 386"/>
                <a:gd name="T2" fmla="*/ 0 w 45"/>
                <a:gd name="T3" fmla="*/ 0 h 386"/>
                <a:gd name="T4" fmla="*/ 0 w 45"/>
                <a:gd name="T5" fmla="*/ 4 h 386"/>
                <a:gd name="T6" fmla="*/ 0 w 45"/>
                <a:gd name="T7" fmla="*/ 4 h 386"/>
                <a:gd name="T8" fmla="*/ 0 w 45"/>
                <a:gd name="T9" fmla="*/ 3 h 386"/>
                <a:gd name="T10" fmla="*/ 0 w 45"/>
                <a:gd name="T11" fmla="*/ 3 h 386"/>
                <a:gd name="T12" fmla="*/ 0 w 45"/>
                <a:gd name="T13" fmla="*/ 0 h 3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86">
                  <a:moveTo>
                    <a:pt x="45" y="0"/>
                  </a:moveTo>
                  <a:lnTo>
                    <a:pt x="0" y="0"/>
                  </a:lnTo>
                  <a:lnTo>
                    <a:pt x="0" y="385"/>
                  </a:lnTo>
                  <a:lnTo>
                    <a:pt x="17" y="386"/>
                  </a:lnTo>
                  <a:lnTo>
                    <a:pt x="35" y="382"/>
                  </a:lnTo>
                  <a:lnTo>
                    <a:pt x="45" y="37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3" name="Freeform 36"/>
            <p:cNvSpPr>
              <a:spLocks/>
            </p:cNvSpPr>
            <p:nvPr/>
          </p:nvSpPr>
          <p:spPr bwMode="auto">
            <a:xfrm>
              <a:off x="646" y="2294"/>
              <a:ext cx="142" cy="48"/>
            </a:xfrm>
            <a:custGeom>
              <a:avLst/>
              <a:gdLst>
                <a:gd name="T0" fmla="*/ 1 w 284"/>
                <a:gd name="T1" fmla="*/ 0 h 97"/>
                <a:gd name="T2" fmla="*/ 1 w 284"/>
                <a:gd name="T3" fmla="*/ 0 h 97"/>
                <a:gd name="T4" fmla="*/ 1 w 284"/>
                <a:gd name="T5" fmla="*/ 0 h 97"/>
                <a:gd name="T6" fmla="*/ 2 w 284"/>
                <a:gd name="T7" fmla="*/ 0 h 97"/>
                <a:gd name="T8" fmla="*/ 2 w 284"/>
                <a:gd name="T9" fmla="*/ 0 h 97"/>
                <a:gd name="T10" fmla="*/ 2 w 284"/>
                <a:gd name="T11" fmla="*/ 0 h 97"/>
                <a:gd name="T12" fmla="*/ 3 w 284"/>
                <a:gd name="T13" fmla="*/ 0 h 97"/>
                <a:gd name="T14" fmla="*/ 3 w 284"/>
                <a:gd name="T15" fmla="*/ 0 h 97"/>
                <a:gd name="T16" fmla="*/ 2 w 284"/>
                <a:gd name="T17" fmla="*/ 0 h 97"/>
                <a:gd name="T18" fmla="*/ 2 w 284"/>
                <a:gd name="T19" fmla="*/ 0 h 97"/>
                <a:gd name="T20" fmla="*/ 2 w 284"/>
                <a:gd name="T21" fmla="*/ 0 h 97"/>
                <a:gd name="T22" fmla="*/ 2 w 284"/>
                <a:gd name="T23" fmla="*/ 0 h 97"/>
                <a:gd name="T24" fmla="*/ 2 w 284"/>
                <a:gd name="T25" fmla="*/ 0 h 97"/>
                <a:gd name="T26" fmla="*/ 1 w 284"/>
                <a:gd name="T27" fmla="*/ 0 h 97"/>
                <a:gd name="T28" fmla="*/ 1 w 284"/>
                <a:gd name="T29" fmla="*/ 0 h 97"/>
                <a:gd name="T30" fmla="*/ 1 w 284"/>
                <a:gd name="T31" fmla="*/ 0 h 97"/>
                <a:gd name="T32" fmla="*/ 0 w 284"/>
                <a:gd name="T33" fmla="*/ 0 h 97"/>
                <a:gd name="T34" fmla="*/ 1 w 284"/>
                <a:gd name="T35" fmla="*/ 0 h 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4" h="97">
                  <a:moveTo>
                    <a:pt x="82" y="12"/>
                  </a:moveTo>
                  <a:lnTo>
                    <a:pt x="104" y="15"/>
                  </a:lnTo>
                  <a:lnTo>
                    <a:pt x="123" y="16"/>
                  </a:lnTo>
                  <a:lnTo>
                    <a:pt x="144" y="14"/>
                  </a:lnTo>
                  <a:lnTo>
                    <a:pt x="159" y="8"/>
                  </a:lnTo>
                  <a:lnTo>
                    <a:pt x="169" y="0"/>
                  </a:lnTo>
                  <a:lnTo>
                    <a:pt x="284" y="63"/>
                  </a:lnTo>
                  <a:lnTo>
                    <a:pt x="273" y="73"/>
                  </a:lnTo>
                  <a:lnTo>
                    <a:pt x="252" y="84"/>
                  </a:lnTo>
                  <a:lnTo>
                    <a:pt x="235" y="88"/>
                  </a:lnTo>
                  <a:lnTo>
                    <a:pt x="214" y="93"/>
                  </a:lnTo>
                  <a:lnTo>
                    <a:pt x="183" y="96"/>
                  </a:lnTo>
                  <a:lnTo>
                    <a:pt x="143" y="97"/>
                  </a:lnTo>
                  <a:lnTo>
                    <a:pt x="104" y="97"/>
                  </a:lnTo>
                  <a:lnTo>
                    <a:pt x="64" y="96"/>
                  </a:lnTo>
                  <a:lnTo>
                    <a:pt x="30" y="91"/>
                  </a:lnTo>
                  <a:lnTo>
                    <a:pt x="0" y="78"/>
                  </a:lnTo>
                  <a:lnTo>
                    <a:pt x="82" y="12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46" name="Oval 37"/>
          <p:cNvSpPr>
            <a:spLocks noChangeArrowheads="1"/>
          </p:cNvSpPr>
          <p:nvPr/>
        </p:nvSpPr>
        <p:spPr bwMode="auto">
          <a:xfrm>
            <a:off x="7567408" y="3478562"/>
            <a:ext cx="562267" cy="395649"/>
          </a:xfrm>
          <a:prstGeom prst="ellipse">
            <a:avLst/>
          </a:prstGeom>
          <a:solidFill>
            <a:schemeClr val="tx1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47" name="Freeform 38"/>
          <p:cNvSpPr>
            <a:spLocks/>
          </p:cNvSpPr>
          <p:nvPr/>
        </p:nvSpPr>
        <p:spPr bwMode="auto">
          <a:xfrm>
            <a:off x="7392975" y="2941108"/>
            <a:ext cx="907421" cy="784296"/>
          </a:xfrm>
          <a:custGeom>
            <a:avLst/>
            <a:gdLst>
              <a:gd name="T0" fmla="*/ 0 w 978"/>
              <a:gd name="T1" fmla="*/ 0 h 895"/>
              <a:gd name="T2" fmla="*/ 2147483647 w 978"/>
              <a:gd name="T3" fmla="*/ 2147483647 h 895"/>
              <a:gd name="T4" fmla="*/ 2147483647 w 978"/>
              <a:gd name="T5" fmla="*/ 2147483647 h 895"/>
              <a:gd name="T6" fmla="*/ 2147483647 w 978"/>
              <a:gd name="T7" fmla="*/ 0 h 895"/>
              <a:gd name="T8" fmla="*/ 0 w 978"/>
              <a:gd name="T9" fmla="*/ 0 h 8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8" h="895">
                <a:moveTo>
                  <a:pt x="0" y="0"/>
                </a:moveTo>
                <a:lnTo>
                  <a:pt x="198" y="895"/>
                </a:lnTo>
                <a:lnTo>
                  <a:pt x="783" y="895"/>
                </a:lnTo>
                <a:lnTo>
                  <a:pt x="9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48" name="Freeform 39"/>
          <p:cNvSpPr>
            <a:spLocks/>
          </p:cNvSpPr>
          <p:nvPr/>
        </p:nvSpPr>
        <p:spPr bwMode="auto">
          <a:xfrm>
            <a:off x="7580398" y="3716652"/>
            <a:ext cx="539998" cy="15755"/>
          </a:xfrm>
          <a:custGeom>
            <a:avLst/>
            <a:gdLst>
              <a:gd name="T0" fmla="*/ 0 w 581"/>
              <a:gd name="T1" fmla="*/ 0 h 18"/>
              <a:gd name="T2" fmla="*/ 2147483647 w 581"/>
              <a:gd name="T3" fmla="*/ 2147483647 h 18"/>
              <a:gd name="T4" fmla="*/ 2147483647 w 581"/>
              <a:gd name="T5" fmla="*/ 2147483647 h 18"/>
              <a:gd name="T6" fmla="*/ 2147483647 w 581"/>
              <a:gd name="T7" fmla="*/ 0 h 18"/>
              <a:gd name="T8" fmla="*/ 0 w 58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1" h="18">
                <a:moveTo>
                  <a:pt x="0" y="0"/>
                </a:moveTo>
                <a:lnTo>
                  <a:pt x="2" y="18"/>
                </a:lnTo>
                <a:lnTo>
                  <a:pt x="575" y="18"/>
                </a:lnTo>
                <a:lnTo>
                  <a:pt x="5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49" name="Oval 40"/>
          <p:cNvSpPr>
            <a:spLocks noChangeArrowheads="1"/>
          </p:cNvSpPr>
          <p:nvPr/>
        </p:nvSpPr>
        <p:spPr bwMode="auto">
          <a:xfrm>
            <a:off x="7392975" y="2864080"/>
            <a:ext cx="909276" cy="143554"/>
          </a:xfrm>
          <a:prstGeom prst="ellipse">
            <a:avLst/>
          </a:prstGeom>
          <a:solidFill>
            <a:srgbClr val="FFA04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50" name="Freeform 41"/>
          <p:cNvSpPr>
            <a:spLocks/>
          </p:cNvSpPr>
          <p:nvPr/>
        </p:nvSpPr>
        <p:spPr bwMode="auto">
          <a:xfrm>
            <a:off x="7851325" y="2991878"/>
            <a:ext cx="385979" cy="840317"/>
          </a:xfrm>
          <a:custGeom>
            <a:avLst/>
            <a:gdLst>
              <a:gd name="T0" fmla="*/ 0 w 415"/>
              <a:gd name="T1" fmla="*/ 2147483647 h 961"/>
              <a:gd name="T2" fmla="*/ 2147483647 w 415"/>
              <a:gd name="T3" fmla="*/ 2147483647 h 961"/>
              <a:gd name="T4" fmla="*/ 2147483647 w 415"/>
              <a:gd name="T5" fmla="*/ 2147483647 h 961"/>
              <a:gd name="T6" fmla="*/ 2147483647 w 415"/>
              <a:gd name="T7" fmla="*/ 2147483647 h 961"/>
              <a:gd name="T8" fmla="*/ 2147483647 w 415"/>
              <a:gd name="T9" fmla="*/ 2147483647 h 961"/>
              <a:gd name="T10" fmla="*/ 2147483647 w 415"/>
              <a:gd name="T11" fmla="*/ 2147483647 h 961"/>
              <a:gd name="T12" fmla="*/ 2147483647 w 415"/>
              <a:gd name="T13" fmla="*/ 2147483647 h 961"/>
              <a:gd name="T14" fmla="*/ 2147483647 w 415"/>
              <a:gd name="T15" fmla="*/ 2147483647 h 961"/>
              <a:gd name="T16" fmla="*/ 2147483647 w 415"/>
              <a:gd name="T17" fmla="*/ 2147483647 h 961"/>
              <a:gd name="T18" fmla="*/ 2147483647 w 415"/>
              <a:gd name="T19" fmla="*/ 2147483647 h 961"/>
              <a:gd name="T20" fmla="*/ 2147483647 w 415"/>
              <a:gd name="T21" fmla="*/ 0 h 961"/>
              <a:gd name="T22" fmla="*/ 2147483647 w 415"/>
              <a:gd name="T23" fmla="*/ 2147483647 h 961"/>
              <a:gd name="T24" fmla="*/ 2147483647 w 415"/>
              <a:gd name="T25" fmla="*/ 2147483647 h 961"/>
              <a:gd name="T26" fmla="*/ 2147483647 w 415"/>
              <a:gd name="T27" fmla="*/ 2147483647 h 961"/>
              <a:gd name="T28" fmla="*/ 2147483647 w 415"/>
              <a:gd name="T29" fmla="*/ 2147483647 h 961"/>
              <a:gd name="T30" fmla="*/ 2147483647 w 415"/>
              <a:gd name="T31" fmla="*/ 2147483647 h 961"/>
              <a:gd name="T32" fmla="*/ 2147483647 w 415"/>
              <a:gd name="T33" fmla="*/ 2147483647 h 961"/>
              <a:gd name="T34" fmla="*/ 2147483647 w 415"/>
              <a:gd name="T35" fmla="*/ 2147483647 h 961"/>
              <a:gd name="T36" fmla="*/ 2147483647 w 415"/>
              <a:gd name="T37" fmla="*/ 2147483647 h 961"/>
              <a:gd name="T38" fmla="*/ 2147483647 w 415"/>
              <a:gd name="T39" fmla="*/ 2147483647 h 961"/>
              <a:gd name="T40" fmla="*/ 0 w 415"/>
              <a:gd name="T41" fmla="*/ 2147483647 h 96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15" h="961">
                <a:moveTo>
                  <a:pt x="0" y="961"/>
                </a:moveTo>
                <a:lnTo>
                  <a:pt x="51" y="954"/>
                </a:lnTo>
                <a:lnTo>
                  <a:pt x="103" y="940"/>
                </a:lnTo>
                <a:lnTo>
                  <a:pt x="151" y="913"/>
                </a:lnTo>
                <a:lnTo>
                  <a:pt x="199" y="879"/>
                </a:lnTo>
                <a:lnTo>
                  <a:pt x="223" y="837"/>
                </a:lnTo>
                <a:lnTo>
                  <a:pt x="243" y="779"/>
                </a:lnTo>
                <a:lnTo>
                  <a:pt x="261" y="721"/>
                </a:lnTo>
                <a:lnTo>
                  <a:pt x="274" y="669"/>
                </a:lnTo>
                <a:lnTo>
                  <a:pt x="292" y="604"/>
                </a:lnTo>
                <a:lnTo>
                  <a:pt x="415" y="0"/>
                </a:lnTo>
                <a:lnTo>
                  <a:pt x="364" y="18"/>
                </a:lnTo>
                <a:lnTo>
                  <a:pt x="312" y="28"/>
                </a:lnTo>
                <a:lnTo>
                  <a:pt x="216" y="38"/>
                </a:lnTo>
                <a:lnTo>
                  <a:pt x="106" y="45"/>
                </a:lnTo>
                <a:lnTo>
                  <a:pt x="110" y="680"/>
                </a:lnTo>
                <a:lnTo>
                  <a:pt x="106" y="762"/>
                </a:lnTo>
                <a:lnTo>
                  <a:pt x="99" y="824"/>
                </a:lnTo>
                <a:lnTo>
                  <a:pt x="86" y="879"/>
                </a:lnTo>
                <a:lnTo>
                  <a:pt x="58" y="920"/>
                </a:lnTo>
                <a:lnTo>
                  <a:pt x="0" y="9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51" name="Oval 42"/>
          <p:cNvSpPr>
            <a:spLocks noChangeArrowheads="1"/>
          </p:cNvSpPr>
          <p:nvPr/>
        </p:nvSpPr>
        <p:spPr bwMode="auto">
          <a:xfrm>
            <a:off x="7407821" y="2874584"/>
            <a:ext cx="874019" cy="124297"/>
          </a:xfrm>
          <a:prstGeom prst="ellipse">
            <a:avLst/>
          </a:prstGeom>
          <a:solidFill>
            <a:srgbClr val="C06000"/>
          </a:solidFill>
          <a:ln w="7938">
            <a:solidFill>
              <a:srgbClr val="E07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52" name="Oval 43"/>
          <p:cNvSpPr>
            <a:spLocks noChangeArrowheads="1"/>
          </p:cNvSpPr>
          <p:nvPr/>
        </p:nvSpPr>
        <p:spPr bwMode="auto">
          <a:xfrm>
            <a:off x="4368238" y="4205085"/>
            <a:ext cx="512164" cy="96287"/>
          </a:xfrm>
          <a:prstGeom prst="ellipse">
            <a:avLst/>
          </a:prstGeom>
          <a:solidFill>
            <a:srgbClr val="201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grpSp>
        <p:nvGrpSpPr>
          <p:cNvPr id="69653" name="Group 44"/>
          <p:cNvGrpSpPr>
            <a:grpSpLocks/>
          </p:cNvGrpSpPr>
          <p:nvPr/>
        </p:nvGrpSpPr>
        <p:grpSpPr bwMode="auto">
          <a:xfrm>
            <a:off x="4381229" y="3835696"/>
            <a:ext cx="359999" cy="456922"/>
            <a:chOff x="605" y="2095"/>
            <a:chExt cx="194" cy="261"/>
          </a:xfrm>
        </p:grpSpPr>
        <p:sp>
          <p:nvSpPr>
            <p:cNvPr id="69720" name="Oval 45"/>
            <p:cNvSpPr>
              <a:spLocks noChangeArrowheads="1"/>
            </p:cNvSpPr>
            <p:nvPr/>
          </p:nvSpPr>
          <p:spPr bwMode="auto">
            <a:xfrm>
              <a:off x="648" y="2178"/>
              <a:ext cx="107" cy="83"/>
            </a:xfrm>
            <a:prstGeom prst="ellipse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21" name="Oval 46"/>
            <p:cNvSpPr>
              <a:spLocks noChangeArrowheads="1"/>
            </p:cNvSpPr>
            <p:nvPr/>
          </p:nvSpPr>
          <p:spPr bwMode="auto">
            <a:xfrm>
              <a:off x="605" y="2304"/>
              <a:ext cx="194" cy="52"/>
            </a:xfrm>
            <a:prstGeom prst="ellipse">
              <a:avLst/>
            </a:prstGeom>
            <a:solidFill>
              <a:srgbClr val="E07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22" name="Freeform 47"/>
            <p:cNvSpPr>
              <a:spLocks/>
            </p:cNvSpPr>
            <p:nvPr/>
          </p:nvSpPr>
          <p:spPr bwMode="auto">
            <a:xfrm>
              <a:off x="607" y="2287"/>
              <a:ext cx="190" cy="38"/>
            </a:xfrm>
            <a:custGeom>
              <a:avLst/>
              <a:gdLst>
                <a:gd name="T0" fmla="*/ 0 w 381"/>
                <a:gd name="T1" fmla="*/ 1 h 76"/>
                <a:gd name="T2" fmla="*/ 1 w 381"/>
                <a:gd name="T3" fmla="*/ 0 h 76"/>
                <a:gd name="T4" fmla="*/ 1 w 381"/>
                <a:gd name="T5" fmla="*/ 0 h 76"/>
                <a:gd name="T6" fmla="*/ 2 w 381"/>
                <a:gd name="T7" fmla="*/ 1 h 76"/>
                <a:gd name="T8" fmla="*/ 0 w 381"/>
                <a:gd name="T9" fmla="*/ 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1" h="76">
                  <a:moveTo>
                    <a:pt x="0" y="76"/>
                  </a:moveTo>
                  <a:lnTo>
                    <a:pt x="138" y="0"/>
                  </a:lnTo>
                  <a:lnTo>
                    <a:pt x="248" y="0"/>
                  </a:lnTo>
                  <a:lnTo>
                    <a:pt x="381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07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23" name="Rectangle 48"/>
            <p:cNvSpPr>
              <a:spLocks noChangeArrowheads="1"/>
            </p:cNvSpPr>
            <p:nvPr/>
          </p:nvSpPr>
          <p:spPr bwMode="auto">
            <a:xfrm>
              <a:off x="679" y="2095"/>
              <a:ext cx="46" cy="191"/>
            </a:xfrm>
            <a:prstGeom prst="rect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24" name="Freeform 49"/>
            <p:cNvSpPr>
              <a:spLocks/>
            </p:cNvSpPr>
            <p:nvPr/>
          </p:nvSpPr>
          <p:spPr bwMode="auto">
            <a:xfrm>
              <a:off x="607" y="2321"/>
              <a:ext cx="188" cy="7"/>
            </a:xfrm>
            <a:custGeom>
              <a:avLst/>
              <a:gdLst>
                <a:gd name="T0" fmla="*/ 0 w 377"/>
                <a:gd name="T1" fmla="*/ 0 h 14"/>
                <a:gd name="T2" fmla="*/ 0 w 377"/>
                <a:gd name="T3" fmla="*/ 1 h 14"/>
                <a:gd name="T4" fmla="*/ 2 w 377"/>
                <a:gd name="T5" fmla="*/ 1 h 14"/>
                <a:gd name="T6" fmla="*/ 2 w 377"/>
                <a:gd name="T7" fmla="*/ 0 h 14"/>
                <a:gd name="T8" fmla="*/ 0 w 37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7" h="14">
                  <a:moveTo>
                    <a:pt x="23" y="0"/>
                  </a:moveTo>
                  <a:lnTo>
                    <a:pt x="0" y="14"/>
                  </a:lnTo>
                  <a:lnTo>
                    <a:pt x="377" y="14"/>
                  </a:lnTo>
                  <a:lnTo>
                    <a:pt x="35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0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25" name="Oval 50"/>
            <p:cNvSpPr>
              <a:spLocks noChangeArrowheads="1"/>
            </p:cNvSpPr>
            <p:nvPr/>
          </p:nvSpPr>
          <p:spPr bwMode="auto">
            <a:xfrm>
              <a:off x="677" y="2282"/>
              <a:ext cx="49" cy="15"/>
            </a:xfrm>
            <a:prstGeom prst="ellipse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26" name="Rectangle 51"/>
            <p:cNvSpPr>
              <a:spLocks noChangeArrowheads="1"/>
            </p:cNvSpPr>
            <p:nvPr/>
          </p:nvSpPr>
          <p:spPr bwMode="auto">
            <a:xfrm>
              <a:off x="679" y="2279"/>
              <a:ext cx="45" cy="11"/>
            </a:xfrm>
            <a:prstGeom prst="rect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27" name="Freeform 52"/>
            <p:cNvSpPr>
              <a:spLocks/>
            </p:cNvSpPr>
            <p:nvPr/>
          </p:nvSpPr>
          <p:spPr bwMode="auto">
            <a:xfrm>
              <a:off x="672" y="2183"/>
              <a:ext cx="8" cy="72"/>
            </a:xfrm>
            <a:custGeom>
              <a:avLst/>
              <a:gdLst>
                <a:gd name="T0" fmla="*/ 0 w 16"/>
                <a:gd name="T1" fmla="*/ 1 h 144"/>
                <a:gd name="T2" fmla="*/ 1 w 16"/>
                <a:gd name="T3" fmla="*/ 0 h 144"/>
                <a:gd name="T4" fmla="*/ 1 w 16"/>
                <a:gd name="T5" fmla="*/ 2 h 144"/>
                <a:gd name="T6" fmla="*/ 0 w 16"/>
                <a:gd name="T7" fmla="*/ 2 h 144"/>
                <a:gd name="T8" fmla="*/ 0 w 16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4">
                  <a:moveTo>
                    <a:pt x="0" y="11"/>
                  </a:moveTo>
                  <a:lnTo>
                    <a:pt x="16" y="0"/>
                  </a:lnTo>
                  <a:lnTo>
                    <a:pt x="16" y="144"/>
                  </a:lnTo>
                  <a:lnTo>
                    <a:pt x="0" y="13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28" name="Freeform 53"/>
            <p:cNvSpPr>
              <a:spLocks/>
            </p:cNvSpPr>
            <p:nvPr/>
          </p:nvSpPr>
          <p:spPr bwMode="auto">
            <a:xfrm>
              <a:off x="722" y="2183"/>
              <a:ext cx="8" cy="72"/>
            </a:xfrm>
            <a:custGeom>
              <a:avLst/>
              <a:gdLst>
                <a:gd name="T0" fmla="*/ 0 w 17"/>
                <a:gd name="T1" fmla="*/ 1 h 144"/>
                <a:gd name="T2" fmla="*/ 0 w 17"/>
                <a:gd name="T3" fmla="*/ 0 h 144"/>
                <a:gd name="T4" fmla="*/ 0 w 17"/>
                <a:gd name="T5" fmla="*/ 2 h 144"/>
                <a:gd name="T6" fmla="*/ 0 w 17"/>
                <a:gd name="T7" fmla="*/ 2 h 144"/>
                <a:gd name="T8" fmla="*/ 0 w 1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44">
                  <a:moveTo>
                    <a:pt x="17" y="11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29" name="Oval 54"/>
            <p:cNvSpPr>
              <a:spLocks noChangeArrowheads="1"/>
            </p:cNvSpPr>
            <p:nvPr/>
          </p:nvSpPr>
          <p:spPr bwMode="auto">
            <a:xfrm>
              <a:off x="662" y="2185"/>
              <a:ext cx="88" cy="69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30" name="Freeform 55"/>
            <p:cNvSpPr>
              <a:spLocks/>
            </p:cNvSpPr>
            <p:nvPr/>
          </p:nvSpPr>
          <p:spPr bwMode="auto">
            <a:xfrm>
              <a:off x="697" y="2099"/>
              <a:ext cx="22" cy="193"/>
            </a:xfrm>
            <a:custGeom>
              <a:avLst/>
              <a:gdLst>
                <a:gd name="T0" fmla="*/ 0 w 45"/>
                <a:gd name="T1" fmla="*/ 0 h 386"/>
                <a:gd name="T2" fmla="*/ 0 w 45"/>
                <a:gd name="T3" fmla="*/ 0 h 386"/>
                <a:gd name="T4" fmla="*/ 0 w 45"/>
                <a:gd name="T5" fmla="*/ 4 h 386"/>
                <a:gd name="T6" fmla="*/ 0 w 45"/>
                <a:gd name="T7" fmla="*/ 4 h 386"/>
                <a:gd name="T8" fmla="*/ 0 w 45"/>
                <a:gd name="T9" fmla="*/ 3 h 386"/>
                <a:gd name="T10" fmla="*/ 0 w 45"/>
                <a:gd name="T11" fmla="*/ 3 h 386"/>
                <a:gd name="T12" fmla="*/ 0 w 45"/>
                <a:gd name="T13" fmla="*/ 0 h 3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86">
                  <a:moveTo>
                    <a:pt x="45" y="0"/>
                  </a:moveTo>
                  <a:lnTo>
                    <a:pt x="0" y="0"/>
                  </a:lnTo>
                  <a:lnTo>
                    <a:pt x="0" y="385"/>
                  </a:lnTo>
                  <a:lnTo>
                    <a:pt x="17" y="386"/>
                  </a:lnTo>
                  <a:lnTo>
                    <a:pt x="35" y="382"/>
                  </a:lnTo>
                  <a:lnTo>
                    <a:pt x="45" y="37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31" name="Freeform 56"/>
            <p:cNvSpPr>
              <a:spLocks/>
            </p:cNvSpPr>
            <p:nvPr/>
          </p:nvSpPr>
          <p:spPr bwMode="auto">
            <a:xfrm>
              <a:off x="646" y="2294"/>
              <a:ext cx="142" cy="48"/>
            </a:xfrm>
            <a:custGeom>
              <a:avLst/>
              <a:gdLst>
                <a:gd name="T0" fmla="*/ 1 w 284"/>
                <a:gd name="T1" fmla="*/ 0 h 97"/>
                <a:gd name="T2" fmla="*/ 1 w 284"/>
                <a:gd name="T3" fmla="*/ 0 h 97"/>
                <a:gd name="T4" fmla="*/ 1 w 284"/>
                <a:gd name="T5" fmla="*/ 0 h 97"/>
                <a:gd name="T6" fmla="*/ 2 w 284"/>
                <a:gd name="T7" fmla="*/ 0 h 97"/>
                <a:gd name="T8" fmla="*/ 2 w 284"/>
                <a:gd name="T9" fmla="*/ 0 h 97"/>
                <a:gd name="T10" fmla="*/ 2 w 284"/>
                <a:gd name="T11" fmla="*/ 0 h 97"/>
                <a:gd name="T12" fmla="*/ 3 w 284"/>
                <a:gd name="T13" fmla="*/ 0 h 97"/>
                <a:gd name="T14" fmla="*/ 3 w 284"/>
                <a:gd name="T15" fmla="*/ 0 h 97"/>
                <a:gd name="T16" fmla="*/ 2 w 284"/>
                <a:gd name="T17" fmla="*/ 0 h 97"/>
                <a:gd name="T18" fmla="*/ 2 w 284"/>
                <a:gd name="T19" fmla="*/ 0 h 97"/>
                <a:gd name="T20" fmla="*/ 2 w 284"/>
                <a:gd name="T21" fmla="*/ 0 h 97"/>
                <a:gd name="T22" fmla="*/ 2 w 284"/>
                <a:gd name="T23" fmla="*/ 0 h 97"/>
                <a:gd name="T24" fmla="*/ 2 w 284"/>
                <a:gd name="T25" fmla="*/ 0 h 97"/>
                <a:gd name="T26" fmla="*/ 1 w 284"/>
                <a:gd name="T27" fmla="*/ 0 h 97"/>
                <a:gd name="T28" fmla="*/ 1 w 284"/>
                <a:gd name="T29" fmla="*/ 0 h 97"/>
                <a:gd name="T30" fmla="*/ 1 w 284"/>
                <a:gd name="T31" fmla="*/ 0 h 97"/>
                <a:gd name="T32" fmla="*/ 0 w 284"/>
                <a:gd name="T33" fmla="*/ 0 h 97"/>
                <a:gd name="T34" fmla="*/ 1 w 284"/>
                <a:gd name="T35" fmla="*/ 0 h 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4" h="97">
                  <a:moveTo>
                    <a:pt x="82" y="12"/>
                  </a:moveTo>
                  <a:lnTo>
                    <a:pt x="104" y="15"/>
                  </a:lnTo>
                  <a:lnTo>
                    <a:pt x="123" y="16"/>
                  </a:lnTo>
                  <a:lnTo>
                    <a:pt x="144" y="14"/>
                  </a:lnTo>
                  <a:lnTo>
                    <a:pt x="159" y="8"/>
                  </a:lnTo>
                  <a:lnTo>
                    <a:pt x="169" y="0"/>
                  </a:lnTo>
                  <a:lnTo>
                    <a:pt x="284" y="63"/>
                  </a:lnTo>
                  <a:lnTo>
                    <a:pt x="273" y="73"/>
                  </a:lnTo>
                  <a:lnTo>
                    <a:pt x="252" y="84"/>
                  </a:lnTo>
                  <a:lnTo>
                    <a:pt x="235" y="88"/>
                  </a:lnTo>
                  <a:lnTo>
                    <a:pt x="214" y="93"/>
                  </a:lnTo>
                  <a:lnTo>
                    <a:pt x="183" y="96"/>
                  </a:lnTo>
                  <a:lnTo>
                    <a:pt x="143" y="97"/>
                  </a:lnTo>
                  <a:lnTo>
                    <a:pt x="104" y="97"/>
                  </a:lnTo>
                  <a:lnTo>
                    <a:pt x="64" y="96"/>
                  </a:lnTo>
                  <a:lnTo>
                    <a:pt x="30" y="91"/>
                  </a:lnTo>
                  <a:lnTo>
                    <a:pt x="0" y="78"/>
                  </a:lnTo>
                  <a:lnTo>
                    <a:pt x="82" y="12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54" name="Oval 57"/>
          <p:cNvSpPr>
            <a:spLocks noChangeArrowheads="1"/>
          </p:cNvSpPr>
          <p:nvPr/>
        </p:nvSpPr>
        <p:spPr bwMode="auto">
          <a:xfrm>
            <a:off x="4271745" y="3478562"/>
            <a:ext cx="562267" cy="395649"/>
          </a:xfrm>
          <a:prstGeom prst="ellipse">
            <a:avLst/>
          </a:prstGeom>
          <a:solidFill>
            <a:schemeClr val="tx1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55" name="Freeform 58"/>
          <p:cNvSpPr>
            <a:spLocks/>
          </p:cNvSpPr>
          <p:nvPr/>
        </p:nvSpPr>
        <p:spPr bwMode="auto">
          <a:xfrm>
            <a:off x="4097311" y="2941108"/>
            <a:ext cx="907421" cy="784296"/>
          </a:xfrm>
          <a:custGeom>
            <a:avLst/>
            <a:gdLst>
              <a:gd name="T0" fmla="*/ 0 w 978"/>
              <a:gd name="T1" fmla="*/ 0 h 895"/>
              <a:gd name="T2" fmla="*/ 2147483647 w 978"/>
              <a:gd name="T3" fmla="*/ 2147483647 h 895"/>
              <a:gd name="T4" fmla="*/ 2147483647 w 978"/>
              <a:gd name="T5" fmla="*/ 2147483647 h 895"/>
              <a:gd name="T6" fmla="*/ 2147483647 w 978"/>
              <a:gd name="T7" fmla="*/ 0 h 895"/>
              <a:gd name="T8" fmla="*/ 0 w 978"/>
              <a:gd name="T9" fmla="*/ 0 h 8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8" h="895">
                <a:moveTo>
                  <a:pt x="0" y="0"/>
                </a:moveTo>
                <a:lnTo>
                  <a:pt x="198" y="895"/>
                </a:lnTo>
                <a:lnTo>
                  <a:pt x="783" y="895"/>
                </a:lnTo>
                <a:lnTo>
                  <a:pt x="9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56" name="Freeform 59"/>
          <p:cNvSpPr>
            <a:spLocks/>
          </p:cNvSpPr>
          <p:nvPr/>
        </p:nvSpPr>
        <p:spPr bwMode="auto">
          <a:xfrm>
            <a:off x="4284734" y="3716652"/>
            <a:ext cx="539998" cy="15755"/>
          </a:xfrm>
          <a:custGeom>
            <a:avLst/>
            <a:gdLst>
              <a:gd name="T0" fmla="*/ 0 w 581"/>
              <a:gd name="T1" fmla="*/ 0 h 18"/>
              <a:gd name="T2" fmla="*/ 2147483647 w 581"/>
              <a:gd name="T3" fmla="*/ 2147483647 h 18"/>
              <a:gd name="T4" fmla="*/ 2147483647 w 581"/>
              <a:gd name="T5" fmla="*/ 2147483647 h 18"/>
              <a:gd name="T6" fmla="*/ 2147483647 w 581"/>
              <a:gd name="T7" fmla="*/ 0 h 18"/>
              <a:gd name="T8" fmla="*/ 0 w 58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1" h="18">
                <a:moveTo>
                  <a:pt x="0" y="0"/>
                </a:moveTo>
                <a:lnTo>
                  <a:pt x="2" y="18"/>
                </a:lnTo>
                <a:lnTo>
                  <a:pt x="575" y="18"/>
                </a:lnTo>
                <a:lnTo>
                  <a:pt x="5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57" name="Oval 60"/>
          <p:cNvSpPr>
            <a:spLocks noChangeArrowheads="1"/>
          </p:cNvSpPr>
          <p:nvPr/>
        </p:nvSpPr>
        <p:spPr bwMode="auto">
          <a:xfrm>
            <a:off x="4097312" y="2864080"/>
            <a:ext cx="909276" cy="143554"/>
          </a:xfrm>
          <a:prstGeom prst="ellipse">
            <a:avLst/>
          </a:prstGeom>
          <a:solidFill>
            <a:srgbClr val="FFA04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58" name="Freeform 61"/>
          <p:cNvSpPr>
            <a:spLocks/>
          </p:cNvSpPr>
          <p:nvPr/>
        </p:nvSpPr>
        <p:spPr bwMode="auto">
          <a:xfrm>
            <a:off x="4555661" y="2991878"/>
            <a:ext cx="385979" cy="840317"/>
          </a:xfrm>
          <a:custGeom>
            <a:avLst/>
            <a:gdLst>
              <a:gd name="T0" fmla="*/ 0 w 415"/>
              <a:gd name="T1" fmla="*/ 2147483647 h 961"/>
              <a:gd name="T2" fmla="*/ 2147483647 w 415"/>
              <a:gd name="T3" fmla="*/ 2147483647 h 961"/>
              <a:gd name="T4" fmla="*/ 2147483647 w 415"/>
              <a:gd name="T5" fmla="*/ 2147483647 h 961"/>
              <a:gd name="T6" fmla="*/ 2147483647 w 415"/>
              <a:gd name="T7" fmla="*/ 2147483647 h 961"/>
              <a:gd name="T8" fmla="*/ 2147483647 w 415"/>
              <a:gd name="T9" fmla="*/ 2147483647 h 961"/>
              <a:gd name="T10" fmla="*/ 2147483647 w 415"/>
              <a:gd name="T11" fmla="*/ 2147483647 h 961"/>
              <a:gd name="T12" fmla="*/ 2147483647 w 415"/>
              <a:gd name="T13" fmla="*/ 2147483647 h 961"/>
              <a:gd name="T14" fmla="*/ 2147483647 w 415"/>
              <a:gd name="T15" fmla="*/ 2147483647 h 961"/>
              <a:gd name="T16" fmla="*/ 2147483647 w 415"/>
              <a:gd name="T17" fmla="*/ 2147483647 h 961"/>
              <a:gd name="T18" fmla="*/ 2147483647 w 415"/>
              <a:gd name="T19" fmla="*/ 2147483647 h 961"/>
              <a:gd name="T20" fmla="*/ 2147483647 w 415"/>
              <a:gd name="T21" fmla="*/ 0 h 961"/>
              <a:gd name="T22" fmla="*/ 2147483647 w 415"/>
              <a:gd name="T23" fmla="*/ 2147483647 h 961"/>
              <a:gd name="T24" fmla="*/ 2147483647 w 415"/>
              <a:gd name="T25" fmla="*/ 2147483647 h 961"/>
              <a:gd name="T26" fmla="*/ 2147483647 w 415"/>
              <a:gd name="T27" fmla="*/ 2147483647 h 961"/>
              <a:gd name="T28" fmla="*/ 2147483647 w 415"/>
              <a:gd name="T29" fmla="*/ 2147483647 h 961"/>
              <a:gd name="T30" fmla="*/ 2147483647 w 415"/>
              <a:gd name="T31" fmla="*/ 2147483647 h 961"/>
              <a:gd name="T32" fmla="*/ 2147483647 w 415"/>
              <a:gd name="T33" fmla="*/ 2147483647 h 961"/>
              <a:gd name="T34" fmla="*/ 2147483647 w 415"/>
              <a:gd name="T35" fmla="*/ 2147483647 h 961"/>
              <a:gd name="T36" fmla="*/ 2147483647 w 415"/>
              <a:gd name="T37" fmla="*/ 2147483647 h 961"/>
              <a:gd name="T38" fmla="*/ 2147483647 w 415"/>
              <a:gd name="T39" fmla="*/ 2147483647 h 961"/>
              <a:gd name="T40" fmla="*/ 0 w 415"/>
              <a:gd name="T41" fmla="*/ 2147483647 h 96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15" h="961">
                <a:moveTo>
                  <a:pt x="0" y="961"/>
                </a:moveTo>
                <a:lnTo>
                  <a:pt x="51" y="954"/>
                </a:lnTo>
                <a:lnTo>
                  <a:pt x="103" y="940"/>
                </a:lnTo>
                <a:lnTo>
                  <a:pt x="151" y="913"/>
                </a:lnTo>
                <a:lnTo>
                  <a:pt x="199" y="879"/>
                </a:lnTo>
                <a:lnTo>
                  <a:pt x="223" y="837"/>
                </a:lnTo>
                <a:lnTo>
                  <a:pt x="243" y="779"/>
                </a:lnTo>
                <a:lnTo>
                  <a:pt x="261" y="721"/>
                </a:lnTo>
                <a:lnTo>
                  <a:pt x="274" y="669"/>
                </a:lnTo>
                <a:lnTo>
                  <a:pt x="292" y="604"/>
                </a:lnTo>
                <a:lnTo>
                  <a:pt x="415" y="0"/>
                </a:lnTo>
                <a:lnTo>
                  <a:pt x="364" y="18"/>
                </a:lnTo>
                <a:lnTo>
                  <a:pt x="312" y="28"/>
                </a:lnTo>
                <a:lnTo>
                  <a:pt x="216" y="38"/>
                </a:lnTo>
                <a:lnTo>
                  <a:pt x="106" y="45"/>
                </a:lnTo>
                <a:lnTo>
                  <a:pt x="110" y="680"/>
                </a:lnTo>
                <a:lnTo>
                  <a:pt x="106" y="762"/>
                </a:lnTo>
                <a:lnTo>
                  <a:pt x="99" y="824"/>
                </a:lnTo>
                <a:lnTo>
                  <a:pt x="86" y="879"/>
                </a:lnTo>
                <a:lnTo>
                  <a:pt x="58" y="920"/>
                </a:lnTo>
                <a:lnTo>
                  <a:pt x="0" y="9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59" name="Oval 62"/>
          <p:cNvSpPr>
            <a:spLocks noChangeArrowheads="1"/>
          </p:cNvSpPr>
          <p:nvPr/>
        </p:nvSpPr>
        <p:spPr bwMode="auto">
          <a:xfrm>
            <a:off x="4112157" y="2874584"/>
            <a:ext cx="874019" cy="124297"/>
          </a:xfrm>
          <a:prstGeom prst="ellipse">
            <a:avLst/>
          </a:prstGeom>
          <a:solidFill>
            <a:srgbClr val="C06000"/>
          </a:solidFill>
          <a:ln w="7938">
            <a:solidFill>
              <a:srgbClr val="E07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60" name="Oval 63"/>
          <p:cNvSpPr>
            <a:spLocks noChangeArrowheads="1"/>
          </p:cNvSpPr>
          <p:nvPr/>
        </p:nvSpPr>
        <p:spPr bwMode="auto">
          <a:xfrm>
            <a:off x="6060606" y="4205085"/>
            <a:ext cx="512164" cy="96287"/>
          </a:xfrm>
          <a:prstGeom prst="ellipse">
            <a:avLst/>
          </a:prstGeom>
          <a:solidFill>
            <a:srgbClr val="201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grpSp>
        <p:nvGrpSpPr>
          <p:cNvPr id="69661" name="Group 64"/>
          <p:cNvGrpSpPr>
            <a:grpSpLocks/>
          </p:cNvGrpSpPr>
          <p:nvPr/>
        </p:nvGrpSpPr>
        <p:grpSpPr bwMode="auto">
          <a:xfrm>
            <a:off x="6073597" y="3835696"/>
            <a:ext cx="359999" cy="456922"/>
            <a:chOff x="605" y="2095"/>
            <a:chExt cx="194" cy="261"/>
          </a:xfrm>
        </p:grpSpPr>
        <p:sp>
          <p:nvSpPr>
            <p:cNvPr id="69708" name="Oval 65"/>
            <p:cNvSpPr>
              <a:spLocks noChangeArrowheads="1"/>
            </p:cNvSpPr>
            <p:nvPr/>
          </p:nvSpPr>
          <p:spPr bwMode="auto">
            <a:xfrm>
              <a:off x="648" y="2178"/>
              <a:ext cx="107" cy="83"/>
            </a:xfrm>
            <a:prstGeom prst="ellipse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09" name="Oval 66"/>
            <p:cNvSpPr>
              <a:spLocks noChangeArrowheads="1"/>
            </p:cNvSpPr>
            <p:nvPr/>
          </p:nvSpPr>
          <p:spPr bwMode="auto">
            <a:xfrm>
              <a:off x="605" y="2304"/>
              <a:ext cx="194" cy="52"/>
            </a:xfrm>
            <a:prstGeom prst="ellipse">
              <a:avLst/>
            </a:prstGeom>
            <a:solidFill>
              <a:srgbClr val="E07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10" name="Freeform 67"/>
            <p:cNvSpPr>
              <a:spLocks/>
            </p:cNvSpPr>
            <p:nvPr/>
          </p:nvSpPr>
          <p:spPr bwMode="auto">
            <a:xfrm>
              <a:off x="607" y="2287"/>
              <a:ext cx="190" cy="38"/>
            </a:xfrm>
            <a:custGeom>
              <a:avLst/>
              <a:gdLst>
                <a:gd name="T0" fmla="*/ 0 w 381"/>
                <a:gd name="T1" fmla="*/ 1 h 76"/>
                <a:gd name="T2" fmla="*/ 1 w 381"/>
                <a:gd name="T3" fmla="*/ 0 h 76"/>
                <a:gd name="T4" fmla="*/ 1 w 381"/>
                <a:gd name="T5" fmla="*/ 0 h 76"/>
                <a:gd name="T6" fmla="*/ 2 w 381"/>
                <a:gd name="T7" fmla="*/ 1 h 76"/>
                <a:gd name="T8" fmla="*/ 0 w 381"/>
                <a:gd name="T9" fmla="*/ 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1" h="76">
                  <a:moveTo>
                    <a:pt x="0" y="76"/>
                  </a:moveTo>
                  <a:lnTo>
                    <a:pt x="138" y="0"/>
                  </a:lnTo>
                  <a:lnTo>
                    <a:pt x="248" y="0"/>
                  </a:lnTo>
                  <a:lnTo>
                    <a:pt x="381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07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11" name="Rectangle 68"/>
            <p:cNvSpPr>
              <a:spLocks noChangeArrowheads="1"/>
            </p:cNvSpPr>
            <p:nvPr/>
          </p:nvSpPr>
          <p:spPr bwMode="auto">
            <a:xfrm>
              <a:off x="679" y="2095"/>
              <a:ext cx="46" cy="191"/>
            </a:xfrm>
            <a:prstGeom prst="rect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12" name="Freeform 69"/>
            <p:cNvSpPr>
              <a:spLocks/>
            </p:cNvSpPr>
            <p:nvPr/>
          </p:nvSpPr>
          <p:spPr bwMode="auto">
            <a:xfrm>
              <a:off x="607" y="2321"/>
              <a:ext cx="188" cy="7"/>
            </a:xfrm>
            <a:custGeom>
              <a:avLst/>
              <a:gdLst>
                <a:gd name="T0" fmla="*/ 0 w 377"/>
                <a:gd name="T1" fmla="*/ 0 h 14"/>
                <a:gd name="T2" fmla="*/ 0 w 377"/>
                <a:gd name="T3" fmla="*/ 1 h 14"/>
                <a:gd name="T4" fmla="*/ 2 w 377"/>
                <a:gd name="T5" fmla="*/ 1 h 14"/>
                <a:gd name="T6" fmla="*/ 2 w 377"/>
                <a:gd name="T7" fmla="*/ 0 h 14"/>
                <a:gd name="T8" fmla="*/ 0 w 37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7" h="14">
                  <a:moveTo>
                    <a:pt x="23" y="0"/>
                  </a:moveTo>
                  <a:lnTo>
                    <a:pt x="0" y="14"/>
                  </a:lnTo>
                  <a:lnTo>
                    <a:pt x="377" y="14"/>
                  </a:lnTo>
                  <a:lnTo>
                    <a:pt x="35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0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13" name="Oval 70"/>
            <p:cNvSpPr>
              <a:spLocks noChangeArrowheads="1"/>
            </p:cNvSpPr>
            <p:nvPr/>
          </p:nvSpPr>
          <p:spPr bwMode="auto">
            <a:xfrm>
              <a:off x="677" y="2282"/>
              <a:ext cx="49" cy="15"/>
            </a:xfrm>
            <a:prstGeom prst="ellipse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14" name="Rectangle 71"/>
            <p:cNvSpPr>
              <a:spLocks noChangeArrowheads="1"/>
            </p:cNvSpPr>
            <p:nvPr/>
          </p:nvSpPr>
          <p:spPr bwMode="auto">
            <a:xfrm>
              <a:off x="679" y="2279"/>
              <a:ext cx="45" cy="11"/>
            </a:xfrm>
            <a:prstGeom prst="rect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15" name="Freeform 72"/>
            <p:cNvSpPr>
              <a:spLocks/>
            </p:cNvSpPr>
            <p:nvPr/>
          </p:nvSpPr>
          <p:spPr bwMode="auto">
            <a:xfrm>
              <a:off x="672" y="2183"/>
              <a:ext cx="8" cy="72"/>
            </a:xfrm>
            <a:custGeom>
              <a:avLst/>
              <a:gdLst>
                <a:gd name="T0" fmla="*/ 0 w 16"/>
                <a:gd name="T1" fmla="*/ 1 h 144"/>
                <a:gd name="T2" fmla="*/ 1 w 16"/>
                <a:gd name="T3" fmla="*/ 0 h 144"/>
                <a:gd name="T4" fmla="*/ 1 w 16"/>
                <a:gd name="T5" fmla="*/ 2 h 144"/>
                <a:gd name="T6" fmla="*/ 0 w 16"/>
                <a:gd name="T7" fmla="*/ 2 h 144"/>
                <a:gd name="T8" fmla="*/ 0 w 16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4">
                  <a:moveTo>
                    <a:pt x="0" y="11"/>
                  </a:moveTo>
                  <a:lnTo>
                    <a:pt x="16" y="0"/>
                  </a:lnTo>
                  <a:lnTo>
                    <a:pt x="16" y="144"/>
                  </a:lnTo>
                  <a:lnTo>
                    <a:pt x="0" y="13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16" name="Freeform 73"/>
            <p:cNvSpPr>
              <a:spLocks/>
            </p:cNvSpPr>
            <p:nvPr/>
          </p:nvSpPr>
          <p:spPr bwMode="auto">
            <a:xfrm>
              <a:off x="722" y="2183"/>
              <a:ext cx="8" cy="72"/>
            </a:xfrm>
            <a:custGeom>
              <a:avLst/>
              <a:gdLst>
                <a:gd name="T0" fmla="*/ 0 w 17"/>
                <a:gd name="T1" fmla="*/ 1 h 144"/>
                <a:gd name="T2" fmla="*/ 0 w 17"/>
                <a:gd name="T3" fmla="*/ 0 h 144"/>
                <a:gd name="T4" fmla="*/ 0 w 17"/>
                <a:gd name="T5" fmla="*/ 2 h 144"/>
                <a:gd name="T6" fmla="*/ 0 w 17"/>
                <a:gd name="T7" fmla="*/ 2 h 144"/>
                <a:gd name="T8" fmla="*/ 0 w 1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44">
                  <a:moveTo>
                    <a:pt x="17" y="11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17" name="Oval 74"/>
            <p:cNvSpPr>
              <a:spLocks noChangeArrowheads="1"/>
            </p:cNvSpPr>
            <p:nvPr/>
          </p:nvSpPr>
          <p:spPr bwMode="auto">
            <a:xfrm>
              <a:off x="662" y="2185"/>
              <a:ext cx="88" cy="69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18" name="Freeform 75"/>
            <p:cNvSpPr>
              <a:spLocks/>
            </p:cNvSpPr>
            <p:nvPr/>
          </p:nvSpPr>
          <p:spPr bwMode="auto">
            <a:xfrm>
              <a:off x="697" y="2099"/>
              <a:ext cx="22" cy="193"/>
            </a:xfrm>
            <a:custGeom>
              <a:avLst/>
              <a:gdLst>
                <a:gd name="T0" fmla="*/ 0 w 45"/>
                <a:gd name="T1" fmla="*/ 0 h 386"/>
                <a:gd name="T2" fmla="*/ 0 w 45"/>
                <a:gd name="T3" fmla="*/ 0 h 386"/>
                <a:gd name="T4" fmla="*/ 0 w 45"/>
                <a:gd name="T5" fmla="*/ 4 h 386"/>
                <a:gd name="T6" fmla="*/ 0 w 45"/>
                <a:gd name="T7" fmla="*/ 4 h 386"/>
                <a:gd name="T8" fmla="*/ 0 w 45"/>
                <a:gd name="T9" fmla="*/ 3 h 386"/>
                <a:gd name="T10" fmla="*/ 0 w 45"/>
                <a:gd name="T11" fmla="*/ 3 h 386"/>
                <a:gd name="T12" fmla="*/ 0 w 45"/>
                <a:gd name="T13" fmla="*/ 0 h 3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86">
                  <a:moveTo>
                    <a:pt x="45" y="0"/>
                  </a:moveTo>
                  <a:lnTo>
                    <a:pt x="0" y="0"/>
                  </a:lnTo>
                  <a:lnTo>
                    <a:pt x="0" y="385"/>
                  </a:lnTo>
                  <a:lnTo>
                    <a:pt x="17" y="386"/>
                  </a:lnTo>
                  <a:lnTo>
                    <a:pt x="35" y="382"/>
                  </a:lnTo>
                  <a:lnTo>
                    <a:pt x="45" y="37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19" name="Freeform 76"/>
            <p:cNvSpPr>
              <a:spLocks/>
            </p:cNvSpPr>
            <p:nvPr/>
          </p:nvSpPr>
          <p:spPr bwMode="auto">
            <a:xfrm>
              <a:off x="646" y="2294"/>
              <a:ext cx="142" cy="48"/>
            </a:xfrm>
            <a:custGeom>
              <a:avLst/>
              <a:gdLst>
                <a:gd name="T0" fmla="*/ 1 w 284"/>
                <a:gd name="T1" fmla="*/ 0 h 97"/>
                <a:gd name="T2" fmla="*/ 1 w 284"/>
                <a:gd name="T3" fmla="*/ 0 h 97"/>
                <a:gd name="T4" fmla="*/ 1 w 284"/>
                <a:gd name="T5" fmla="*/ 0 h 97"/>
                <a:gd name="T6" fmla="*/ 2 w 284"/>
                <a:gd name="T7" fmla="*/ 0 h 97"/>
                <a:gd name="T8" fmla="*/ 2 w 284"/>
                <a:gd name="T9" fmla="*/ 0 h 97"/>
                <a:gd name="T10" fmla="*/ 2 w 284"/>
                <a:gd name="T11" fmla="*/ 0 h 97"/>
                <a:gd name="T12" fmla="*/ 3 w 284"/>
                <a:gd name="T13" fmla="*/ 0 h 97"/>
                <a:gd name="T14" fmla="*/ 3 w 284"/>
                <a:gd name="T15" fmla="*/ 0 h 97"/>
                <a:gd name="T16" fmla="*/ 2 w 284"/>
                <a:gd name="T17" fmla="*/ 0 h 97"/>
                <a:gd name="T18" fmla="*/ 2 w 284"/>
                <a:gd name="T19" fmla="*/ 0 h 97"/>
                <a:gd name="T20" fmla="*/ 2 w 284"/>
                <a:gd name="T21" fmla="*/ 0 h 97"/>
                <a:gd name="T22" fmla="*/ 2 w 284"/>
                <a:gd name="T23" fmla="*/ 0 h 97"/>
                <a:gd name="T24" fmla="*/ 2 w 284"/>
                <a:gd name="T25" fmla="*/ 0 h 97"/>
                <a:gd name="T26" fmla="*/ 1 w 284"/>
                <a:gd name="T27" fmla="*/ 0 h 97"/>
                <a:gd name="T28" fmla="*/ 1 w 284"/>
                <a:gd name="T29" fmla="*/ 0 h 97"/>
                <a:gd name="T30" fmla="*/ 1 w 284"/>
                <a:gd name="T31" fmla="*/ 0 h 97"/>
                <a:gd name="T32" fmla="*/ 0 w 284"/>
                <a:gd name="T33" fmla="*/ 0 h 97"/>
                <a:gd name="T34" fmla="*/ 1 w 284"/>
                <a:gd name="T35" fmla="*/ 0 h 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4" h="97">
                  <a:moveTo>
                    <a:pt x="82" y="12"/>
                  </a:moveTo>
                  <a:lnTo>
                    <a:pt x="104" y="15"/>
                  </a:lnTo>
                  <a:lnTo>
                    <a:pt x="123" y="16"/>
                  </a:lnTo>
                  <a:lnTo>
                    <a:pt x="144" y="14"/>
                  </a:lnTo>
                  <a:lnTo>
                    <a:pt x="159" y="8"/>
                  </a:lnTo>
                  <a:lnTo>
                    <a:pt x="169" y="0"/>
                  </a:lnTo>
                  <a:lnTo>
                    <a:pt x="284" y="63"/>
                  </a:lnTo>
                  <a:lnTo>
                    <a:pt x="273" y="73"/>
                  </a:lnTo>
                  <a:lnTo>
                    <a:pt x="252" y="84"/>
                  </a:lnTo>
                  <a:lnTo>
                    <a:pt x="235" y="88"/>
                  </a:lnTo>
                  <a:lnTo>
                    <a:pt x="214" y="93"/>
                  </a:lnTo>
                  <a:lnTo>
                    <a:pt x="183" y="96"/>
                  </a:lnTo>
                  <a:lnTo>
                    <a:pt x="143" y="97"/>
                  </a:lnTo>
                  <a:lnTo>
                    <a:pt x="104" y="97"/>
                  </a:lnTo>
                  <a:lnTo>
                    <a:pt x="64" y="96"/>
                  </a:lnTo>
                  <a:lnTo>
                    <a:pt x="30" y="91"/>
                  </a:lnTo>
                  <a:lnTo>
                    <a:pt x="0" y="78"/>
                  </a:lnTo>
                  <a:lnTo>
                    <a:pt x="82" y="12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62" name="Oval 77"/>
          <p:cNvSpPr>
            <a:spLocks noChangeArrowheads="1"/>
          </p:cNvSpPr>
          <p:nvPr/>
        </p:nvSpPr>
        <p:spPr bwMode="auto">
          <a:xfrm>
            <a:off x="5964112" y="3478562"/>
            <a:ext cx="562267" cy="395649"/>
          </a:xfrm>
          <a:prstGeom prst="ellipse">
            <a:avLst/>
          </a:prstGeom>
          <a:solidFill>
            <a:srgbClr val="FF8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63" name="Freeform 78"/>
          <p:cNvSpPr>
            <a:spLocks/>
          </p:cNvSpPr>
          <p:nvPr/>
        </p:nvSpPr>
        <p:spPr bwMode="auto">
          <a:xfrm>
            <a:off x="5789679" y="2941108"/>
            <a:ext cx="907421" cy="784296"/>
          </a:xfrm>
          <a:custGeom>
            <a:avLst/>
            <a:gdLst>
              <a:gd name="T0" fmla="*/ 0 w 978"/>
              <a:gd name="T1" fmla="*/ 0 h 895"/>
              <a:gd name="T2" fmla="*/ 2147483647 w 978"/>
              <a:gd name="T3" fmla="*/ 2147483647 h 895"/>
              <a:gd name="T4" fmla="*/ 2147483647 w 978"/>
              <a:gd name="T5" fmla="*/ 2147483647 h 895"/>
              <a:gd name="T6" fmla="*/ 2147483647 w 978"/>
              <a:gd name="T7" fmla="*/ 0 h 895"/>
              <a:gd name="T8" fmla="*/ 0 w 978"/>
              <a:gd name="T9" fmla="*/ 0 h 8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8" h="895">
                <a:moveTo>
                  <a:pt x="0" y="0"/>
                </a:moveTo>
                <a:lnTo>
                  <a:pt x="198" y="895"/>
                </a:lnTo>
                <a:lnTo>
                  <a:pt x="783" y="895"/>
                </a:lnTo>
                <a:lnTo>
                  <a:pt x="9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64" name="Freeform 79"/>
          <p:cNvSpPr>
            <a:spLocks/>
          </p:cNvSpPr>
          <p:nvPr/>
        </p:nvSpPr>
        <p:spPr bwMode="auto">
          <a:xfrm>
            <a:off x="5977102" y="3716652"/>
            <a:ext cx="539998" cy="15755"/>
          </a:xfrm>
          <a:custGeom>
            <a:avLst/>
            <a:gdLst>
              <a:gd name="T0" fmla="*/ 0 w 581"/>
              <a:gd name="T1" fmla="*/ 0 h 18"/>
              <a:gd name="T2" fmla="*/ 2147483647 w 581"/>
              <a:gd name="T3" fmla="*/ 2147483647 h 18"/>
              <a:gd name="T4" fmla="*/ 2147483647 w 581"/>
              <a:gd name="T5" fmla="*/ 2147483647 h 18"/>
              <a:gd name="T6" fmla="*/ 2147483647 w 581"/>
              <a:gd name="T7" fmla="*/ 0 h 18"/>
              <a:gd name="T8" fmla="*/ 0 w 58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1" h="18">
                <a:moveTo>
                  <a:pt x="0" y="0"/>
                </a:moveTo>
                <a:lnTo>
                  <a:pt x="2" y="18"/>
                </a:lnTo>
                <a:lnTo>
                  <a:pt x="575" y="18"/>
                </a:lnTo>
                <a:lnTo>
                  <a:pt x="5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65" name="Oval 80"/>
          <p:cNvSpPr>
            <a:spLocks noChangeArrowheads="1"/>
          </p:cNvSpPr>
          <p:nvPr/>
        </p:nvSpPr>
        <p:spPr bwMode="auto">
          <a:xfrm>
            <a:off x="5789680" y="2864080"/>
            <a:ext cx="909276" cy="143554"/>
          </a:xfrm>
          <a:prstGeom prst="ellipse">
            <a:avLst/>
          </a:prstGeom>
          <a:solidFill>
            <a:srgbClr val="FFA04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66" name="Freeform 81"/>
          <p:cNvSpPr>
            <a:spLocks/>
          </p:cNvSpPr>
          <p:nvPr/>
        </p:nvSpPr>
        <p:spPr bwMode="auto">
          <a:xfrm>
            <a:off x="6248029" y="2991878"/>
            <a:ext cx="385979" cy="840317"/>
          </a:xfrm>
          <a:custGeom>
            <a:avLst/>
            <a:gdLst>
              <a:gd name="T0" fmla="*/ 0 w 415"/>
              <a:gd name="T1" fmla="*/ 2147483647 h 961"/>
              <a:gd name="T2" fmla="*/ 2147483647 w 415"/>
              <a:gd name="T3" fmla="*/ 2147483647 h 961"/>
              <a:gd name="T4" fmla="*/ 2147483647 w 415"/>
              <a:gd name="T5" fmla="*/ 2147483647 h 961"/>
              <a:gd name="T6" fmla="*/ 2147483647 w 415"/>
              <a:gd name="T7" fmla="*/ 2147483647 h 961"/>
              <a:gd name="T8" fmla="*/ 2147483647 w 415"/>
              <a:gd name="T9" fmla="*/ 2147483647 h 961"/>
              <a:gd name="T10" fmla="*/ 2147483647 w 415"/>
              <a:gd name="T11" fmla="*/ 2147483647 h 961"/>
              <a:gd name="T12" fmla="*/ 2147483647 w 415"/>
              <a:gd name="T13" fmla="*/ 2147483647 h 961"/>
              <a:gd name="T14" fmla="*/ 2147483647 w 415"/>
              <a:gd name="T15" fmla="*/ 2147483647 h 961"/>
              <a:gd name="T16" fmla="*/ 2147483647 w 415"/>
              <a:gd name="T17" fmla="*/ 2147483647 h 961"/>
              <a:gd name="T18" fmla="*/ 2147483647 w 415"/>
              <a:gd name="T19" fmla="*/ 2147483647 h 961"/>
              <a:gd name="T20" fmla="*/ 2147483647 w 415"/>
              <a:gd name="T21" fmla="*/ 0 h 961"/>
              <a:gd name="T22" fmla="*/ 2147483647 w 415"/>
              <a:gd name="T23" fmla="*/ 2147483647 h 961"/>
              <a:gd name="T24" fmla="*/ 2147483647 w 415"/>
              <a:gd name="T25" fmla="*/ 2147483647 h 961"/>
              <a:gd name="T26" fmla="*/ 2147483647 w 415"/>
              <a:gd name="T27" fmla="*/ 2147483647 h 961"/>
              <a:gd name="T28" fmla="*/ 2147483647 w 415"/>
              <a:gd name="T29" fmla="*/ 2147483647 h 961"/>
              <a:gd name="T30" fmla="*/ 2147483647 w 415"/>
              <a:gd name="T31" fmla="*/ 2147483647 h 961"/>
              <a:gd name="T32" fmla="*/ 2147483647 w 415"/>
              <a:gd name="T33" fmla="*/ 2147483647 h 961"/>
              <a:gd name="T34" fmla="*/ 2147483647 w 415"/>
              <a:gd name="T35" fmla="*/ 2147483647 h 961"/>
              <a:gd name="T36" fmla="*/ 2147483647 w 415"/>
              <a:gd name="T37" fmla="*/ 2147483647 h 961"/>
              <a:gd name="T38" fmla="*/ 2147483647 w 415"/>
              <a:gd name="T39" fmla="*/ 2147483647 h 961"/>
              <a:gd name="T40" fmla="*/ 0 w 415"/>
              <a:gd name="T41" fmla="*/ 2147483647 h 96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15" h="961">
                <a:moveTo>
                  <a:pt x="0" y="961"/>
                </a:moveTo>
                <a:lnTo>
                  <a:pt x="51" y="954"/>
                </a:lnTo>
                <a:lnTo>
                  <a:pt x="103" y="940"/>
                </a:lnTo>
                <a:lnTo>
                  <a:pt x="151" y="913"/>
                </a:lnTo>
                <a:lnTo>
                  <a:pt x="199" y="879"/>
                </a:lnTo>
                <a:lnTo>
                  <a:pt x="223" y="837"/>
                </a:lnTo>
                <a:lnTo>
                  <a:pt x="243" y="779"/>
                </a:lnTo>
                <a:lnTo>
                  <a:pt x="261" y="721"/>
                </a:lnTo>
                <a:lnTo>
                  <a:pt x="274" y="669"/>
                </a:lnTo>
                <a:lnTo>
                  <a:pt x="292" y="604"/>
                </a:lnTo>
                <a:lnTo>
                  <a:pt x="415" y="0"/>
                </a:lnTo>
                <a:lnTo>
                  <a:pt x="364" y="18"/>
                </a:lnTo>
                <a:lnTo>
                  <a:pt x="312" y="28"/>
                </a:lnTo>
                <a:lnTo>
                  <a:pt x="216" y="38"/>
                </a:lnTo>
                <a:lnTo>
                  <a:pt x="106" y="45"/>
                </a:lnTo>
                <a:lnTo>
                  <a:pt x="110" y="680"/>
                </a:lnTo>
                <a:lnTo>
                  <a:pt x="106" y="762"/>
                </a:lnTo>
                <a:lnTo>
                  <a:pt x="99" y="824"/>
                </a:lnTo>
                <a:lnTo>
                  <a:pt x="86" y="879"/>
                </a:lnTo>
                <a:lnTo>
                  <a:pt x="58" y="920"/>
                </a:lnTo>
                <a:lnTo>
                  <a:pt x="0" y="961"/>
                </a:lnTo>
                <a:close/>
              </a:path>
            </a:pathLst>
          </a:custGeom>
          <a:solidFill>
            <a:srgbClr val="FFA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67" name="Oval 82"/>
          <p:cNvSpPr>
            <a:spLocks noChangeArrowheads="1"/>
          </p:cNvSpPr>
          <p:nvPr/>
        </p:nvSpPr>
        <p:spPr bwMode="auto">
          <a:xfrm>
            <a:off x="5804525" y="2874584"/>
            <a:ext cx="874019" cy="124297"/>
          </a:xfrm>
          <a:prstGeom prst="ellipse">
            <a:avLst/>
          </a:prstGeom>
          <a:solidFill>
            <a:srgbClr val="C06000"/>
          </a:solidFill>
          <a:ln w="7938">
            <a:solidFill>
              <a:srgbClr val="E07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68" name="Oval 83"/>
          <p:cNvSpPr>
            <a:spLocks noChangeArrowheads="1"/>
          </p:cNvSpPr>
          <p:nvPr/>
        </p:nvSpPr>
        <p:spPr bwMode="auto">
          <a:xfrm>
            <a:off x="2764943" y="4205085"/>
            <a:ext cx="512164" cy="96287"/>
          </a:xfrm>
          <a:prstGeom prst="ellipse">
            <a:avLst/>
          </a:prstGeom>
          <a:solidFill>
            <a:srgbClr val="201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grpSp>
        <p:nvGrpSpPr>
          <p:cNvPr id="69669" name="Group 84"/>
          <p:cNvGrpSpPr>
            <a:grpSpLocks/>
          </p:cNvGrpSpPr>
          <p:nvPr/>
        </p:nvGrpSpPr>
        <p:grpSpPr bwMode="auto">
          <a:xfrm>
            <a:off x="2777934" y="3835696"/>
            <a:ext cx="359999" cy="456922"/>
            <a:chOff x="605" y="2095"/>
            <a:chExt cx="194" cy="261"/>
          </a:xfrm>
        </p:grpSpPr>
        <p:sp>
          <p:nvSpPr>
            <p:cNvPr id="69696" name="Oval 85"/>
            <p:cNvSpPr>
              <a:spLocks noChangeArrowheads="1"/>
            </p:cNvSpPr>
            <p:nvPr/>
          </p:nvSpPr>
          <p:spPr bwMode="auto">
            <a:xfrm>
              <a:off x="648" y="2178"/>
              <a:ext cx="107" cy="83"/>
            </a:xfrm>
            <a:prstGeom prst="ellipse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97" name="Oval 86"/>
            <p:cNvSpPr>
              <a:spLocks noChangeArrowheads="1"/>
            </p:cNvSpPr>
            <p:nvPr/>
          </p:nvSpPr>
          <p:spPr bwMode="auto">
            <a:xfrm>
              <a:off x="605" y="2304"/>
              <a:ext cx="194" cy="52"/>
            </a:xfrm>
            <a:prstGeom prst="ellipse">
              <a:avLst/>
            </a:prstGeom>
            <a:solidFill>
              <a:srgbClr val="E07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98" name="Freeform 87"/>
            <p:cNvSpPr>
              <a:spLocks/>
            </p:cNvSpPr>
            <p:nvPr/>
          </p:nvSpPr>
          <p:spPr bwMode="auto">
            <a:xfrm>
              <a:off x="607" y="2287"/>
              <a:ext cx="190" cy="38"/>
            </a:xfrm>
            <a:custGeom>
              <a:avLst/>
              <a:gdLst>
                <a:gd name="T0" fmla="*/ 0 w 381"/>
                <a:gd name="T1" fmla="*/ 1 h 76"/>
                <a:gd name="T2" fmla="*/ 1 w 381"/>
                <a:gd name="T3" fmla="*/ 0 h 76"/>
                <a:gd name="T4" fmla="*/ 1 w 381"/>
                <a:gd name="T5" fmla="*/ 0 h 76"/>
                <a:gd name="T6" fmla="*/ 2 w 381"/>
                <a:gd name="T7" fmla="*/ 1 h 76"/>
                <a:gd name="T8" fmla="*/ 0 w 381"/>
                <a:gd name="T9" fmla="*/ 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1" h="76">
                  <a:moveTo>
                    <a:pt x="0" y="76"/>
                  </a:moveTo>
                  <a:lnTo>
                    <a:pt x="138" y="0"/>
                  </a:lnTo>
                  <a:lnTo>
                    <a:pt x="248" y="0"/>
                  </a:lnTo>
                  <a:lnTo>
                    <a:pt x="381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07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99" name="Rectangle 88"/>
            <p:cNvSpPr>
              <a:spLocks noChangeArrowheads="1"/>
            </p:cNvSpPr>
            <p:nvPr/>
          </p:nvSpPr>
          <p:spPr bwMode="auto">
            <a:xfrm>
              <a:off x="679" y="2095"/>
              <a:ext cx="46" cy="191"/>
            </a:xfrm>
            <a:prstGeom prst="rect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00" name="Freeform 89"/>
            <p:cNvSpPr>
              <a:spLocks/>
            </p:cNvSpPr>
            <p:nvPr/>
          </p:nvSpPr>
          <p:spPr bwMode="auto">
            <a:xfrm>
              <a:off x="607" y="2321"/>
              <a:ext cx="188" cy="7"/>
            </a:xfrm>
            <a:custGeom>
              <a:avLst/>
              <a:gdLst>
                <a:gd name="T0" fmla="*/ 0 w 377"/>
                <a:gd name="T1" fmla="*/ 0 h 14"/>
                <a:gd name="T2" fmla="*/ 0 w 377"/>
                <a:gd name="T3" fmla="*/ 1 h 14"/>
                <a:gd name="T4" fmla="*/ 2 w 377"/>
                <a:gd name="T5" fmla="*/ 1 h 14"/>
                <a:gd name="T6" fmla="*/ 2 w 377"/>
                <a:gd name="T7" fmla="*/ 0 h 14"/>
                <a:gd name="T8" fmla="*/ 0 w 37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7" h="14">
                  <a:moveTo>
                    <a:pt x="23" y="0"/>
                  </a:moveTo>
                  <a:lnTo>
                    <a:pt x="0" y="14"/>
                  </a:lnTo>
                  <a:lnTo>
                    <a:pt x="377" y="14"/>
                  </a:lnTo>
                  <a:lnTo>
                    <a:pt x="35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0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01" name="Oval 90"/>
            <p:cNvSpPr>
              <a:spLocks noChangeArrowheads="1"/>
            </p:cNvSpPr>
            <p:nvPr/>
          </p:nvSpPr>
          <p:spPr bwMode="auto">
            <a:xfrm>
              <a:off x="677" y="2282"/>
              <a:ext cx="49" cy="15"/>
            </a:xfrm>
            <a:prstGeom prst="ellipse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02" name="Rectangle 91"/>
            <p:cNvSpPr>
              <a:spLocks noChangeArrowheads="1"/>
            </p:cNvSpPr>
            <p:nvPr/>
          </p:nvSpPr>
          <p:spPr bwMode="auto">
            <a:xfrm>
              <a:off x="679" y="2279"/>
              <a:ext cx="45" cy="11"/>
            </a:xfrm>
            <a:prstGeom prst="rect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03" name="Freeform 92"/>
            <p:cNvSpPr>
              <a:spLocks/>
            </p:cNvSpPr>
            <p:nvPr/>
          </p:nvSpPr>
          <p:spPr bwMode="auto">
            <a:xfrm>
              <a:off x="672" y="2183"/>
              <a:ext cx="8" cy="72"/>
            </a:xfrm>
            <a:custGeom>
              <a:avLst/>
              <a:gdLst>
                <a:gd name="T0" fmla="*/ 0 w 16"/>
                <a:gd name="T1" fmla="*/ 1 h 144"/>
                <a:gd name="T2" fmla="*/ 1 w 16"/>
                <a:gd name="T3" fmla="*/ 0 h 144"/>
                <a:gd name="T4" fmla="*/ 1 w 16"/>
                <a:gd name="T5" fmla="*/ 2 h 144"/>
                <a:gd name="T6" fmla="*/ 0 w 16"/>
                <a:gd name="T7" fmla="*/ 2 h 144"/>
                <a:gd name="T8" fmla="*/ 0 w 16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4">
                  <a:moveTo>
                    <a:pt x="0" y="11"/>
                  </a:moveTo>
                  <a:lnTo>
                    <a:pt x="16" y="0"/>
                  </a:lnTo>
                  <a:lnTo>
                    <a:pt x="16" y="144"/>
                  </a:lnTo>
                  <a:lnTo>
                    <a:pt x="0" y="13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04" name="Freeform 93"/>
            <p:cNvSpPr>
              <a:spLocks/>
            </p:cNvSpPr>
            <p:nvPr/>
          </p:nvSpPr>
          <p:spPr bwMode="auto">
            <a:xfrm>
              <a:off x="722" y="2183"/>
              <a:ext cx="8" cy="72"/>
            </a:xfrm>
            <a:custGeom>
              <a:avLst/>
              <a:gdLst>
                <a:gd name="T0" fmla="*/ 0 w 17"/>
                <a:gd name="T1" fmla="*/ 1 h 144"/>
                <a:gd name="T2" fmla="*/ 0 w 17"/>
                <a:gd name="T3" fmla="*/ 0 h 144"/>
                <a:gd name="T4" fmla="*/ 0 w 17"/>
                <a:gd name="T5" fmla="*/ 2 h 144"/>
                <a:gd name="T6" fmla="*/ 0 w 17"/>
                <a:gd name="T7" fmla="*/ 2 h 144"/>
                <a:gd name="T8" fmla="*/ 0 w 1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44">
                  <a:moveTo>
                    <a:pt x="17" y="11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05" name="Oval 94"/>
            <p:cNvSpPr>
              <a:spLocks noChangeArrowheads="1"/>
            </p:cNvSpPr>
            <p:nvPr/>
          </p:nvSpPr>
          <p:spPr bwMode="auto">
            <a:xfrm>
              <a:off x="662" y="2185"/>
              <a:ext cx="88" cy="69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06" name="Freeform 95"/>
            <p:cNvSpPr>
              <a:spLocks/>
            </p:cNvSpPr>
            <p:nvPr/>
          </p:nvSpPr>
          <p:spPr bwMode="auto">
            <a:xfrm>
              <a:off x="697" y="2099"/>
              <a:ext cx="22" cy="193"/>
            </a:xfrm>
            <a:custGeom>
              <a:avLst/>
              <a:gdLst>
                <a:gd name="T0" fmla="*/ 0 w 45"/>
                <a:gd name="T1" fmla="*/ 0 h 386"/>
                <a:gd name="T2" fmla="*/ 0 w 45"/>
                <a:gd name="T3" fmla="*/ 0 h 386"/>
                <a:gd name="T4" fmla="*/ 0 w 45"/>
                <a:gd name="T5" fmla="*/ 4 h 386"/>
                <a:gd name="T6" fmla="*/ 0 w 45"/>
                <a:gd name="T7" fmla="*/ 4 h 386"/>
                <a:gd name="T8" fmla="*/ 0 w 45"/>
                <a:gd name="T9" fmla="*/ 3 h 386"/>
                <a:gd name="T10" fmla="*/ 0 w 45"/>
                <a:gd name="T11" fmla="*/ 3 h 386"/>
                <a:gd name="T12" fmla="*/ 0 w 45"/>
                <a:gd name="T13" fmla="*/ 0 h 3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86">
                  <a:moveTo>
                    <a:pt x="45" y="0"/>
                  </a:moveTo>
                  <a:lnTo>
                    <a:pt x="0" y="0"/>
                  </a:lnTo>
                  <a:lnTo>
                    <a:pt x="0" y="385"/>
                  </a:lnTo>
                  <a:lnTo>
                    <a:pt x="17" y="386"/>
                  </a:lnTo>
                  <a:lnTo>
                    <a:pt x="35" y="382"/>
                  </a:lnTo>
                  <a:lnTo>
                    <a:pt x="45" y="37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07" name="Freeform 96"/>
            <p:cNvSpPr>
              <a:spLocks/>
            </p:cNvSpPr>
            <p:nvPr/>
          </p:nvSpPr>
          <p:spPr bwMode="auto">
            <a:xfrm>
              <a:off x="646" y="2294"/>
              <a:ext cx="142" cy="48"/>
            </a:xfrm>
            <a:custGeom>
              <a:avLst/>
              <a:gdLst>
                <a:gd name="T0" fmla="*/ 1 w 284"/>
                <a:gd name="T1" fmla="*/ 0 h 97"/>
                <a:gd name="T2" fmla="*/ 1 w 284"/>
                <a:gd name="T3" fmla="*/ 0 h 97"/>
                <a:gd name="T4" fmla="*/ 1 w 284"/>
                <a:gd name="T5" fmla="*/ 0 h 97"/>
                <a:gd name="T6" fmla="*/ 2 w 284"/>
                <a:gd name="T7" fmla="*/ 0 h 97"/>
                <a:gd name="T8" fmla="*/ 2 w 284"/>
                <a:gd name="T9" fmla="*/ 0 h 97"/>
                <a:gd name="T10" fmla="*/ 2 w 284"/>
                <a:gd name="T11" fmla="*/ 0 h 97"/>
                <a:gd name="T12" fmla="*/ 3 w 284"/>
                <a:gd name="T13" fmla="*/ 0 h 97"/>
                <a:gd name="T14" fmla="*/ 3 w 284"/>
                <a:gd name="T15" fmla="*/ 0 h 97"/>
                <a:gd name="T16" fmla="*/ 2 w 284"/>
                <a:gd name="T17" fmla="*/ 0 h 97"/>
                <a:gd name="T18" fmla="*/ 2 w 284"/>
                <a:gd name="T19" fmla="*/ 0 h 97"/>
                <a:gd name="T20" fmla="*/ 2 w 284"/>
                <a:gd name="T21" fmla="*/ 0 h 97"/>
                <a:gd name="T22" fmla="*/ 2 w 284"/>
                <a:gd name="T23" fmla="*/ 0 h 97"/>
                <a:gd name="T24" fmla="*/ 2 w 284"/>
                <a:gd name="T25" fmla="*/ 0 h 97"/>
                <a:gd name="T26" fmla="*/ 1 w 284"/>
                <a:gd name="T27" fmla="*/ 0 h 97"/>
                <a:gd name="T28" fmla="*/ 1 w 284"/>
                <a:gd name="T29" fmla="*/ 0 h 97"/>
                <a:gd name="T30" fmla="*/ 1 w 284"/>
                <a:gd name="T31" fmla="*/ 0 h 97"/>
                <a:gd name="T32" fmla="*/ 0 w 284"/>
                <a:gd name="T33" fmla="*/ 0 h 97"/>
                <a:gd name="T34" fmla="*/ 1 w 284"/>
                <a:gd name="T35" fmla="*/ 0 h 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4" h="97">
                  <a:moveTo>
                    <a:pt x="82" y="12"/>
                  </a:moveTo>
                  <a:lnTo>
                    <a:pt x="104" y="15"/>
                  </a:lnTo>
                  <a:lnTo>
                    <a:pt x="123" y="16"/>
                  </a:lnTo>
                  <a:lnTo>
                    <a:pt x="144" y="14"/>
                  </a:lnTo>
                  <a:lnTo>
                    <a:pt x="159" y="8"/>
                  </a:lnTo>
                  <a:lnTo>
                    <a:pt x="169" y="0"/>
                  </a:lnTo>
                  <a:lnTo>
                    <a:pt x="284" y="63"/>
                  </a:lnTo>
                  <a:lnTo>
                    <a:pt x="273" y="73"/>
                  </a:lnTo>
                  <a:lnTo>
                    <a:pt x="252" y="84"/>
                  </a:lnTo>
                  <a:lnTo>
                    <a:pt x="235" y="88"/>
                  </a:lnTo>
                  <a:lnTo>
                    <a:pt x="214" y="93"/>
                  </a:lnTo>
                  <a:lnTo>
                    <a:pt x="183" y="96"/>
                  </a:lnTo>
                  <a:lnTo>
                    <a:pt x="143" y="97"/>
                  </a:lnTo>
                  <a:lnTo>
                    <a:pt x="104" y="97"/>
                  </a:lnTo>
                  <a:lnTo>
                    <a:pt x="64" y="96"/>
                  </a:lnTo>
                  <a:lnTo>
                    <a:pt x="30" y="91"/>
                  </a:lnTo>
                  <a:lnTo>
                    <a:pt x="0" y="78"/>
                  </a:lnTo>
                  <a:lnTo>
                    <a:pt x="82" y="12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70" name="Oval 97"/>
          <p:cNvSpPr>
            <a:spLocks noChangeArrowheads="1"/>
          </p:cNvSpPr>
          <p:nvPr/>
        </p:nvSpPr>
        <p:spPr bwMode="auto">
          <a:xfrm>
            <a:off x="2668449" y="3478562"/>
            <a:ext cx="562267" cy="395649"/>
          </a:xfrm>
          <a:prstGeom prst="ellipse">
            <a:avLst/>
          </a:prstGeom>
          <a:solidFill>
            <a:srgbClr val="FF8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71" name="Freeform 98"/>
          <p:cNvSpPr>
            <a:spLocks/>
          </p:cNvSpPr>
          <p:nvPr/>
        </p:nvSpPr>
        <p:spPr bwMode="auto">
          <a:xfrm>
            <a:off x="2494016" y="2941108"/>
            <a:ext cx="907421" cy="784296"/>
          </a:xfrm>
          <a:custGeom>
            <a:avLst/>
            <a:gdLst>
              <a:gd name="T0" fmla="*/ 0 w 978"/>
              <a:gd name="T1" fmla="*/ 0 h 895"/>
              <a:gd name="T2" fmla="*/ 2147483647 w 978"/>
              <a:gd name="T3" fmla="*/ 2147483647 h 895"/>
              <a:gd name="T4" fmla="*/ 2147483647 w 978"/>
              <a:gd name="T5" fmla="*/ 2147483647 h 895"/>
              <a:gd name="T6" fmla="*/ 2147483647 w 978"/>
              <a:gd name="T7" fmla="*/ 0 h 895"/>
              <a:gd name="T8" fmla="*/ 0 w 978"/>
              <a:gd name="T9" fmla="*/ 0 h 8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8" h="895">
                <a:moveTo>
                  <a:pt x="0" y="0"/>
                </a:moveTo>
                <a:lnTo>
                  <a:pt x="198" y="895"/>
                </a:lnTo>
                <a:lnTo>
                  <a:pt x="783" y="895"/>
                </a:lnTo>
                <a:lnTo>
                  <a:pt x="9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72" name="Freeform 99"/>
          <p:cNvSpPr>
            <a:spLocks/>
          </p:cNvSpPr>
          <p:nvPr/>
        </p:nvSpPr>
        <p:spPr bwMode="auto">
          <a:xfrm>
            <a:off x="2681439" y="3716652"/>
            <a:ext cx="539998" cy="15755"/>
          </a:xfrm>
          <a:custGeom>
            <a:avLst/>
            <a:gdLst>
              <a:gd name="T0" fmla="*/ 0 w 581"/>
              <a:gd name="T1" fmla="*/ 0 h 18"/>
              <a:gd name="T2" fmla="*/ 2147483647 w 581"/>
              <a:gd name="T3" fmla="*/ 2147483647 h 18"/>
              <a:gd name="T4" fmla="*/ 2147483647 w 581"/>
              <a:gd name="T5" fmla="*/ 2147483647 h 18"/>
              <a:gd name="T6" fmla="*/ 2147483647 w 581"/>
              <a:gd name="T7" fmla="*/ 0 h 18"/>
              <a:gd name="T8" fmla="*/ 0 w 58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1" h="18">
                <a:moveTo>
                  <a:pt x="0" y="0"/>
                </a:moveTo>
                <a:lnTo>
                  <a:pt x="2" y="18"/>
                </a:lnTo>
                <a:lnTo>
                  <a:pt x="575" y="18"/>
                </a:lnTo>
                <a:lnTo>
                  <a:pt x="5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73" name="Oval 100"/>
          <p:cNvSpPr>
            <a:spLocks noChangeArrowheads="1"/>
          </p:cNvSpPr>
          <p:nvPr/>
        </p:nvSpPr>
        <p:spPr bwMode="auto">
          <a:xfrm>
            <a:off x="2494016" y="2864080"/>
            <a:ext cx="909276" cy="143554"/>
          </a:xfrm>
          <a:prstGeom prst="ellipse">
            <a:avLst/>
          </a:prstGeom>
          <a:solidFill>
            <a:srgbClr val="FFA04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74" name="Freeform 101"/>
          <p:cNvSpPr>
            <a:spLocks/>
          </p:cNvSpPr>
          <p:nvPr/>
        </p:nvSpPr>
        <p:spPr bwMode="auto">
          <a:xfrm>
            <a:off x="2952365" y="2991878"/>
            <a:ext cx="385979" cy="840317"/>
          </a:xfrm>
          <a:custGeom>
            <a:avLst/>
            <a:gdLst>
              <a:gd name="T0" fmla="*/ 0 w 415"/>
              <a:gd name="T1" fmla="*/ 2147483647 h 961"/>
              <a:gd name="T2" fmla="*/ 2147483647 w 415"/>
              <a:gd name="T3" fmla="*/ 2147483647 h 961"/>
              <a:gd name="T4" fmla="*/ 2147483647 w 415"/>
              <a:gd name="T5" fmla="*/ 2147483647 h 961"/>
              <a:gd name="T6" fmla="*/ 2147483647 w 415"/>
              <a:gd name="T7" fmla="*/ 2147483647 h 961"/>
              <a:gd name="T8" fmla="*/ 2147483647 w 415"/>
              <a:gd name="T9" fmla="*/ 2147483647 h 961"/>
              <a:gd name="T10" fmla="*/ 2147483647 w 415"/>
              <a:gd name="T11" fmla="*/ 2147483647 h 961"/>
              <a:gd name="T12" fmla="*/ 2147483647 w 415"/>
              <a:gd name="T13" fmla="*/ 2147483647 h 961"/>
              <a:gd name="T14" fmla="*/ 2147483647 w 415"/>
              <a:gd name="T15" fmla="*/ 2147483647 h 961"/>
              <a:gd name="T16" fmla="*/ 2147483647 w 415"/>
              <a:gd name="T17" fmla="*/ 2147483647 h 961"/>
              <a:gd name="T18" fmla="*/ 2147483647 w 415"/>
              <a:gd name="T19" fmla="*/ 2147483647 h 961"/>
              <a:gd name="T20" fmla="*/ 2147483647 w 415"/>
              <a:gd name="T21" fmla="*/ 0 h 961"/>
              <a:gd name="T22" fmla="*/ 2147483647 w 415"/>
              <a:gd name="T23" fmla="*/ 2147483647 h 961"/>
              <a:gd name="T24" fmla="*/ 2147483647 w 415"/>
              <a:gd name="T25" fmla="*/ 2147483647 h 961"/>
              <a:gd name="T26" fmla="*/ 2147483647 w 415"/>
              <a:gd name="T27" fmla="*/ 2147483647 h 961"/>
              <a:gd name="T28" fmla="*/ 2147483647 w 415"/>
              <a:gd name="T29" fmla="*/ 2147483647 h 961"/>
              <a:gd name="T30" fmla="*/ 2147483647 w 415"/>
              <a:gd name="T31" fmla="*/ 2147483647 h 961"/>
              <a:gd name="T32" fmla="*/ 2147483647 w 415"/>
              <a:gd name="T33" fmla="*/ 2147483647 h 961"/>
              <a:gd name="T34" fmla="*/ 2147483647 w 415"/>
              <a:gd name="T35" fmla="*/ 2147483647 h 961"/>
              <a:gd name="T36" fmla="*/ 2147483647 w 415"/>
              <a:gd name="T37" fmla="*/ 2147483647 h 961"/>
              <a:gd name="T38" fmla="*/ 2147483647 w 415"/>
              <a:gd name="T39" fmla="*/ 2147483647 h 961"/>
              <a:gd name="T40" fmla="*/ 0 w 415"/>
              <a:gd name="T41" fmla="*/ 2147483647 h 96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15" h="961">
                <a:moveTo>
                  <a:pt x="0" y="961"/>
                </a:moveTo>
                <a:lnTo>
                  <a:pt x="51" y="954"/>
                </a:lnTo>
                <a:lnTo>
                  <a:pt x="103" y="940"/>
                </a:lnTo>
                <a:lnTo>
                  <a:pt x="151" y="913"/>
                </a:lnTo>
                <a:lnTo>
                  <a:pt x="199" y="879"/>
                </a:lnTo>
                <a:lnTo>
                  <a:pt x="223" y="837"/>
                </a:lnTo>
                <a:lnTo>
                  <a:pt x="243" y="779"/>
                </a:lnTo>
                <a:lnTo>
                  <a:pt x="261" y="721"/>
                </a:lnTo>
                <a:lnTo>
                  <a:pt x="274" y="669"/>
                </a:lnTo>
                <a:lnTo>
                  <a:pt x="292" y="604"/>
                </a:lnTo>
                <a:lnTo>
                  <a:pt x="415" y="0"/>
                </a:lnTo>
                <a:lnTo>
                  <a:pt x="364" y="18"/>
                </a:lnTo>
                <a:lnTo>
                  <a:pt x="312" y="28"/>
                </a:lnTo>
                <a:lnTo>
                  <a:pt x="216" y="38"/>
                </a:lnTo>
                <a:lnTo>
                  <a:pt x="106" y="45"/>
                </a:lnTo>
                <a:lnTo>
                  <a:pt x="110" y="680"/>
                </a:lnTo>
                <a:lnTo>
                  <a:pt x="106" y="762"/>
                </a:lnTo>
                <a:lnTo>
                  <a:pt x="99" y="824"/>
                </a:lnTo>
                <a:lnTo>
                  <a:pt x="86" y="879"/>
                </a:lnTo>
                <a:lnTo>
                  <a:pt x="58" y="920"/>
                </a:lnTo>
                <a:lnTo>
                  <a:pt x="0" y="961"/>
                </a:lnTo>
                <a:close/>
              </a:path>
            </a:pathLst>
          </a:custGeom>
          <a:solidFill>
            <a:srgbClr val="FFA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75" name="Oval 102"/>
          <p:cNvSpPr>
            <a:spLocks noChangeArrowheads="1"/>
          </p:cNvSpPr>
          <p:nvPr/>
        </p:nvSpPr>
        <p:spPr bwMode="auto">
          <a:xfrm>
            <a:off x="2508862" y="2874584"/>
            <a:ext cx="874019" cy="124297"/>
          </a:xfrm>
          <a:prstGeom prst="ellipse">
            <a:avLst/>
          </a:prstGeom>
          <a:solidFill>
            <a:srgbClr val="C06000"/>
          </a:solidFill>
          <a:ln w="7938">
            <a:solidFill>
              <a:srgbClr val="E07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76" name="Oval 103"/>
          <p:cNvSpPr>
            <a:spLocks noChangeArrowheads="1"/>
          </p:cNvSpPr>
          <p:nvPr/>
        </p:nvSpPr>
        <p:spPr bwMode="auto">
          <a:xfrm>
            <a:off x="9267198" y="4205085"/>
            <a:ext cx="512164" cy="96287"/>
          </a:xfrm>
          <a:prstGeom prst="ellipse">
            <a:avLst/>
          </a:prstGeom>
          <a:solidFill>
            <a:srgbClr val="201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grpSp>
        <p:nvGrpSpPr>
          <p:cNvPr id="69677" name="Group 104"/>
          <p:cNvGrpSpPr>
            <a:grpSpLocks/>
          </p:cNvGrpSpPr>
          <p:nvPr/>
        </p:nvGrpSpPr>
        <p:grpSpPr bwMode="auto">
          <a:xfrm>
            <a:off x="9280189" y="3835696"/>
            <a:ext cx="359999" cy="456922"/>
            <a:chOff x="605" y="2095"/>
            <a:chExt cx="194" cy="261"/>
          </a:xfrm>
        </p:grpSpPr>
        <p:sp>
          <p:nvSpPr>
            <p:cNvPr id="69684" name="Oval 105"/>
            <p:cNvSpPr>
              <a:spLocks noChangeArrowheads="1"/>
            </p:cNvSpPr>
            <p:nvPr/>
          </p:nvSpPr>
          <p:spPr bwMode="auto">
            <a:xfrm>
              <a:off x="648" y="2178"/>
              <a:ext cx="107" cy="83"/>
            </a:xfrm>
            <a:prstGeom prst="ellipse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5" name="Oval 106"/>
            <p:cNvSpPr>
              <a:spLocks noChangeArrowheads="1"/>
            </p:cNvSpPr>
            <p:nvPr/>
          </p:nvSpPr>
          <p:spPr bwMode="auto">
            <a:xfrm>
              <a:off x="605" y="2304"/>
              <a:ext cx="194" cy="52"/>
            </a:xfrm>
            <a:prstGeom prst="ellipse">
              <a:avLst/>
            </a:prstGeom>
            <a:solidFill>
              <a:srgbClr val="E07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6" name="Freeform 107"/>
            <p:cNvSpPr>
              <a:spLocks/>
            </p:cNvSpPr>
            <p:nvPr/>
          </p:nvSpPr>
          <p:spPr bwMode="auto">
            <a:xfrm>
              <a:off x="607" y="2287"/>
              <a:ext cx="190" cy="38"/>
            </a:xfrm>
            <a:custGeom>
              <a:avLst/>
              <a:gdLst>
                <a:gd name="T0" fmla="*/ 0 w 381"/>
                <a:gd name="T1" fmla="*/ 1 h 76"/>
                <a:gd name="T2" fmla="*/ 1 w 381"/>
                <a:gd name="T3" fmla="*/ 0 h 76"/>
                <a:gd name="T4" fmla="*/ 1 w 381"/>
                <a:gd name="T5" fmla="*/ 0 h 76"/>
                <a:gd name="T6" fmla="*/ 2 w 381"/>
                <a:gd name="T7" fmla="*/ 1 h 76"/>
                <a:gd name="T8" fmla="*/ 0 w 381"/>
                <a:gd name="T9" fmla="*/ 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1" h="76">
                  <a:moveTo>
                    <a:pt x="0" y="76"/>
                  </a:moveTo>
                  <a:lnTo>
                    <a:pt x="138" y="0"/>
                  </a:lnTo>
                  <a:lnTo>
                    <a:pt x="248" y="0"/>
                  </a:lnTo>
                  <a:lnTo>
                    <a:pt x="381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07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7" name="Rectangle 108"/>
            <p:cNvSpPr>
              <a:spLocks noChangeArrowheads="1"/>
            </p:cNvSpPr>
            <p:nvPr/>
          </p:nvSpPr>
          <p:spPr bwMode="auto">
            <a:xfrm>
              <a:off x="679" y="2095"/>
              <a:ext cx="46" cy="191"/>
            </a:xfrm>
            <a:prstGeom prst="rect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8" name="Freeform 109"/>
            <p:cNvSpPr>
              <a:spLocks/>
            </p:cNvSpPr>
            <p:nvPr/>
          </p:nvSpPr>
          <p:spPr bwMode="auto">
            <a:xfrm>
              <a:off x="607" y="2321"/>
              <a:ext cx="188" cy="7"/>
            </a:xfrm>
            <a:custGeom>
              <a:avLst/>
              <a:gdLst>
                <a:gd name="T0" fmla="*/ 0 w 377"/>
                <a:gd name="T1" fmla="*/ 0 h 14"/>
                <a:gd name="T2" fmla="*/ 0 w 377"/>
                <a:gd name="T3" fmla="*/ 1 h 14"/>
                <a:gd name="T4" fmla="*/ 2 w 377"/>
                <a:gd name="T5" fmla="*/ 1 h 14"/>
                <a:gd name="T6" fmla="*/ 2 w 377"/>
                <a:gd name="T7" fmla="*/ 0 h 14"/>
                <a:gd name="T8" fmla="*/ 0 w 37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7" h="14">
                  <a:moveTo>
                    <a:pt x="23" y="0"/>
                  </a:moveTo>
                  <a:lnTo>
                    <a:pt x="0" y="14"/>
                  </a:lnTo>
                  <a:lnTo>
                    <a:pt x="377" y="14"/>
                  </a:lnTo>
                  <a:lnTo>
                    <a:pt x="35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0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89" name="Oval 110"/>
            <p:cNvSpPr>
              <a:spLocks noChangeArrowheads="1"/>
            </p:cNvSpPr>
            <p:nvPr/>
          </p:nvSpPr>
          <p:spPr bwMode="auto">
            <a:xfrm>
              <a:off x="677" y="2282"/>
              <a:ext cx="49" cy="15"/>
            </a:xfrm>
            <a:prstGeom prst="ellipse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90" name="Rectangle 111"/>
            <p:cNvSpPr>
              <a:spLocks noChangeArrowheads="1"/>
            </p:cNvSpPr>
            <p:nvPr/>
          </p:nvSpPr>
          <p:spPr bwMode="auto">
            <a:xfrm>
              <a:off x="679" y="2279"/>
              <a:ext cx="45" cy="11"/>
            </a:xfrm>
            <a:prstGeom prst="rect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91" name="Freeform 112"/>
            <p:cNvSpPr>
              <a:spLocks/>
            </p:cNvSpPr>
            <p:nvPr/>
          </p:nvSpPr>
          <p:spPr bwMode="auto">
            <a:xfrm>
              <a:off x="672" y="2183"/>
              <a:ext cx="8" cy="72"/>
            </a:xfrm>
            <a:custGeom>
              <a:avLst/>
              <a:gdLst>
                <a:gd name="T0" fmla="*/ 0 w 16"/>
                <a:gd name="T1" fmla="*/ 1 h 144"/>
                <a:gd name="T2" fmla="*/ 1 w 16"/>
                <a:gd name="T3" fmla="*/ 0 h 144"/>
                <a:gd name="T4" fmla="*/ 1 w 16"/>
                <a:gd name="T5" fmla="*/ 2 h 144"/>
                <a:gd name="T6" fmla="*/ 0 w 16"/>
                <a:gd name="T7" fmla="*/ 2 h 144"/>
                <a:gd name="T8" fmla="*/ 0 w 16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4">
                  <a:moveTo>
                    <a:pt x="0" y="11"/>
                  </a:moveTo>
                  <a:lnTo>
                    <a:pt x="16" y="0"/>
                  </a:lnTo>
                  <a:lnTo>
                    <a:pt x="16" y="144"/>
                  </a:lnTo>
                  <a:lnTo>
                    <a:pt x="0" y="13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92" name="Freeform 113"/>
            <p:cNvSpPr>
              <a:spLocks/>
            </p:cNvSpPr>
            <p:nvPr/>
          </p:nvSpPr>
          <p:spPr bwMode="auto">
            <a:xfrm>
              <a:off x="722" y="2183"/>
              <a:ext cx="8" cy="72"/>
            </a:xfrm>
            <a:custGeom>
              <a:avLst/>
              <a:gdLst>
                <a:gd name="T0" fmla="*/ 0 w 17"/>
                <a:gd name="T1" fmla="*/ 1 h 144"/>
                <a:gd name="T2" fmla="*/ 0 w 17"/>
                <a:gd name="T3" fmla="*/ 0 h 144"/>
                <a:gd name="T4" fmla="*/ 0 w 17"/>
                <a:gd name="T5" fmla="*/ 2 h 144"/>
                <a:gd name="T6" fmla="*/ 0 w 17"/>
                <a:gd name="T7" fmla="*/ 2 h 144"/>
                <a:gd name="T8" fmla="*/ 0 w 1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44">
                  <a:moveTo>
                    <a:pt x="17" y="11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93" name="Oval 114"/>
            <p:cNvSpPr>
              <a:spLocks noChangeArrowheads="1"/>
            </p:cNvSpPr>
            <p:nvPr/>
          </p:nvSpPr>
          <p:spPr bwMode="auto">
            <a:xfrm>
              <a:off x="662" y="2185"/>
              <a:ext cx="88" cy="69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94" name="Freeform 115"/>
            <p:cNvSpPr>
              <a:spLocks/>
            </p:cNvSpPr>
            <p:nvPr/>
          </p:nvSpPr>
          <p:spPr bwMode="auto">
            <a:xfrm>
              <a:off x="697" y="2099"/>
              <a:ext cx="22" cy="193"/>
            </a:xfrm>
            <a:custGeom>
              <a:avLst/>
              <a:gdLst>
                <a:gd name="T0" fmla="*/ 0 w 45"/>
                <a:gd name="T1" fmla="*/ 0 h 386"/>
                <a:gd name="T2" fmla="*/ 0 w 45"/>
                <a:gd name="T3" fmla="*/ 0 h 386"/>
                <a:gd name="T4" fmla="*/ 0 w 45"/>
                <a:gd name="T5" fmla="*/ 4 h 386"/>
                <a:gd name="T6" fmla="*/ 0 w 45"/>
                <a:gd name="T7" fmla="*/ 4 h 386"/>
                <a:gd name="T8" fmla="*/ 0 w 45"/>
                <a:gd name="T9" fmla="*/ 3 h 386"/>
                <a:gd name="T10" fmla="*/ 0 w 45"/>
                <a:gd name="T11" fmla="*/ 3 h 386"/>
                <a:gd name="T12" fmla="*/ 0 w 45"/>
                <a:gd name="T13" fmla="*/ 0 h 3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86">
                  <a:moveTo>
                    <a:pt x="45" y="0"/>
                  </a:moveTo>
                  <a:lnTo>
                    <a:pt x="0" y="0"/>
                  </a:lnTo>
                  <a:lnTo>
                    <a:pt x="0" y="385"/>
                  </a:lnTo>
                  <a:lnTo>
                    <a:pt x="17" y="386"/>
                  </a:lnTo>
                  <a:lnTo>
                    <a:pt x="35" y="382"/>
                  </a:lnTo>
                  <a:lnTo>
                    <a:pt x="45" y="37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95" name="Freeform 116"/>
            <p:cNvSpPr>
              <a:spLocks/>
            </p:cNvSpPr>
            <p:nvPr/>
          </p:nvSpPr>
          <p:spPr bwMode="auto">
            <a:xfrm>
              <a:off x="646" y="2294"/>
              <a:ext cx="142" cy="48"/>
            </a:xfrm>
            <a:custGeom>
              <a:avLst/>
              <a:gdLst>
                <a:gd name="T0" fmla="*/ 1 w 284"/>
                <a:gd name="T1" fmla="*/ 0 h 97"/>
                <a:gd name="T2" fmla="*/ 1 w 284"/>
                <a:gd name="T3" fmla="*/ 0 h 97"/>
                <a:gd name="T4" fmla="*/ 1 w 284"/>
                <a:gd name="T5" fmla="*/ 0 h 97"/>
                <a:gd name="T6" fmla="*/ 2 w 284"/>
                <a:gd name="T7" fmla="*/ 0 h 97"/>
                <a:gd name="T8" fmla="*/ 2 w 284"/>
                <a:gd name="T9" fmla="*/ 0 h 97"/>
                <a:gd name="T10" fmla="*/ 2 w 284"/>
                <a:gd name="T11" fmla="*/ 0 h 97"/>
                <a:gd name="T12" fmla="*/ 3 w 284"/>
                <a:gd name="T13" fmla="*/ 0 h 97"/>
                <a:gd name="T14" fmla="*/ 3 w 284"/>
                <a:gd name="T15" fmla="*/ 0 h 97"/>
                <a:gd name="T16" fmla="*/ 2 w 284"/>
                <a:gd name="T17" fmla="*/ 0 h 97"/>
                <a:gd name="T18" fmla="*/ 2 w 284"/>
                <a:gd name="T19" fmla="*/ 0 h 97"/>
                <a:gd name="T20" fmla="*/ 2 w 284"/>
                <a:gd name="T21" fmla="*/ 0 h 97"/>
                <a:gd name="T22" fmla="*/ 2 w 284"/>
                <a:gd name="T23" fmla="*/ 0 h 97"/>
                <a:gd name="T24" fmla="*/ 2 w 284"/>
                <a:gd name="T25" fmla="*/ 0 h 97"/>
                <a:gd name="T26" fmla="*/ 1 w 284"/>
                <a:gd name="T27" fmla="*/ 0 h 97"/>
                <a:gd name="T28" fmla="*/ 1 w 284"/>
                <a:gd name="T29" fmla="*/ 0 h 97"/>
                <a:gd name="T30" fmla="*/ 1 w 284"/>
                <a:gd name="T31" fmla="*/ 0 h 97"/>
                <a:gd name="T32" fmla="*/ 0 w 284"/>
                <a:gd name="T33" fmla="*/ 0 h 97"/>
                <a:gd name="T34" fmla="*/ 1 w 284"/>
                <a:gd name="T35" fmla="*/ 0 h 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4" h="97">
                  <a:moveTo>
                    <a:pt x="82" y="12"/>
                  </a:moveTo>
                  <a:lnTo>
                    <a:pt x="104" y="15"/>
                  </a:lnTo>
                  <a:lnTo>
                    <a:pt x="123" y="16"/>
                  </a:lnTo>
                  <a:lnTo>
                    <a:pt x="144" y="14"/>
                  </a:lnTo>
                  <a:lnTo>
                    <a:pt x="159" y="8"/>
                  </a:lnTo>
                  <a:lnTo>
                    <a:pt x="169" y="0"/>
                  </a:lnTo>
                  <a:lnTo>
                    <a:pt x="284" y="63"/>
                  </a:lnTo>
                  <a:lnTo>
                    <a:pt x="273" y="73"/>
                  </a:lnTo>
                  <a:lnTo>
                    <a:pt x="252" y="84"/>
                  </a:lnTo>
                  <a:lnTo>
                    <a:pt x="235" y="88"/>
                  </a:lnTo>
                  <a:lnTo>
                    <a:pt x="214" y="93"/>
                  </a:lnTo>
                  <a:lnTo>
                    <a:pt x="183" y="96"/>
                  </a:lnTo>
                  <a:lnTo>
                    <a:pt x="143" y="97"/>
                  </a:lnTo>
                  <a:lnTo>
                    <a:pt x="104" y="97"/>
                  </a:lnTo>
                  <a:lnTo>
                    <a:pt x="64" y="96"/>
                  </a:lnTo>
                  <a:lnTo>
                    <a:pt x="30" y="91"/>
                  </a:lnTo>
                  <a:lnTo>
                    <a:pt x="0" y="78"/>
                  </a:lnTo>
                  <a:lnTo>
                    <a:pt x="82" y="12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78" name="Oval 117"/>
          <p:cNvSpPr>
            <a:spLocks noChangeArrowheads="1"/>
          </p:cNvSpPr>
          <p:nvPr/>
        </p:nvSpPr>
        <p:spPr bwMode="auto">
          <a:xfrm>
            <a:off x="9170704" y="3478562"/>
            <a:ext cx="562267" cy="395649"/>
          </a:xfrm>
          <a:prstGeom prst="ellipse">
            <a:avLst/>
          </a:prstGeom>
          <a:solidFill>
            <a:srgbClr val="FF8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79" name="Freeform 118"/>
          <p:cNvSpPr>
            <a:spLocks/>
          </p:cNvSpPr>
          <p:nvPr/>
        </p:nvSpPr>
        <p:spPr bwMode="auto">
          <a:xfrm>
            <a:off x="8996271" y="2941108"/>
            <a:ext cx="907421" cy="784296"/>
          </a:xfrm>
          <a:custGeom>
            <a:avLst/>
            <a:gdLst>
              <a:gd name="T0" fmla="*/ 0 w 978"/>
              <a:gd name="T1" fmla="*/ 0 h 895"/>
              <a:gd name="T2" fmla="*/ 2147483647 w 978"/>
              <a:gd name="T3" fmla="*/ 2147483647 h 895"/>
              <a:gd name="T4" fmla="*/ 2147483647 w 978"/>
              <a:gd name="T5" fmla="*/ 2147483647 h 895"/>
              <a:gd name="T6" fmla="*/ 2147483647 w 978"/>
              <a:gd name="T7" fmla="*/ 0 h 895"/>
              <a:gd name="T8" fmla="*/ 0 w 978"/>
              <a:gd name="T9" fmla="*/ 0 h 8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8" h="895">
                <a:moveTo>
                  <a:pt x="0" y="0"/>
                </a:moveTo>
                <a:lnTo>
                  <a:pt x="198" y="895"/>
                </a:lnTo>
                <a:lnTo>
                  <a:pt x="783" y="895"/>
                </a:lnTo>
                <a:lnTo>
                  <a:pt x="9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80" name="Freeform 119"/>
          <p:cNvSpPr>
            <a:spLocks/>
          </p:cNvSpPr>
          <p:nvPr/>
        </p:nvSpPr>
        <p:spPr bwMode="auto">
          <a:xfrm>
            <a:off x="9183693" y="3716652"/>
            <a:ext cx="539998" cy="15755"/>
          </a:xfrm>
          <a:custGeom>
            <a:avLst/>
            <a:gdLst>
              <a:gd name="T0" fmla="*/ 0 w 581"/>
              <a:gd name="T1" fmla="*/ 0 h 18"/>
              <a:gd name="T2" fmla="*/ 2147483647 w 581"/>
              <a:gd name="T3" fmla="*/ 2147483647 h 18"/>
              <a:gd name="T4" fmla="*/ 2147483647 w 581"/>
              <a:gd name="T5" fmla="*/ 2147483647 h 18"/>
              <a:gd name="T6" fmla="*/ 2147483647 w 581"/>
              <a:gd name="T7" fmla="*/ 0 h 18"/>
              <a:gd name="T8" fmla="*/ 0 w 58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1" h="18">
                <a:moveTo>
                  <a:pt x="0" y="0"/>
                </a:moveTo>
                <a:lnTo>
                  <a:pt x="2" y="18"/>
                </a:lnTo>
                <a:lnTo>
                  <a:pt x="575" y="18"/>
                </a:lnTo>
                <a:lnTo>
                  <a:pt x="5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81" name="Oval 120"/>
          <p:cNvSpPr>
            <a:spLocks noChangeArrowheads="1"/>
          </p:cNvSpPr>
          <p:nvPr/>
        </p:nvSpPr>
        <p:spPr bwMode="auto">
          <a:xfrm>
            <a:off x="8996271" y="2864080"/>
            <a:ext cx="909276" cy="143554"/>
          </a:xfrm>
          <a:prstGeom prst="ellipse">
            <a:avLst/>
          </a:prstGeom>
          <a:solidFill>
            <a:srgbClr val="FFA04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82" name="Freeform 121"/>
          <p:cNvSpPr>
            <a:spLocks/>
          </p:cNvSpPr>
          <p:nvPr/>
        </p:nvSpPr>
        <p:spPr bwMode="auto">
          <a:xfrm>
            <a:off x="9454620" y="2991878"/>
            <a:ext cx="385979" cy="840317"/>
          </a:xfrm>
          <a:custGeom>
            <a:avLst/>
            <a:gdLst>
              <a:gd name="T0" fmla="*/ 0 w 415"/>
              <a:gd name="T1" fmla="*/ 2147483647 h 961"/>
              <a:gd name="T2" fmla="*/ 2147483647 w 415"/>
              <a:gd name="T3" fmla="*/ 2147483647 h 961"/>
              <a:gd name="T4" fmla="*/ 2147483647 w 415"/>
              <a:gd name="T5" fmla="*/ 2147483647 h 961"/>
              <a:gd name="T6" fmla="*/ 2147483647 w 415"/>
              <a:gd name="T7" fmla="*/ 2147483647 h 961"/>
              <a:gd name="T8" fmla="*/ 2147483647 w 415"/>
              <a:gd name="T9" fmla="*/ 2147483647 h 961"/>
              <a:gd name="T10" fmla="*/ 2147483647 w 415"/>
              <a:gd name="T11" fmla="*/ 2147483647 h 961"/>
              <a:gd name="T12" fmla="*/ 2147483647 w 415"/>
              <a:gd name="T13" fmla="*/ 2147483647 h 961"/>
              <a:gd name="T14" fmla="*/ 2147483647 w 415"/>
              <a:gd name="T15" fmla="*/ 2147483647 h 961"/>
              <a:gd name="T16" fmla="*/ 2147483647 w 415"/>
              <a:gd name="T17" fmla="*/ 2147483647 h 961"/>
              <a:gd name="T18" fmla="*/ 2147483647 w 415"/>
              <a:gd name="T19" fmla="*/ 2147483647 h 961"/>
              <a:gd name="T20" fmla="*/ 2147483647 w 415"/>
              <a:gd name="T21" fmla="*/ 0 h 961"/>
              <a:gd name="T22" fmla="*/ 2147483647 w 415"/>
              <a:gd name="T23" fmla="*/ 2147483647 h 961"/>
              <a:gd name="T24" fmla="*/ 2147483647 w 415"/>
              <a:gd name="T25" fmla="*/ 2147483647 h 961"/>
              <a:gd name="T26" fmla="*/ 2147483647 w 415"/>
              <a:gd name="T27" fmla="*/ 2147483647 h 961"/>
              <a:gd name="T28" fmla="*/ 2147483647 w 415"/>
              <a:gd name="T29" fmla="*/ 2147483647 h 961"/>
              <a:gd name="T30" fmla="*/ 2147483647 w 415"/>
              <a:gd name="T31" fmla="*/ 2147483647 h 961"/>
              <a:gd name="T32" fmla="*/ 2147483647 w 415"/>
              <a:gd name="T33" fmla="*/ 2147483647 h 961"/>
              <a:gd name="T34" fmla="*/ 2147483647 w 415"/>
              <a:gd name="T35" fmla="*/ 2147483647 h 961"/>
              <a:gd name="T36" fmla="*/ 2147483647 w 415"/>
              <a:gd name="T37" fmla="*/ 2147483647 h 961"/>
              <a:gd name="T38" fmla="*/ 2147483647 w 415"/>
              <a:gd name="T39" fmla="*/ 2147483647 h 961"/>
              <a:gd name="T40" fmla="*/ 0 w 415"/>
              <a:gd name="T41" fmla="*/ 2147483647 h 96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15" h="961">
                <a:moveTo>
                  <a:pt x="0" y="961"/>
                </a:moveTo>
                <a:lnTo>
                  <a:pt x="51" y="954"/>
                </a:lnTo>
                <a:lnTo>
                  <a:pt x="103" y="940"/>
                </a:lnTo>
                <a:lnTo>
                  <a:pt x="151" y="913"/>
                </a:lnTo>
                <a:lnTo>
                  <a:pt x="199" y="879"/>
                </a:lnTo>
                <a:lnTo>
                  <a:pt x="223" y="837"/>
                </a:lnTo>
                <a:lnTo>
                  <a:pt x="243" y="779"/>
                </a:lnTo>
                <a:lnTo>
                  <a:pt x="261" y="721"/>
                </a:lnTo>
                <a:lnTo>
                  <a:pt x="274" y="669"/>
                </a:lnTo>
                <a:lnTo>
                  <a:pt x="292" y="604"/>
                </a:lnTo>
                <a:lnTo>
                  <a:pt x="415" y="0"/>
                </a:lnTo>
                <a:lnTo>
                  <a:pt x="364" y="18"/>
                </a:lnTo>
                <a:lnTo>
                  <a:pt x="312" y="28"/>
                </a:lnTo>
                <a:lnTo>
                  <a:pt x="216" y="38"/>
                </a:lnTo>
                <a:lnTo>
                  <a:pt x="106" y="45"/>
                </a:lnTo>
                <a:lnTo>
                  <a:pt x="110" y="680"/>
                </a:lnTo>
                <a:lnTo>
                  <a:pt x="106" y="762"/>
                </a:lnTo>
                <a:lnTo>
                  <a:pt x="99" y="824"/>
                </a:lnTo>
                <a:lnTo>
                  <a:pt x="86" y="879"/>
                </a:lnTo>
                <a:lnTo>
                  <a:pt x="58" y="920"/>
                </a:lnTo>
                <a:lnTo>
                  <a:pt x="0" y="961"/>
                </a:lnTo>
                <a:close/>
              </a:path>
            </a:pathLst>
          </a:custGeom>
          <a:solidFill>
            <a:srgbClr val="FFA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9683" name="Oval 122"/>
          <p:cNvSpPr>
            <a:spLocks noChangeArrowheads="1"/>
          </p:cNvSpPr>
          <p:nvPr/>
        </p:nvSpPr>
        <p:spPr bwMode="auto">
          <a:xfrm>
            <a:off x="9011116" y="2874584"/>
            <a:ext cx="874019" cy="124297"/>
          </a:xfrm>
          <a:prstGeom prst="ellipse">
            <a:avLst/>
          </a:prstGeom>
          <a:solidFill>
            <a:srgbClr val="C06000"/>
          </a:solidFill>
          <a:ln w="7938">
            <a:solidFill>
              <a:srgbClr val="E07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6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31" name="AutoShape 23" descr="50%"/>
          <p:cNvSpPr>
            <a:spLocks noGrp="1" noChangeArrowheads="1"/>
          </p:cNvSpPr>
          <p:nvPr>
            <p:ph type="title"/>
          </p:nvPr>
        </p:nvSpPr>
        <p:spPr>
          <a:xfrm>
            <a:off x="547422" y="367638"/>
            <a:ext cx="9619774" cy="952359"/>
          </a:xfrm>
        </p:spPr>
        <p:txBody>
          <a:bodyPr/>
          <a:lstStyle/>
          <a:p>
            <a:pPr eaLnBrk="1" hangingPunct="1">
              <a:defRPr/>
            </a:pPr>
            <a:r>
              <a:rPr lang="ar-SA" sz="4600"/>
              <a:t>ما الشكل الذي يختلف عن الأشكال الأخرى ؟</a:t>
            </a:r>
            <a:endParaRPr lang="en-US" sz="4600"/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FFC6F-C7EF-4C52-ACF8-8BBB3DD978C9}" type="slidenum">
              <a:rPr lang="ar-SA"/>
              <a:pPr>
                <a:defRPr/>
              </a:pPr>
              <a:t>11</a:t>
            </a:fld>
            <a:endParaRPr lang="en-US"/>
          </a:p>
        </p:txBody>
      </p:sp>
      <p:sp>
        <p:nvSpPr>
          <p:cNvPr id="70659" name="Line 2"/>
          <p:cNvSpPr>
            <a:spLocks noChangeShapeType="1"/>
          </p:cNvSpPr>
          <p:nvPr/>
        </p:nvSpPr>
        <p:spPr bwMode="auto">
          <a:xfrm>
            <a:off x="2315872" y="4789805"/>
            <a:ext cx="267216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 anchor="ctr">
            <a:spAutoFit/>
          </a:bodyPr>
          <a:lstStyle/>
          <a:p>
            <a:endParaRPr lang="en-US"/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0" y="3452987"/>
            <a:ext cx="10688638" cy="3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>
            <a:spAutoFit/>
          </a:bodyPr>
          <a:lstStyle/>
          <a:p>
            <a:endParaRPr lang="en-US"/>
          </a:p>
        </p:txBody>
      </p:sp>
      <p:cxnSp>
        <p:nvCxnSpPr>
          <p:cNvPr id="70661" name="AutoShape 7"/>
          <p:cNvCxnSpPr>
            <a:cxnSpLocks noChangeShapeType="1"/>
          </p:cNvCxnSpPr>
          <p:nvPr/>
        </p:nvCxnSpPr>
        <p:spPr bwMode="auto">
          <a:xfrm flipV="1">
            <a:off x="6056895" y="5462058"/>
            <a:ext cx="3384735" cy="252095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038" name="Group 30"/>
          <p:cNvGrpSpPr>
            <a:grpSpLocks/>
          </p:cNvGrpSpPr>
          <p:nvPr/>
        </p:nvGrpSpPr>
        <p:grpSpPr bwMode="auto">
          <a:xfrm>
            <a:off x="4720815" y="3450552"/>
            <a:ext cx="1603296" cy="1341006"/>
            <a:chOff x="2544" y="1971"/>
            <a:chExt cx="864" cy="766"/>
          </a:xfrm>
        </p:grpSpPr>
        <p:sp>
          <p:nvSpPr>
            <p:cNvPr id="70675" name="AutoShape 6"/>
            <p:cNvSpPr>
              <a:spLocks noChangeArrowheads="1"/>
            </p:cNvSpPr>
            <p:nvPr/>
          </p:nvSpPr>
          <p:spPr bwMode="auto">
            <a:xfrm>
              <a:off x="2544" y="1971"/>
              <a:ext cx="864" cy="523"/>
            </a:xfrm>
            <a:prstGeom prst="rtTriangle">
              <a:avLst/>
            </a:prstGeom>
            <a:solidFill>
              <a:srgbClr val="33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0676" name="Text Box 15"/>
            <p:cNvSpPr txBox="1">
              <a:spLocks noChangeArrowheads="1"/>
            </p:cNvSpPr>
            <p:nvPr/>
          </p:nvSpPr>
          <p:spPr bwMode="auto">
            <a:xfrm>
              <a:off x="2608" y="2245"/>
              <a:ext cx="348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5000" b="1">
                  <a:latin typeface="Times New Roman" pitchFamily="18" charset="0"/>
                  <a:cs typeface="DecoType Thuluth" pitchFamily="2" charset="-78"/>
                </a:rPr>
                <a:t>2</a:t>
              </a:r>
              <a:endParaRPr lang="en-US" sz="1600" b="1">
                <a:latin typeface="Times New Roman" pitchFamily="18" charset="0"/>
                <a:cs typeface="DecoType Thuluth" pitchFamily="2" charset="-78"/>
              </a:endParaRPr>
            </a:p>
          </p:txBody>
        </p:sp>
      </p:grpSp>
      <p:grpSp>
        <p:nvGrpSpPr>
          <p:cNvPr id="299035" name="Group 27"/>
          <p:cNvGrpSpPr>
            <a:grpSpLocks/>
          </p:cNvGrpSpPr>
          <p:nvPr/>
        </p:nvGrpSpPr>
        <p:grpSpPr bwMode="auto">
          <a:xfrm>
            <a:off x="7214830" y="5756172"/>
            <a:ext cx="2315872" cy="861325"/>
            <a:chOff x="3888" y="3288"/>
            <a:chExt cx="1248" cy="492"/>
          </a:xfrm>
        </p:grpSpPr>
        <p:sp>
          <p:nvSpPr>
            <p:cNvPr id="70673" name="Oval 8"/>
            <p:cNvSpPr>
              <a:spLocks noChangeArrowheads="1"/>
            </p:cNvSpPr>
            <p:nvPr/>
          </p:nvSpPr>
          <p:spPr bwMode="auto">
            <a:xfrm>
              <a:off x="3888" y="3476"/>
              <a:ext cx="1248" cy="247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0674" name="Text Box 17"/>
            <p:cNvSpPr txBox="1">
              <a:spLocks noChangeArrowheads="1"/>
            </p:cNvSpPr>
            <p:nvPr/>
          </p:nvSpPr>
          <p:spPr bwMode="auto">
            <a:xfrm>
              <a:off x="4387" y="3288"/>
              <a:ext cx="272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5000" b="1">
                  <a:latin typeface="Times New Roman" pitchFamily="18" charset="0"/>
                  <a:cs typeface="DecoType Thuluth" pitchFamily="2" charset="-78"/>
                </a:rPr>
                <a:t>3</a:t>
              </a:r>
              <a:endParaRPr lang="en-US" sz="1600" b="1">
                <a:latin typeface="Times New Roman" pitchFamily="18" charset="0"/>
                <a:cs typeface="DecoType Thuluth" pitchFamily="2" charset="-78"/>
              </a:endParaRPr>
            </a:p>
          </p:txBody>
        </p:sp>
      </p:grpSp>
      <p:grpSp>
        <p:nvGrpSpPr>
          <p:cNvPr id="299036" name="Group 28"/>
          <p:cNvGrpSpPr>
            <a:grpSpLocks/>
          </p:cNvGrpSpPr>
          <p:nvPr/>
        </p:nvGrpSpPr>
        <p:grpSpPr bwMode="auto">
          <a:xfrm>
            <a:off x="1514224" y="5378027"/>
            <a:ext cx="1870512" cy="1428538"/>
            <a:chOff x="816" y="3072"/>
            <a:chExt cx="1008" cy="816"/>
          </a:xfrm>
        </p:grpSpPr>
        <p:sp>
          <p:nvSpPr>
            <p:cNvPr id="70671" name="AutoShape 21"/>
            <p:cNvSpPr>
              <a:spLocks noChangeArrowheads="1"/>
            </p:cNvSpPr>
            <p:nvPr/>
          </p:nvSpPr>
          <p:spPr bwMode="auto">
            <a:xfrm>
              <a:off x="816" y="3072"/>
              <a:ext cx="1008" cy="816"/>
            </a:xfrm>
            <a:prstGeom prst="flowChartInputOutpu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70672" name="Text Box 16"/>
            <p:cNvSpPr txBox="1">
              <a:spLocks noChangeArrowheads="1"/>
            </p:cNvSpPr>
            <p:nvPr/>
          </p:nvSpPr>
          <p:spPr bwMode="auto">
            <a:xfrm>
              <a:off x="1134" y="3126"/>
              <a:ext cx="242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/>
              <a:r>
                <a:rPr lang="ar-IQ" sz="6600" b="1" dirty="0">
                  <a:latin typeface="Times New Roman" pitchFamily="18" charset="0"/>
                  <a:cs typeface="DecoType Thuluth" pitchFamily="2" charset="-78"/>
                </a:rPr>
                <a:t>4</a:t>
              </a:r>
              <a:endParaRPr lang="en-US" sz="2400" b="1" dirty="0">
                <a:latin typeface="Times New Roman" pitchFamily="18" charset="0"/>
                <a:cs typeface="DecoType Thuluth" pitchFamily="2" charset="-78"/>
              </a:endParaRPr>
            </a:p>
          </p:txBody>
        </p:sp>
      </p:grpSp>
      <p:grpSp>
        <p:nvGrpSpPr>
          <p:cNvPr id="299037" name="Group 29"/>
          <p:cNvGrpSpPr>
            <a:grpSpLocks/>
          </p:cNvGrpSpPr>
          <p:nvPr/>
        </p:nvGrpSpPr>
        <p:grpSpPr bwMode="auto">
          <a:xfrm>
            <a:off x="712576" y="2773045"/>
            <a:ext cx="2404944" cy="2016760"/>
            <a:chOff x="384" y="1584"/>
            <a:chExt cx="1296" cy="1152"/>
          </a:xfrm>
        </p:grpSpPr>
        <p:sp>
          <p:nvSpPr>
            <p:cNvPr id="70669" name="Oval 20"/>
            <p:cNvSpPr>
              <a:spLocks noChangeArrowheads="1"/>
            </p:cNvSpPr>
            <p:nvPr/>
          </p:nvSpPr>
          <p:spPr bwMode="auto">
            <a:xfrm>
              <a:off x="384" y="1584"/>
              <a:ext cx="1296" cy="11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70670" name="Text Box 13"/>
            <p:cNvSpPr txBox="1">
              <a:spLocks noChangeArrowheads="1"/>
            </p:cNvSpPr>
            <p:nvPr/>
          </p:nvSpPr>
          <p:spPr bwMode="auto">
            <a:xfrm>
              <a:off x="894" y="1973"/>
              <a:ext cx="272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rtl="0"/>
              <a:r>
                <a:rPr lang="en-US" sz="5000" b="1">
                  <a:latin typeface="Times New Roman" pitchFamily="18" charset="0"/>
                  <a:cs typeface="DecoType Thuluth" pitchFamily="2" charset="-78"/>
                </a:rPr>
                <a:t>1</a:t>
              </a:r>
              <a:endParaRPr lang="en-US" sz="1600" b="1">
                <a:latin typeface="Times New Roman" pitchFamily="18" charset="0"/>
                <a:cs typeface="DecoType Thuluth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559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92" decel="100000"/>
                                        <p:tgtEl>
                                          <p:spTgt spid="2990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92" decel="100000"/>
                                        <p:tgtEl>
                                          <p:spTgt spid="2990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990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92" fill="hold"/>
                                        <p:tgtEl>
                                          <p:spTgt spid="299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99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92" fill="hold"/>
                                        <p:tgtEl>
                                          <p:spTgt spid="299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99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9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9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9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9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9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9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9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9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43" name="AutoShape 11" descr="50%"/>
          <p:cNvSpPr>
            <a:spLocks noGrp="1" noChangeArrowheads="1"/>
          </p:cNvSpPr>
          <p:nvPr>
            <p:ph type="title"/>
          </p:nvPr>
        </p:nvSpPr>
        <p:spPr>
          <a:xfrm>
            <a:off x="714432" y="2907846"/>
            <a:ext cx="9619774" cy="1526575"/>
          </a:xfrm>
        </p:spPr>
        <p:txBody>
          <a:bodyPr/>
          <a:lstStyle/>
          <a:p>
            <a:pPr eaLnBrk="1" hangingPunct="1">
              <a:defRPr/>
            </a:pPr>
            <a:r>
              <a:rPr lang="ar-SA" sz="4600"/>
              <a:t>إذا اخترت هذا الشكل …تهانينا…فهذه هي الإجابة الصحيحة.</a:t>
            </a:r>
            <a:endParaRPr lang="en-US" sz="460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88657-5897-4541-A6D1-479101AA8B03}" type="slidenum">
              <a:rPr lang="ar-SA"/>
              <a:pPr>
                <a:defRPr/>
              </a:pPr>
              <a:t>12</a:t>
            </a:fld>
            <a:endParaRPr lang="en-US"/>
          </a:p>
        </p:txBody>
      </p:sp>
      <p:sp>
        <p:nvSpPr>
          <p:cNvPr id="71683" name="Line 2"/>
          <p:cNvSpPr>
            <a:spLocks noChangeShapeType="1"/>
          </p:cNvSpPr>
          <p:nvPr/>
        </p:nvSpPr>
        <p:spPr bwMode="auto">
          <a:xfrm>
            <a:off x="2315872" y="4789805"/>
            <a:ext cx="267216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 anchor="ctr">
            <a:spAutoFit/>
          </a:bodyPr>
          <a:lstStyle/>
          <a:p>
            <a:endParaRPr lang="en-US"/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0" y="3452987"/>
            <a:ext cx="10688638" cy="3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>
            <a:spAutoFit/>
          </a:bodyPr>
          <a:lstStyle/>
          <a:p>
            <a:endParaRPr lang="en-US"/>
          </a:p>
        </p:txBody>
      </p:sp>
      <p:grpSp>
        <p:nvGrpSpPr>
          <p:cNvPr id="300044" name="Group 12"/>
          <p:cNvGrpSpPr>
            <a:grpSpLocks/>
          </p:cNvGrpSpPr>
          <p:nvPr/>
        </p:nvGrpSpPr>
        <p:grpSpPr bwMode="auto">
          <a:xfrm>
            <a:off x="1154225" y="1442544"/>
            <a:ext cx="2408655" cy="1283233"/>
            <a:chOff x="622" y="824"/>
            <a:chExt cx="1298" cy="733"/>
          </a:xfrm>
        </p:grpSpPr>
        <p:sp>
          <p:nvSpPr>
            <p:cNvPr id="71688" name="Oval 4"/>
            <p:cNvSpPr>
              <a:spLocks noChangeArrowheads="1"/>
            </p:cNvSpPr>
            <p:nvPr/>
          </p:nvSpPr>
          <p:spPr bwMode="auto">
            <a:xfrm>
              <a:off x="672" y="824"/>
              <a:ext cx="1248" cy="272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endParaRPr lang="en-US" sz="1600" b="1">
                <a:latin typeface="Times New Roman" pitchFamily="18" charset="0"/>
                <a:cs typeface="DecoType Thuluth" pitchFamily="2" charset="-78"/>
              </a:endParaRPr>
            </a:p>
          </p:txBody>
        </p:sp>
        <p:sp>
          <p:nvSpPr>
            <p:cNvPr id="71689" name="Text Box 7"/>
            <p:cNvSpPr txBox="1">
              <a:spLocks noChangeArrowheads="1"/>
            </p:cNvSpPr>
            <p:nvPr/>
          </p:nvSpPr>
          <p:spPr bwMode="auto">
            <a:xfrm>
              <a:off x="622" y="1065"/>
              <a:ext cx="272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5000" b="1">
                  <a:latin typeface="Times New Roman" pitchFamily="18" charset="0"/>
                  <a:cs typeface="DecoType Thuluth" pitchFamily="2" charset="-78"/>
                </a:rPr>
                <a:t>1</a:t>
              </a:r>
              <a:endParaRPr lang="en-US" sz="1600" b="1">
                <a:latin typeface="Times New Roman" pitchFamily="18" charset="0"/>
                <a:cs typeface="DecoType Thuluth" pitchFamily="2" charset="-78"/>
              </a:endParaRPr>
            </a:p>
          </p:txBody>
        </p:sp>
      </p:grpSp>
      <p:sp>
        <p:nvSpPr>
          <p:cNvPr id="300041" name="Text Box 9"/>
          <p:cNvSpPr txBox="1">
            <a:spLocks noChangeArrowheads="1"/>
          </p:cNvSpPr>
          <p:nvPr/>
        </p:nvSpPr>
        <p:spPr bwMode="auto">
          <a:xfrm>
            <a:off x="2735252" y="5029005"/>
            <a:ext cx="5975246" cy="10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/>
            <a:r>
              <a:rPr lang="ar-SA" sz="3200" b="1">
                <a:latin typeface="Times New Roman" pitchFamily="18" charset="0"/>
                <a:cs typeface="Tahoma (Arabic)" pitchFamily="42" charset="-78"/>
              </a:rPr>
              <a:t>هذا الشكل هو الوحيد الذى ليس له </a:t>
            </a:r>
          </a:p>
          <a:p>
            <a:pPr algn="ctr"/>
            <a:r>
              <a:rPr lang="ar-SA" sz="3200" b="1">
                <a:latin typeface="Times New Roman" pitchFamily="18" charset="0"/>
                <a:cs typeface="Tahoma (Arabic)" pitchFamily="42" charset="-78"/>
              </a:rPr>
              <a:t>أى أركان محدبة.</a:t>
            </a:r>
            <a:endParaRPr lang="ar-SA" sz="2300" b="1">
              <a:latin typeface="Times New Roman" pitchFamily="18" charset="0"/>
              <a:cs typeface="Tahoma (Arabic)" pitchFamily="4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8801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0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0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0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0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0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0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0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0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43" grpId="0" animBg="1"/>
      <p:bldP spid="3000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72" name="AutoShape 16" descr="50%"/>
          <p:cNvSpPr>
            <a:spLocks noGrp="1" noChangeArrowheads="1"/>
          </p:cNvSpPr>
          <p:nvPr>
            <p:ph type="title"/>
          </p:nvPr>
        </p:nvSpPr>
        <p:spPr>
          <a:xfrm>
            <a:off x="630927" y="2986626"/>
            <a:ext cx="9619774" cy="1526575"/>
          </a:xfrm>
        </p:spPr>
        <p:txBody>
          <a:bodyPr/>
          <a:lstStyle/>
          <a:p>
            <a:pPr eaLnBrk="1" hangingPunct="1">
              <a:defRPr/>
            </a:pPr>
            <a:r>
              <a:rPr lang="ar-SA" sz="4600"/>
              <a:t>إذا اخترت هذا الشكل …تهانينا…فهذه هي الإجابة الصحيحة.</a:t>
            </a:r>
            <a:endParaRPr lang="en-US" sz="460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EFADA-DB33-49FC-9100-E7C1528AB0C5}" type="slidenum">
              <a:rPr lang="ar-SA"/>
              <a:pPr>
                <a:defRPr/>
              </a:pPr>
              <a:t>13</a:t>
            </a:fld>
            <a:endParaRPr lang="en-US"/>
          </a:p>
        </p:txBody>
      </p:sp>
      <p:sp>
        <p:nvSpPr>
          <p:cNvPr id="72707" name="Line 2"/>
          <p:cNvSpPr>
            <a:spLocks noChangeShapeType="1"/>
          </p:cNvSpPr>
          <p:nvPr/>
        </p:nvSpPr>
        <p:spPr bwMode="auto">
          <a:xfrm>
            <a:off x="2315872" y="4789805"/>
            <a:ext cx="267216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 anchor="ctr">
            <a:spAutoFit/>
          </a:bodyPr>
          <a:lstStyle/>
          <a:p>
            <a:endParaRPr lang="en-US"/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0" y="3452987"/>
            <a:ext cx="10688638" cy="3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>
            <a:spAutoFit/>
          </a:bodyPr>
          <a:lstStyle/>
          <a:p>
            <a:endParaRPr lang="en-US"/>
          </a:p>
        </p:txBody>
      </p:sp>
      <p:cxnSp>
        <p:nvCxnSpPr>
          <p:cNvPr id="72709" name="AutoShape 5"/>
          <p:cNvCxnSpPr>
            <a:cxnSpLocks noChangeShapeType="1"/>
          </p:cNvCxnSpPr>
          <p:nvPr/>
        </p:nvCxnSpPr>
        <p:spPr bwMode="auto">
          <a:xfrm flipV="1">
            <a:off x="9352558" y="5630122"/>
            <a:ext cx="3384735" cy="252095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1075" name="Group 19"/>
          <p:cNvGrpSpPr>
            <a:grpSpLocks/>
          </p:cNvGrpSpPr>
          <p:nvPr/>
        </p:nvGrpSpPr>
        <p:grpSpPr bwMode="auto">
          <a:xfrm>
            <a:off x="1892780" y="880582"/>
            <a:ext cx="1954017" cy="1052147"/>
            <a:chOff x="1020" y="503"/>
            <a:chExt cx="1053" cy="601"/>
          </a:xfrm>
        </p:grpSpPr>
        <p:sp>
          <p:nvSpPr>
            <p:cNvPr id="72713" name="AutoShape 4"/>
            <p:cNvSpPr>
              <a:spLocks noChangeArrowheads="1"/>
            </p:cNvSpPr>
            <p:nvPr/>
          </p:nvSpPr>
          <p:spPr bwMode="auto">
            <a:xfrm>
              <a:off x="1020" y="503"/>
              <a:ext cx="864" cy="523"/>
            </a:xfrm>
            <a:prstGeom prst="rtTriangle">
              <a:avLst/>
            </a:prstGeom>
            <a:solidFill>
              <a:srgbClr val="33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2714" name="Text Box 8"/>
            <p:cNvSpPr txBox="1">
              <a:spLocks noChangeArrowheads="1"/>
            </p:cNvSpPr>
            <p:nvPr/>
          </p:nvSpPr>
          <p:spPr bwMode="auto">
            <a:xfrm>
              <a:off x="1801" y="612"/>
              <a:ext cx="272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5000" b="1">
                  <a:latin typeface="Times New Roman" pitchFamily="18" charset="0"/>
                  <a:cs typeface="DecoType Thuluth" pitchFamily="2" charset="-78"/>
                </a:rPr>
                <a:t>2</a:t>
              </a:r>
              <a:endParaRPr lang="en-US" sz="1600" b="1">
                <a:latin typeface="Times New Roman" pitchFamily="18" charset="0"/>
                <a:cs typeface="DecoType Thuluth" pitchFamily="2" charset="-78"/>
              </a:endParaRPr>
            </a:p>
          </p:txBody>
        </p:sp>
      </p:grpSp>
      <p:sp>
        <p:nvSpPr>
          <p:cNvPr id="301068" name="Text Box 12"/>
          <p:cNvSpPr txBox="1">
            <a:spLocks noChangeArrowheads="1"/>
          </p:cNvSpPr>
          <p:nvPr/>
        </p:nvSpPr>
        <p:spPr bwMode="auto">
          <a:xfrm>
            <a:off x="2863292" y="4934469"/>
            <a:ext cx="5561435" cy="10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/>
            <a:r>
              <a:rPr lang="ar-SA" sz="3200" b="1">
                <a:latin typeface="Times New Roman" pitchFamily="18" charset="0"/>
                <a:cs typeface="Tahoma (Arabic)" pitchFamily="42" charset="-78"/>
              </a:rPr>
              <a:t>هذا الشكل هو الوحيد الذى تتكون جوانبه</a:t>
            </a:r>
          </a:p>
          <a:p>
            <a:pPr algn="ctr"/>
            <a:r>
              <a:rPr lang="ar-SA" sz="3200" b="1">
                <a:latin typeface="Times New Roman" pitchFamily="18" charset="0"/>
                <a:cs typeface="Tahoma (Arabic)" pitchFamily="42" charset="-78"/>
              </a:rPr>
              <a:t>من خطوط مستقيمة تمامًا</a:t>
            </a:r>
            <a:endParaRPr lang="ar-SA" sz="2300" b="1">
              <a:latin typeface="Times New Roman" pitchFamily="18" charset="0"/>
              <a:cs typeface="Tahoma (Arabic)" pitchFamily="4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389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1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1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1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1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72" grpId="0" animBg="1"/>
      <p:bldP spid="3010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47" name="AutoShape 19" descr="50%"/>
          <p:cNvSpPr>
            <a:spLocks noGrp="1" noChangeArrowheads="1"/>
          </p:cNvSpPr>
          <p:nvPr>
            <p:ph type="title"/>
          </p:nvPr>
        </p:nvSpPr>
        <p:spPr>
          <a:xfrm>
            <a:off x="714432" y="2431667"/>
            <a:ext cx="9619774" cy="1526575"/>
          </a:xfrm>
        </p:spPr>
        <p:txBody>
          <a:bodyPr/>
          <a:lstStyle/>
          <a:p>
            <a:pPr eaLnBrk="1" hangingPunct="1">
              <a:defRPr/>
            </a:pPr>
            <a:r>
              <a:rPr lang="ar-SA" sz="4600"/>
              <a:t>اذا اخترت هذا الشكل …تهانينا…فهذه هي الإجابة الصحيحة.</a:t>
            </a:r>
            <a:endParaRPr lang="en-US" sz="460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EDFEB-930E-420E-A8EF-CAB848B68DB9}" type="slidenum">
              <a:rPr lang="ar-SA"/>
              <a:pPr>
                <a:defRPr/>
              </a:pPr>
              <a:t>14</a:t>
            </a:fld>
            <a:endParaRPr lang="en-US"/>
          </a:p>
        </p:txBody>
      </p:sp>
      <p:sp>
        <p:nvSpPr>
          <p:cNvPr id="75779" name="Line 2"/>
          <p:cNvSpPr>
            <a:spLocks noChangeShapeType="1"/>
          </p:cNvSpPr>
          <p:nvPr/>
        </p:nvSpPr>
        <p:spPr bwMode="auto">
          <a:xfrm>
            <a:off x="2315872" y="3109172"/>
            <a:ext cx="267216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 anchor="ctr">
            <a:spAutoFit/>
          </a:bodyPr>
          <a:lstStyle/>
          <a:p>
            <a:endParaRPr lang="en-US"/>
          </a:p>
        </p:txBody>
      </p:sp>
      <p:sp>
        <p:nvSpPr>
          <p:cNvPr id="304138" name="Text Box 10"/>
          <p:cNvSpPr txBox="1">
            <a:spLocks noChangeArrowheads="1"/>
          </p:cNvSpPr>
          <p:nvPr/>
        </p:nvSpPr>
        <p:spPr bwMode="auto">
          <a:xfrm>
            <a:off x="2520118" y="4223702"/>
            <a:ext cx="6281183" cy="10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/>
            <a:r>
              <a:rPr lang="ar-SA" sz="3200" b="1">
                <a:latin typeface="Times New Roman" pitchFamily="18" charset="0"/>
                <a:cs typeface="Tahoma (Arabic)" pitchFamily="42" charset="-78"/>
              </a:rPr>
              <a:t>هذا الشكل هو الوحيد الذى هو عبارة عن شكل</a:t>
            </a:r>
          </a:p>
          <a:p>
            <a:pPr algn="ctr"/>
            <a:r>
              <a:rPr lang="ar-SA" sz="3200" b="1">
                <a:latin typeface="Times New Roman" pitchFamily="18" charset="0"/>
                <a:cs typeface="Tahoma (Arabic)" pitchFamily="42" charset="-78"/>
              </a:rPr>
              <a:t>منحني الأضلاع.</a:t>
            </a:r>
            <a:endParaRPr lang="ar-SA" sz="2300" b="1">
              <a:latin typeface="Times New Roman" pitchFamily="18" charset="0"/>
              <a:cs typeface="Tahoma (Arabic)" pitchFamily="42" charset="-78"/>
            </a:endParaRPr>
          </a:p>
        </p:txBody>
      </p:sp>
      <p:grpSp>
        <p:nvGrpSpPr>
          <p:cNvPr id="304148" name="Group 20"/>
          <p:cNvGrpSpPr>
            <a:grpSpLocks/>
          </p:cNvGrpSpPr>
          <p:nvPr/>
        </p:nvGrpSpPr>
        <p:grpSpPr bwMode="auto">
          <a:xfrm>
            <a:off x="1311028" y="739396"/>
            <a:ext cx="2482882" cy="1428538"/>
            <a:chOff x="748" y="391"/>
            <a:chExt cx="1338" cy="816"/>
          </a:xfrm>
        </p:grpSpPr>
        <p:sp>
          <p:nvSpPr>
            <p:cNvPr id="75783" name="Text Box 6"/>
            <p:cNvSpPr txBox="1">
              <a:spLocks noChangeArrowheads="1"/>
            </p:cNvSpPr>
            <p:nvPr/>
          </p:nvSpPr>
          <p:spPr bwMode="auto">
            <a:xfrm>
              <a:off x="1879" y="566"/>
              <a:ext cx="207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/>
              <a:r>
                <a:rPr lang="ar-IQ" sz="5000" b="1" dirty="0">
                  <a:latin typeface="Times New Roman" pitchFamily="18" charset="0"/>
                  <a:cs typeface="DecoType Thuluth" pitchFamily="2" charset="-78"/>
                </a:rPr>
                <a:t>4</a:t>
              </a:r>
              <a:endParaRPr lang="en-US" sz="1600" b="1" dirty="0">
                <a:latin typeface="Times New Roman" pitchFamily="18" charset="0"/>
                <a:cs typeface="DecoType Thuluth" pitchFamily="2" charset="-78"/>
              </a:endParaRPr>
            </a:p>
          </p:txBody>
        </p:sp>
        <p:sp>
          <p:nvSpPr>
            <p:cNvPr id="75784" name="AutoShape 12"/>
            <p:cNvSpPr>
              <a:spLocks noChangeArrowheads="1"/>
            </p:cNvSpPr>
            <p:nvPr/>
          </p:nvSpPr>
          <p:spPr bwMode="auto">
            <a:xfrm>
              <a:off x="748" y="391"/>
              <a:ext cx="1008" cy="816"/>
            </a:xfrm>
            <a:prstGeom prst="flowChartInputOutpu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315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4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41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41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04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04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4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04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041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47" grpId="0" animBg="1"/>
      <p:bldP spid="3041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9" name="AutoShape 7" descr="50%"/>
          <p:cNvSpPr>
            <a:spLocks noGrp="1" noChangeArrowheads="1"/>
          </p:cNvSpPr>
          <p:nvPr>
            <p:ph type="title"/>
          </p:nvPr>
        </p:nvSpPr>
        <p:spPr>
          <a:xfrm>
            <a:off x="547422" y="2510446"/>
            <a:ext cx="9679156" cy="2303868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SA" sz="4600" dirty="0">
                <a:latin typeface="Arial" pitchFamily="34" charset="0"/>
                <a:cs typeface="Arial" pitchFamily="34" charset="0"/>
              </a:rPr>
              <a:t>بمعنى آخر </a:t>
            </a:r>
            <a:br>
              <a:rPr lang="ar-SA" sz="4600" dirty="0">
                <a:latin typeface="Arial" pitchFamily="34" charset="0"/>
                <a:cs typeface="Arial" pitchFamily="34" charset="0"/>
              </a:rPr>
            </a:br>
            <a:r>
              <a:rPr lang="ar-SA" sz="4600" dirty="0">
                <a:latin typeface="Arial" pitchFamily="34" charset="0"/>
                <a:cs typeface="Arial" pitchFamily="34" charset="0"/>
              </a:rPr>
              <a:t>كل الإجابات السابقة صحيحة وتتوقف </a:t>
            </a:r>
            <a:br>
              <a:rPr lang="ar-SA" sz="4600" dirty="0">
                <a:latin typeface="Arial" pitchFamily="34" charset="0"/>
                <a:cs typeface="Arial" pitchFamily="34" charset="0"/>
              </a:rPr>
            </a:br>
            <a:r>
              <a:rPr lang="ar-SA" sz="4600" dirty="0">
                <a:latin typeface="Arial" pitchFamily="34" charset="0"/>
                <a:cs typeface="Arial" pitchFamily="34" charset="0"/>
              </a:rPr>
              <a:t>صحتها على وجهة نظرك في الاختيار</a:t>
            </a:r>
            <a:endParaRPr lang="en-US" sz="4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8400C-C071-46C4-8C71-4D34CBE0DE1D}" type="slidenum">
              <a:rPr lang="ar-SA"/>
              <a:pPr>
                <a:defRPr/>
              </a:pPr>
              <a:t>15</a:t>
            </a:fld>
            <a:endParaRPr lang="en-US"/>
          </a:p>
        </p:txBody>
      </p:sp>
      <p:sp>
        <p:nvSpPr>
          <p:cNvPr id="76803" name="Line 2"/>
          <p:cNvSpPr>
            <a:spLocks noChangeShapeType="1"/>
          </p:cNvSpPr>
          <p:nvPr/>
        </p:nvSpPr>
        <p:spPr bwMode="auto">
          <a:xfrm>
            <a:off x="2315872" y="4789805"/>
            <a:ext cx="267216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AutoShape 1026" descr="50%"/>
          <p:cNvSpPr>
            <a:spLocks noGrp="1" noChangeArrowheads="1"/>
          </p:cNvSpPr>
          <p:nvPr>
            <p:ph type="title"/>
          </p:nvPr>
        </p:nvSpPr>
        <p:spPr>
          <a:xfrm>
            <a:off x="714433" y="525198"/>
            <a:ext cx="9007404" cy="1666628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SA" dirty="0"/>
              <a:t>اكتب إجابتك على ورقة خارجية لو سمحت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12326" name="Rectangle 1030" descr="50%"/>
          <p:cNvSpPr>
            <a:spLocks noGrp="1" noChangeArrowheads="1"/>
          </p:cNvSpPr>
          <p:nvPr>
            <p:ph idx="1"/>
          </p:nvPr>
        </p:nvSpPr>
        <p:spPr>
          <a:xfrm>
            <a:off x="799793" y="2669757"/>
            <a:ext cx="9005548" cy="2382647"/>
          </a:xfrm>
        </p:spPr>
        <p:txBody>
          <a:bodyPr lIns="143703" rIns="143703"/>
          <a:lstStyle/>
          <a:p>
            <a:pPr indent="-182865" algn="r" rtl="1">
              <a:buNone/>
              <a:defRPr/>
            </a:pPr>
            <a:r>
              <a:rPr lang="ar-SA" sz="4000" dirty="0"/>
              <a:t>ما الأشياء التي تتمنى أن تقدمها</a:t>
            </a:r>
            <a:r>
              <a:rPr lang="en-US" sz="4000" dirty="0"/>
              <a:t> </a:t>
            </a:r>
            <a:r>
              <a:rPr lang="ar-SA" sz="4000" dirty="0"/>
              <a:t>في مجال عملك ؟</a:t>
            </a:r>
            <a:endParaRPr lang="en-US" sz="4000" dirty="0"/>
          </a:p>
          <a:p>
            <a:pPr indent="-182865" algn="r" rtl="1">
              <a:buNone/>
              <a:defRPr/>
            </a:pPr>
            <a:r>
              <a:rPr lang="ar-SA" sz="4000" dirty="0"/>
              <a:t>اكتب إجاباتك  مبتدئاً بعبارة " أنا أتمنى .... "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CDE11-A766-47BD-8553-C65368DA4C2A}" type="slidenum">
              <a:rPr lang="ar-SA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2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AutoShape 1026" descr="50%"/>
          <p:cNvSpPr>
            <a:spLocks noGrp="1" noChangeArrowheads="1"/>
          </p:cNvSpPr>
          <p:nvPr>
            <p:ph type="title"/>
          </p:nvPr>
        </p:nvSpPr>
        <p:spPr>
          <a:xfrm>
            <a:off x="630927" y="763288"/>
            <a:ext cx="9426785" cy="238615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SA" dirty="0">
                <a:latin typeface="Arial" pitchFamily="34" charset="0"/>
                <a:cs typeface="Arial" pitchFamily="34" charset="0"/>
              </a:rPr>
              <a:t>ما الأشياء التي تشعر أنك تواجه صعوبة في التعامل معها خاصة في مجال عملك </a:t>
            </a: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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D5AFB-7018-4BD9-99D4-171D20528B99}" type="slidenum">
              <a:rPr lang="ar-SA"/>
              <a:pPr>
                <a:defRPr/>
              </a:pPr>
              <a:t>17</a:t>
            </a:fld>
            <a:endParaRPr lang="en-US"/>
          </a:p>
        </p:txBody>
      </p:sp>
      <p:sp>
        <p:nvSpPr>
          <p:cNvPr id="313348" name="Rectangle 1028"/>
          <p:cNvSpPr>
            <a:spLocks noChangeArrowheads="1"/>
          </p:cNvSpPr>
          <p:nvPr/>
        </p:nvSpPr>
        <p:spPr bwMode="auto">
          <a:xfrm>
            <a:off x="2063501" y="3928480"/>
            <a:ext cx="3206591" cy="630238"/>
          </a:xfrm>
          <a:prstGeom prst="rect">
            <a:avLst/>
          </a:prstGeom>
          <a:solidFill>
            <a:srgbClr val="000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313349" name="Rectangle 1029"/>
          <p:cNvSpPr>
            <a:spLocks noChangeArrowheads="1"/>
          </p:cNvSpPr>
          <p:nvPr/>
        </p:nvSpPr>
        <p:spPr bwMode="auto">
          <a:xfrm>
            <a:off x="4201229" y="4558718"/>
            <a:ext cx="3206591" cy="630238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313350" name="Rectangle 1030"/>
          <p:cNvSpPr>
            <a:spLocks noChangeArrowheads="1"/>
          </p:cNvSpPr>
          <p:nvPr/>
        </p:nvSpPr>
        <p:spPr bwMode="auto">
          <a:xfrm>
            <a:off x="2063501" y="5188955"/>
            <a:ext cx="3206591" cy="630238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04287" tIns="52144" rIns="104287" bIns="52144"/>
          <a:lstStyle/>
          <a:p>
            <a:pPr algn="ctr" eaLnBrk="0" hangingPunct="0"/>
            <a:endParaRPr lang="en-US" sz="2300" b="1">
              <a:latin typeface="Times New Roman" pitchFamily="18" charset="0"/>
            </a:endParaRPr>
          </a:p>
        </p:txBody>
      </p:sp>
      <p:sp>
        <p:nvSpPr>
          <p:cNvPr id="313351" name="Rectangle 1031"/>
          <p:cNvSpPr>
            <a:spLocks noChangeArrowheads="1"/>
          </p:cNvSpPr>
          <p:nvPr/>
        </p:nvSpPr>
        <p:spPr bwMode="auto">
          <a:xfrm>
            <a:off x="4201229" y="5819193"/>
            <a:ext cx="3206591" cy="630238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04287" tIns="52144" rIns="104287" bIns="52144"/>
          <a:lstStyle/>
          <a:p>
            <a:pPr algn="ctr" eaLnBrk="0" hangingPunct="0"/>
            <a:endParaRPr lang="en-US" sz="23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 decel="100000"/>
                                        <p:tgtEl>
                                          <p:spTgt spid="313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 decel="100000"/>
                                        <p:tgtEl>
                                          <p:spTgt spid="313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 decel="100000"/>
                                        <p:tgtEl>
                                          <p:spTgt spid="313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8" grpId="0" animBg="1"/>
      <p:bldP spid="313349" grpId="0" animBg="1"/>
      <p:bldP spid="313350" grpId="0" animBg="1"/>
      <p:bldP spid="3133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965990"/>
          </a:xfrm>
        </p:spPr>
        <p:txBody>
          <a:bodyPr>
            <a:normAutofit/>
          </a:bodyPr>
          <a:lstStyle/>
          <a:p>
            <a:pPr algn="r" rtl="1"/>
            <a:r>
              <a:rPr lang="ar-IQ" b="1" dirty="0">
                <a:solidFill>
                  <a:srgbClr val="7030A0"/>
                </a:solidFill>
              </a:rPr>
              <a:t>الابداع</a:t>
            </a:r>
            <a:r>
              <a:rPr lang="ar-SA" b="1" dirty="0">
                <a:solidFill>
                  <a:srgbClr val="7030A0"/>
                </a:solidFill>
              </a:rPr>
              <a:t> لغة واصطلاحاً 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ar-SA" b="1" dirty="0">
                <a:solidFill>
                  <a:srgbClr val="7030A0"/>
                </a:solidFill>
              </a:rPr>
              <a:t>مفهوم الإبداع لغوياً :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216" y="2431475"/>
            <a:ext cx="9886990" cy="4260290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ar-SA" sz="2700" b="1" dirty="0">
                <a:solidFill>
                  <a:srgbClr val="8E0000"/>
                </a:solidFill>
              </a:rPr>
              <a:t>الإبداع </a:t>
            </a:r>
            <a:r>
              <a:rPr lang="ar-SA" sz="2700" b="1" dirty="0"/>
              <a:t>لغة ابتداء الشيء او صنعه على غير مثال سابق ، اذ ج</a:t>
            </a:r>
            <a:r>
              <a:rPr lang="ar-IQ" sz="2700" b="1" dirty="0"/>
              <a:t>ـــــــــــــــ</a:t>
            </a:r>
            <a:r>
              <a:rPr lang="ar-SA" sz="2700" b="1" dirty="0"/>
              <a:t>اء تعبير </a:t>
            </a:r>
            <a:r>
              <a:rPr lang="ar-SA" sz="2700" b="1" dirty="0">
                <a:solidFill>
                  <a:srgbClr val="8E0000"/>
                </a:solidFill>
              </a:rPr>
              <a:t>" بدي</a:t>
            </a:r>
            <a:r>
              <a:rPr lang="ar-IQ" sz="2700" b="1" dirty="0">
                <a:solidFill>
                  <a:srgbClr val="8E0000"/>
                </a:solidFill>
              </a:rPr>
              <a:t>ـــــــــ</a:t>
            </a:r>
            <a:r>
              <a:rPr lang="ar-SA" sz="2700" b="1" dirty="0">
                <a:solidFill>
                  <a:srgbClr val="8E0000"/>
                </a:solidFill>
              </a:rPr>
              <a:t>ع السموات والارض " </a:t>
            </a:r>
            <a:r>
              <a:rPr lang="ar-SA" sz="2700" b="1" dirty="0"/>
              <a:t>في القرآن الكريم في كل من سورتي البقرة والأنعام ، ق</a:t>
            </a:r>
            <a:r>
              <a:rPr lang="ar-IQ" sz="2700" b="1" dirty="0"/>
              <a:t>ـــــــ</a:t>
            </a:r>
            <a:r>
              <a:rPr lang="ar-SA" sz="2700" b="1" dirty="0"/>
              <a:t>ال تعــــــــالى : </a:t>
            </a:r>
            <a:r>
              <a:rPr lang="ar-SA" sz="2700" b="1" dirty="0">
                <a:solidFill>
                  <a:srgbClr val="8E0000"/>
                </a:solidFill>
              </a:rPr>
              <a:t>" بديع السموات والارض </a:t>
            </a:r>
            <a:r>
              <a:rPr lang="ar-SA" sz="2700" b="1" dirty="0"/>
              <a:t>واذا قضى امراً فانما يقول له ك</a:t>
            </a:r>
            <a:r>
              <a:rPr lang="ar-IQ" sz="2700" b="1" dirty="0"/>
              <a:t>ـــــــ</a:t>
            </a:r>
            <a:r>
              <a:rPr lang="ar-SA" sz="2700" b="1" dirty="0"/>
              <a:t>ن فيكون " ( البقرة 117 ) وقال تعالى : </a:t>
            </a:r>
            <a:r>
              <a:rPr lang="ar-SA" sz="2700" b="1" dirty="0">
                <a:solidFill>
                  <a:srgbClr val="8E0000"/>
                </a:solidFill>
              </a:rPr>
              <a:t>" بديع السموات والارض </a:t>
            </a:r>
            <a:r>
              <a:rPr lang="ar-SA" sz="2700" b="1" dirty="0"/>
              <a:t>انى يكون له ولد ولم تكن له صاحبة وخلق كل شيء وهو بكل شيء عليم " ( الانعام ، 101 ) . 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434208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مستطيل 1"/>
          <p:cNvSpPr/>
          <p:nvPr/>
        </p:nvSpPr>
        <p:spPr>
          <a:xfrm>
            <a:off x="267216" y="588222"/>
            <a:ext cx="9976062" cy="936303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just" rtl="1">
              <a:lnSpc>
                <a:spcPct val="150000"/>
              </a:lnSpc>
            </a:pPr>
            <a:endParaRPr lang="ar-IQ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1157936" y="1176445"/>
            <a:ext cx="8907198" cy="5460619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r">
              <a:lnSpc>
                <a:spcPct val="200000"/>
              </a:lnSpc>
            </a:pPr>
            <a:r>
              <a:rPr lang="ar-SA" sz="4600" b="1" i="1" dirty="0">
                <a:solidFill>
                  <a:srgbClr val="7030A0"/>
                </a:solidFill>
              </a:rPr>
              <a:t>الإبداع اصطلاحاً : </a:t>
            </a:r>
            <a:br>
              <a:rPr lang="en-US" sz="3200" b="1" dirty="0"/>
            </a:br>
            <a:r>
              <a:rPr lang="ar-IQ" sz="3200" b="1" dirty="0"/>
              <a:t>  </a:t>
            </a:r>
            <a:r>
              <a:rPr lang="ar-SA" sz="3200" b="1" dirty="0"/>
              <a:t>لا</a:t>
            </a:r>
            <a:r>
              <a:rPr lang="ar-IQ" sz="3200" b="1" dirty="0"/>
              <a:t> </a:t>
            </a:r>
            <a:r>
              <a:rPr lang="ar-SA" sz="3200" b="1" dirty="0"/>
              <a:t>يوجد تعريف جامع لمفهوم </a:t>
            </a:r>
            <a:r>
              <a:rPr lang="ar-SA" sz="3200" b="1" dirty="0">
                <a:solidFill>
                  <a:schemeClr val="accent2"/>
                </a:solidFill>
              </a:rPr>
              <a:t>الإبداع</a:t>
            </a:r>
            <a:r>
              <a:rPr lang="ar-SA" sz="3200" b="1" dirty="0"/>
              <a:t> ، وق</a:t>
            </a:r>
            <a:r>
              <a:rPr lang="ar-IQ" sz="3200" b="1" dirty="0"/>
              <a:t>ـــــ</a:t>
            </a:r>
            <a:r>
              <a:rPr lang="ar-SA" sz="3200" b="1" dirty="0"/>
              <a:t>د يرجع سبب ذلك إلى إن</a:t>
            </a:r>
            <a:r>
              <a:rPr lang="ar-SA" sz="3200" b="1" dirty="0">
                <a:solidFill>
                  <a:schemeClr val="bg1"/>
                </a:solidFill>
              </a:rPr>
              <a:t> </a:t>
            </a:r>
            <a:r>
              <a:rPr lang="ar-SA" sz="3200" b="1" dirty="0">
                <a:solidFill>
                  <a:schemeClr val="accent2"/>
                </a:solidFill>
              </a:rPr>
              <a:t>الإبداع </a:t>
            </a:r>
            <a:r>
              <a:rPr lang="ar-SA" sz="3200" b="1" dirty="0"/>
              <a:t>ظاهرة مت</a:t>
            </a:r>
            <a:r>
              <a:rPr lang="ar-IQ" sz="3200" b="1" dirty="0"/>
              <a:t>ــ</a:t>
            </a:r>
            <a:r>
              <a:rPr lang="ar-SA" sz="3200" b="1" dirty="0"/>
              <a:t>عددة الجوانب ، فضلاً عن اخت</a:t>
            </a:r>
            <a:r>
              <a:rPr lang="ar-IQ" sz="3200" b="1" dirty="0"/>
              <a:t>ــــــــ</a:t>
            </a:r>
            <a:r>
              <a:rPr lang="ar-SA" sz="3200" b="1" dirty="0"/>
              <a:t>لاف وجهات نظ</a:t>
            </a:r>
            <a:r>
              <a:rPr lang="ar-IQ" sz="3200" b="1" dirty="0"/>
              <a:t>ـــــــ</a:t>
            </a:r>
            <a:r>
              <a:rPr lang="ar-SA" sz="3200" b="1" dirty="0"/>
              <a:t>ر الباحثين للإبداع باختلاف مدارسهم الفكري</a:t>
            </a:r>
            <a:r>
              <a:rPr lang="ar-IQ" sz="3200" b="1" dirty="0"/>
              <a:t>ـــــ</a:t>
            </a:r>
            <a:r>
              <a:rPr lang="ar-SA" sz="3200" b="1" dirty="0"/>
              <a:t>ة ومنطلقاتهم النظرية</a:t>
            </a:r>
            <a:r>
              <a:rPr lang="ar-IQ" sz="3200" b="1" dirty="0"/>
              <a:t> 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39" y="1176444"/>
            <a:ext cx="2672158" cy="151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0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>
          <a:xfrm>
            <a:off x="534432" y="302865"/>
            <a:ext cx="9619774" cy="6587732"/>
          </a:xfrm>
        </p:spPr>
        <p:txBody>
          <a:bodyPr/>
          <a:lstStyle/>
          <a:p>
            <a:pPr marL="955967" indent="-955967" algn="r"/>
            <a:r>
              <a:rPr lang="ar-IQ" sz="7200" b="1" dirty="0">
                <a:solidFill>
                  <a:srgbClr val="CC3300"/>
                </a:solidFill>
              </a:rPr>
              <a:t>بدون وجود حلم .. ملهم .. ومغري؛ تفقد الحياة نكهتها وطاقتها، ويتبرمج العقل نحو حلول تقليدية فقيرة</a:t>
            </a:r>
            <a:r>
              <a:rPr lang="ar-IQ" sz="4000" dirty="0">
                <a:solidFill>
                  <a:srgbClr val="CC3300"/>
                </a:solidFill>
              </a:rPr>
              <a:t> </a:t>
            </a:r>
            <a:endParaRPr lang="en-US" sz="40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71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180" y="1557978"/>
            <a:ext cx="9823177" cy="5029731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r" rtl="1">
              <a:lnSpc>
                <a:spcPct val="250000"/>
              </a:lnSpc>
              <a:buFont typeface="Wingdings" pitchFamily="2" charset="2"/>
              <a:buChar char="ü"/>
            </a:pPr>
            <a:r>
              <a:rPr lang="en-US" sz="3200" b="1" dirty="0"/>
              <a:t> </a:t>
            </a:r>
            <a:r>
              <a:rPr lang="ar-IQ" sz="3200" b="1" dirty="0"/>
              <a:t>هو الميل </a:t>
            </a:r>
            <a:r>
              <a:rPr lang="ar-IQ" sz="3200" b="1" dirty="0">
                <a:solidFill>
                  <a:srgbClr val="8E0000"/>
                </a:solidFill>
              </a:rPr>
              <a:t>لتوليد الافكار المفيدة </a:t>
            </a:r>
            <a:r>
              <a:rPr lang="ar-IQ" sz="3200" b="1" dirty="0"/>
              <a:t>في حل المشكلات سواءا على المستوى الشخصي او على مستوى الارتباط بالاخرين . </a:t>
            </a:r>
          </a:p>
          <a:p>
            <a:pPr algn="r" rtl="1">
              <a:lnSpc>
                <a:spcPct val="250000"/>
              </a:lnSpc>
              <a:buFont typeface="Wingdings" pitchFamily="2" charset="2"/>
              <a:buChar char="ü"/>
            </a:pPr>
            <a:r>
              <a:rPr lang="ar-IQ" sz="3200" b="1" dirty="0"/>
              <a:t>وهو القدرة على </a:t>
            </a:r>
            <a:r>
              <a:rPr lang="ar-IQ" sz="3200" b="1" dirty="0">
                <a:solidFill>
                  <a:srgbClr val="8E0000"/>
                </a:solidFill>
              </a:rPr>
              <a:t>توليد افكار ومفاهيم جديدة </a:t>
            </a:r>
            <a:r>
              <a:rPr lang="ar-IQ" sz="3200" b="1" dirty="0"/>
              <a:t>او </a:t>
            </a:r>
            <a:r>
              <a:rPr lang="ar-IQ" sz="3200" b="1" dirty="0">
                <a:solidFill>
                  <a:srgbClr val="8E0000"/>
                </a:solidFill>
              </a:rPr>
              <a:t>ايجاد ارتباطات جديدة بين الافكار </a:t>
            </a:r>
            <a:r>
              <a:rPr lang="ar-IQ" sz="3200" b="1" dirty="0"/>
              <a:t>لم يتوصل اليها احد من قبل .</a:t>
            </a:r>
          </a:p>
        </p:txBody>
      </p:sp>
    </p:spTree>
    <p:extLst>
      <p:ext uri="{BB962C8B-B14F-4D97-AF65-F5344CB8AC3E}">
        <p14:creationId xmlns:p14="http://schemas.microsoft.com/office/powerpoint/2010/main" val="900818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4" name="AutoShape 6" descr="50%"/>
          <p:cNvSpPr>
            <a:spLocks noGrp="1" noChangeArrowheads="1"/>
          </p:cNvSpPr>
          <p:nvPr>
            <p:ph type="title"/>
          </p:nvPr>
        </p:nvSpPr>
        <p:spPr>
          <a:xfrm>
            <a:off x="714432" y="208330"/>
            <a:ext cx="9090909" cy="1032889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SA" dirty="0"/>
              <a:t>تعريف الإبداع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EEB1F-7F3D-44F0-A143-E2F6F5103448}" type="slidenum">
              <a:rPr lang="ar-SA"/>
              <a:pPr>
                <a:defRPr/>
              </a:pPr>
              <a:t>21</a:t>
            </a:fld>
            <a:endParaRPr lang="en-US"/>
          </a:p>
        </p:txBody>
      </p:sp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712576" y="1636867"/>
            <a:ext cx="9085342" cy="1764665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</a:gradFill>
          <a:ln w="38100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algn="ctr"/>
            <a:r>
              <a:rPr lang="ar-SA" sz="4600">
                <a:solidFill>
                  <a:srgbClr val="FFFFCC"/>
                </a:solidFill>
                <a:latin typeface="Arial" charset="0"/>
              </a:rPr>
              <a:t>هو تصرف (عمل) يهدف إلى تحقيق إنتاج يتميز بالجدة والملاءمة وإمكانية التطوير</a:t>
            </a:r>
            <a:r>
              <a:rPr lang="ar-SA" sz="5000">
                <a:solidFill>
                  <a:srgbClr val="FFFFCC"/>
                </a:solidFill>
                <a:latin typeface="Arial" charset="0"/>
              </a:rPr>
              <a:t>.</a:t>
            </a:r>
            <a:endParaRPr lang="en-US" sz="500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714432" y="6038026"/>
            <a:ext cx="9085342" cy="84031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4287" tIns="52144" rIns="104287" bIns="52144"/>
          <a:lstStyle/>
          <a:p>
            <a:pPr marL="391077" indent="-391077" algn="ctr" eaLnBrk="0" hangingPunct="0">
              <a:spcBef>
                <a:spcPct val="20000"/>
              </a:spcBef>
            </a:pPr>
            <a:r>
              <a:rPr lang="ar-SA" sz="3600" b="1" dirty="0">
                <a:latin typeface="Arial" charset="0"/>
              </a:rPr>
              <a:t>الإبداع هو استحداث شيء جديد وهو قرين الابتكار.</a:t>
            </a:r>
            <a:r>
              <a:rPr lang="ar-SA" sz="3600" dirty="0">
                <a:solidFill>
                  <a:srgbClr val="CC3300"/>
                </a:solidFill>
                <a:latin typeface="Arial" charset="0"/>
              </a:rPr>
              <a:t> </a:t>
            </a:r>
            <a:endParaRPr lang="en-US" sz="3600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278533" name="Rectangle 5" descr="90%"/>
          <p:cNvSpPr>
            <a:spLocks noChangeArrowheads="1"/>
          </p:cNvSpPr>
          <p:nvPr/>
        </p:nvSpPr>
        <p:spPr bwMode="auto">
          <a:xfrm>
            <a:off x="714432" y="3756916"/>
            <a:ext cx="9085342" cy="2088538"/>
          </a:xfrm>
          <a:prstGeom prst="rect">
            <a:avLst/>
          </a:prstGeom>
          <a:pattFill prst="pct90">
            <a:fgClr>
              <a:srgbClr val="FFFFCC"/>
            </a:fgClr>
            <a:bgClr>
              <a:schemeClr val="bg1"/>
            </a:bgClr>
          </a:patt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algn="ctr" eaLnBrk="0" hangingPunct="0"/>
            <a:r>
              <a:rPr lang="ar-SA" sz="3400" b="1" dirty="0">
                <a:latin typeface="Arial" charset="0"/>
              </a:rPr>
              <a:t>الإنتاج غير المألوف ( من خلال فرد أو مجموعة عمل صغيرة ) والمتسم بالجدة والمتميز بأفكار ملائمة وقابلة للتنفيذ والتوظيف في استخدام أو استخدامات محددة.</a:t>
            </a:r>
          </a:p>
        </p:txBody>
      </p:sp>
    </p:spTree>
    <p:extLst>
      <p:ext uri="{BB962C8B-B14F-4D97-AF65-F5344CB8AC3E}">
        <p14:creationId xmlns:p14="http://schemas.microsoft.com/office/powerpoint/2010/main" val="36042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 animBg="1" autoUpdateAnimBg="0"/>
      <p:bldP spid="278532" grpId="0" animBg="1" autoUpdateAnimBg="0"/>
      <p:bldP spid="27853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61" name="AutoShape 9" descr="50%"/>
          <p:cNvSpPr>
            <a:spLocks noGrp="1" noChangeArrowheads="1"/>
          </p:cNvSpPr>
          <p:nvPr>
            <p:ph type="title"/>
          </p:nvPr>
        </p:nvSpPr>
        <p:spPr>
          <a:xfrm>
            <a:off x="714432" y="162812"/>
            <a:ext cx="9174414" cy="997876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SA" dirty="0"/>
              <a:t>(تابع) تعريف الإبداع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DD903-09E8-4B93-A776-1225D93D04C3}" type="slidenum">
              <a:rPr lang="ar-SA"/>
              <a:pPr>
                <a:defRPr/>
              </a:pPr>
              <a:t>22</a:t>
            </a:fld>
            <a:endParaRPr lang="en-US"/>
          </a:p>
        </p:txBody>
      </p:sp>
      <p:sp>
        <p:nvSpPr>
          <p:cNvPr id="279558" name="Rectangle 6" descr="ورق صحف"/>
          <p:cNvSpPr>
            <a:spLocks noChangeArrowheads="1"/>
          </p:cNvSpPr>
          <p:nvPr/>
        </p:nvSpPr>
        <p:spPr bwMode="auto">
          <a:xfrm>
            <a:off x="712576" y="1558087"/>
            <a:ext cx="9092765" cy="1484559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/>
          <a:p>
            <a:pPr marL="391077" indent="-391077" algn="ctr" eaLnBrk="0" hangingPunct="0"/>
            <a:r>
              <a:rPr lang="ar-SA" sz="3200" b="1">
                <a:solidFill>
                  <a:srgbClr val="000066"/>
                </a:solidFill>
                <a:latin typeface="Arial" charset="0"/>
              </a:rPr>
              <a:t>يشير مفهوم الإبداع إلى الوحدة المتكاملة لمجموعة العوامل الذاتية التي تقود إلى تحقيق إنتاج جديد وأصيل وذي قيمة من قبل الفرد أو الجماعة.</a:t>
            </a:r>
            <a:r>
              <a:rPr lang="ar-SA" sz="3200" b="1">
                <a:solidFill>
                  <a:schemeClr val="accent1"/>
                </a:solidFill>
                <a:latin typeface="Arial" charset="0"/>
              </a:rPr>
              <a:t> </a:t>
            </a:r>
          </a:p>
        </p:txBody>
      </p:sp>
      <p:sp>
        <p:nvSpPr>
          <p:cNvPr id="279560" name="Rectangle 8"/>
          <p:cNvSpPr>
            <a:spLocks noChangeArrowheads="1"/>
          </p:cNvSpPr>
          <p:nvPr/>
        </p:nvSpPr>
        <p:spPr bwMode="auto">
          <a:xfrm>
            <a:off x="809071" y="4249598"/>
            <a:ext cx="8996270" cy="1680633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algn="ctr" eaLnBrk="0" hangingPunct="0">
              <a:defRPr/>
            </a:pPr>
            <a:r>
              <a:rPr lang="ar-SA" sz="5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PT Bold Heading" pitchFamily="2" charset="-78"/>
              </a:rPr>
              <a:t>يعرف الإبداع بأنه</a:t>
            </a:r>
          </a:p>
          <a:p>
            <a:pPr algn="ctr" eaLnBrk="0" hangingPunct="0">
              <a:defRPr/>
            </a:pPr>
            <a:r>
              <a:rPr lang="ar-SA" sz="5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" عملية الإتيان بجديد ".</a:t>
            </a:r>
            <a:r>
              <a:rPr lang="ar-SA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endParaRPr lang="en-US" sz="5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1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8" grpId="0" animBg="1" autoUpdateAnimBg="0"/>
      <p:bldP spid="279560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523" y="2113841"/>
            <a:ext cx="9592982" cy="3221544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IQ" sz="2700" b="1" dirty="0"/>
              <a:t>الابداع يتجلى في كل صور </a:t>
            </a:r>
            <a:r>
              <a:rPr lang="ar-IQ" sz="2700" b="1" dirty="0">
                <a:solidFill>
                  <a:srgbClr val="8E0000"/>
                </a:solidFill>
              </a:rPr>
              <a:t>الانتاج</a:t>
            </a:r>
            <a:r>
              <a:rPr lang="ar-IQ" sz="2700" b="1" dirty="0"/>
              <a:t> او </a:t>
            </a:r>
            <a:r>
              <a:rPr lang="ar-IQ" sz="2700" b="1" dirty="0">
                <a:solidFill>
                  <a:srgbClr val="8E0000"/>
                </a:solidFill>
              </a:rPr>
              <a:t>الاختراع</a:t>
            </a:r>
            <a:r>
              <a:rPr lang="ar-IQ" sz="2700" b="1" dirty="0"/>
              <a:t> او </a:t>
            </a:r>
            <a:r>
              <a:rPr lang="ar-IQ" sz="2700" b="1" dirty="0">
                <a:solidFill>
                  <a:srgbClr val="8E0000"/>
                </a:solidFill>
              </a:rPr>
              <a:t>الاكتشاف </a:t>
            </a:r>
            <a:r>
              <a:rPr lang="ar-IQ" sz="2700" b="1" dirty="0"/>
              <a:t>لشيء ما ليس موجودا او معروفا من قبل ، سواء كان هذا الشيء </a:t>
            </a:r>
            <a:r>
              <a:rPr lang="ar-IQ" sz="2700" b="1" dirty="0">
                <a:solidFill>
                  <a:srgbClr val="920000"/>
                </a:solidFill>
              </a:rPr>
              <a:t>منتجا ماديا </a:t>
            </a:r>
            <a:r>
              <a:rPr lang="ar-IQ" sz="2700" b="1" dirty="0"/>
              <a:t>او</a:t>
            </a:r>
            <a:r>
              <a:rPr lang="ar-IQ" sz="2700" b="1" dirty="0">
                <a:solidFill>
                  <a:srgbClr val="920000"/>
                </a:solidFill>
              </a:rPr>
              <a:t> فكرة </a:t>
            </a:r>
            <a:r>
              <a:rPr lang="ar-IQ" sz="2700" b="1" dirty="0"/>
              <a:t>او </a:t>
            </a:r>
            <a:r>
              <a:rPr lang="ar-IQ" sz="2700" b="1" dirty="0">
                <a:solidFill>
                  <a:srgbClr val="920000"/>
                </a:solidFill>
              </a:rPr>
              <a:t>منظومة من الافكار </a:t>
            </a:r>
            <a:r>
              <a:rPr lang="ar-IQ" sz="2700" b="1" dirty="0"/>
              <a:t>او غير ذلك من النواتج الابداعية  . </a:t>
            </a:r>
          </a:p>
        </p:txBody>
      </p:sp>
      <p:sp>
        <p:nvSpPr>
          <p:cNvPr id="3" name="Cloud 2"/>
          <p:cNvSpPr/>
          <p:nvPr/>
        </p:nvSpPr>
        <p:spPr>
          <a:xfrm>
            <a:off x="6859412" y="922707"/>
            <a:ext cx="2525156" cy="873497"/>
          </a:xfrm>
          <a:prstGeom prst="cloud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r" rtl="1">
              <a:lnSpc>
                <a:spcPct val="150000"/>
              </a:lnSpc>
            </a:pPr>
            <a:r>
              <a:rPr lang="ar-IQ" sz="3600" b="1" dirty="0">
                <a:solidFill>
                  <a:srgbClr val="8E0000"/>
                </a:solidFill>
              </a:rPr>
              <a:t>اذن... </a:t>
            </a:r>
          </a:p>
        </p:txBody>
      </p:sp>
    </p:spTree>
    <p:extLst>
      <p:ext uri="{BB962C8B-B14F-4D97-AF65-F5344CB8AC3E}">
        <p14:creationId xmlns:p14="http://schemas.microsoft.com/office/powerpoint/2010/main" val="79824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76" name="AutoShape 12" descr="50%"/>
          <p:cNvSpPr>
            <a:spLocks noGrp="1" noChangeArrowheads="1"/>
          </p:cNvSpPr>
          <p:nvPr>
            <p:ph type="title"/>
          </p:nvPr>
        </p:nvSpPr>
        <p:spPr>
          <a:xfrm>
            <a:off x="831513" y="506815"/>
            <a:ext cx="8962868" cy="1129176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SA" sz="6200" dirty="0"/>
              <a:t>الإبـداع الإداري</a:t>
            </a:r>
            <a:endParaRPr lang="en-US" sz="6200" dirty="0"/>
          </a:p>
        </p:txBody>
      </p:sp>
      <p:sp>
        <p:nvSpPr>
          <p:cNvPr id="318477" name="AutoShape 13" descr="50%"/>
          <p:cNvSpPr>
            <a:spLocks noGrp="1" noChangeArrowheads="1"/>
          </p:cNvSpPr>
          <p:nvPr>
            <p:ph idx="1"/>
          </p:nvPr>
        </p:nvSpPr>
        <p:spPr>
          <a:xfrm>
            <a:off x="799793" y="1717399"/>
            <a:ext cx="8836683" cy="3096916"/>
          </a:xfrm>
          <a:prstGeom prst="roundRect">
            <a:avLst>
              <a:gd name="adj" fmla="val 16667"/>
            </a:avLst>
          </a:prstGeom>
          <a:ln>
            <a:round/>
            <a:headEnd type="none" w="med" len="med"/>
            <a:tailEnd type="none" w="med" len="med"/>
          </a:ln>
        </p:spPr>
        <p:txBody>
          <a:bodyPr/>
          <a:lstStyle/>
          <a:p>
            <a:pPr algn="r" rtl="1" eaLnBrk="1" hangingPunct="1">
              <a:buFontTx/>
              <a:buNone/>
              <a:defRPr/>
            </a:pPr>
            <a:r>
              <a:rPr lang="ar-SA" dirty="0"/>
              <a:t>	إجراء تحسين فائق في الإستراتيجيات أو السياسات أو الإجراءات وأدوات وأساليب العمل ومراجعتها من وقت إلى آخر لضمان جودة العمل.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>
              <a:defRPr/>
            </a:pPr>
            <a:fld id="{610BFEBF-DB18-4420-8EC9-20E908922402}" type="slidenum">
              <a:rPr lang="ar-SA"/>
              <a:pPr algn="l" rtl="1">
                <a:defRPr/>
              </a:pPr>
              <a:t>24</a:t>
            </a:fld>
            <a:endParaRPr lang="en-US"/>
          </a:p>
        </p:txBody>
      </p:sp>
      <p:sp>
        <p:nvSpPr>
          <p:cNvPr id="318471" name="AutoShape 7"/>
          <p:cNvSpPr>
            <a:spLocks noChangeArrowheads="1"/>
          </p:cNvSpPr>
          <p:nvPr/>
        </p:nvSpPr>
        <p:spPr bwMode="auto">
          <a:xfrm>
            <a:off x="709039" y="4924425"/>
            <a:ext cx="9085342" cy="1428538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algn="just" rtl="1" eaLnBrk="0" hangingPunct="0"/>
            <a:r>
              <a:rPr lang="ar-SA" sz="3200" dirty="0">
                <a:solidFill>
                  <a:schemeClr val="bg1"/>
                </a:solidFill>
                <a:latin typeface="Arial" charset="0"/>
              </a:rPr>
              <a:t>كما يمكننا تعريفه بأنه " </a:t>
            </a:r>
            <a:r>
              <a:rPr lang="ar-SA" sz="3200" b="1" dirty="0">
                <a:solidFill>
                  <a:schemeClr val="bg1"/>
                </a:solidFill>
                <a:latin typeface="Arial" charset="0"/>
              </a:rPr>
              <a:t>ابتكار آلية جديدة للعمل عن طريق التوظيف الأمثل للإمكانات المتاحة من أجل الوصول للهدف بأقل تكلفة وأسرع وقت ممكن.</a:t>
            </a:r>
            <a:endParaRPr lang="ar-SA" sz="5000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82948" name="AutoShape 8"/>
          <p:cNvCxnSpPr>
            <a:cxnSpLocks noChangeShapeType="1"/>
          </p:cNvCxnSpPr>
          <p:nvPr/>
        </p:nvCxnSpPr>
        <p:spPr bwMode="auto">
          <a:xfrm>
            <a:off x="9809052" y="882332"/>
            <a:ext cx="445360" cy="378143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8474" name="AutoShape 10"/>
          <p:cNvCxnSpPr>
            <a:cxnSpLocks noChangeShapeType="1"/>
            <a:endCxn id="318471" idx="3"/>
          </p:cNvCxnSpPr>
          <p:nvPr/>
        </p:nvCxnSpPr>
        <p:spPr bwMode="auto">
          <a:xfrm flipH="1">
            <a:off x="9794382" y="680826"/>
            <a:ext cx="11134" cy="4957868"/>
          </a:xfrm>
          <a:prstGeom prst="bentConnector3">
            <a:avLst>
              <a:gd name="adj1" fmla="val -2300000"/>
            </a:avLst>
          </a:prstGeom>
          <a:noFill/>
          <a:ln w="571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6449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8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71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AutoShape 2" descr="50%"/>
          <p:cNvSpPr>
            <a:spLocks noGrp="1" noChangeArrowheads="1"/>
          </p:cNvSpPr>
          <p:nvPr>
            <p:ph type="title"/>
          </p:nvPr>
        </p:nvSpPr>
        <p:spPr>
          <a:xfrm rot="20532012">
            <a:off x="1781440" y="1092412"/>
            <a:ext cx="4381229" cy="84031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sz="5500">
                <a:cs typeface="Times New Roman" pitchFamily="18" charset="0"/>
              </a:rPr>
              <a:t>أهمية الإبـداع</a:t>
            </a:r>
            <a:endParaRPr lang="en-US" sz="5500">
              <a:cs typeface="Times New Roman" pitchFamily="18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4A124-A220-4D6A-8C37-A31601F08AD8}" type="slidenum">
              <a:rPr lang="ar-SA"/>
              <a:pPr>
                <a:defRPr/>
              </a:pPr>
              <a:t>25</a:t>
            </a:fld>
            <a:endParaRPr lang="en-US"/>
          </a:p>
        </p:txBody>
      </p:sp>
      <p:sp>
        <p:nvSpPr>
          <p:cNvPr id="83972" name="WordArt 3"/>
          <p:cNvSpPr>
            <a:spLocks noChangeArrowheads="1" noChangeShapeType="1" noTextEdit="1"/>
          </p:cNvSpPr>
          <p:nvPr/>
        </p:nvSpPr>
        <p:spPr bwMode="auto">
          <a:xfrm rot="-1100186">
            <a:off x="1298966" y="1950235"/>
            <a:ext cx="7660191" cy="3277235"/>
          </a:xfrm>
          <a:prstGeom prst="rect">
            <a:avLst/>
          </a:prstGeom>
        </p:spPr>
        <p:txBody>
          <a:bodyPr wrap="none" lIns="104287" tIns="52144" rIns="104287" bIns="5214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IQ" sz="41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08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</a:rPr>
              <a:t>ماذا نريد من الإبداع ؟</a:t>
            </a:r>
          </a:p>
          <a:p>
            <a:pPr algn="ctr"/>
            <a:r>
              <a:rPr lang="ar-IQ" sz="41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08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</a:rPr>
              <a:t>وماذا يريد الإبداع منا ؟</a:t>
            </a:r>
            <a:endParaRPr lang="en-US" sz="41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108000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5257088"/>
      </p:ext>
    </p:extLst>
  </p:cSld>
  <p:clrMapOvr>
    <a:masterClrMapping/>
  </p:clrMapOvr>
  <p:transition spd="slow"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C0BA4-97DA-452C-8E5D-18ADC0804DC5}" type="slidenum">
              <a:rPr lang="ar-SA">
                <a:latin typeface="Arial" pitchFamily="34" charset="0"/>
                <a:cs typeface="Arial" pitchFamily="34" charset="0"/>
              </a:rPr>
              <a:pPr>
                <a:defRPr/>
              </a:pPr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2494016" y="840317"/>
            <a:ext cx="8194622" cy="924348"/>
          </a:xfrm>
          <a:prstGeom prst="rect">
            <a:avLst/>
          </a:prstGeom>
          <a:solidFill>
            <a:srgbClr val="7600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algn="ctr" eaLnBrk="0" hangingPunct="0"/>
            <a:r>
              <a:rPr lang="ar-SA" sz="2700" b="1" dirty="0">
                <a:solidFill>
                  <a:schemeClr val="bg1"/>
                </a:solidFill>
                <a:latin typeface="Arial" charset="0"/>
              </a:rPr>
              <a:t>تواجه المنظمات حالياً ومستقبلاً مرحلة صعبة من التغيير.</a:t>
            </a:r>
            <a:r>
              <a:rPr lang="ar-SA" sz="3200" dirty="0">
                <a:solidFill>
                  <a:schemeClr val="bg1"/>
                </a:solidFill>
                <a:latin typeface="Arial" charset="0"/>
              </a:rPr>
              <a:t> </a:t>
            </a:r>
            <a:endParaRPr lang="en-US" sz="3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0950" name="Rectangle 6" descr="رخام أبيض"/>
          <p:cNvSpPr>
            <a:spLocks noChangeArrowheads="1"/>
          </p:cNvSpPr>
          <p:nvPr/>
        </p:nvSpPr>
        <p:spPr bwMode="auto">
          <a:xfrm>
            <a:off x="2494016" y="1848697"/>
            <a:ext cx="8194622" cy="10924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mpd="thickThin">
            <a:solidFill>
              <a:srgbClr val="76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 anchor="ctr"/>
          <a:lstStyle/>
          <a:p>
            <a:pPr algn="ctr" eaLnBrk="0" hangingPunct="0"/>
            <a:r>
              <a:rPr lang="ar-SA" sz="2700" b="1" dirty="0">
                <a:solidFill>
                  <a:srgbClr val="760000"/>
                </a:solidFill>
                <a:latin typeface="Arial" charset="0"/>
              </a:rPr>
              <a:t>حاجة المنظمات إلى زيادة قدرتها التنافسية</a:t>
            </a:r>
          </a:p>
          <a:p>
            <a:pPr algn="ctr" eaLnBrk="0" hangingPunct="0"/>
            <a:r>
              <a:rPr lang="ar-SA" sz="2700" b="1" dirty="0">
                <a:solidFill>
                  <a:srgbClr val="760000"/>
                </a:solidFill>
                <a:latin typeface="Arial" charset="0"/>
              </a:rPr>
              <a:t> وتقديم خدماتها بشكل أفضل </a:t>
            </a:r>
            <a:endParaRPr lang="en-US" sz="2700" b="1" dirty="0">
              <a:solidFill>
                <a:srgbClr val="760000"/>
              </a:solidFill>
              <a:latin typeface="Arial" charset="0"/>
            </a:endParaRPr>
          </a:p>
        </p:txBody>
      </p:sp>
      <p:sp>
        <p:nvSpPr>
          <p:cNvPr id="210951" name="Rectangle 7" descr="نسيج أزرق"/>
          <p:cNvSpPr>
            <a:spLocks noChangeArrowheads="1"/>
          </p:cNvSpPr>
          <p:nvPr/>
        </p:nvSpPr>
        <p:spPr bwMode="auto">
          <a:xfrm>
            <a:off x="2494016" y="3025140"/>
            <a:ext cx="8194622" cy="134450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57150" cmpd="thickThin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algn="ctr" eaLnBrk="0" hangingPunct="0"/>
            <a:r>
              <a:rPr lang="ar-SA" sz="2700" b="1" dirty="0">
                <a:latin typeface="Arial" charset="0"/>
              </a:rPr>
              <a:t>يزيد الإبداع من تقدم المنظمات, وقابليتها للتكيف مع المتغيرات وزيادة المرونة في عملياتها الإدارية والفنية المستمرة.</a:t>
            </a:r>
          </a:p>
        </p:txBody>
      </p:sp>
      <p:sp>
        <p:nvSpPr>
          <p:cNvPr id="210952" name="Rectangle 8"/>
          <p:cNvSpPr>
            <a:spLocks noChangeArrowheads="1"/>
          </p:cNvSpPr>
          <p:nvPr/>
        </p:nvSpPr>
        <p:spPr bwMode="auto">
          <a:xfrm>
            <a:off x="2494016" y="4453678"/>
            <a:ext cx="8194622" cy="1260475"/>
          </a:xfrm>
          <a:prstGeom prst="rect">
            <a:avLst/>
          </a:prstGeom>
          <a:solidFill>
            <a:schemeClr val="bg2"/>
          </a:solidFill>
          <a:ln w="57150" cmpd="thickThin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 anchor="ctr"/>
          <a:lstStyle/>
          <a:p>
            <a:pPr algn="ctr" eaLnBrk="0" hangingPunct="0"/>
            <a:r>
              <a:rPr lang="ar-IQ" sz="3600" dirty="0">
                <a:solidFill>
                  <a:srgbClr val="FF0000"/>
                </a:solidFill>
                <a:latin typeface="Arial" charset="0"/>
              </a:rPr>
              <a:t>   </a:t>
            </a:r>
            <a:r>
              <a:rPr lang="ar-SA" sz="2700" b="1" dirty="0">
                <a:solidFill>
                  <a:srgbClr val="FF0000"/>
                </a:solidFill>
                <a:latin typeface="Arial" charset="0"/>
              </a:rPr>
              <a:t>يساعد الإبداع على اكتشاف</a:t>
            </a:r>
          </a:p>
          <a:p>
            <a:pPr algn="ctr" eaLnBrk="0" hangingPunct="0"/>
            <a:r>
              <a:rPr lang="ar-SA" sz="2700" b="1" dirty="0">
                <a:solidFill>
                  <a:srgbClr val="FF0000"/>
                </a:solidFill>
                <a:latin typeface="Arial" charset="0"/>
              </a:rPr>
              <a:t> ودعم قدرات الأفراد الذاتية وتوجيهها نحو تطوير المنظمة.</a:t>
            </a:r>
          </a:p>
        </p:txBody>
      </p:sp>
      <p:sp>
        <p:nvSpPr>
          <p:cNvPr id="210954" name="Rectangle 10" descr="نسيج قرنفلي"/>
          <p:cNvSpPr>
            <a:spLocks noChangeArrowheads="1"/>
          </p:cNvSpPr>
          <p:nvPr/>
        </p:nvSpPr>
        <p:spPr bwMode="auto">
          <a:xfrm>
            <a:off x="89072" y="924348"/>
            <a:ext cx="2315872" cy="201676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57150" cmpd="thickThin">
            <a:solidFill>
              <a:srgbClr val="76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 anchor="ctr"/>
          <a:lstStyle/>
          <a:p>
            <a:pPr algn="ctr" eaLnBrk="0" hangingPunct="0"/>
            <a:r>
              <a:rPr lang="ar-SA" sz="2700" b="1">
                <a:solidFill>
                  <a:srgbClr val="800000"/>
                </a:solidFill>
                <a:latin typeface="Arial" charset="0"/>
              </a:rPr>
              <a:t>يقلل من فرص</a:t>
            </a:r>
          </a:p>
          <a:p>
            <a:pPr algn="ctr" eaLnBrk="0" hangingPunct="0"/>
            <a:r>
              <a:rPr lang="ar-SA" sz="2700" b="1">
                <a:solidFill>
                  <a:srgbClr val="800000"/>
                </a:solidFill>
                <a:latin typeface="Arial" charset="0"/>
              </a:rPr>
              <a:t> ظهور ونمو </a:t>
            </a:r>
          </a:p>
          <a:p>
            <a:pPr algn="ctr" eaLnBrk="0" hangingPunct="0"/>
            <a:r>
              <a:rPr lang="ar-SA" sz="2700" b="1">
                <a:solidFill>
                  <a:srgbClr val="800000"/>
                </a:solidFill>
                <a:latin typeface="Arial" charset="0"/>
              </a:rPr>
              <a:t>المشكلات الإدارية</a:t>
            </a:r>
            <a:r>
              <a:rPr lang="ar-SA" sz="3200">
                <a:solidFill>
                  <a:schemeClr val="bg2"/>
                </a:solidFill>
                <a:latin typeface="Arial" charset="0"/>
              </a:rPr>
              <a:t> </a:t>
            </a:r>
            <a:endParaRPr lang="en-US" sz="3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10956" name="Rectangle 12"/>
          <p:cNvSpPr>
            <a:spLocks noChangeArrowheads="1"/>
          </p:cNvSpPr>
          <p:nvPr/>
        </p:nvSpPr>
        <p:spPr bwMode="auto">
          <a:xfrm>
            <a:off x="2494016" y="5798185"/>
            <a:ext cx="8194622" cy="1092412"/>
          </a:xfrm>
          <a:prstGeom prst="rect">
            <a:avLst/>
          </a:prstGeom>
          <a:solidFill>
            <a:srgbClr val="FFFFCC"/>
          </a:solidFill>
          <a:ln w="57150" cmpd="thickThin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 anchor="ctr"/>
          <a:lstStyle/>
          <a:p>
            <a:pPr algn="ctr" eaLnBrk="0" hangingPunct="0"/>
            <a:r>
              <a:rPr lang="ar-SA" sz="2700" b="1">
                <a:solidFill>
                  <a:srgbClr val="760000"/>
                </a:solidFill>
                <a:latin typeface="Arial" charset="0"/>
              </a:rPr>
              <a:t>يساعد الإبداع في تحقيق الذات والشعور </a:t>
            </a:r>
          </a:p>
          <a:p>
            <a:pPr algn="ctr" eaLnBrk="0" hangingPunct="0"/>
            <a:r>
              <a:rPr lang="ar-SA" sz="2700" b="1">
                <a:solidFill>
                  <a:srgbClr val="760000"/>
                </a:solidFill>
                <a:latin typeface="Arial" charset="0"/>
              </a:rPr>
              <a:t>بالإنجاز لجميع العاملين في المنظمة.</a:t>
            </a:r>
            <a:endParaRPr lang="en-US" sz="2700" b="1">
              <a:solidFill>
                <a:srgbClr val="760000"/>
              </a:solidFill>
              <a:latin typeface="Arial" charset="0"/>
            </a:endParaRPr>
          </a:p>
        </p:txBody>
      </p:sp>
      <p:sp>
        <p:nvSpPr>
          <p:cNvPr id="85001" name="Rectangle 14"/>
          <p:cNvSpPr>
            <a:spLocks noChangeArrowheads="1"/>
          </p:cNvSpPr>
          <p:nvPr/>
        </p:nvSpPr>
        <p:spPr bwMode="auto">
          <a:xfrm>
            <a:off x="742266" y="84032"/>
            <a:ext cx="8016479" cy="672253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algn="ctr" eaLnBrk="0" hangingPunct="0"/>
            <a:r>
              <a:rPr lang="ar-SA" sz="4100" b="1">
                <a:solidFill>
                  <a:schemeClr val="bg1"/>
                </a:solidFill>
                <a:latin typeface="Arial" charset="0"/>
              </a:rPr>
              <a:t>أهمية الإبـداع</a:t>
            </a:r>
            <a:endParaRPr lang="en-US" sz="41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0960" name="Rectangle 16" descr="Green marble"/>
          <p:cNvSpPr>
            <a:spLocks noChangeArrowheads="1"/>
          </p:cNvSpPr>
          <p:nvPr/>
        </p:nvSpPr>
        <p:spPr bwMode="auto">
          <a:xfrm>
            <a:off x="89072" y="3109172"/>
            <a:ext cx="2315872" cy="3865457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57150" cmpd="thickThin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 anchor="ctr"/>
          <a:lstStyle/>
          <a:p>
            <a:pPr algn="ctr" eaLnBrk="0" hangingPunct="0"/>
            <a:r>
              <a:rPr lang="ar-SA" sz="2700" b="1">
                <a:solidFill>
                  <a:srgbClr val="FFFFFF"/>
                </a:solidFill>
                <a:latin typeface="Arial" charset="0"/>
              </a:rPr>
              <a:t>يدفع </a:t>
            </a:r>
          </a:p>
          <a:p>
            <a:pPr algn="ctr" eaLnBrk="0" hangingPunct="0"/>
            <a:r>
              <a:rPr lang="ar-SA" sz="2700" b="1">
                <a:solidFill>
                  <a:srgbClr val="FFFFFF"/>
                </a:solidFill>
                <a:latin typeface="Arial" charset="0"/>
              </a:rPr>
              <a:t>المنظمات</a:t>
            </a:r>
          </a:p>
          <a:p>
            <a:pPr algn="ctr" eaLnBrk="0" hangingPunct="0"/>
            <a:r>
              <a:rPr lang="ar-SA" sz="2700" b="1">
                <a:solidFill>
                  <a:srgbClr val="FFFFFF"/>
                </a:solidFill>
                <a:latin typeface="Arial" charset="0"/>
              </a:rPr>
              <a:t> للحصول</a:t>
            </a:r>
          </a:p>
          <a:p>
            <a:pPr algn="ctr" eaLnBrk="0" hangingPunct="0"/>
            <a:r>
              <a:rPr lang="ar-SA" sz="2700" b="1">
                <a:solidFill>
                  <a:srgbClr val="FFFFFF"/>
                </a:solidFill>
                <a:latin typeface="Arial" charset="0"/>
              </a:rPr>
              <a:t> على </a:t>
            </a:r>
          </a:p>
          <a:p>
            <a:pPr algn="ctr" eaLnBrk="0" hangingPunct="0"/>
            <a:r>
              <a:rPr lang="ar-SA" sz="2700" b="1">
                <a:solidFill>
                  <a:srgbClr val="FFFFFF"/>
                </a:solidFill>
                <a:latin typeface="Arial" charset="0"/>
              </a:rPr>
              <a:t>مراكز </a:t>
            </a:r>
          </a:p>
          <a:p>
            <a:pPr algn="ctr" eaLnBrk="0" hangingPunct="0"/>
            <a:r>
              <a:rPr lang="ar-SA" sz="2700" b="1">
                <a:solidFill>
                  <a:srgbClr val="FFFFFF"/>
                </a:solidFill>
                <a:latin typeface="Arial" charset="0"/>
              </a:rPr>
              <a:t>التميز والتقدم </a:t>
            </a:r>
            <a:endParaRPr lang="en-US" sz="27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5003" name="AutoShape 17"/>
          <p:cNvSpPr>
            <a:spLocks noChangeArrowheads="1"/>
          </p:cNvSpPr>
          <p:nvPr/>
        </p:nvSpPr>
        <p:spPr bwMode="auto">
          <a:xfrm>
            <a:off x="801648" y="336127"/>
            <a:ext cx="2494016" cy="756285"/>
          </a:xfrm>
          <a:prstGeom prst="curvedRightArrow">
            <a:avLst>
              <a:gd name="adj1" fmla="val 20000"/>
              <a:gd name="adj2" fmla="val 40000"/>
              <a:gd name="adj3" fmla="val 103704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645" tIns="53375" rIns="102645" bIns="53375" anchor="ctr"/>
          <a:lstStyle/>
          <a:p>
            <a:pPr algn="ctr"/>
            <a:endParaRPr lang="en-US">
              <a:solidFill>
                <a:srgbClr val="76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9" grpId="0" animBg="1" autoUpdateAnimBg="0"/>
      <p:bldP spid="210950" grpId="0" animBg="1" autoUpdateAnimBg="0"/>
      <p:bldP spid="210951" grpId="0" animBg="1" autoUpdateAnimBg="0"/>
      <p:bldP spid="210952" grpId="0" animBg="1" autoUpdateAnimBg="0"/>
      <p:bldP spid="210954" grpId="0" animBg="1" autoUpdateAnimBg="0"/>
      <p:bldP spid="210956" grpId="0" animBg="1" autoUpdateAnimBg="0"/>
      <p:bldP spid="210960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AutoShape 2" descr="50%"/>
          <p:cNvSpPr>
            <a:spLocks noGrp="1" noChangeArrowheads="1"/>
          </p:cNvSpPr>
          <p:nvPr>
            <p:ph type="title"/>
          </p:nvPr>
        </p:nvSpPr>
        <p:spPr>
          <a:xfrm>
            <a:off x="712576" y="168064"/>
            <a:ext cx="9176271" cy="913844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SA" dirty="0"/>
              <a:t>أهمية التدريب على الإبداع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6532C-F3F3-4C35-9FB6-3C7477AD2586}" type="slidenum">
              <a:rPr lang="ar-SA"/>
              <a:pPr>
                <a:defRPr/>
              </a:pPr>
              <a:t>27</a:t>
            </a:fld>
            <a:endParaRPr lang="en-US"/>
          </a:p>
        </p:txBody>
      </p:sp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534432" y="1335754"/>
            <a:ext cx="9352558" cy="1008380"/>
          </a:xfrm>
          <a:prstGeom prst="rect">
            <a:avLst/>
          </a:prstGeom>
          <a:solidFill>
            <a:srgbClr val="003300"/>
          </a:solidFill>
          <a:ln w="28575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645" tIns="53375" rIns="102645" bIns="53375" anchor="ctr"/>
          <a:lstStyle/>
          <a:p>
            <a:pPr algn="ctr" eaLnBrk="0" hangingPunct="0"/>
            <a:r>
              <a:rPr lang="ar-SA" sz="3200" b="1">
                <a:solidFill>
                  <a:srgbClr val="FFFFCC"/>
                </a:solidFill>
                <a:latin typeface="PT Bold Heading" pitchFamily="2" charset="-78"/>
                <a:cs typeface="Times New Roman" pitchFamily="18" charset="0"/>
              </a:rPr>
              <a:t>تطوير وتنمية معارف ومهارات الأفراد والتأثير على اتجاهاتهم وسلوكهم</a:t>
            </a:r>
            <a:r>
              <a:rPr lang="ar-SA" sz="2700" b="1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700" b="1">
              <a:latin typeface="Times New Roman" pitchFamily="18" charset="0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534432" y="2512197"/>
            <a:ext cx="9352558" cy="588222"/>
          </a:xfrm>
          <a:prstGeom prst="rect">
            <a:avLst/>
          </a:prstGeom>
          <a:solidFill>
            <a:srgbClr val="FFFF99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645" tIns="53375" rIns="102645" bIns="53375" anchor="ctr"/>
          <a:lstStyle/>
          <a:p>
            <a:pPr algn="ctr" eaLnBrk="0" hangingPunct="0"/>
            <a:r>
              <a:rPr lang="ar-SA" sz="3200" b="1" dirty="0">
                <a:latin typeface="PT Bold Heading" pitchFamily="2" charset="-78"/>
                <a:cs typeface="Times New Roman" pitchFamily="18" charset="0"/>
              </a:rPr>
              <a:t>يسهم في بناء الثقة لدى الأفراد العاملين</a:t>
            </a:r>
            <a:r>
              <a:rPr lang="ar-SA" sz="2700" dirty="0">
                <a:latin typeface="PT Bold Heading" pitchFamily="2" charset="-78"/>
                <a:cs typeface="AdvertisingBold" pitchFamily="2" charset="-78"/>
              </a:rPr>
              <a:t> </a:t>
            </a:r>
            <a:endParaRPr lang="en-US" sz="2700" dirty="0">
              <a:latin typeface="PT Bold Heading" pitchFamily="2" charset="-78"/>
              <a:cs typeface="AdvertisingBold" pitchFamily="2" charset="-78"/>
            </a:endParaRPr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547422" y="3305246"/>
            <a:ext cx="9352558" cy="1008380"/>
          </a:xfrm>
          <a:prstGeom prst="rect">
            <a:avLst/>
          </a:prstGeom>
          <a:solidFill>
            <a:srgbClr val="000099"/>
          </a:solidFill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02645" tIns="53375" rIns="102645" bIns="53375" anchor="ctr"/>
          <a:lstStyle/>
          <a:p>
            <a:pPr algn="ctr" eaLnBrk="0" hangingPunct="0"/>
            <a:r>
              <a:rPr lang="ar-SA" sz="3200" b="1">
                <a:solidFill>
                  <a:srgbClr val="FFFFCC"/>
                </a:solidFill>
                <a:latin typeface="PT Bold Heading" pitchFamily="2" charset="-78"/>
                <a:cs typeface="Times New Roman" pitchFamily="18" charset="0"/>
              </a:rPr>
              <a:t>يساعد الفرد على التغلب على المعوقات الشخصية</a:t>
            </a:r>
          </a:p>
          <a:p>
            <a:pPr algn="ctr" eaLnBrk="0" hangingPunct="0"/>
            <a:r>
              <a:rPr lang="ar-SA" sz="3200" b="1">
                <a:solidFill>
                  <a:srgbClr val="FFFFCC"/>
                </a:solidFill>
                <a:latin typeface="PT Bold Heading" pitchFamily="2" charset="-78"/>
                <a:cs typeface="Times New Roman" pitchFamily="18" charset="0"/>
              </a:rPr>
              <a:t> التي تحول دون قدرته على التعبير عن إمكاناته الإبداعية.</a:t>
            </a:r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534432" y="4655005"/>
            <a:ext cx="9352558" cy="58822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02645" tIns="53375" rIns="102645" bIns="53375" anchor="ctr"/>
          <a:lstStyle/>
          <a:p>
            <a:pPr algn="ctr" eaLnBrk="0" hangingPunct="0"/>
            <a:r>
              <a:rPr lang="ar-SA" sz="3200" b="1">
                <a:solidFill>
                  <a:srgbClr val="000099"/>
                </a:solidFill>
                <a:latin typeface="PT Bold Heading" pitchFamily="2" charset="-78"/>
                <a:cs typeface="Times New Roman" pitchFamily="18" charset="0"/>
              </a:rPr>
              <a:t>يوضح للأفراد مسارات التطوير والتجديد في منظماتهم.</a:t>
            </a:r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534432" y="5535586"/>
            <a:ext cx="9354415" cy="9961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60000"/>
            </a:solidFill>
            <a:miter lim="800000"/>
            <a:headEnd/>
            <a:tailEnd/>
          </a:ln>
          <a:effectLst/>
        </p:spPr>
        <p:txBody>
          <a:bodyPr wrap="none" lIns="102645" tIns="53375" rIns="102645" bIns="53375" anchor="ctr"/>
          <a:lstStyle/>
          <a:p>
            <a:pPr algn="ctr" eaLnBrk="0" hangingPunct="0"/>
            <a:r>
              <a:rPr lang="ar-SA" sz="3200" b="1" dirty="0">
                <a:solidFill>
                  <a:srgbClr val="760000"/>
                </a:solidFill>
                <a:latin typeface="PT Bold Heading" pitchFamily="2" charset="-78"/>
                <a:cs typeface="Times New Roman" pitchFamily="18" charset="0"/>
              </a:rPr>
              <a:t>يساعد</a:t>
            </a:r>
            <a:r>
              <a:rPr lang="ar-SA" sz="2300" b="1" dirty="0">
                <a:solidFill>
                  <a:srgbClr val="760000"/>
                </a:solidFill>
                <a:latin typeface="PT Bold Heading" pitchFamily="2" charset="-78"/>
                <a:cs typeface="AdvertisingBold" pitchFamily="2" charset="-78"/>
              </a:rPr>
              <a:t> </a:t>
            </a:r>
            <a:r>
              <a:rPr lang="ar-SA" sz="3200" b="1" dirty="0">
                <a:solidFill>
                  <a:srgbClr val="760000"/>
                </a:solidFill>
                <a:latin typeface="PT Bold Heading" pitchFamily="2" charset="-78"/>
                <a:cs typeface="Times New Roman" pitchFamily="18" charset="0"/>
              </a:rPr>
              <a:t>الأفراد</a:t>
            </a:r>
            <a:r>
              <a:rPr lang="ar-SA" sz="2300" b="1" dirty="0">
                <a:solidFill>
                  <a:srgbClr val="760000"/>
                </a:solidFill>
                <a:latin typeface="PT Bold Heading" pitchFamily="2" charset="-78"/>
                <a:cs typeface="AdvertisingBold" pitchFamily="2" charset="-78"/>
              </a:rPr>
              <a:t> </a:t>
            </a:r>
            <a:r>
              <a:rPr lang="ar-SA" sz="3200" b="1" dirty="0">
                <a:solidFill>
                  <a:srgbClr val="760000"/>
                </a:solidFill>
                <a:latin typeface="PT Bold Heading" pitchFamily="2" charset="-78"/>
                <a:cs typeface="Times New Roman" pitchFamily="18" charset="0"/>
              </a:rPr>
              <a:t>في</a:t>
            </a:r>
            <a:r>
              <a:rPr lang="ar-SA" sz="2300" b="1" dirty="0">
                <a:solidFill>
                  <a:srgbClr val="760000"/>
                </a:solidFill>
                <a:latin typeface="PT Bold Heading" pitchFamily="2" charset="-78"/>
                <a:cs typeface="AdvertisingBold" pitchFamily="2" charset="-78"/>
              </a:rPr>
              <a:t> </a:t>
            </a:r>
            <a:r>
              <a:rPr lang="ar-SA" sz="3200" b="1" dirty="0">
                <a:solidFill>
                  <a:srgbClr val="760000"/>
                </a:solidFill>
                <a:latin typeface="PT Bold Heading" pitchFamily="2" charset="-78"/>
                <a:cs typeface="Times New Roman" pitchFamily="18" charset="0"/>
              </a:rPr>
              <a:t>إعادة تحديد أهدافهم وتصوراتهم عن العمل , </a:t>
            </a:r>
          </a:p>
          <a:p>
            <a:pPr algn="ctr" eaLnBrk="0" hangingPunct="0"/>
            <a:r>
              <a:rPr lang="ar-SA" sz="3200" b="1" dirty="0">
                <a:solidFill>
                  <a:srgbClr val="760000"/>
                </a:solidFill>
                <a:latin typeface="PT Bold Heading" pitchFamily="2" charset="-78"/>
                <a:cs typeface="Times New Roman" pitchFamily="18" charset="0"/>
              </a:rPr>
              <a:t>وبالتالي قدرتهم على الظهور بصور إبداعية متجددة ومستمرة.</a:t>
            </a:r>
          </a:p>
        </p:txBody>
      </p:sp>
    </p:spTree>
    <p:extLst>
      <p:ext uri="{BB962C8B-B14F-4D97-AF65-F5344CB8AC3E}">
        <p14:creationId xmlns:p14="http://schemas.microsoft.com/office/powerpoint/2010/main" val="1430838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animBg="1" autoUpdateAnimBg="0"/>
      <p:bldP spid="338948" grpId="0" animBg="1" autoUpdateAnimBg="0"/>
      <p:bldP spid="338949" grpId="0" animBg="1" autoUpdateAnimBg="0"/>
      <p:bldP spid="338951" grpId="0" animBg="1" autoUpdateAnimBg="0"/>
      <p:bldP spid="338953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7" name="AutoShape 11" descr="50%"/>
          <p:cNvSpPr>
            <a:spLocks noGrp="1" noChangeArrowheads="1"/>
          </p:cNvSpPr>
          <p:nvPr>
            <p:ph type="title"/>
          </p:nvPr>
        </p:nvSpPr>
        <p:spPr>
          <a:xfrm>
            <a:off x="534432" y="322122"/>
            <a:ext cx="9523280" cy="1395276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SA" dirty="0">
                <a:solidFill>
                  <a:srgbClr val="FF0000"/>
                </a:solidFill>
              </a:rPr>
              <a:t>العلاقة بين الإبداع والتفكير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2028" name="Rectangle 12" descr="50%"/>
          <p:cNvSpPr>
            <a:spLocks noGrp="1" noChangeArrowheads="1"/>
          </p:cNvSpPr>
          <p:nvPr>
            <p:ph idx="1"/>
          </p:nvPr>
        </p:nvSpPr>
        <p:spPr>
          <a:xfrm>
            <a:off x="547422" y="2590977"/>
            <a:ext cx="9595650" cy="180004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>
              <a:buClr>
                <a:srgbClr val="CC0000"/>
              </a:buClr>
              <a:defRPr/>
            </a:pPr>
            <a:r>
              <a:rPr lang="ar-SA" b="1" dirty="0">
                <a:solidFill>
                  <a:srgbClr val="FFFF00"/>
                </a:solidFill>
              </a:rPr>
              <a:t>التفكير ( كعملية عقلية ) إحدى الأدوات التي تستخدم في تحقيق الإبداع .</a:t>
            </a:r>
            <a:endParaRPr lang="en-US" b="1" dirty="0">
              <a:solidFill>
                <a:srgbClr val="FFFF00"/>
              </a:solidFill>
            </a:endParaRPr>
          </a:p>
          <a:p>
            <a:pPr eaLnBrk="1" hangingPunct="1">
              <a:buClr>
                <a:srgbClr val="CC0000"/>
              </a:buClr>
              <a:defRPr/>
            </a:pPr>
            <a:r>
              <a:rPr lang="ar-SA" b="1" dirty="0">
                <a:solidFill>
                  <a:srgbClr val="FFFF00"/>
                </a:solidFill>
              </a:rPr>
              <a:t>التفكير هو المرحلة الرئيسية ( المحور ) لعملية الإبداع خاصة إذا أدركنا أن الإبداع كعملية متكاملة لها عدة مراحل منها مرحلة التفكير.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8C6A2-A252-493B-B8FC-C1108410235B}" type="slidenum">
              <a:rPr lang="ar-SA"/>
              <a:pPr>
                <a:defRPr/>
              </a:pPr>
              <a:t>28</a:t>
            </a:fld>
            <a:endParaRPr lang="en-US"/>
          </a:p>
        </p:txBody>
      </p:sp>
      <p:pic>
        <p:nvPicPr>
          <p:cNvPr id="87043" name="Picture 7" descr="TCED0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Comment 10"/>
          <p:cNvSpPr>
            <a:spLocks noChangeArrowheads="1"/>
          </p:cNvSpPr>
          <p:nvPr/>
        </p:nvSpPr>
        <p:spPr bwMode="auto">
          <a:xfrm>
            <a:off x="4501846" y="1949947"/>
            <a:ext cx="2137728" cy="459249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104287" tIns="52144" rIns="104287" bIns="52144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2300" b="1">
                <a:latin typeface="Arial" charset="0"/>
              </a:rPr>
              <a:t>أداة العصف الذهني</a:t>
            </a:r>
            <a:endParaRPr lang="en-US" sz="23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52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7" name="AutoShape 11" descr="50%"/>
          <p:cNvSpPr>
            <a:spLocks noGrp="1" noChangeArrowheads="1"/>
          </p:cNvSpPr>
          <p:nvPr>
            <p:ph type="title"/>
          </p:nvPr>
        </p:nvSpPr>
        <p:spPr>
          <a:xfrm>
            <a:off x="1135668" y="208330"/>
            <a:ext cx="8333798" cy="1270979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SA" sz="4100">
                <a:latin typeface="Arial" pitchFamily="34" charset="0"/>
                <a:cs typeface="Arial" pitchFamily="34" charset="0"/>
              </a:rPr>
              <a:t>تعريف التفكير الإبداعي</a:t>
            </a:r>
            <a:br>
              <a:rPr lang="ar-SA" sz="4100">
                <a:latin typeface="Arial" pitchFamily="34" charset="0"/>
                <a:cs typeface="Arial" pitchFamily="34" charset="0"/>
              </a:rPr>
            </a:br>
            <a:r>
              <a:rPr lang="ar-SA" sz="4100">
                <a:latin typeface="Arial" pitchFamily="34" charset="0"/>
                <a:cs typeface="Arial" pitchFamily="34" charset="0"/>
              </a:rPr>
              <a:t>  (</a:t>
            </a:r>
            <a:r>
              <a:rPr lang="en-US" sz="4100">
                <a:latin typeface="Arial" pitchFamily="34" charset="0"/>
                <a:cs typeface="Arial" pitchFamily="34" charset="0"/>
              </a:rPr>
              <a:t>Creative Thinking</a:t>
            </a:r>
            <a:r>
              <a:rPr lang="ar-SA" sz="4100">
                <a:latin typeface="Arial" pitchFamily="34" charset="0"/>
                <a:cs typeface="Arial" pitchFamily="34" charset="0"/>
              </a:rPr>
              <a:t>  )</a:t>
            </a:r>
            <a:endParaRPr lang="en-US" sz="41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>
              <a:defRPr/>
            </a:pPr>
            <a:fld id="{D27F1D84-5130-4151-95EA-86BD3921F3E8}" type="slidenum">
              <a:rPr lang="ar-SA">
                <a:latin typeface="Arial" pitchFamily="34" charset="0"/>
                <a:cs typeface="Arial" pitchFamily="34" charset="0"/>
              </a:rPr>
              <a:pPr algn="l" rtl="1">
                <a:defRPr/>
              </a:pPr>
              <a:t>29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4022" name="AutoShape 6" descr="50%"/>
          <p:cNvSpPr>
            <a:spLocks noChangeArrowheads="1"/>
          </p:cNvSpPr>
          <p:nvPr/>
        </p:nvSpPr>
        <p:spPr bwMode="auto">
          <a:xfrm>
            <a:off x="462062" y="1796178"/>
            <a:ext cx="9259775" cy="12089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C3D91"/>
              </a:gs>
              <a:gs pos="6000">
                <a:srgbClr val="7005D4"/>
              </a:gs>
              <a:gs pos="14999">
                <a:srgbClr val="181CC7"/>
              </a:gs>
              <a:gs pos="30000">
                <a:srgbClr val="0A128C"/>
              </a:gs>
              <a:gs pos="50000">
                <a:srgbClr val="000000"/>
              </a:gs>
              <a:gs pos="70000">
                <a:srgbClr val="0A128C"/>
              </a:gs>
              <a:gs pos="85001">
                <a:srgbClr val="181CC7"/>
              </a:gs>
              <a:gs pos="94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645" tIns="53375" rIns="102645" bIns="53375">
            <a:spAutoFit/>
          </a:bodyPr>
          <a:lstStyle/>
          <a:p>
            <a:pPr marL="304171" indent="-304171" algn="just" rtl="1" eaLnBrk="0" hangingPunct="0"/>
            <a:r>
              <a:rPr lang="ar-SA" sz="32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ar-SA" sz="32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  يقصد بالتفكير الإبداعي " قدرة الشخص على الربط بين الأشياء أو الأفكار التي تبدو من النظرة الأولى على أنها غير مترابطة " .</a:t>
            </a:r>
          </a:p>
        </p:txBody>
      </p:sp>
      <p:sp>
        <p:nvSpPr>
          <p:cNvPr id="214024" name="Rectangle 8"/>
          <p:cNvSpPr>
            <a:spLocks noChangeArrowheads="1"/>
          </p:cNvSpPr>
          <p:nvPr/>
        </p:nvSpPr>
        <p:spPr bwMode="auto">
          <a:xfrm>
            <a:off x="763606" y="3248025"/>
            <a:ext cx="8753179" cy="121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645" tIns="53375" rIns="102645" bIns="53375">
            <a:spAutoFit/>
          </a:bodyPr>
          <a:lstStyle/>
          <a:p>
            <a:pPr algn="ctr" rtl="1" eaLnBrk="0" hangingPunct="0"/>
            <a:r>
              <a:rPr lang="ar-SA" sz="3600" b="1" u="sng" dirty="0">
                <a:latin typeface="Arial" pitchFamily="34" charset="0"/>
                <a:cs typeface="Arial" pitchFamily="34" charset="0"/>
              </a:rPr>
              <a:t>كما يعرف بأنه</a:t>
            </a:r>
            <a:r>
              <a:rPr lang="ar-SA" sz="3600" b="1" dirty="0">
                <a:latin typeface="Arial" pitchFamily="34" charset="0"/>
                <a:cs typeface="Arial" pitchFamily="34" charset="0"/>
              </a:rPr>
              <a:t>" التفكير الشمولي المتعدد الجوانب</a:t>
            </a:r>
          </a:p>
          <a:p>
            <a:pPr algn="ctr" rtl="1" eaLnBrk="0" hangingPunct="0"/>
            <a:r>
              <a:rPr lang="ar-SA" sz="3600" b="1" dirty="0">
                <a:latin typeface="Arial" pitchFamily="34" charset="0"/>
                <a:cs typeface="Arial" pitchFamily="34" charset="0"/>
              </a:rPr>
              <a:t> الذي يرمي إلى إيجاد فكرة جديدة ذات فائدة أكبر ".</a:t>
            </a:r>
          </a:p>
        </p:txBody>
      </p:sp>
      <p:sp>
        <p:nvSpPr>
          <p:cNvPr id="214025" name="Rectangle 9" descr="رق"/>
          <p:cNvSpPr>
            <a:spLocks noChangeArrowheads="1"/>
          </p:cNvSpPr>
          <p:nvPr/>
        </p:nvSpPr>
        <p:spPr bwMode="auto">
          <a:xfrm>
            <a:off x="1130101" y="4695825"/>
            <a:ext cx="8320808" cy="182768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marL="521437" indent="-521437" algn="just" rtl="1" eaLnBrk="0" hangingPunct="0">
              <a:spcBef>
                <a:spcPct val="20000"/>
              </a:spcBef>
              <a:buBlip>
                <a:blip r:embed="rId4"/>
              </a:buBlip>
            </a:pPr>
            <a:r>
              <a:rPr lang="ar-SA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رؤية  ما لم يره أحد ( من الناس ) من قبل.</a:t>
            </a:r>
          </a:p>
          <a:p>
            <a:pPr marL="521437" indent="-521437" algn="just" rtl="1" eaLnBrk="0" hangingPunct="0">
              <a:spcBef>
                <a:spcPct val="20000"/>
              </a:spcBef>
              <a:buBlip>
                <a:blip r:embed="rId4"/>
              </a:buBlip>
            </a:pPr>
            <a:r>
              <a:rPr lang="ar-SA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التفكير فيما لم يفكر فيه الآخرون من قبل.</a:t>
            </a:r>
          </a:p>
          <a:p>
            <a:pPr marL="521437" indent="-521437" algn="just" rtl="1" eaLnBrk="0" hangingPunct="0">
              <a:spcBef>
                <a:spcPct val="20000"/>
              </a:spcBef>
              <a:buBlip>
                <a:blip r:embed="rId4"/>
              </a:buBlip>
            </a:pPr>
            <a:r>
              <a:rPr lang="ar-SA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القيام بعمل ما لم يعمله الآخرون من قبل.</a:t>
            </a:r>
          </a:p>
        </p:txBody>
      </p:sp>
      <p:cxnSp>
        <p:nvCxnSpPr>
          <p:cNvPr id="214026" name="AutoShape 10"/>
          <p:cNvCxnSpPr>
            <a:cxnSpLocks noChangeShapeType="1"/>
            <a:endCxn id="214025" idx="3"/>
          </p:cNvCxnSpPr>
          <p:nvPr/>
        </p:nvCxnSpPr>
        <p:spPr bwMode="auto">
          <a:xfrm flipH="1">
            <a:off x="9467610" y="525754"/>
            <a:ext cx="267216" cy="5083916"/>
          </a:xfrm>
          <a:prstGeom prst="bentConnector3">
            <a:avLst>
              <a:gd name="adj1" fmla="val -234722"/>
            </a:avLst>
          </a:prstGeom>
          <a:noFill/>
          <a:ln w="57150">
            <a:solidFill>
              <a:srgbClr val="FFFFCC"/>
            </a:solidFill>
            <a:prstDash val="dash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2394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2" grpId="0" animBg="1" autoUpdateAnimBg="0"/>
      <p:bldP spid="214024" grpId="0" autoUpdateAnimBg="0"/>
      <p:bldP spid="21402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709" name="AutoShape 85" descr="50%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 eaLnBrk="1" hangingPunct="1">
              <a:defRPr/>
            </a:pPr>
            <a:r>
              <a:rPr lang="ar-SA" sz="3600" b="1" dirty="0">
                <a:solidFill>
                  <a:srgbClr val="FF0000"/>
                </a:solidFill>
              </a:rPr>
              <a:t>أكمل المربعات التالية من (1) إلى (9) في كل الاتجاهات</a:t>
            </a:r>
            <a:br>
              <a:rPr lang="ar-SA" sz="3600" b="1" dirty="0">
                <a:solidFill>
                  <a:srgbClr val="FF0000"/>
                </a:solidFill>
              </a:rPr>
            </a:br>
            <a:r>
              <a:rPr lang="ar-SA" sz="3600" b="1" dirty="0">
                <a:solidFill>
                  <a:srgbClr val="FF0000"/>
                </a:solidFill>
              </a:rPr>
              <a:t> بحيث تساوي النتيجة ( 15 ).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D4C40-0A88-4386-B9AA-17CAB735A472}" type="slidenum">
              <a:rPr lang="ar-SA">
                <a:solidFill>
                  <a:srgbClr val="FF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282670" name="Rectangle 46" descr="90%"/>
          <p:cNvSpPr>
            <a:spLocks noChangeArrowheads="1"/>
          </p:cNvSpPr>
          <p:nvPr/>
        </p:nvSpPr>
        <p:spPr bwMode="auto">
          <a:xfrm>
            <a:off x="6522668" y="4740787"/>
            <a:ext cx="2384531" cy="1109918"/>
          </a:xfrm>
          <a:prstGeom prst="rect">
            <a:avLst/>
          </a:prstGeom>
          <a:pattFill prst="pct90">
            <a:fgClr>
              <a:srgbClr val="FFFFCC"/>
            </a:fgClr>
            <a:bgClr>
              <a:schemeClr val="bg1"/>
            </a:bgClr>
          </a:patt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645" tIns="53375" rIns="102645" bIns="53375" anchor="ctr"/>
          <a:lstStyle/>
          <a:p>
            <a:pPr algn="ctr">
              <a:spcBef>
                <a:spcPct val="40000"/>
              </a:spcBef>
              <a:buClr>
                <a:schemeClr val="hlink"/>
              </a:buClr>
              <a:buSzPct val="120000"/>
              <a:defRPr/>
            </a:pPr>
            <a:endParaRPr lang="en-US" sz="6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69" name="Rectangle 45" descr="90%"/>
          <p:cNvSpPr>
            <a:spLocks noChangeArrowheads="1"/>
          </p:cNvSpPr>
          <p:nvPr/>
        </p:nvSpPr>
        <p:spPr bwMode="auto">
          <a:xfrm>
            <a:off x="4156693" y="4740787"/>
            <a:ext cx="2365975" cy="1109918"/>
          </a:xfrm>
          <a:prstGeom prst="rect">
            <a:avLst/>
          </a:prstGeom>
          <a:pattFill prst="pct90">
            <a:fgClr>
              <a:srgbClr val="FFFFCC"/>
            </a:fgClr>
            <a:bgClr>
              <a:schemeClr val="bg1"/>
            </a:bgClr>
          </a:patt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645" tIns="53375" rIns="102645" bIns="53375" anchor="ctr"/>
          <a:lstStyle/>
          <a:p>
            <a:pPr algn="ctr">
              <a:spcBef>
                <a:spcPct val="40000"/>
              </a:spcBef>
              <a:buClr>
                <a:schemeClr val="hlink"/>
              </a:buClr>
              <a:buSzPct val="120000"/>
              <a:defRPr/>
            </a:pPr>
            <a:endParaRPr lang="en-US" sz="6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68" name="Rectangle 44" descr="90%"/>
          <p:cNvSpPr>
            <a:spLocks noChangeArrowheads="1"/>
          </p:cNvSpPr>
          <p:nvPr/>
        </p:nvSpPr>
        <p:spPr bwMode="auto">
          <a:xfrm>
            <a:off x="1781440" y="4740787"/>
            <a:ext cx="2375253" cy="1109918"/>
          </a:xfrm>
          <a:prstGeom prst="rect">
            <a:avLst/>
          </a:prstGeom>
          <a:pattFill prst="pct90">
            <a:fgClr>
              <a:srgbClr val="FFFFCC"/>
            </a:fgClr>
            <a:bgClr>
              <a:schemeClr val="bg1"/>
            </a:bgClr>
          </a:patt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645" tIns="53375" rIns="102645" bIns="53375" anchor="ctr"/>
          <a:lstStyle/>
          <a:p>
            <a:pPr algn="ctr">
              <a:spcBef>
                <a:spcPct val="40000"/>
              </a:spcBef>
              <a:buClr>
                <a:schemeClr val="hlink"/>
              </a:buClr>
              <a:buSzPct val="120000"/>
              <a:defRPr/>
            </a:pPr>
            <a:r>
              <a:rPr lang="ar-SA" sz="6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6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67" name="Rectangle 43" descr="90%"/>
          <p:cNvSpPr>
            <a:spLocks noChangeArrowheads="1"/>
          </p:cNvSpPr>
          <p:nvPr/>
        </p:nvSpPr>
        <p:spPr bwMode="auto">
          <a:xfrm>
            <a:off x="6522668" y="3630869"/>
            <a:ext cx="2384531" cy="1109918"/>
          </a:xfrm>
          <a:prstGeom prst="rect">
            <a:avLst/>
          </a:prstGeom>
          <a:pattFill prst="pct90">
            <a:fgClr>
              <a:srgbClr val="FFFFCC"/>
            </a:fgClr>
            <a:bgClr>
              <a:schemeClr val="bg1"/>
            </a:bgClr>
          </a:patt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645" tIns="53375" rIns="102645" bIns="53375" anchor="ctr"/>
          <a:lstStyle/>
          <a:p>
            <a:pPr algn="ctr">
              <a:spcBef>
                <a:spcPct val="40000"/>
              </a:spcBef>
              <a:buClr>
                <a:schemeClr val="hlink"/>
              </a:buClr>
              <a:buSzPct val="120000"/>
              <a:defRPr/>
            </a:pPr>
            <a:endParaRPr lang="en-US" sz="6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66" name="Rectangle 42" descr="90%"/>
          <p:cNvSpPr>
            <a:spLocks noChangeArrowheads="1"/>
          </p:cNvSpPr>
          <p:nvPr/>
        </p:nvSpPr>
        <p:spPr bwMode="auto">
          <a:xfrm>
            <a:off x="4156693" y="3630869"/>
            <a:ext cx="2365975" cy="1109918"/>
          </a:xfrm>
          <a:prstGeom prst="rect">
            <a:avLst/>
          </a:prstGeom>
          <a:pattFill prst="pct90">
            <a:fgClr>
              <a:srgbClr val="FFFFCC"/>
            </a:fgClr>
            <a:bgClr>
              <a:schemeClr val="bg1"/>
            </a:bgClr>
          </a:patt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645" tIns="53375" rIns="102645" bIns="53375" anchor="ctr"/>
          <a:lstStyle/>
          <a:p>
            <a:pPr algn="ctr">
              <a:spcBef>
                <a:spcPct val="40000"/>
              </a:spcBef>
              <a:buClr>
                <a:schemeClr val="hlink"/>
              </a:buClr>
              <a:buSzPct val="120000"/>
              <a:defRPr/>
            </a:pPr>
            <a:r>
              <a:rPr lang="ar-SA" sz="6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6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65" name="Rectangle 41" descr="90%"/>
          <p:cNvSpPr>
            <a:spLocks noChangeArrowheads="1"/>
          </p:cNvSpPr>
          <p:nvPr/>
        </p:nvSpPr>
        <p:spPr bwMode="auto">
          <a:xfrm>
            <a:off x="1781440" y="3630869"/>
            <a:ext cx="2375253" cy="1109918"/>
          </a:xfrm>
          <a:prstGeom prst="rect">
            <a:avLst/>
          </a:prstGeom>
          <a:pattFill prst="pct90">
            <a:fgClr>
              <a:srgbClr val="FFFFCC"/>
            </a:fgClr>
            <a:bgClr>
              <a:schemeClr val="bg1"/>
            </a:bgClr>
          </a:patt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645" tIns="53375" rIns="102645" bIns="53375" anchor="ctr"/>
          <a:lstStyle/>
          <a:p>
            <a:pPr algn="ctr">
              <a:spcBef>
                <a:spcPct val="40000"/>
              </a:spcBef>
              <a:buClr>
                <a:schemeClr val="hlink"/>
              </a:buClr>
              <a:buSzPct val="120000"/>
              <a:defRPr/>
            </a:pPr>
            <a:endParaRPr lang="en-US" sz="6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64" name="Rectangle 40" descr="90%"/>
          <p:cNvSpPr>
            <a:spLocks noChangeArrowheads="1"/>
          </p:cNvSpPr>
          <p:nvPr/>
        </p:nvSpPr>
        <p:spPr bwMode="auto">
          <a:xfrm>
            <a:off x="6522668" y="2520951"/>
            <a:ext cx="2384531" cy="1109918"/>
          </a:xfrm>
          <a:prstGeom prst="rect">
            <a:avLst/>
          </a:prstGeom>
          <a:pattFill prst="pct90">
            <a:fgClr>
              <a:srgbClr val="FFFFCC"/>
            </a:fgClr>
            <a:bgClr>
              <a:schemeClr val="bg1"/>
            </a:bgClr>
          </a:patt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645" tIns="53375" rIns="102645" bIns="53375" anchor="ctr"/>
          <a:lstStyle/>
          <a:p>
            <a:pPr algn="ctr">
              <a:spcBef>
                <a:spcPct val="40000"/>
              </a:spcBef>
              <a:buClr>
                <a:schemeClr val="hlink"/>
              </a:buClr>
              <a:buSzPct val="120000"/>
              <a:defRPr/>
            </a:pPr>
            <a:r>
              <a:rPr lang="ar-SA" sz="6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sz="6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63" name="Rectangle 39" descr="90%"/>
          <p:cNvSpPr>
            <a:spLocks noChangeArrowheads="1"/>
          </p:cNvSpPr>
          <p:nvPr/>
        </p:nvSpPr>
        <p:spPr bwMode="auto">
          <a:xfrm>
            <a:off x="4156693" y="2520951"/>
            <a:ext cx="2365975" cy="1109918"/>
          </a:xfrm>
          <a:prstGeom prst="rect">
            <a:avLst/>
          </a:prstGeom>
          <a:pattFill prst="pct90">
            <a:fgClr>
              <a:srgbClr val="FFFFCC"/>
            </a:fgClr>
            <a:bgClr>
              <a:schemeClr val="bg1"/>
            </a:bgClr>
          </a:patt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645" tIns="53375" rIns="102645" bIns="53375" anchor="ctr"/>
          <a:lstStyle/>
          <a:p>
            <a:pPr algn="ctr">
              <a:spcBef>
                <a:spcPct val="40000"/>
              </a:spcBef>
              <a:buClr>
                <a:schemeClr val="hlink"/>
              </a:buClr>
              <a:buSzPct val="120000"/>
              <a:defRPr/>
            </a:pPr>
            <a:endParaRPr lang="en-US" sz="6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662" name="Rectangle 38" descr="90%"/>
          <p:cNvSpPr>
            <a:spLocks noChangeArrowheads="1"/>
          </p:cNvSpPr>
          <p:nvPr/>
        </p:nvSpPr>
        <p:spPr bwMode="auto">
          <a:xfrm>
            <a:off x="1781440" y="2520951"/>
            <a:ext cx="2375253" cy="1109918"/>
          </a:xfrm>
          <a:prstGeom prst="rect">
            <a:avLst/>
          </a:prstGeom>
          <a:pattFill prst="pct90">
            <a:fgClr>
              <a:srgbClr val="FFFFCC"/>
            </a:fgClr>
            <a:bgClr>
              <a:schemeClr val="bg1"/>
            </a:bgClr>
          </a:patt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645" tIns="53375" rIns="102645" bIns="53375" anchor="ctr"/>
          <a:lstStyle/>
          <a:p>
            <a:pPr algn="ctr">
              <a:spcBef>
                <a:spcPct val="40000"/>
              </a:spcBef>
              <a:buClr>
                <a:schemeClr val="hlink"/>
              </a:buClr>
              <a:buSzPct val="120000"/>
              <a:defRPr/>
            </a:pPr>
            <a:endParaRPr lang="en-US" sz="6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8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2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2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2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2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2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2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2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2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2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2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2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2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2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2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2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2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2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2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2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2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2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26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2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2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2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26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2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2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2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2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2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2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2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2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2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2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70" grpId="0" animBg="1"/>
      <p:bldP spid="282669" grpId="0" animBg="1"/>
      <p:bldP spid="282668" grpId="0" animBg="1"/>
      <p:bldP spid="282667" grpId="0" animBg="1"/>
      <p:bldP spid="282666" grpId="0" animBg="1"/>
      <p:bldP spid="282665" grpId="0" animBg="1"/>
      <p:bldP spid="282664" grpId="0" animBg="1"/>
      <p:bldP spid="282663" grpId="0" animBg="1"/>
      <p:bldP spid="28266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 descr="رخام أبيض"/>
          <p:cNvSpPr txBox="1">
            <a:spLocks noChangeArrowheads="1"/>
          </p:cNvSpPr>
          <p:nvPr/>
        </p:nvSpPr>
        <p:spPr bwMode="auto">
          <a:xfrm>
            <a:off x="2850303" y="252095"/>
            <a:ext cx="6056895" cy="736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ar-SA" sz="4100" b="1">
                <a:solidFill>
                  <a:srgbClr val="990000"/>
                </a:solidFill>
                <a:latin typeface="Times New Roman" pitchFamily="18" charset="0"/>
                <a:cs typeface="Times New Roman (Arabic)" charset="-78"/>
              </a:rPr>
              <a:t>توليد الأفكار الإبداعية – كيف  ؟</a:t>
            </a:r>
            <a:endParaRPr lang="en-US" sz="4100" b="1">
              <a:solidFill>
                <a:srgbClr val="990000"/>
              </a:solidFill>
              <a:latin typeface="Times New Roman" pitchFamily="18" charset="0"/>
              <a:cs typeface="Times New Roman (Arabic)" charset="-78"/>
            </a:endParaRPr>
          </a:p>
        </p:txBody>
      </p:sp>
      <p:sp>
        <p:nvSpPr>
          <p:cNvPr id="12291" name="Text Box 3" descr="رخام أبيض"/>
          <p:cNvSpPr txBox="1">
            <a:spLocks noChangeArrowheads="1"/>
          </p:cNvSpPr>
          <p:nvPr/>
        </p:nvSpPr>
        <p:spPr bwMode="auto">
          <a:xfrm>
            <a:off x="1959583" y="1176443"/>
            <a:ext cx="7838335" cy="736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ar-SA" sz="4100" b="1">
                <a:solidFill>
                  <a:srgbClr val="990000"/>
                </a:solidFill>
                <a:latin typeface="Times New Roman" pitchFamily="18" charset="0"/>
                <a:cs typeface="Times New Roman (Arabic)" charset="-78"/>
              </a:rPr>
              <a:t>لتوليد الأفكار الإبداعية طرق كثيرة– منها :</a:t>
            </a:r>
            <a:endParaRPr lang="en-US" sz="4100" b="1">
              <a:solidFill>
                <a:srgbClr val="990000"/>
              </a:solidFill>
              <a:latin typeface="Times New Roman" pitchFamily="18" charset="0"/>
              <a:cs typeface="Times New Roman (Arabic)" charset="-78"/>
            </a:endParaRPr>
          </a:p>
        </p:txBody>
      </p:sp>
      <p:sp>
        <p:nvSpPr>
          <p:cNvPr id="12292" name="AutoShape 4" descr="رخام أبيض"/>
          <p:cNvSpPr>
            <a:spLocks noChangeArrowheads="1"/>
          </p:cNvSpPr>
          <p:nvPr/>
        </p:nvSpPr>
        <p:spPr bwMode="auto">
          <a:xfrm>
            <a:off x="6502255" y="2100792"/>
            <a:ext cx="3919167" cy="924348"/>
          </a:xfrm>
          <a:prstGeom prst="beve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4287" tIns="52144" rIns="104287" bIns="52144" anchor="ctr"/>
          <a:lstStyle/>
          <a:p>
            <a:pPr algn="ctr"/>
            <a:r>
              <a:rPr lang="ar-SA" sz="3600" b="1">
                <a:solidFill>
                  <a:srgbClr val="000099"/>
                </a:solidFill>
                <a:latin typeface="Times New Roman" pitchFamily="18" charset="0"/>
                <a:cs typeface="Times New Roman (Arabic)" charset="-78"/>
              </a:rPr>
              <a:t>الإبداع بوضوح الهدف</a:t>
            </a:r>
            <a:endParaRPr lang="en-US" sz="3600" b="1">
              <a:solidFill>
                <a:srgbClr val="000099"/>
              </a:solidFill>
              <a:latin typeface="Times New Roman" pitchFamily="18" charset="0"/>
              <a:cs typeface="Times New Roman (Arabic)" charset="-78"/>
            </a:endParaRPr>
          </a:p>
        </p:txBody>
      </p:sp>
      <p:sp>
        <p:nvSpPr>
          <p:cNvPr id="12293" name="AutoShape 5" descr="رخام أبيض"/>
          <p:cNvSpPr>
            <a:spLocks noChangeArrowheads="1"/>
          </p:cNvSpPr>
          <p:nvPr/>
        </p:nvSpPr>
        <p:spPr bwMode="auto">
          <a:xfrm>
            <a:off x="6502255" y="3361267"/>
            <a:ext cx="3919167" cy="924348"/>
          </a:xfrm>
          <a:prstGeom prst="beve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4287" tIns="52144" rIns="104287" bIns="52144" anchor="ctr"/>
          <a:lstStyle/>
          <a:p>
            <a:pPr algn="ctr"/>
            <a:r>
              <a:rPr lang="ar-SA" sz="3600" b="1">
                <a:solidFill>
                  <a:srgbClr val="000099"/>
                </a:solidFill>
                <a:latin typeface="Times New Roman" pitchFamily="18" charset="0"/>
                <a:cs typeface="Times New Roman (Arabic)" charset="-78"/>
              </a:rPr>
              <a:t>التفكير بالمقلوب</a:t>
            </a:r>
            <a:endParaRPr lang="en-US" sz="3600" b="1">
              <a:solidFill>
                <a:srgbClr val="000099"/>
              </a:solidFill>
              <a:latin typeface="Times New Roman" pitchFamily="18" charset="0"/>
              <a:cs typeface="Times New Roman (Arabic)" charset="-78"/>
            </a:endParaRPr>
          </a:p>
        </p:txBody>
      </p:sp>
      <p:sp>
        <p:nvSpPr>
          <p:cNvPr id="12294" name="AutoShape 6" descr="رخام أبيض"/>
          <p:cNvSpPr>
            <a:spLocks noChangeArrowheads="1"/>
          </p:cNvSpPr>
          <p:nvPr/>
        </p:nvSpPr>
        <p:spPr bwMode="auto">
          <a:xfrm>
            <a:off x="6502255" y="4621742"/>
            <a:ext cx="3919167" cy="924348"/>
          </a:xfrm>
          <a:prstGeom prst="beve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4287" tIns="52144" rIns="104287" bIns="52144" anchor="ctr"/>
          <a:lstStyle/>
          <a:p>
            <a:pPr algn="ctr"/>
            <a:r>
              <a:rPr lang="ar-SA" sz="3600" b="1">
                <a:solidFill>
                  <a:srgbClr val="000099"/>
                </a:solidFill>
                <a:latin typeface="Times New Roman" pitchFamily="18" charset="0"/>
                <a:cs typeface="Times New Roman (Arabic)" charset="-78"/>
              </a:rPr>
              <a:t>الدمج</a:t>
            </a:r>
            <a:endParaRPr lang="en-US" sz="3600" b="1">
              <a:solidFill>
                <a:srgbClr val="000099"/>
              </a:solidFill>
              <a:latin typeface="Times New Roman" pitchFamily="18" charset="0"/>
              <a:cs typeface="Times New Roman (Arabic)" charset="-78"/>
            </a:endParaRPr>
          </a:p>
        </p:txBody>
      </p:sp>
      <p:sp>
        <p:nvSpPr>
          <p:cNvPr id="12295" name="AutoShape 7" descr="رخام أبيض"/>
          <p:cNvSpPr>
            <a:spLocks noChangeArrowheads="1"/>
          </p:cNvSpPr>
          <p:nvPr/>
        </p:nvSpPr>
        <p:spPr bwMode="auto">
          <a:xfrm>
            <a:off x="6502255" y="5709074"/>
            <a:ext cx="3919167" cy="924348"/>
          </a:xfrm>
          <a:prstGeom prst="beve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4287" tIns="52144" rIns="104287" bIns="52144" anchor="ctr"/>
          <a:lstStyle/>
          <a:p>
            <a:pPr algn="ctr"/>
            <a:r>
              <a:rPr lang="ar-SA" sz="3600" b="1">
                <a:solidFill>
                  <a:srgbClr val="000099"/>
                </a:solidFill>
                <a:latin typeface="Times New Roman" pitchFamily="18" charset="0"/>
                <a:cs typeface="Times New Roman (Arabic)" charset="-78"/>
              </a:rPr>
              <a:t>إعادة الوصف</a:t>
            </a:r>
            <a:endParaRPr lang="en-US" sz="3600" b="1">
              <a:solidFill>
                <a:srgbClr val="000099"/>
              </a:solidFill>
              <a:latin typeface="Times New Roman" pitchFamily="18" charset="0"/>
              <a:cs typeface="Times New Roman (Arabic)" charset="-78"/>
            </a:endParaRPr>
          </a:p>
        </p:txBody>
      </p:sp>
      <p:sp>
        <p:nvSpPr>
          <p:cNvPr id="12296" name="AutoShape 8" descr="رخام أبيض"/>
          <p:cNvSpPr>
            <a:spLocks noChangeArrowheads="1"/>
          </p:cNvSpPr>
          <p:nvPr/>
        </p:nvSpPr>
        <p:spPr bwMode="auto">
          <a:xfrm>
            <a:off x="1157936" y="2016760"/>
            <a:ext cx="3919167" cy="924348"/>
          </a:xfrm>
          <a:prstGeom prst="beve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4287" tIns="52144" rIns="104287" bIns="52144" anchor="ctr"/>
          <a:lstStyle/>
          <a:p>
            <a:pPr algn="ctr"/>
            <a:r>
              <a:rPr lang="ar-SA" sz="3600" b="1">
                <a:solidFill>
                  <a:srgbClr val="000099"/>
                </a:solidFill>
                <a:latin typeface="Times New Roman" pitchFamily="18" charset="0"/>
                <a:cs typeface="Times New Roman (Arabic)" charset="-78"/>
              </a:rPr>
              <a:t> الأسئلة غير المألوفة</a:t>
            </a:r>
            <a:endParaRPr lang="en-US" sz="3600" b="1">
              <a:solidFill>
                <a:srgbClr val="000099"/>
              </a:solidFill>
              <a:latin typeface="Times New Roman" pitchFamily="18" charset="0"/>
              <a:cs typeface="Times New Roman (Arabic)" charset="-78"/>
            </a:endParaRPr>
          </a:p>
        </p:txBody>
      </p:sp>
      <p:sp>
        <p:nvSpPr>
          <p:cNvPr id="12297" name="AutoShape 9" descr="رخام أبيض"/>
          <p:cNvSpPr>
            <a:spLocks noChangeArrowheads="1"/>
          </p:cNvSpPr>
          <p:nvPr/>
        </p:nvSpPr>
        <p:spPr bwMode="auto">
          <a:xfrm>
            <a:off x="1157936" y="3361267"/>
            <a:ext cx="3919167" cy="924348"/>
          </a:xfrm>
          <a:prstGeom prst="beve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4287" tIns="52144" rIns="104287" bIns="52144" anchor="ctr"/>
          <a:lstStyle/>
          <a:p>
            <a:pPr algn="ctr"/>
            <a:r>
              <a:rPr lang="ar-SA" sz="3600" b="1">
                <a:solidFill>
                  <a:srgbClr val="000099"/>
                </a:solidFill>
                <a:latin typeface="Times New Roman" pitchFamily="18" charset="0"/>
                <a:cs typeface="Times New Roman (Arabic)" charset="-78"/>
              </a:rPr>
              <a:t>المحفزات العشوائية</a:t>
            </a:r>
            <a:endParaRPr lang="en-US" sz="3600" b="1">
              <a:solidFill>
                <a:srgbClr val="000099"/>
              </a:solidFill>
              <a:latin typeface="Times New Roman" pitchFamily="18" charset="0"/>
              <a:cs typeface="Times New Roman (Arabic)" charset="-78"/>
            </a:endParaRPr>
          </a:p>
        </p:txBody>
      </p:sp>
      <p:sp>
        <p:nvSpPr>
          <p:cNvPr id="12298" name="AutoShape 10" descr="رخام أبيض"/>
          <p:cNvSpPr>
            <a:spLocks noChangeArrowheads="1"/>
          </p:cNvSpPr>
          <p:nvPr/>
        </p:nvSpPr>
        <p:spPr bwMode="auto">
          <a:xfrm>
            <a:off x="1157936" y="4621742"/>
            <a:ext cx="3919167" cy="924348"/>
          </a:xfrm>
          <a:prstGeom prst="beve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4287" tIns="52144" rIns="104287" bIns="52144" anchor="ctr"/>
          <a:lstStyle/>
          <a:p>
            <a:pPr algn="ctr"/>
            <a:r>
              <a:rPr lang="ar-SA" sz="3600" b="1">
                <a:solidFill>
                  <a:srgbClr val="000099"/>
                </a:solidFill>
                <a:latin typeface="Times New Roman" pitchFamily="18" charset="0"/>
                <a:cs typeface="Times New Roman (Arabic)" charset="-78"/>
              </a:rPr>
              <a:t>العصف الذهنى</a:t>
            </a:r>
            <a:endParaRPr lang="en-US" sz="3600" b="1">
              <a:solidFill>
                <a:srgbClr val="000099"/>
              </a:solidFill>
              <a:latin typeface="Times New Roman" pitchFamily="18" charset="0"/>
              <a:cs typeface="Times New Roman (Arabic)" charset="-78"/>
            </a:endParaRPr>
          </a:p>
        </p:txBody>
      </p:sp>
      <p:sp>
        <p:nvSpPr>
          <p:cNvPr id="12299" name="AutoShape 11" descr="رخام أبيض"/>
          <p:cNvSpPr>
            <a:spLocks noChangeArrowheads="1"/>
          </p:cNvSpPr>
          <p:nvPr/>
        </p:nvSpPr>
        <p:spPr bwMode="auto">
          <a:xfrm>
            <a:off x="1168255" y="5686425"/>
            <a:ext cx="3919167" cy="924348"/>
          </a:xfrm>
          <a:prstGeom prst="beve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4287" tIns="52144" rIns="104287" bIns="52144" anchor="ctr"/>
          <a:lstStyle/>
          <a:p>
            <a:pPr algn="ctr"/>
            <a:r>
              <a:rPr lang="ar-SA" sz="3600" b="1" dirty="0">
                <a:solidFill>
                  <a:srgbClr val="000099"/>
                </a:solidFill>
                <a:latin typeface="Times New Roman" pitchFamily="18" charset="0"/>
                <a:cs typeface="Times New Roman (Arabic)" charset="-78"/>
              </a:rPr>
              <a:t>العصف الكتابى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 (Arabic)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1787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3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3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3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 autoUpdateAnimBg="0"/>
      <p:bldP spid="12291" grpId="0" animBg="1" autoUpdateAnimBg="0"/>
      <p:bldP spid="12292" grpId="0" animBg="1" autoUpdateAnimBg="0"/>
      <p:bldP spid="12293" grpId="0" animBg="1" autoUpdateAnimBg="0"/>
      <p:bldP spid="12294" grpId="0" animBg="1" autoUpdateAnimBg="0"/>
      <p:bldP spid="12295" grpId="0" animBg="1" autoUpdateAnimBg="0"/>
      <p:bldP spid="12296" grpId="0" animBg="1" autoUpdateAnimBg="0"/>
      <p:bldP spid="12297" grpId="0" animBg="1" autoUpdateAnimBg="0"/>
      <p:bldP spid="12298" grpId="0" animBg="1" autoUpdateAnimBg="0"/>
      <p:bldP spid="12299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504" y="0"/>
            <a:ext cx="9619774" cy="1260475"/>
          </a:xfrm>
        </p:spPr>
        <p:txBody>
          <a:bodyPr/>
          <a:lstStyle/>
          <a:p>
            <a:pPr algn="r" eaLnBrk="1" hangingPunct="1"/>
            <a:r>
              <a:rPr lang="ar-SA" sz="5500" i="1" u="sng" dirty="0">
                <a:solidFill>
                  <a:srgbClr val="391BBB"/>
                </a:solidFill>
                <a:cs typeface="Andalus" pitchFamily="2" charset="-78"/>
              </a:rPr>
              <a:t>عناصر التفكير الإبداعي </a:t>
            </a:r>
            <a:r>
              <a:rPr lang="ar-SA" i="1" u="sng" dirty="0">
                <a:solidFill>
                  <a:srgbClr val="391BBB"/>
                </a:solidFill>
                <a:cs typeface="Andalus" pitchFamily="2" charset="-78"/>
              </a:rPr>
              <a:t>:</a:t>
            </a:r>
            <a:r>
              <a:rPr lang="ar-SA" dirty="0">
                <a:solidFill>
                  <a:srgbClr val="391BBB"/>
                </a:solidFill>
              </a:rPr>
              <a:t> </a:t>
            </a:r>
            <a:endParaRPr lang="en-GB" dirty="0">
              <a:solidFill>
                <a:srgbClr val="391BBB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23504" y="1344509"/>
            <a:ext cx="9619774" cy="4991131"/>
          </a:xfrm>
        </p:spPr>
        <p:txBody>
          <a:bodyPr>
            <a:normAutofit fontScale="85000" lnSpcReduction="1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SA" sz="3200" b="1" dirty="0">
                <a:solidFill>
                  <a:srgbClr val="920000"/>
                </a:solidFill>
              </a:rPr>
              <a:t>تتحدد عناصر الإبداع وقدراته </a:t>
            </a:r>
            <a:r>
              <a:rPr lang="ar-IQ" sz="3200" b="1" dirty="0">
                <a:solidFill>
                  <a:srgbClr val="920000"/>
                </a:solidFill>
              </a:rPr>
              <a:t>في الاتي </a:t>
            </a:r>
            <a:r>
              <a:rPr lang="en-US" sz="3200" b="1" dirty="0">
                <a:solidFill>
                  <a:srgbClr val="920000"/>
                </a:solidFill>
              </a:rPr>
              <a:t>:</a:t>
            </a:r>
            <a:br>
              <a:rPr lang="en-US" sz="3200" b="1" dirty="0"/>
            </a:br>
            <a:r>
              <a:rPr lang="ar-IQ" sz="3200" b="1" dirty="0">
                <a:solidFill>
                  <a:srgbClr val="391BBB"/>
                </a:solidFill>
              </a:rPr>
              <a:t>اولا : الاصالة </a:t>
            </a:r>
            <a:r>
              <a:rPr lang="en-US" sz="3200" b="1" dirty="0">
                <a:solidFill>
                  <a:srgbClr val="391BBB"/>
                </a:solidFill>
              </a:rPr>
              <a:t>Originality </a:t>
            </a:r>
            <a:r>
              <a:rPr lang="ar-IQ" sz="3200" b="1" dirty="0">
                <a:solidFill>
                  <a:srgbClr val="391BBB"/>
                </a:solidFill>
              </a:rPr>
              <a:t> </a:t>
            </a:r>
            <a:r>
              <a:rPr lang="ar-IQ" sz="3200" b="1" dirty="0">
                <a:solidFill>
                  <a:schemeClr val="bg1"/>
                </a:solidFill>
              </a:rPr>
              <a:t> 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ar-IQ" sz="2700" b="1" dirty="0"/>
              <a:t>    </a:t>
            </a:r>
            <a:r>
              <a:rPr lang="ar-IQ" b="1" dirty="0"/>
              <a:t>وهي القدرة على الانتاج الابداعي المتميز </a:t>
            </a:r>
            <a:r>
              <a:rPr lang="ar-IQ" b="1" u="sng" dirty="0">
                <a:solidFill>
                  <a:srgbClr val="920000"/>
                </a:solidFill>
              </a:rPr>
              <a:t>بالجدة </a:t>
            </a:r>
            <a:r>
              <a:rPr lang="ar-IQ" b="1" dirty="0"/>
              <a:t>او </a:t>
            </a:r>
            <a:r>
              <a:rPr lang="ar-IQ" b="1" u="sng" dirty="0">
                <a:solidFill>
                  <a:srgbClr val="920000"/>
                </a:solidFill>
              </a:rPr>
              <a:t>الطرافة</a:t>
            </a:r>
            <a:r>
              <a:rPr lang="ar-IQ" b="1" dirty="0"/>
              <a:t> او</a:t>
            </a:r>
            <a:r>
              <a:rPr lang="ar-IQ" b="1" dirty="0">
                <a:solidFill>
                  <a:srgbClr val="920000"/>
                </a:solidFill>
              </a:rPr>
              <a:t> </a:t>
            </a:r>
            <a:r>
              <a:rPr lang="ar-IQ" b="1" u="sng" dirty="0">
                <a:solidFill>
                  <a:srgbClr val="920000"/>
                </a:solidFill>
              </a:rPr>
              <a:t>المهارة </a:t>
            </a:r>
            <a:r>
              <a:rPr lang="ar-IQ" b="1" dirty="0"/>
              <a:t>او </a:t>
            </a:r>
            <a:r>
              <a:rPr lang="ar-IQ" b="1" u="sng" dirty="0">
                <a:solidFill>
                  <a:srgbClr val="920000"/>
                </a:solidFill>
              </a:rPr>
              <a:t>الندرة</a:t>
            </a:r>
            <a:r>
              <a:rPr lang="ar-IQ" b="1" dirty="0"/>
              <a:t> وكلها تعبر عن صور مختلفة لهذه القدرة .</a:t>
            </a:r>
            <a:endParaRPr lang="ar-IQ" sz="2700" b="1" dirty="0"/>
          </a:p>
          <a:p>
            <a:pPr algn="just" rtl="1">
              <a:buNone/>
            </a:pPr>
            <a:endParaRPr lang="ar-IQ" sz="2700" b="1" dirty="0"/>
          </a:p>
          <a:p>
            <a:pPr algn="just" rtl="1">
              <a:lnSpc>
                <a:spcPct val="150000"/>
              </a:lnSpc>
              <a:buNone/>
            </a:pPr>
            <a:r>
              <a:rPr lang="ar-IQ" sz="3200" b="1" dirty="0">
                <a:solidFill>
                  <a:srgbClr val="391BBB"/>
                </a:solidFill>
              </a:rPr>
              <a:t>ثانيا :الطلاقة </a:t>
            </a:r>
            <a:r>
              <a:rPr lang="en-US" sz="3800" b="1" dirty="0">
                <a:solidFill>
                  <a:srgbClr val="391BBB"/>
                </a:solidFill>
              </a:rPr>
              <a:t>Fluency  </a:t>
            </a:r>
            <a:endParaRPr lang="ar-IQ" sz="2700" b="1" dirty="0">
              <a:solidFill>
                <a:srgbClr val="391BBB"/>
              </a:solidFill>
            </a:endParaRPr>
          </a:p>
          <a:p>
            <a:pPr algn="just" rtl="1">
              <a:lnSpc>
                <a:spcPct val="210000"/>
              </a:lnSpc>
              <a:buNone/>
            </a:pPr>
            <a:r>
              <a:rPr lang="ar-IQ" b="1" dirty="0"/>
              <a:t>ويمكن رصدها من خلال </a:t>
            </a:r>
            <a:r>
              <a:rPr lang="ar-IQ" b="1" u="sng" dirty="0">
                <a:solidFill>
                  <a:srgbClr val="920000"/>
                </a:solidFill>
              </a:rPr>
              <a:t>عدد الافكار المقدمة استجابة لمثير معين </a:t>
            </a:r>
            <a:r>
              <a:rPr lang="ar-IQ" b="1" dirty="0"/>
              <a:t>، او عدد الوحدات الفكرية المتصلة بموضوع ما والتي يمكن انتاجها في وحدة زمنية مقدرة .</a:t>
            </a:r>
          </a:p>
          <a:p>
            <a:pPr algn="r" rtl="1">
              <a:buNone/>
            </a:pP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3537486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179" y="525665"/>
            <a:ext cx="9595592" cy="2598297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just" rtl="1">
              <a:lnSpc>
                <a:spcPct val="200000"/>
              </a:lnSpc>
              <a:buNone/>
            </a:pPr>
            <a:r>
              <a:rPr lang="ar-IQ" sz="2700" b="1" dirty="0">
                <a:solidFill>
                  <a:srgbClr val="391BBB"/>
                </a:solidFill>
              </a:rPr>
              <a:t>ثالثا : المرونة</a:t>
            </a:r>
            <a:r>
              <a:rPr lang="en-US" sz="2700" b="1" dirty="0">
                <a:solidFill>
                  <a:srgbClr val="391BBB"/>
                </a:solidFill>
              </a:rPr>
              <a:t>Flexibility </a:t>
            </a:r>
            <a:endParaRPr lang="ar-IQ" sz="2700" b="1" dirty="0">
              <a:solidFill>
                <a:srgbClr val="391BBB"/>
              </a:solidFill>
            </a:endParaRPr>
          </a:p>
          <a:p>
            <a:pPr algn="just" rtl="1">
              <a:lnSpc>
                <a:spcPct val="200000"/>
              </a:lnSpc>
              <a:buNone/>
            </a:pPr>
            <a:r>
              <a:rPr lang="ar-IQ" sz="2700" b="1" dirty="0"/>
              <a:t>وتشمل </a:t>
            </a:r>
            <a:r>
              <a:rPr lang="ar-IQ" sz="2700" b="1" u="sng" dirty="0">
                <a:solidFill>
                  <a:schemeClr val="accent2"/>
                </a:solidFill>
              </a:rPr>
              <a:t>عدد وسرعة </a:t>
            </a:r>
            <a:r>
              <a:rPr lang="ar-IQ" sz="2700" b="1" dirty="0"/>
              <a:t>الانتقالات الذهنية خلال التفكير في موضوع ما ، وتتجلى في صورة بدائل او حلول مختلفة لمشكلة معينة </a:t>
            </a:r>
            <a:r>
              <a:rPr lang="ar-IQ" b="1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78180" y="3066746"/>
            <a:ext cx="9848107" cy="3221544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ar-IQ" sz="2700" b="1" dirty="0">
                <a:solidFill>
                  <a:srgbClr val="7030A0"/>
                </a:solidFill>
              </a:rPr>
              <a:t>رابعا : </a:t>
            </a:r>
            <a:r>
              <a:rPr lang="ar-SA" sz="2700" b="1" dirty="0">
                <a:solidFill>
                  <a:srgbClr val="7030A0"/>
                </a:solidFill>
              </a:rPr>
              <a:t>الحساسية للمشكلات</a:t>
            </a:r>
            <a:r>
              <a:rPr lang="ar-IQ" sz="2700" b="1" dirty="0">
                <a:solidFill>
                  <a:srgbClr val="7030A0"/>
                </a:solidFill>
              </a:rPr>
              <a:t> </a:t>
            </a:r>
            <a:r>
              <a:rPr lang="en-US" sz="2700" b="1" dirty="0">
                <a:solidFill>
                  <a:srgbClr val="7030A0"/>
                </a:solidFill>
              </a:rPr>
              <a:t> (Sensitivity of Problems)</a:t>
            </a:r>
            <a:endParaRPr lang="ar-IQ" sz="2700" b="1" dirty="0">
              <a:solidFill>
                <a:srgbClr val="7030A0"/>
              </a:solidFill>
            </a:endParaRPr>
          </a:p>
          <a:p>
            <a:pPr algn="just" rtl="1">
              <a:lnSpc>
                <a:spcPct val="200000"/>
              </a:lnSpc>
              <a:buNone/>
            </a:pPr>
            <a:r>
              <a:rPr lang="ar-IQ" sz="2700" b="1" dirty="0"/>
              <a:t>وتظهر في القدرة على اكتشاف </a:t>
            </a:r>
            <a:r>
              <a:rPr lang="ar-IQ" sz="2700" b="1" dirty="0">
                <a:solidFill>
                  <a:schemeClr val="accent2"/>
                </a:solidFill>
              </a:rPr>
              <a:t>اوجه النقص </a:t>
            </a:r>
            <a:r>
              <a:rPr lang="ar-IQ" sz="2700" b="1" dirty="0"/>
              <a:t>او </a:t>
            </a:r>
            <a:r>
              <a:rPr lang="ar-IQ" sz="2700" b="1" dirty="0">
                <a:solidFill>
                  <a:schemeClr val="accent2"/>
                </a:solidFill>
              </a:rPr>
              <a:t>العيوب</a:t>
            </a:r>
            <a:r>
              <a:rPr lang="ar-IQ" sz="2700" b="1" dirty="0"/>
              <a:t> في الاشياء او النظم او المواقف او الافكار ،او الحكم بانها ليست على ماينبغي او ان ماهو مرغوب فيها لم يتوفر بطريقة ملائمة .</a:t>
            </a:r>
          </a:p>
        </p:txBody>
      </p:sp>
    </p:spTree>
    <p:extLst>
      <p:ext uri="{BB962C8B-B14F-4D97-AF65-F5344CB8AC3E}">
        <p14:creationId xmlns:p14="http://schemas.microsoft.com/office/powerpoint/2010/main" val="1022026965"/>
      </p:ext>
    </p:extLst>
  </p:cSld>
  <p:clrMapOvr>
    <a:masterClrMapping/>
  </p:clrMapOvr>
  <p:transition spd="slow">
    <p:comb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45360" y="588224"/>
            <a:ext cx="9619774" cy="4991131"/>
          </a:xfrm>
        </p:spPr>
        <p:txBody>
          <a:bodyPr>
            <a:noAutofit/>
          </a:bodyPr>
          <a:lstStyle/>
          <a:p>
            <a:pPr marL="311414" indent="-110444" algn="r" rtl="1">
              <a:lnSpc>
                <a:spcPct val="250000"/>
              </a:lnSpc>
              <a:buNone/>
            </a:pPr>
            <a:r>
              <a:rPr lang="ar-IQ" sz="2700" b="1" dirty="0">
                <a:solidFill>
                  <a:srgbClr val="391BBB"/>
                </a:solidFill>
              </a:rPr>
              <a:t>خامسا : ا</a:t>
            </a:r>
            <a:r>
              <a:rPr lang="ar-SA" sz="2700" b="1" dirty="0">
                <a:solidFill>
                  <a:srgbClr val="391BBB"/>
                </a:solidFill>
              </a:rPr>
              <a:t>دراك التفاصيل</a:t>
            </a:r>
            <a:r>
              <a:rPr lang="en-US" sz="2700" b="1" dirty="0">
                <a:solidFill>
                  <a:srgbClr val="391BBB"/>
                </a:solidFill>
              </a:rPr>
              <a:t> (Elaboration) </a:t>
            </a:r>
            <a:br>
              <a:rPr lang="en-US" sz="2700" b="1" dirty="0"/>
            </a:br>
            <a:r>
              <a:rPr lang="ar-SA" sz="2700" b="1" dirty="0"/>
              <a:t>تتضمن هذه القدرة الإبداعية </a:t>
            </a:r>
            <a:r>
              <a:rPr lang="ar-SA" sz="2700" b="1" dirty="0">
                <a:solidFill>
                  <a:schemeClr val="accent2"/>
                </a:solidFill>
              </a:rPr>
              <a:t>تقديم تفصيلات متعددة لأشياء محدودة</a:t>
            </a:r>
            <a:r>
              <a:rPr lang="ar-SA" sz="2700" b="1" dirty="0"/>
              <a:t>، وتوسيع فكرة ملخصة أو تفصيل موضوع غامض</a:t>
            </a:r>
            <a:r>
              <a:rPr lang="en-US" sz="2700" b="1" dirty="0"/>
              <a:t>. </a:t>
            </a:r>
            <a:br>
              <a:rPr lang="en-US" sz="2700" b="1" dirty="0"/>
            </a:br>
            <a:r>
              <a:rPr lang="ar-IQ" sz="2700" b="1" dirty="0">
                <a:solidFill>
                  <a:srgbClr val="920000"/>
                </a:solidFill>
              </a:rPr>
              <a:t>سادسا :</a:t>
            </a:r>
            <a:r>
              <a:rPr lang="en-US" sz="2700" b="1" dirty="0">
                <a:solidFill>
                  <a:srgbClr val="920000"/>
                </a:solidFill>
              </a:rPr>
              <a:t> </a:t>
            </a:r>
            <a:r>
              <a:rPr lang="ar-SA" sz="2700" b="1" dirty="0">
                <a:solidFill>
                  <a:srgbClr val="920000"/>
                </a:solidFill>
              </a:rPr>
              <a:t>المحافظة على الاتجاه</a:t>
            </a:r>
            <a:r>
              <a:rPr lang="en-US" sz="2700" b="1" dirty="0">
                <a:solidFill>
                  <a:srgbClr val="920000"/>
                </a:solidFill>
              </a:rPr>
              <a:t> (Maintaining Direction)</a:t>
            </a:r>
            <a:r>
              <a:rPr lang="ar-IQ" sz="2700" b="1" dirty="0">
                <a:solidFill>
                  <a:srgbClr val="920000"/>
                </a:solidFill>
              </a:rPr>
              <a:t>       </a:t>
            </a:r>
            <a:br>
              <a:rPr lang="en-US" sz="2700" b="1" dirty="0"/>
            </a:br>
            <a:r>
              <a:rPr lang="ar-SA" sz="2700" b="1" dirty="0"/>
              <a:t>المحافظة على الاتجاه يضمن </a:t>
            </a:r>
            <a:r>
              <a:rPr lang="ar-SA" sz="2700" b="1" dirty="0">
                <a:solidFill>
                  <a:schemeClr val="accent2"/>
                </a:solidFill>
              </a:rPr>
              <a:t>قدرة استمرار الفرد على </a:t>
            </a:r>
            <a:r>
              <a:rPr lang="ar-IQ" sz="2700" b="1" dirty="0">
                <a:solidFill>
                  <a:schemeClr val="accent2"/>
                </a:solidFill>
              </a:rPr>
              <a:t> التفكير </a:t>
            </a:r>
            <a:r>
              <a:rPr lang="ar-SA" sz="2700" b="1" dirty="0"/>
              <a:t>في المشكلة لفترة زمنية طويلة حتى يتم الوصول إلى حلول جديدة</a:t>
            </a:r>
            <a:r>
              <a:rPr lang="en-US" sz="2700" b="1" dirty="0"/>
              <a:t>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28198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504" y="1596603"/>
            <a:ext cx="8639982" cy="1828855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r" rtl="1">
              <a:lnSpc>
                <a:spcPct val="200000"/>
              </a:lnSpc>
            </a:pPr>
            <a:br>
              <a:rPr lang="ar-IQ" b="1" dirty="0">
                <a:solidFill>
                  <a:schemeClr val="bg1"/>
                </a:solidFill>
              </a:rPr>
            </a:br>
            <a:br>
              <a:rPr lang="ar-IQ" b="1" dirty="0">
                <a:solidFill>
                  <a:schemeClr val="bg1"/>
                </a:solidFill>
              </a:rPr>
            </a:br>
            <a:br>
              <a:rPr lang="ar-IQ" b="1" dirty="0">
                <a:solidFill>
                  <a:schemeClr val="bg1"/>
                </a:solidFill>
              </a:rPr>
            </a:br>
            <a:r>
              <a:rPr lang="ar-IQ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9101" y="428101"/>
            <a:ext cx="7062057" cy="1213302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ctr" rtl="1"/>
            <a:r>
              <a:rPr lang="ar-IQ" sz="3600" b="1" i="1" dirty="0">
                <a:solidFill>
                  <a:schemeClr val="bg1"/>
                </a:solidFill>
              </a:rPr>
              <a:t>برنامج سكامبر</a:t>
            </a:r>
            <a:r>
              <a:rPr lang="en-US" sz="3600" b="1" i="1" dirty="0">
                <a:solidFill>
                  <a:schemeClr val="bg1"/>
                </a:solidFill>
              </a:rPr>
              <a:t> SCAMPER</a:t>
            </a:r>
            <a:r>
              <a:rPr lang="ar-IQ" sz="3600" b="1" i="1" dirty="0">
                <a:solidFill>
                  <a:schemeClr val="bg1"/>
                </a:solidFill>
              </a:rPr>
              <a:t> للتفكير الابداعي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9" y="1260477"/>
            <a:ext cx="10688638" cy="630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9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540" y="-257175"/>
            <a:ext cx="10327033" cy="6937946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IQ" sz="3600" b="1" i="1" dirty="0">
                <a:solidFill>
                  <a:schemeClr val="bg1"/>
                </a:solidFill>
              </a:rPr>
              <a:t>ما المقصود بـ </a:t>
            </a:r>
            <a:r>
              <a:rPr lang="en-US" sz="3600" b="1" i="1" dirty="0">
                <a:solidFill>
                  <a:schemeClr val="bg1"/>
                </a:solidFill>
              </a:rPr>
              <a:t>SCAMPER</a:t>
            </a:r>
            <a:r>
              <a:rPr lang="en-US" sz="3600" b="1" i="1" dirty="0"/>
              <a:t> </a:t>
            </a:r>
            <a:r>
              <a:rPr lang="ar-IQ" sz="3600" b="1" i="1" dirty="0"/>
              <a:t> </a:t>
            </a:r>
            <a:r>
              <a:rPr lang="en-US" sz="3600" b="1" i="1" dirty="0">
                <a:solidFill>
                  <a:schemeClr val="bg1"/>
                </a:solidFill>
              </a:rPr>
              <a:t>؟</a:t>
            </a:r>
            <a:br>
              <a:rPr lang="en-US" sz="3600" b="1" i="1" dirty="0">
                <a:solidFill>
                  <a:schemeClr val="bg1"/>
                </a:solidFill>
              </a:rPr>
            </a:br>
            <a:r>
              <a:rPr lang="ar-IQ" sz="3200" b="1" dirty="0"/>
              <a:t>هذه الكلمة اختصارا للكلمات الاتية:</a:t>
            </a:r>
            <a:br>
              <a:rPr lang="ar-IQ" sz="3200" b="1" dirty="0"/>
            </a:br>
            <a:r>
              <a:rPr lang="en-US" sz="3200" b="1" dirty="0">
                <a:solidFill>
                  <a:srgbClr val="920000"/>
                </a:solidFill>
              </a:rPr>
              <a:t>S</a:t>
            </a:r>
            <a:r>
              <a:rPr lang="en-US" sz="3200" b="1" dirty="0"/>
              <a:t>ubstitute - </a:t>
            </a:r>
            <a:r>
              <a:rPr lang="ar-IQ" sz="3200" b="1" dirty="0"/>
              <a:t>  بدّل</a:t>
            </a:r>
            <a:br>
              <a:rPr lang="ar-IQ" sz="3200" b="1" dirty="0"/>
            </a:br>
            <a:r>
              <a:rPr lang="en-US" sz="3200" b="1" dirty="0">
                <a:solidFill>
                  <a:srgbClr val="920000"/>
                </a:solidFill>
              </a:rPr>
              <a:t>C</a:t>
            </a:r>
            <a:r>
              <a:rPr lang="en-US" sz="3200" b="1" dirty="0"/>
              <a:t>ombine - </a:t>
            </a:r>
            <a:r>
              <a:rPr lang="ar-IQ" sz="3200" b="1" dirty="0"/>
              <a:t>  ادمج أو أضف</a:t>
            </a:r>
            <a:br>
              <a:rPr lang="ar-IQ" sz="3200" b="1" dirty="0"/>
            </a:br>
            <a:r>
              <a:rPr lang="en-US" sz="3200" b="1" dirty="0">
                <a:solidFill>
                  <a:srgbClr val="920000"/>
                </a:solidFill>
              </a:rPr>
              <a:t>A</a:t>
            </a:r>
            <a:r>
              <a:rPr lang="en-US" sz="3200" b="1" dirty="0"/>
              <a:t>dapt - </a:t>
            </a:r>
            <a:r>
              <a:rPr lang="ar-IQ" sz="3200" b="1" dirty="0"/>
              <a:t>  كيّف أو عدّل </a:t>
            </a:r>
            <a:br>
              <a:rPr lang="ar-IQ" sz="3200" b="1" dirty="0"/>
            </a:br>
            <a:r>
              <a:rPr lang="en-US" sz="3200" b="1" dirty="0">
                <a:solidFill>
                  <a:srgbClr val="920000"/>
                </a:solidFill>
              </a:rPr>
              <a:t>M</a:t>
            </a:r>
            <a:r>
              <a:rPr lang="en-US" sz="3200" b="1" dirty="0"/>
              <a:t>odify or </a:t>
            </a:r>
            <a:r>
              <a:rPr lang="en-US" sz="3200" b="1" dirty="0">
                <a:solidFill>
                  <a:srgbClr val="920000"/>
                </a:solidFill>
              </a:rPr>
              <a:t>M</a:t>
            </a:r>
            <a:r>
              <a:rPr lang="en-US" sz="3200" b="1" dirty="0"/>
              <a:t>agnify - </a:t>
            </a:r>
            <a:r>
              <a:rPr lang="ar-IQ" sz="3200" b="1" dirty="0"/>
              <a:t>  غيّر أو كبّر</a:t>
            </a:r>
            <a:br>
              <a:rPr lang="ar-IQ" sz="3200" b="1" dirty="0"/>
            </a:br>
            <a:r>
              <a:rPr lang="en-US" sz="3200" b="1" dirty="0">
                <a:solidFill>
                  <a:srgbClr val="920000"/>
                </a:solidFill>
              </a:rPr>
              <a:t>P</a:t>
            </a:r>
            <a:r>
              <a:rPr lang="en-US" sz="3200" b="1" dirty="0"/>
              <a:t>ut to other uses - </a:t>
            </a:r>
            <a:r>
              <a:rPr lang="ar-IQ" sz="3200" b="1" dirty="0"/>
              <a:t>  استخدم في موضع آخر</a:t>
            </a:r>
            <a:br>
              <a:rPr lang="ar-IQ" sz="3200" b="1" dirty="0"/>
            </a:br>
            <a:r>
              <a:rPr lang="en-US" sz="3200" b="1" dirty="0">
                <a:solidFill>
                  <a:srgbClr val="920000"/>
                </a:solidFill>
              </a:rPr>
              <a:t>E</a:t>
            </a:r>
            <a:r>
              <a:rPr lang="en-US" sz="3200" b="1" dirty="0"/>
              <a:t>liminate or </a:t>
            </a:r>
            <a:r>
              <a:rPr lang="en-US" sz="3200" b="1" dirty="0">
                <a:solidFill>
                  <a:srgbClr val="920000"/>
                </a:solidFill>
              </a:rPr>
              <a:t>M</a:t>
            </a:r>
            <a:r>
              <a:rPr lang="en-US" sz="3200" b="1" dirty="0"/>
              <a:t>inify - </a:t>
            </a:r>
            <a:r>
              <a:rPr lang="ar-IQ" sz="3200" b="1" dirty="0"/>
              <a:t>  احذف أو صغّر</a:t>
            </a:r>
            <a:br>
              <a:rPr lang="ar-IQ" sz="3200" b="1" dirty="0"/>
            </a:br>
            <a:r>
              <a:rPr lang="en-US" sz="3600" b="1" dirty="0">
                <a:solidFill>
                  <a:srgbClr val="920000"/>
                </a:solidFill>
              </a:rPr>
              <a:t>R</a:t>
            </a:r>
            <a:r>
              <a:rPr lang="en-US" sz="3600" b="1" dirty="0"/>
              <a:t>everse </a:t>
            </a:r>
            <a:r>
              <a:rPr lang="en-US" sz="3200" b="1" dirty="0"/>
              <a:t>- </a:t>
            </a:r>
            <a:r>
              <a:rPr lang="ar-IQ" sz="3200" b="1" dirty="0"/>
              <a:t>  اعكس أو اقلب.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335894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8893" y="428625"/>
            <a:ext cx="8872897" cy="6291615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IQ" sz="2800" b="1" i="1" dirty="0">
                <a:solidFill>
                  <a:schemeClr val="accent2"/>
                </a:solidFill>
              </a:rPr>
              <a:t>تعني كلمة سكامبر </a:t>
            </a:r>
            <a:r>
              <a:rPr lang="en-US" sz="2800" b="1" i="1" dirty="0">
                <a:solidFill>
                  <a:schemeClr val="accent2"/>
                </a:solidFill>
              </a:rPr>
              <a:t>SCAMPER </a:t>
            </a:r>
            <a:r>
              <a:rPr lang="ar-IQ" sz="2800" b="1" i="1" dirty="0">
                <a:solidFill>
                  <a:schemeClr val="accent2"/>
                </a:solidFill>
              </a:rPr>
              <a:t> </a:t>
            </a:r>
          </a:p>
          <a:p>
            <a:pPr algn="r" rtl="1">
              <a:lnSpc>
                <a:spcPct val="150000"/>
              </a:lnSpc>
            </a:pPr>
            <a:r>
              <a:rPr lang="ar-IQ" sz="2400" b="1" dirty="0">
                <a:solidFill>
                  <a:schemeClr val="accent2"/>
                </a:solidFill>
              </a:rPr>
              <a:t>اصطلاحا </a:t>
            </a:r>
            <a:r>
              <a:rPr lang="ar-IQ" sz="2400" b="1" dirty="0"/>
              <a:t>:   الانطلاق، أو الجري، والعدو بمـــــرح وقد وَضــــــــــع هذه الاســــــــــــلوب مفكـــــــران امريكيان همــــــــــــــا </a:t>
            </a:r>
          </a:p>
          <a:p>
            <a:pPr algn="r" rtl="1">
              <a:lnSpc>
                <a:spcPct val="150000"/>
              </a:lnSpc>
            </a:pPr>
            <a:r>
              <a:rPr lang="ar-IQ" sz="2400" b="1" dirty="0">
                <a:solidFill>
                  <a:schemeClr val="accent2"/>
                </a:solidFill>
              </a:rPr>
              <a:t>(ألكس أوسبورن </a:t>
            </a:r>
            <a:r>
              <a:rPr lang="en-US" sz="2400" b="1" dirty="0">
                <a:solidFill>
                  <a:schemeClr val="accent2"/>
                </a:solidFill>
              </a:rPr>
              <a:t>Alex Osborn </a:t>
            </a:r>
            <a:r>
              <a:rPr lang="ar-IQ" sz="2400" b="1" dirty="0">
                <a:solidFill>
                  <a:schemeClr val="accent2"/>
                </a:solidFill>
              </a:rPr>
              <a:t>) </a:t>
            </a:r>
            <a:r>
              <a:rPr lang="ar-IQ" sz="2400" b="1" dirty="0"/>
              <a:t>و </a:t>
            </a:r>
            <a:r>
              <a:rPr lang="ar-IQ" sz="2400" b="1" dirty="0">
                <a:solidFill>
                  <a:schemeClr val="accent2"/>
                </a:solidFill>
              </a:rPr>
              <a:t>بوب إبرلــــــــي (</a:t>
            </a:r>
            <a:r>
              <a:rPr lang="en-US" sz="2400" b="1" dirty="0">
                <a:solidFill>
                  <a:schemeClr val="accent2"/>
                </a:solidFill>
              </a:rPr>
              <a:t>Bob Eberle  </a:t>
            </a:r>
            <a:r>
              <a:rPr lang="ar-IQ" sz="2400" b="1" dirty="0">
                <a:solidFill>
                  <a:schemeClr val="accent2"/>
                </a:solidFill>
              </a:rPr>
              <a:t>) في 1996</a:t>
            </a:r>
            <a:br>
              <a:rPr lang="en-US" sz="2400" b="1" dirty="0"/>
            </a:br>
            <a:r>
              <a:rPr lang="ar-IQ" sz="2400" b="1" dirty="0"/>
              <a:t>وهي طريقة تساعدنا على التفكير في تغييرات يمكن أن نحدثها على منتج للخروج بمنتج جديد، نستطيع أن نستخدم هذه التغييرات كإقتراحات مباشرة أو كنقاط بداية للتطوير.</a:t>
            </a:r>
            <a:br>
              <a:rPr lang="ar-IQ" sz="2400" b="1" dirty="0"/>
            </a:br>
            <a:r>
              <a:rPr lang="ar-IQ" sz="2400" b="1" dirty="0"/>
              <a:t>أن كل حرف من الحروف السبعة يشير إلى الحرف الأول من الكلمـــــــات أو المهارات التي تشكل في مجملها </a:t>
            </a:r>
            <a:r>
              <a:rPr lang="ar-IQ" sz="2400" b="1" dirty="0">
                <a:solidFill>
                  <a:schemeClr val="accent2"/>
                </a:solidFill>
              </a:rPr>
              <a:t>( قائمة توليد الأفكار ) .</a:t>
            </a:r>
            <a:br>
              <a:rPr lang="en-US" sz="2400" b="1" dirty="0"/>
            </a:b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•</a:t>
            </a:r>
            <a:endParaRPr lang="ar-IQ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7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352" y="684481"/>
            <a:ext cx="9679763" cy="6260838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en-US" sz="2300" b="1" dirty="0">
                <a:solidFill>
                  <a:schemeClr val="accent2"/>
                </a:solidFill>
              </a:rPr>
              <a:t> </a:t>
            </a:r>
            <a:r>
              <a:rPr lang="ar-IQ" sz="2700" b="1" dirty="0">
                <a:solidFill>
                  <a:schemeClr val="accent2"/>
                </a:solidFill>
              </a:rPr>
              <a:t>1- </a:t>
            </a:r>
            <a:r>
              <a:rPr lang="ar-IQ" sz="3200" b="1" dirty="0">
                <a:solidFill>
                  <a:schemeClr val="accent2"/>
                </a:solidFill>
              </a:rPr>
              <a:t>الاستبدال </a:t>
            </a:r>
            <a:r>
              <a:rPr lang="en-US" sz="3200" b="1" dirty="0">
                <a:solidFill>
                  <a:schemeClr val="accent2"/>
                </a:solidFill>
              </a:rPr>
              <a:t>Substitute</a:t>
            </a:r>
            <a:r>
              <a:rPr lang="ar-IQ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:</a:t>
            </a:r>
            <a:r>
              <a:rPr lang="en-US" sz="3200" b="1" dirty="0">
                <a:solidFill>
                  <a:schemeClr val="bg1"/>
                </a:solidFill>
              </a:rPr>
              <a:t> </a:t>
            </a:r>
            <a:r>
              <a:rPr lang="ar-IQ" sz="3200" b="1" dirty="0">
                <a:solidFill>
                  <a:schemeClr val="bg1"/>
                </a:solidFill>
              </a:rPr>
              <a:t> </a:t>
            </a:r>
            <a:r>
              <a:rPr lang="ar-IQ" sz="3200" b="1" dirty="0"/>
              <a:t>أن تبدل شيئاً ما في المنتج أو الفكرة بشرط أن يتغير إلى الأفضل. </a:t>
            </a:r>
            <a:br>
              <a:rPr lang="ar-IQ" sz="2700" b="1" dirty="0">
                <a:solidFill>
                  <a:schemeClr val="bg1"/>
                </a:solidFill>
              </a:rPr>
            </a:br>
            <a:r>
              <a:rPr lang="ar-IQ" sz="3200" b="1" dirty="0">
                <a:solidFill>
                  <a:schemeClr val="accent2"/>
                </a:solidFill>
              </a:rPr>
              <a:t>2- التجميع </a:t>
            </a:r>
            <a:r>
              <a:rPr lang="en-US" sz="3200" b="1" dirty="0">
                <a:solidFill>
                  <a:schemeClr val="accent2"/>
                </a:solidFill>
              </a:rPr>
              <a:t>Combine</a:t>
            </a:r>
            <a:r>
              <a:rPr lang="ar-IQ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:</a:t>
            </a:r>
            <a:r>
              <a:rPr lang="en-US" sz="3200" b="1" dirty="0">
                <a:solidFill>
                  <a:schemeClr val="bg1"/>
                </a:solidFill>
              </a:rPr>
              <a:t> </a:t>
            </a:r>
            <a:r>
              <a:rPr lang="ar-IQ" sz="3200" b="1" dirty="0"/>
              <a:t>هو تجميع الأشياء مع بعضها البعض لتكون شيئا واحدا. </a:t>
            </a:r>
            <a:br>
              <a:rPr lang="ar-IQ" sz="3200" b="1" dirty="0"/>
            </a:br>
            <a:endParaRPr lang="ar-IQ" sz="3200" b="1" dirty="0"/>
          </a:p>
        </p:txBody>
      </p:sp>
    </p:spTree>
    <p:extLst>
      <p:ext uri="{BB962C8B-B14F-4D97-AF65-F5344CB8AC3E}">
        <p14:creationId xmlns:p14="http://schemas.microsoft.com/office/powerpoint/2010/main" val="3381429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015" y="1428539"/>
            <a:ext cx="10243278" cy="3260016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IQ" sz="3200" b="1" dirty="0">
                <a:solidFill>
                  <a:schemeClr val="accent2"/>
                </a:solidFill>
              </a:rPr>
              <a:t>3- التكييف </a:t>
            </a:r>
            <a:r>
              <a:rPr lang="en-US" sz="3200" b="1" dirty="0">
                <a:solidFill>
                  <a:schemeClr val="accent2"/>
                </a:solidFill>
              </a:rPr>
              <a:t>Adjust, Adapt </a:t>
            </a:r>
            <a:r>
              <a:rPr lang="ar-IQ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ar-IQ" sz="3200" b="1" dirty="0">
                <a:solidFill>
                  <a:schemeClr val="accent2"/>
                </a:solidFill>
              </a:rPr>
              <a:t> اي </a:t>
            </a:r>
            <a:r>
              <a:rPr lang="ar-IQ" sz="2700" b="1" dirty="0"/>
              <a:t>أن نغير في مواصفات أو خواص الشيء حتى يتكيف مع البيئة الجديدة له أو حتى يتناسب مع الحالة الجديدة.</a:t>
            </a:r>
            <a:br>
              <a:rPr lang="ar-IQ" sz="2300" b="1" dirty="0"/>
            </a:br>
            <a:endParaRPr lang="ar-IQ" sz="2300" b="1" dirty="0"/>
          </a:p>
        </p:txBody>
      </p:sp>
    </p:spTree>
    <p:extLst>
      <p:ext uri="{BB962C8B-B14F-4D97-AF65-F5344CB8AC3E}">
        <p14:creationId xmlns:p14="http://schemas.microsoft.com/office/powerpoint/2010/main" val="319697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867" y="885825"/>
            <a:ext cx="9261195" cy="2752185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ar-IQ" sz="2700" b="1" dirty="0">
                <a:solidFill>
                  <a:schemeClr val="accent2"/>
                </a:solidFill>
              </a:rPr>
              <a:t>4- </a:t>
            </a:r>
            <a:r>
              <a:rPr lang="ar-IQ" sz="3200" b="1" dirty="0">
                <a:solidFill>
                  <a:schemeClr val="accent2"/>
                </a:solidFill>
              </a:rPr>
              <a:t>التعديل </a:t>
            </a:r>
            <a:r>
              <a:rPr lang="en-US" sz="3200" b="1" dirty="0">
                <a:solidFill>
                  <a:schemeClr val="accent2"/>
                </a:solidFill>
              </a:rPr>
              <a:t>Modify</a:t>
            </a:r>
            <a:r>
              <a:rPr lang="ar-IQ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:</a:t>
            </a:r>
            <a:r>
              <a:rPr lang="ar-IQ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 </a:t>
            </a:r>
            <a:r>
              <a:rPr lang="ar-IQ" sz="2700" b="1" dirty="0">
                <a:solidFill>
                  <a:schemeClr val="bg1"/>
                </a:solidFill>
              </a:rPr>
              <a:t> </a:t>
            </a:r>
            <a:r>
              <a:rPr lang="ar-IQ" sz="2700" b="1" dirty="0"/>
              <a:t>هو تغيير الشكل أو النوع من خلال استخدام ألوان أخرى، أو أصوات أخرى، أو حركة أخرى، أو شكل آخر، أو حجم آخر، أو طعم آخر، أو رائحــــــة أخرى...الخ.</a:t>
            </a:r>
            <a:r>
              <a:rPr lang="ar-IQ" sz="1800" b="1" dirty="0"/>
              <a:t> 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0332" y="3400425"/>
            <a:ext cx="9441630" cy="3221544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IQ" sz="2700" b="1" dirty="0">
                <a:solidFill>
                  <a:schemeClr val="accent2"/>
                </a:solidFill>
              </a:rPr>
              <a:t>– التكبير </a:t>
            </a:r>
            <a:r>
              <a:rPr lang="en-US" sz="2700" b="1" dirty="0">
                <a:solidFill>
                  <a:schemeClr val="accent2"/>
                </a:solidFill>
              </a:rPr>
              <a:t>Magnify</a:t>
            </a:r>
            <a:r>
              <a:rPr lang="ar-IQ" sz="2700" b="1" dirty="0">
                <a:solidFill>
                  <a:schemeClr val="accent2"/>
                </a:solidFill>
              </a:rPr>
              <a:t> </a:t>
            </a:r>
            <a:r>
              <a:rPr lang="en-US" sz="2300" b="1" dirty="0">
                <a:solidFill>
                  <a:schemeClr val="accent2"/>
                </a:solidFill>
              </a:rPr>
              <a:t>:</a:t>
            </a:r>
            <a:r>
              <a:rPr lang="en-US" sz="2300" b="1" dirty="0">
                <a:solidFill>
                  <a:schemeClr val="bg1"/>
                </a:solidFill>
              </a:rPr>
              <a:t> </a:t>
            </a:r>
            <a:r>
              <a:rPr lang="ar-IQ" sz="2700" b="1" dirty="0"/>
              <a:t>هو تكبير في الشكل أو النوع من خلال الإضافة إليه وجعله أكثر ارتفاعا، أو أكثر قوة، أو أكثـــــــر سمكا، أو أكثــــــــــــــر طولا...الـــــــــــخ.</a:t>
            </a:r>
          </a:p>
          <a:p>
            <a:pPr algn="r" rtl="1">
              <a:lnSpc>
                <a:spcPct val="150000"/>
              </a:lnSpc>
            </a:pPr>
            <a:br>
              <a:rPr lang="ar-IQ" sz="2700" b="1" dirty="0"/>
            </a:br>
            <a:r>
              <a:rPr lang="ar-IQ" sz="2700" b="1" dirty="0">
                <a:solidFill>
                  <a:schemeClr val="accent2"/>
                </a:solidFill>
              </a:rPr>
              <a:t>– التصغير </a:t>
            </a:r>
            <a:r>
              <a:rPr lang="en-US" sz="2700" b="1" dirty="0">
                <a:solidFill>
                  <a:schemeClr val="accent2"/>
                </a:solidFill>
              </a:rPr>
              <a:t>Minify</a:t>
            </a:r>
            <a:r>
              <a:rPr lang="ar-IQ" sz="2700" b="1" dirty="0">
                <a:solidFill>
                  <a:schemeClr val="accent2"/>
                </a:solidFill>
              </a:rPr>
              <a:t> </a:t>
            </a:r>
            <a:r>
              <a:rPr lang="en-US" sz="2700" b="1" dirty="0">
                <a:solidFill>
                  <a:schemeClr val="accent2"/>
                </a:solidFill>
              </a:rPr>
              <a:t>: </a:t>
            </a:r>
            <a:r>
              <a:rPr lang="ar-IQ" sz="2700" b="1" dirty="0"/>
              <a:t>هو تصغير الشيء ليكون أصغر أو أقل من خــــــلال جعله أصغر، أو أخف، أو أبطأ، أو أقل حدوثا وتكرارا، أو أقل سماكة...الخ.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474972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516" name="AutoShape 36" descr="50%"/>
          <p:cNvSpPr>
            <a:spLocks noGrp="1" noChangeArrowheads="1"/>
          </p:cNvSpPr>
          <p:nvPr>
            <p:ph type="title"/>
          </p:nvPr>
        </p:nvSpPr>
        <p:spPr>
          <a:xfrm>
            <a:off x="4249476" y="605729"/>
            <a:ext cx="2330717" cy="1011881"/>
          </a:xfrm>
          <a:effectLst/>
          <a:scene3d>
            <a:camera prst="legacyPerspectiveBottom">
              <a:rot lat="300000" lon="0" rev="0"/>
            </a:camera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eaLnBrk="1" hangingPunct="1">
              <a:defRPr/>
            </a:pPr>
            <a:r>
              <a:rPr lang="ar-SA">
                <a:solidFill>
                  <a:srgbClr val="FF0000"/>
                </a:solidFill>
              </a:rPr>
              <a:t>الحل 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6E79F-9520-4127-BB64-84353FA67408}" type="slidenum">
              <a:rPr lang="ar-SA">
                <a:solidFill>
                  <a:srgbClr val="FF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404507" name="Rectangle 27" descr="90%"/>
          <p:cNvSpPr>
            <a:spLocks noChangeArrowheads="1"/>
          </p:cNvSpPr>
          <p:nvPr/>
        </p:nvSpPr>
        <p:spPr bwMode="auto">
          <a:xfrm>
            <a:off x="6606172" y="4810814"/>
            <a:ext cx="2384532" cy="1109918"/>
          </a:xfrm>
          <a:prstGeom prst="rect">
            <a:avLst/>
          </a:prstGeom>
          <a:pattFill prst="pct90">
            <a:fgClr>
              <a:srgbClr val="FFFFCC"/>
            </a:fgClr>
            <a:bgClr>
              <a:schemeClr val="bg1"/>
            </a:bgClr>
          </a:patt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645" tIns="53375" rIns="102645" bIns="53375" anchor="ctr"/>
          <a:lstStyle/>
          <a:p>
            <a:pPr algn="ctr">
              <a:spcBef>
                <a:spcPct val="40000"/>
              </a:spcBef>
              <a:buClr>
                <a:schemeClr val="hlink"/>
              </a:buClr>
              <a:buSzPct val="120000"/>
              <a:defRPr/>
            </a:pPr>
            <a:r>
              <a:rPr lang="ar-SA" sz="6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6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4508" name="Rectangle 28" descr="90%"/>
          <p:cNvSpPr>
            <a:spLocks noChangeArrowheads="1"/>
          </p:cNvSpPr>
          <p:nvPr/>
        </p:nvSpPr>
        <p:spPr bwMode="auto">
          <a:xfrm>
            <a:off x="4240198" y="4810814"/>
            <a:ext cx="2365974" cy="1109918"/>
          </a:xfrm>
          <a:prstGeom prst="rect">
            <a:avLst/>
          </a:prstGeom>
          <a:pattFill prst="pct90">
            <a:fgClr>
              <a:srgbClr val="FFFFCC"/>
            </a:fgClr>
            <a:bgClr>
              <a:schemeClr val="bg1"/>
            </a:bgClr>
          </a:patt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645" tIns="53375" rIns="102645" bIns="53375" anchor="ctr"/>
          <a:lstStyle/>
          <a:p>
            <a:pPr algn="ctr">
              <a:spcBef>
                <a:spcPct val="40000"/>
              </a:spcBef>
              <a:buClr>
                <a:schemeClr val="hlink"/>
              </a:buClr>
              <a:buSzPct val="120000"/>
              <a:defRPr/>
            </a:pPr>
            <a:r>
              <a:rPr lang="ar-SA" sz="6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sz="6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4509" name="Rectangle 29" descr="90%"/>
          <p:cNvSpPr>
            <a:spLocks noChangeArrowheads="1"/>
          </p:cNvSpPr>
          <p:nvPr/>
        </p:nvSpPr>
        <p:spPr bwMode="auto">
          <a:xfrm>
            <a:off x="1864945" y="4810814"/>
            <a:ext cx="2375253" cy="1109918"/>
          </a:xfrm>
          <a:prstGeom prst="rect">
            <a:avLst/>
          </a:prstGeom>
          <a:pattFill prst="pct90">
            <a:fgClr>
              <a:srgbClr val="FFFFCC"/>
            </a:fgClr>
            <a:bgClr>
              <a:schemeClr val="bg1"/>
            </a:bgClr>
          </a:patt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645" tIns="53375" rIns="102645" bIns="53375" anchor="ctr"/>
          <a:lstStyle/>
          <a:p>
            <a:pPr algn="ctr">
              <a:spcBef>
                <a:spcPct val="40000"/>
              </a:spcBef>
              <a:buClr>
                <a:schemeClr val="hlink"/>
              </a:buClr>
              <a:buSzPct val="120000"/>
              <a:defRPr/>
            </a:pPr>
            <a:r>
              <a:rPr lang="ar-SA" sz="6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6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4510" name="Rectangle 30" descr="90%"/>
          <p:cNvSpPr>
            <a:spLocks noChangeArrowheads="1"/>
          </p:cNvSpPr>
          <p:nvPr/>
        </p:nvSpPr>
        <p:spPr bwMode="auto">
          <a:xfrm>
            <a:off x="6606172" y="3700895"/>
            <a:ext cx="2384532" cy="1109918"/>
          </a:xfrm>
          <a:prstGeom prst="rect">
            <a:avLst/>
          </a:prstGeom>
          <a:pattFill prst="pct90">
            <a:fgClr>
              <a:srgbClr val="FFFFCC"/>
            </a:fgClr>
            <a:bgClr>
              <a:schemeClr val="bg1"/>
            </a:bgClr>
          </a:patt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645" tIns="53375" rIns="102645" bIns="53375" anchor="ctr"/>
          <a:lstStyle/>
          <a:p>
            <a:pPr algn="ctr">
              <a:spcBef>
                <a:spcPct val="40000"/>
              </a:spcBef>
              <a:buClr>
                <a:schemeClr val="hlink"/>
              </a:buClr>
              <a:buSzPct val="120000"/>
              <a:defRPr/>
            </a:pPr>
            <a:r>
              <a:rPr lang="ar-SA" sz="6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6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4511" name="Rectangle 31" descr="90%"/>
          <p:cNvSpPr>
            <a:spLocks noChangeArrowheads="1"/>
          </p:cNvSpPr>
          <p:nvPr/>
        </p:nvSpPr>
        <p:spPr bwMode="auto">
          <a:xfrm>
            <a:off x="4240198" y="3700895"/>
            <a:ext cx="2365974" cy="1109918"/>
          </a:xfrm>
          <a:prstGeom prst="rect">
            <a:avLst/>
          </a:prstGeom>
          <a:pattFill prst="pct90">
            <a:fgClr>
              <a:srgbClr val="FFFFCC"/>
            </a:fgClr>
            <a:bgClr>
              <a:schemeClr val="bg1"/>
            </a:bgClr>
          </a:patt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645" tIns="53375" rIns="102645" bIns="53375" anchor="ctr"/>
          <a:lstStyle/>
          <a:p>
            <a:pPr algn="ctr">
              <a:spcBef>
                <a:spcPct val="40000"/>
              </a:spcBef>
              <a:buClr>
                <a:schemeClr val="hlink"/>
              </a:buClr>
              <a:buSzPct val="120000"/>
              <a:defRPr/>
            </a:pPr>
            <a:r>
              <a:rPr lang="ar-SA" sz="6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6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4512" name="Rectangle 32" descr="90%"/>
          <p:cNvSpPr>
            <a:spLocks noChangeArrowheads="1"/>
          </p:cNvSpPr>
          <p:nvPr/>
        </p:nvSpPr>
        <p:spPr bwMode="auto">
          <a:xfrm>
            <a:off x="1864945" y="3700895"/>
            <a:ext cx="2375253" cy="1109918"/>
          </a:xfrm>
          <a:prstGeom prst="rect">
            <a:avLst/>
          </a:prstGeom>
          <a:pattFill prst="pct90">
            <a:fgClr>
              <a:srgbClr val="FFFFCC"/>
            </a:fgClr>
            <a:bgClr>
              <a:schemeClr val="bg1"/>
            </a:bgClr>
          </a:patt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645" tIns="53375" rIns="102645" bIns="53375" anchor="ctr"/>
          <a:lstStyle/>
          <a:p>
            <a:pPr algn="ctr">
              <a:spcBef>
                <a:spcPct val="40000"/>
              </a:spcBef>
              <a:buClr>
                <a:schemeClr val="hlink"/>
              </a:buClr>
              <a:buSzPct val="120000"/>
              <a:defRPr/>
            </a:pPr>
            <a:r>
              <a:rPr lang="ar-SA" sz="6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6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4513" name="Rectangle 33" descr="90%"/>
          <p:cNvSpPr>
            <a:spLocks noChangeArrowheads="1"/>
          </p:cNvSpPr>
          <p:nvPr/>
        </p:nvSpPr>
        <p:spPr bwMode="auto">
          <a:xfrm>
            <a:off x="6606172" y="2590977"/>
            <a:ext cx="2384532" cy="1109918"/>
          </a:xfrm>
          <a:prstGeom prst="rect">
            <a:avLst/>
          </a:prstGeom>
          <a:pattFill prst="pct90">
            <a:fgClr>
              <a:srgbClr val="FFFFCC"/>
            </a:fgClr>
            <a:bgClr>
              <a:schemeClr val="bg1"/>
            </a:bgClr>
          </a:patt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645" tIns="53375" rIns="102645" bIns="53375" anchor="ctr"/>
          <a:lstStyle/>
          <a:p>
            <a:pPr algn="ctr">
              <a:spcBef>
                <a:spcPct val="40000"/>
              </a:spcBef>
              <a:buClr>
                <a:schemeClr val="hlink"/>
              </a:buClr>
              <a:buSzPct val="120000"/>
              <a:defRPr/>
            </a:pPr>
            <a:r>
              <a:rPr lang="ar-SA" sz="6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sz="6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4514" name="Rectangle 34" descr="90%"/>
          <p:cNvSpPr>
            <a:spLocks noChangeArrowheads="1"/>
          </p:cNvSpPr>
          <p:nvPr/>
        </p:nvSpPr>
        <p:spPr bwMode="auto">
          <a:xfrm>
            <a:off x="4240198" y="2590977"/>
            <a:ext cx="2365974" cy="1109918"/>
          </a:xfrm>
          <a:prstGeom prst="rect">
            <a:avLst/>
          </a:prstGeom>
          <a:pattFill prst="pct90">
            <a:fgClr>
              <a:srgbClr val="FFFFCC"/>
            </a:fgClr>
            <a:bgClr>
              <a:schemeClr val="bg1"/>
            </a:bgClr>
          </a:patt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645" tIns="53375" rIns="102645" bIns="53375" anchor="ctr"/>
          <a:lstStyle/>
          <a:p>
            <a:pPr algn="ctr">
              <a:spcBef>
                <a:spcPct val="40000"/>
              </a:spcBef>
              <a:buClr>
                <a:schemeClr val="hlink"/>
              </a:buClr>
              <a:buSzPct val="120000"/>
              <a:defRPr/>
            </a:pPr>
            <a:r>
              <a:rPr lang="ar-SA" sz="6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6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4515" name="Rectangle 35" descr="90%"/>
          <p:cNvSpPr>
            <a:spLocks noChangeArrowheads="1"/>
          </p:cNvSpPr>
          <p:nvPr/>
        </p:nvSpPr>
        <p:spPr bwMode="auto">
          <a:xfrm>
            <a:off x="1864945" y="2590977"/>
            <a:ext cx="2375253" cy="1109918"/>
          </a:xfrm>
          <a:prstGeom prst="rect">
            <a:avLst/>
          </a:prstGeom>
          <a:pattFill prst="pct90">
            <a:fgClr>
              <a:srgbClr val="FFFFCC"/>
            </a:fgClr>
            <a:bgClr>
              <a:schemeClr val="bg1"/>
            </a:bgClr>
          </a:patt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645" tIns="53375" rIns="102645" bIns="53375" anchor="ctr"/>
          <a:lstStyle/>
          <a:p>
            <a:pPr algn="ctr">
              <a:spcBef>
                <a:spcPct val="40000"/>
              </a:spcBef>
              <a:buClr>
                <a:schemeClr val="hlink"/>
              </a:buClr>
              <a:buSzPct val="120000"/>
              <a:defRPr/>
            </a:pPr>
            <a:r>
              <a:rPr lang="ar-SA" sz="6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6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27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4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4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4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4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4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4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4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4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4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4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4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4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4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4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4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4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4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4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4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4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4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4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4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4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4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4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4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4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4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4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4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507" grpId="0" animBg="1"/>
      <p:bldP spid="404508" grpId="0" animBg="1"/>
      <p:bldP spid="404509" grpId="0" animBg="1"/>
      <p:bldP spid="404510" grpId="0" animBg="1"/>
      <p:bldP spid="404511" grpId="0" animBg="1"/>
      <p:bldP spid="404512" grpId="0" animBg="1"/>
      <p:bldP spid="404513" grpId="0" animBg="1"/>
      <p:bldP spid="404514" grpId="0" animBg="1"/>
      <p:bldP spid="4045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7386" y="-1062512"/>
            <a:ext cx="9165108" cy="6568614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r" rtl="1">
              <a:lnSpc>
                <a:spcPct val="250000"/>
              </a:lnSpc>
            </a:pPr>
            <a:br>
              <a:rPr lang="ar-IQ" sz="3600" b="1" dirty="0"/>
            </a:br>
            <a:r>
              <a:rPr lang="ar-IQ" sz="3600" b="1" dirty="0">
                <a:solidFill>
                  <a:schemeClr val="accent2"/>
                </a:solidFill>
              </a:rPr>
              <a:t>5- الاستخدامات الأخرى </a:t>
            </a:r>
            <a:r>
              <a:rPr lang="en-US" sz="3600" b="1" dirty="0">
                <a:solidFill>
                  <a:schemeClr val="accent2"/>
                </a:solidFill>
              </a:rPr>
              <a:t>Put to Other Uses</a:t>
            </a:r>
            <a:r>
              <a:rPr lang="ar-IQ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>
                <a:solidFill>
                  <a:schemeClr val="accent2"/>
                </a:solidFill>
              </a:rPr>
              <a:t>: </a:t>
            </a:r>
            <a:endParaRPr lang="ar-IQ" sz="3600" b="1" dirty="0">
              <a:solidFill>
                <a:schemeClr val="accent2"/>
              </a:solidFill>
            </a:endParaRPr>
          </a:p>
          <a:p>
            <a:pPr algn="r" rtl="1">
              <a:lnSpc>
                <a:spcPct val="250000"/>
              </a:lnSpc>
            </a:pPr>
            <a:r>
              <a:rPr lang="ar-IQ" sz="3200" b="1" dirty="0"/>
              <a:t>استخدام الشـــــــــــــيء لأغراض غير تلك التي وضع من أجلــــها أصلا، اي ان نبحث عن الاستخدامات الجديدة والاماكن الجديدة ...الخ .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20680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0695" y="918282"/>
            <a:ext cx="9263486" cy="7491944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IQ" sz="3200" b="1" dirty="0">
                <a:solidFill>
                  <a:schemeClr val="accent2"/>
                </a:solidFill>
              </a:rPr>
              <a:t>6- الحذف </a:t>
            </a:r>
            <a:r>
              <a:rPr lang="en-US" sz="3200" b="1" dirty="0">
                <a:solidFill>
                  <a:schemeClr val="accent2"/>
                </a:solidFill>
              </a:rPr>
              <a:t>Eliminate</a:t>
            </a:r>
            <a:r>
              <a:rPr lang="ar-IQ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: </a:t>
            </a:r>
            <a:endParaRPr lang="ar-IQ" sz="3200" b="1" dirty="0">
              <a:solidFill>
                <a:schemeClr val="accent2"/>
              </a:solidFill>
            </a:endParaRPr>
          </a:p>
          <a:p>
            <a:pPr algn="r" rtl="1">
              <a:lnSpc>
                <a:spcPct val="250000"/>
              </a:lnSpc>
            </a:pPr>
            <a:r>
              <a:rPr lang="ar-IQ" sz="2700" b="1" dirty="0">
                <a:solidFill>
                  <a:schemeClr val="bg1"/>
                </a:solidFill>
              </a:rPr>
              <a:t> </a:t>
            </a:r>
            <a:r>
              <a:rPr lang="ar-IQ" sz="3200" b="1" dirty="0"/>
              <a:t>وهو الإزالة أو التخلص من. </a:t>
            </a:r>
            <a:r>
              <a:rPr lang="ar-SA" sz="3200" b="1" dirty="0"/>
              <a:t>ما الشيء الذي لا أحتاجه في هذه الفك</a:t>
            </a:r>
            <a:r>
              <a:rPr lang="ar-IQ" sz="3200" b="1" dirty="0"/>
              <a:t>ــــــــ</a:t>
            </a:r>
            <a:r>
              <a:rPr lang="ar-SA" sz="3200" b="1" dirty="0"/>
              <a:t>رة وأستطيع حذفه؟</a:t>
            </a:r>
            <a:r>
              <a:rPr lang="ar-IQ" sz="3200" b="1" dirty="0"/>
              <a:t> ما الذي يمكن التخلص منه؟ ما الذي يمكن إزالته؟ ما الــــــــــذي يمكــــــــن تبسيطه؟...الخ.</a:t>
            </a:r>
            <a:br>
              <a:rPr lang="ar-IQ" sz="3200" b="1" dirty="0"/>
            </a:br>
            <a:br>
              <a:rPr lang="ar-IQ" sz="3200" b="1" dirty="0">
                <a:solidFill>
                  <a:schemeClr val="bg1"/>
                </a:solidFill>
              </a:rPr>
            </a:br>
            <a:endParaRPr lang="ar-IQ" sz="3200" b="1" dirty="0"/>
          </a:p>
        </p:txBody>
      </p:sp>
    </p:spTree>
    <p:extLst>
      <p:ext uri="{BB962C8B-B14F-4D97-AF65-F5344CB8AC3E}">
        <p14:creationId xmlns:p14="http://schemas.microsoft.com/office/powerpoint/2010/main" val="216668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504" y="1379626"/>
            <a:ext cx="8996270" cy="6260838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IQ" sz="3200" b="1" dirty="0">
                <a:solidFill>
                  <a:schemeClr val="accent2"/>
                </a:solidFill>
              </a:rPr>
              <a:t>7- العكس </a:t>
            </a:r>
            <a:r>
              <a:rPr lang="en-US" sz="3200" b="1" dirty="0">
                <a:solidFill>
                  <a:schemeClr val="accent2"/>
                </a:solidFill>
              </a:rPr>
              <a:t>Reverse</a:t>
            </a:r>
            <a:r>
              <a:rPr lang="ar-IQ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:</a:t>
            </a:r>
            <a:r>
              <a:rPr lang="en-US" sz="3200" b="1" dirty="0">
                <a:solidFill>
                  <a:schemeClr val="bg1"/>
                </a:solidFill>
              </a:rPr>
              <a:t> </a:t>
            </a:r>
            <a:r>
              <a:rPr lang="ar-IQ" sz="3200" b="1" dirty="0">
                <a:solidFill>
                  <a:schemeClr val="bg1"/>
                </a:solidFill>
              </a:rPr>
              <a:t> </a:t>
            </a:r>
            <a:r>
              <a:rPr lang="ar-IQ" sz="3200" b="1" dirty="0"/>
              <a:t>وهو الوضعية العكسية أو التدوير. ويتضمن التساؤلات الاتية : ما الذي يمكن إدارته؟ ما الذي يمكـــن قلبه رأســـــا على عقب؟ </a:t>
            </a:r>
            <a:r>
              <a:rPr lang="ar-SA" sz="3200" b="1" dirty="0"/>
              <a:t>ماذا يحدث لو عكست هذه الفكرة؟ </a:t>
            </a:r>
            <a:r>
              <a:rPr lang="ar-IQ" sz="3200" b="1" dirty="0"/>
              <a:t>مــــــا الذي يمكن قلبــــه (الداخل للخارج والعكس)؟ </a:t>
            </a:r>
            <a:br>
              <a:rPr lang="ar-IQ" sz="3200" b="1" dirty="0"/>
            </a:br>
            <a:endParaRPr lang="ar-IQ" sz="3200" b="1" dirty="0"/>
          </a:p>
        </p:txBody>
      </p:sp>
    </p:spTree>
    <p:extLst>
      <p:ext uri="{BB962C8B-B14F-4D97-AF65-F5344CB8AC3E}">
        <p14:creationId xmlns:p14="http://schemas.microsoft.com/office/powerpoint/2010/main" val="294863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0E160-FE64-4454-9CC6-EBD2D0B704E8}" type="slidenum">
              <a:rPr lang="ar-SA"/>
              <a:pPr>
                <a:defRPr/>
              </a:pPr>
              <a:t>43</a:t>
            </a:fld>
            <a:endParaRPr lang="en-US"/>
          </a:p>
        </p:txBody>
      </p:sp>
      <p:pic>
        <p:nvPicPr>
          <p:cNvPr id="91139" name="Picture 2" descr="BKSG0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51" y="0"/>
            <a:ext cx="7036687" cy="703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5" name="Rectangle 3"/>
          <p:cNvSpPr>
            <a:spLocks noChangeArrowheads="1"/>
          </p:cNvSpPr>
          <p:nvPr/>
        </p:nvSpPr>
        <p:spPr bwMode="auto">
          <a:xfrm>
            <a:off x="0" y="78780"/>
            <a:ext cx="3651951" cy="7037652"/>
          </a:xfrm>
          <a:prstGeom prst="rect">
            <a:avLst/>
          </a:prstGeom>
          <a:solidFill>
            <a:srgbClr val="FFEFD1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algn="ctr" eaLnBrk="0" hangingPunct="0">
              <a:spcBef>
                <a:spcPct val="20000"/>
              </a:spcBef>
            </a:pPr>
            <a:r>
              <a:rPr lang="ar-SA" sz="4100" b="1">
                <a:solidFill>
                  <a:srgbClr val="003366"/>
                </a:solidFill>
                <a:latin typeface="Arial" charset="0"/>
              </a:rPr>
              <a:t>محاولة تطبيق أفكار جديدة بواسطة رجال يعتنقون أفكارًا قديمة هي مضيعة للجهد والوقت.</a:t>
            </a:r>
          </a:p>
        </p:txBody>
      </p:sp>
      <p:sp>
        <p:nvSpPr>
          <p:cNvPr id="428036" name="Rectangle 4"/>
          <p:cNvSpPr>
            <a:spLocks noChangeArrowheads="1"/>
          </p:cNvSpPr>
          <p:nvPr/>
        </p:nvSpPr>
        <p:spPr bwMode="auto">
          <a:xfrm>
            <a:off x="5789679" y="5125932"/>
            <a:ext cx="3384735" cy="50419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algn="ctr"/>
            <a:r>
              <a:rPr lang="ar-SA" sz="2700" b="1">
                <a:solidFill>
                  <a:srgbClr val="FFFFCC"/>
                </a:solidFill>
                <a:latin typeface="Times New Roman" pitchFamily="18" charset="0"/>
              </a:rPr>
              <a:t>د.غازي القصيبي</a:t>
            </a:r>
            <a:endParaRPr lang="en-US" sz="2700" b="1">
              <a:solidFill>
                <a:srgbClr val="FFFF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1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animBg="1" autoUpdateAnimBg="0"/>
      <p:bldP spid="428036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10" name="AutoShape 6" descr="50%"/>
          <p:cNvSpPr>
            <a:spLocks noGrp="1" noChangeArrowheads="1"/>
          </p:cNvSpPr>
          <p:nvPr>
            <p:ph type="title"/>
          </p:nvPr>
        </p:nvSpPr>
        <p:spPr>
          <a:xfrm>
            <a:off x="462061" y="367638"/>
            <a:ext cx="9595650" cy="1507319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SA" sz="4600"/>
              <a:t>في مرحلة البحث عن الإبداع ورغم الإحباطات المتوقعة       </a:t>
            </a:r>
            <a:endParaRPr lang="en-US" sz="460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>
              <a:defRPr/>
            </a:pPr>
            <a:fld id="{38CB7875-1C00-4C77-B59F-68BA9AA5DB81}" type="slidenum">
              <a:rPr lang="ar-SA"/>
              <a:pPr algn="l" rtl="1">
                <a:defRPr/>
              </a:pPr>
              <a:t>44</a:t>
            </a:fld>
            <a:endParaRPr lang="en-US"/>
          </a:p>
        </p:txBody>
      </p:sp>
      <p:sp>
        <p:nvSpPr>
          <p:cNvPr id="431107" name="AutoShape 3"/>
          <p:cNvSpPr>
            <a:spLocks noChangeArrowheads="1"/>
          </p:cNvSpPr>
          <p:nvPr/>
        </p:nvSpPr>
        <p:spPr bwMode="auto">
          <a:xfrm>
            <a:off x="714432" y="5229225"/>
            <a:ext cx="9263486" cy="1428538"/>
          </a:xfrm>
          <a:prstGeom prst="flowChartMultidocument">
            <a:avLst/>
          </a:prstGeom>
          <a:gradFill rotWithShape="0">
            <a:gsLst>
              <a:gs pos="0">
                <a:srgbClr val="000000">
                  <a:alpha val="79999"/>
                </a:srgbClr>
              </a:gs>
              <a:gs pos="39999">
                <a:srgbClr val="0A128C">
                  <a:alpha val="79999"/>
                </a:srgbClr>
              </a:gs>
              <a:gs pos="70000">
                <a:srgbClr val="181CC7">
                  <a:alpha val="79999"/>
                </a:srgbClr>
              </a:gs>
              <a:gs pos="88000">
                <a:srgbClr val="7005D4">
                  <a:alpha val="79999"/>
                </a:srgbClr>
              </a:gs>
              <a:gs pos="100000">
                <a:srgbClr val="8C3D91">
                  <a:alpha val="79999"/>
                </a:srgbClr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/>
          <a:p>
            <a:pPr marL="391077" indent="-391077" algn="ctr" rtl="1" eaLnBrk="0" hangingPunct="0"/>
            <a:r>
              <a:rPr lang="ar-SA" sz="3200" b="1" dirty="0">
                <a:latin typeface="Times New Roman" pitchFamily="18" charset="0"/>
                <a:cs typeface="Tahoma (Arabic)" pitchFamily="42" charset="-78"/>
              </a:rPr>
              <a:t> </a:t>
            </a:r>
            <a:r>
              <a:rPr lang="ar-SA" sz="3600" b="1" dirty="0">
                <a:latin typeface="PT Bold Heading" pitchFamily="2" charset="-78"/>
                <a:cs typeface="Simplified Arabic" pitchFamily="18" charset="-78"/>
              </a:rPr>
              <a:t>"يجب علينا أن نثابر، يجب فوق كل ذلك، أن نثق بأنفسنا</a:t>
            </a:r>
            <a:r>
              <a:rPr lang="ar-SA" sz="3600" b="1" dirty="0">
                <a:latin typeface="PT Bold Heading" pitchFamily="2" charset="-78"/>
                <a:cs typeface="Times New Roman" pitchFamily="18" charset="0"/>
              </a:rPr>
              <a:t>..... ونعمل" </a:t>
            </a:r>
          </a:p>
        </p:txBody>
      </p:sp>
      <p:sp>
        <p:nvSpPr>
          <p:cNvPr id="431109" name="AutoShape 5"/>
          <p:cNvSpPr>
            <a:spLocks noChangeArrowheads="1"/>
          </p:cNvSpPr>
          <p:nvPr/>
        </p:nvSpPr>
        <p:spPr bwMode="auto">
          <a:xfrm>
            <a:off x="1961439" y="1571625"/>
            <a:ext cx="6769471" cy="349431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645" tIns="53375" rIns="102645" bIns="53375" anchor="ctr"/>
          <a:lstStyle/>
          <a:p>
            <a:pPr algn="ctr" rtl="1" eaLnBrk="0" hangingPunct="0"/>
            <a:r>
              <a:rPr lang="ar-SA" sz="5500" b="1" dirty="0">
                <a:solidFill>
                  <a:schemeClr val="bg1"/>
                </a:solidFill>
                <a:latin typeface="Times New Roman" pitchFamily="18" charset="0"/>
                <a:cs typeface="PT Bold Heading" pitchFamily="2" charset="-78"/>
              </a:rPr>
              <a:t>ماذا </a:t>
            </a:r>
          </a:p>
          <a:p>
            <a:pPr algn="ctr" rtl="1" eaLnBrk="0" hangingPunct="0"/>
            <a:r>
              <a:rPr lang="ar-SA" sz="5500" b="1" dirty="0">
                <a:solidFill>
                  <a:schemeClr val="bg1"/>
                </a:solidFill>
                <a:latin typeface="Times New Roman" pitchFamily="18" charset="0"/>
                <a:cs typeface="PT Bold Heading" pitchFamily="2" charset="-78"/>
              </a:rPr>
              <a:t>يجب </a:t>
            </a:r>
          </a:p>
          <a:p>
            <a:pPr algn="ctr" rtl="1" eaLnBrk="0" hangingPunct="0"/>
            <a:r>
              <a:rPr lang="ar-SA" sz="5500" b="1" dirty="0">
                <a:solidFill>
                  <a:schemeClr val="bg1"/>
                </a:solidFill>
                <a:latin typeface="Times New Roman" pitchFamily="18" charset="0"/>
                <a:cs typeface="PT Bold Heading" pitchFamily="2" charset="-78"/>
              </a:rPr>
              <a:t>علينا ؟</a:t>
            </a:r>
            <a:endParaRPr lang="en-US" sz="5500" b="1" dirty="0">
              <a:solidFill>
                <a:schemeClr val="bg1"/>
              </a:solidFill>
              <a:latin typeface="Times New Roman" pitchFamily="18" charset="0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0560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7" grpId="0" animBg="1" autoUpdateAnimBg="0"/>
      <p:bldP spid="431109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D3C4F-9769-487A-B9F7-2293AE751C85}" type="slidenum">
              <a:rPr lang="ar-SA">
                <a:solidFill>
                  <a:srgbClr val="FF0000"/>
                </a:solidFill>
              </a:rPr>
              <a:pPr>
                <a:defRPr/>
              </a:pPr>
              <a:t>45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93187" name="Oval 2"/>
          <p:cNvSpPr>
            <a:spLocks noChangeArrowheads="1"/>
          </p:cNvSpPr>
          <p:nvPr/>
        </p:nvSpPr>
        <p:spPr bwMode="auto">
          <a:xfrm>
            <a:off x="2761232" y="2689013"/>
            <a:ext cx="4898959" cy="1848697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 anchor="ctr"/>
          <a:lstStyle/>
          <a:p>
            <a:pPr algn="ctr" rtl="0">
              <a:spcBef>
                <a:spcPct val="50000"/>
              </a:spcBef>
            </a:pPr>
            <a:r>
              <a:rPr lang="ar-SA" sz="3600" b="1">
                <a:solidFill>
                  <a:srgbClr val="FF0000"/>
                </a:solidFill>
              </a:rPr>
              <a:t>العوامل المؤثرة في الإبداع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 flipV="1">
            <a:off x="5255247" y="1344507"/>
            <a:ext cx="0" cy="134450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453599" y="840317"/>
            <a:ext cx="1425152" cy="59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3200" b="1">
                <a:solidFill>
                  <a:srgbClr val="FF0000"/>
                </a:solidFill>
                <a:latin typeface="Times New Roman" pitchFamily="18" charset="0"/>
              </a:rPr>
              <a:t>الحوافز</a:t>
            </a:r>
            <a:endParaRPr lang="en-US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 flipV="1">
            <a:off x="6079163" y="1659625"/>
            <a:ext cx="1068864" cy="1092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5700607" y="1260475"/>
            <a:ext cx="3028447" cy="52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2700" b="1" dirty="0">
                <a:solidFill>
                  <a:srgbClr val="FF0000"/>
                </a:solidFill>
                <a:latin typeface="Times New Roman" pitchFamily="18" charset="0"/>
              </a:rPr>
              <a:t>المهارات الذاتية للأفراد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 flipV="1">
            <a:off x="7051532" y="2422913"/>
            <a:ext cx="801648" cy="58822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7392974" y="2016760"/>
            <a:ext cx="1425152" cy="52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2700" b="1">
                <a:solidFill>
                  <a:srgbClr val="FF0000"/>
                </a:solidFill>
                <a:latin typeface="Times New Roman" pitchFamily="18" charset="0"/>
              </a:rPr>
              <a:t>القيادة</a:t>
            </a:r>
            <a:endParaRPr lang="en-US" sz="27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>
            <a:off x="7660190" y="3613362"/>
            <a:ext cx="89072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8372766" y="3193204"/>
            <a:ext cx="1870512" cy="9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2700" b="1">
                <a:solidFill>
                  <a:srgbClr val="FF0000"/>
                </a:solidFill>
                <a:latin typeface="Times New Roman" pitchFamily="18" charset="0"/>
              </a:rPr>
              <a:t>القيم الدينية والاجتماعية</a:t>
            </a:r>
            <a:endParaRPr lang="en-US" sz="27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>
            <a:off x="6858543" y="4285615"/>
            <a:ext cx="979792" cy="75628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7660190" y="4957869"/>
            <a:ext cx="1870512" cy="9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2700" b="1">
                <a:solidFill>
                  <a:srgbClr val="FF0000"/>
                </a:solidFill>
                <a:latin typeface="Times New Roman" pitchFamily="18" charset="0"/>
              </a:rPr>
              <a:t>توافر المعرفة والمعلومات</a:t>
            </a:r>
            <a:endParaRPr lang="en-US" sz="27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5255247" y="4537710"/>
            <a:ext cx="0" cy="14285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4542671" y="5966249"/>
            <a:ext cx="1425152" cy="59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3200" b="1">
                <a:solidFill>
                  <a:srgbClr val="FF0000"/>
                </a:solidFill>
                <a:latin typeface="Times New Roman" pitchFamily="18" charset="0"/>
              </a:rPr>
              <a:t>النظام</a:t>
            </a:r>
            <a:endParaRPr lang="en-US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3200" name="Line 16"/>
          <p:cNvSpPr>
            <a:spLocks noChangeShapeType="1"/>
          </p:cNvSpPr>
          <p:nvPr/>
        </p:nvSpPr>
        <p:spPr bwMode="auto">
          <a:xfrm flipH="1">
            <a:off x="3384735" y="4453679"/>
            <a:ext cx="801648" cy="117644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2137727" y="5647629"/>
            <a:ext cx="1603296" cy="9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2700" b="1">
                <a:solidFill>
                  <a:srgbClr val="FF0000"/>
                </a:solidFill>
                <a:latin typeface="Times New Roman" pitchFamily="18" charset="0"/>
              </a:rPr>
              <a:t>التأهيل والتدريب</a:t>
            </a:r>
            <a:endParaRPr lang="en-US" sz="27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3202" name="Line 18"/>
          <p:cNvSpPr>
            <a:spLocks noChangeShapeType="1"/>
          </p:cNvSpPr>
          <p:nvPr/>
        </p:nvSpPr>
        <p:spPr bwMode="auto">
          <a:xfrm flipH="1">
            <a:off x="2687005" y="4271610"/>
            <a:ext cx="801648" cy="6722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801648" y="4873837"/>
            <a:ext cx="2048656" cy="9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2700" b="1">
                <a:solidFill>
                  <a:srgbClr val="FF0000"/>
                </a:solidFill>
                <a:latin typeface="Times New Roman" pitchFamily="18" charset="0"/>
              </a:rPr>
              <a:t>فلسفة وثقافة المنظمة</a:t>
            </a:r>
            <a:endParaRPr lang="en-US" sz="27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3204" name="Line 20"/>
          <p:cNvSpPr>
            <a:spLocks noChangeShapeType="1"/>
          </p:cNvSpPr>
          <p:nvPr/>
        </p:nvSpPr>
        <p:spPr bwMode="auto">
          <a:xfrm flipH="1">
            <a:off x="1870512" y="3613362"/>
            <a:ext cx="89072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3205" name="Text Box 21"/>
          <p:cNvSpPr txBox="1">
            <a:spLocks noChangeArrowheads="1"/>
          </p:cNvSpPr>
          <p:nvPr/>
        </p:nvSpPr>
        <p:spPr bwMode="auto">
          <a:xfrm>
            <a:off x="356288" y="3361267"/>
            <a:ext cx="1781440" cy="52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2700" b="1">
                <a:solidFill>
                  <a:srgbClr val="FF0000"/>
                </a:solidFill>
                <a:latin typeface="Times New Roman" pitchFamily="18" charset="0"/>
              </a:rPr>
              <a:t>الشخصية</a:t>
            </a:r>
            <a:endParaRPr lang="en-US" sz="27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3206" name="Line 22"/>
          <p:cNvSpPr>
            <a:spLocks noChangeShapeType="1"/>
          </p:cNvSpPr>
          <p:nvPr/>
        </p:nvSpPr>
        <p:spPr bwMode="auto">
          <a:xfrm flipH="1" flipV="1">
            <a:off x="3206591" y="1848697"/>
            <a:ext cx="764535" cy="9733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3207" name="Text Box 23"/>
          <p:cNvSpPr txBox="1">
            <a:spLocks noChangeArrowheads="1"/>
          </p:cNvSpPr>
          <p:nvPr/>
        </p:nvSpPr>
        <p:spPr bwMode="auto">
          <a:xfrm>
            <a:off x="1157936" y="1428538"/>
            <a:ext cx="2226800" cy="52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2700" b="1">
                <a:solidFill>
                  <a:srgbClr val="FF0000"/>
                </a:solidFill>
                <a:latin typeface="Times New Roman" pitchFamily="18" charset="0"/>
              </a:rPr>
              <a:t>الإمكانات المادية</a:t>
            </a:r>
            <a:endParaRPr lang="en-US" sz="27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8" name="AutoShape 4" descr="50%"/>
          <p:cNvSpPr>
            <a:spLocks noGrp="1" noChangeArrowheads="1"/>
          </p:cNvSpPr>
          <p:nvPr>
            <p:ph type="title"/>
          </p:nvPr>
        </p:nvSpPr>
        <p:spPr>
          <a:xfrm>
            <a:off x="924719" y="581025"/>
            <a:ext cx="9187403" cy="997876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SA" sz="4600" dirty="0"/>
              <a:t>إستراتيجية التعامل مع معوقات الإبداع </a:t>
            </a:r>
            <a:endParaRPr lang="en-US" sz="4600" dirty="0"/>
          </a:p>
        </p:txBody>
      </p:sp>
      <p:sp>
        <p:nvSpPr>
          <p:cNvPr id="436229" name="Rectangle 5" descr="50%"/>
          <p:cNvSpPr>
            <a:spLocks noGrp="1" noChangeArrowheads="1"/>
          </p:cNvSpPr>
          <p:nvPr>
            <p:ph idx="1"/>
          </p:nvPr>
        </p:nvSpPr>
        <p:spPr>
          <a:xfrm>
            <a:off x="848519" y="1495425"/>
            <a:ext cx="9259775" cy="4588656"/>
          </a:xfrm>
        </p:spPr>
        <p:txBody>
          <a:bodyPr tIns="135491" bIns="135491">
            <a:spAutoFit/>
          </a:bodyPr>
          <a:lstStyle/>
          <a:p>
            <a:pPr algn="r" rtl="1" eaLnBrk="1" hangingPunct="1">
              <a:lnSpc>
                <a:spcPct val="80000"/>
              </a:lnSpc>
              <a:defRPr/>
            </a:pPr>
            <a:r>
              <a:rPr lang="ar-SA" sz="3600" dirty="0"/>
              <a:t>تشجيع الأفراد على مقاومة عامل الخوف من ارتكاب الأخطاء.</a:t>
            </a:r>
          </a:p>
          <a:p>
            <a:pPr algn="r" rtl="1" eaLnBrk="1" hangingPunct="1">
              <a:lnSpc>
                <a:spcPct val="80000"/>
              </a:lnSpc>
              <a:defRPr/>
            </a:pPr>
            <a:r>
              <a:rPr lang="ar-SA" sz="3600" dirty="0"/>
              <a:t>تأكيد قوة الفرد الشخصية في تحديد المشكلة.</a:t>
            </a:r>
          </a:p>
          <a:p>
            <a:pPr algn="r" rtl="1" eaLnBrk="1" hangingPunct="1">
              <a:lnSpc>
                <a:spcPct val="80000"/>
              </a:lnSpc>
              <a:defRPr/>
            </a:pPr>
            <a:r>
              <a:rPr lang="ar-SA" sz="3600" dirty="0"/>
              <a:t>إعطاء الأفراد وقتاً كافياً للتفكير.</a:t>
            </a:r>
          </a:p>
          <a:p>
            <a:pPr algn="r" rtl="1" eaLnBrk="1" hangingPunct="1">
              <a:lnSpc>
                <a:spcPct val="80000"/>
              </a:lnSpc>
              <a:defRPr/>
            </a:pPr>
            <a:r>
              <a:rPr lang="ar-SA" sz="3600" dirty="0"/>
              <a:t>الحصول على آراء الأفراد في حل مشكلات العمل وصنع القرارات.</a:t>
            </a:r>
            <a:endParaRPr lang="en-US" sz="3600" dirty="0"/>
          </a:p>
          <a:p>
            <a:pPr algn="r" rtl="1" eaLnBrk="1" hangingPunct="1">
              <a:lnSpc>
                <a:spcPct val="80000"/>
              </a:lnSpc>
              <a:defRPr/>
            </a:pPr>
            <a:r>
              <a:rPr lang="ar-SA" sz="3600" dirty="0"/>
              <a:t>التقليل من  معوقات الإبداع التنظيمية والتكيف معها.</a:t>
            </a:r>
            <a:endParaRPr lang="en-US" sz="3600" dirty="0"/>
          </a:p>
          <a:p>
            <a:pPr algn="r" rtl="1" eaLnBrk="1" hangingPunct="1">
              <a:lnSpc>
                <a:spcPct val="80000"/>
              </a:lnSpc>
              <a:defRPr/>
            </a:pPr>
            <a:r>
              <a:rPr lang="ar-SA" sz="3600" dirty="0"/>
              <a:t>تشجيع الأفراد على التعبير عن أفكارهم بحرية.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5F858-AC71-45FC-AEF6-9F77F20435C5}" type="slidenum">
              <a:rPr lang="ar-SA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0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362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3622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362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362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62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62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36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36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36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36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6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6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36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36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36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36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6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6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36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36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36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36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6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6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36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36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36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36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6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6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436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36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36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36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6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6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436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36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36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36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6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6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9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/>
              <a:t>إستراتيجية التعامل مع معوقات الإبداع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/>
            <a:r>
              <a:rPr lang="ar-IQ" sz="3200" dirty="0"/>
              <a:t>تقديم الدعم المادي وتوفير الأدوات والتقنيات المناسبة.</a:t>
            </a:r>
          </a:p>
          <a:p>
            <a:pPr algn="r" rtl="1"/>
            <a:r>
              <a:rPr lang="ar-IQ" sz="3200" dirty="0"/>
              <a:t>تشجيع الأفراد على المخاطرة .</a:t>
            </a:r>
          </a:p>
          <a:p>
            <a:pPr algn="r" rtl="1"/>
            <a:r>
              <a:rPr lang="ar-IQ" sz="3200" dirty="0"/>
              <a:t>إتاحة الخصوصية للأفراد للتفكير الإبداعي.</a:t>
            </a:r>
          </a:p>
          <a:p>
            <a:pPr algn="r" rtl="1"/>
            <a:r>
              <a:rPr lang="ar-IQ" sz="3200" dirty="0"/>
              <a:t>تشجيع التفاعل مع الآخرين خارج نطاق أعضاء المنظمة.</a:t>
            </a:r>
          </a:p>
          <a:p>
            <a:pPr algn="r" rtl="1"/>
            <a:r>
              <a:rPr lang="ar-IQ" sz="3200" dirty="0"/>
              <a:t>تشجيع التنافس البناء بين الأفراد والجماعات.</a:t>
            </a:r>
          </a:p>
          <a:p>
            <a:pPr algn="r" rtl="1"/>
            <a:r>
              <a:rPr lang="ar-IQ" sz="3200" dirty="0"/>
              <a:t>تشجيع الأفراد على استخدام وسائل الإبداع في حل المشكلات.</a:t>
            </a:r>
          </a:p>
          <a:p>
            <a:pPr algn="r" rtl="1"/>
            <a:r>
              <a:rPr lang="ar-IQ" sz="3200" dirty="0"/>
              <a:t>الحد من الإشراف المفرط على الجماعات في أثناء تأدية العمل.</a:t>
            </a:r>
          </a:p>
        </p:txBody>
      </p:sp>
    </p:spTree>
    <p:extLst>
      <p:ext uri="{BB962C8B-B14F-4D97-AF65-F5344CB8AC3E}">
        <p14:creationId xmlns:p14="http://schemas.microsoft.com/office/powerpoint/2010/main" val="3932271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7" name="AutoShape 117" descr="50%"/>
          <p:cNvSpPr>
            <a:spLocks noGrp="1" noChangeArrowheads="1"/>
          </p:cNvSpPr>
          <p:nvPr>
            <p:ph type="title"/>
          </p:nvPr>
        </p:nvSpPr>
        <p:spPr>
          <a:xfrm>
            <a:off x="655051" y="287108"/>
            <a:ext cx="9270909" cy="997876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SA" dirty="0">
                <a:latin typeface="Arial" pitchFamily="34" charset="0"/>
                <a:cs typeface="Arial" pitchFamily="34" charset="0"/>
              </a:rPr>
              <a:t>كيف تطبق مراحل الإبداع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56479" y="7009641"/>
            <a:ext cx="2404944" cy="402652"/>
          </a:xfrm>
        </p:spPr>
        <p:txBody>
          <a:bodyPr/>
          <a:lstStyle/>
          <a:p>
            <a:pPr>
              <a:defRPr/>
            </a:pPr>
            <a:fld id="{6BF63814-AFCC-4054-9E4B-BF39978F20BF}" type="slidenum">
              <a:rPr lang="ar-SA">
                <a:latin typeface="Arial" pitchFamily="34" charset="0"/>
                <a:cs typeface="Arial" pitchFamily="34" charset="0"/>
              </a:rPr>
              <a:pPr>
                <a:defRPr/>
              </a:pPr>
              <a:t>48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8283" name="Group 123"/>
          <p:cNvGrpSpPr>
            <a:grpSpLocks/>
          </p:cNvGrpSpPr>
          <p:nvPr/>
        </p:nvGrpSpPr>
        <p:grpSpPr bwMode="auto">
          <a:xfrm>
            <a:off x="914844" y="2622487"/>
            <a:ext cx="9070497" cy="863076"/>
            <a:chOff x="435" y="1498"/>
            <a:chExt cx="4888" cy="493"/>
          </a:xfrm>
        </p:grpSpPr>
        <p:sp>
          <p:nvSpPr>
            <p:cNvPr id="97319" name="Rectangle 84"/>
            <p:cNvSpPr>
              <a:spLocks noChangeArrowheads="1"/>
            </p:cNvSpPr>
            <p:nvPr/>
          </p:nvSpPr>
          <p:spPr bwMode="auto">
            <a:xfrm>
              <a:off x="435" y="1498"/>
              <a:ext cx="2679" cy="493"/>
            </a:xfrm>
            <a:prstGeom prst="rect">
              <a:avLst/>
            </a:prstGeom>
            <a:solidFill>
              <a:srgbClr val="006699"/>
            </a:solidFill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320" name="Rectangle 86"/>
            <p:cNvSpPr>
              <a:spLocks noChangeArrowheads="1"/>
            </p:cNvSpPr>
            <p:nvPr/>
          </p:nvSpPr>
          <p:spPr bwMode="auto">
            <a:xfrm>
              <a:off x="3114" y="1498"/>
              <a:ext cx="1590" cy="493"/>
            </a:xfrm>
            <a:prstGeom prst="rect">
              <a:avLst/>
            </a:prstGeom>
            <a:solidFill>
              <a:srgbClr val="006699"/>
            </a:solidFill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321" name="Rectangle 88"/>
            <p:cNvSpPr>
              <a:spLocks noChangeArrowheads="1"/>
            </p:cNvSpPr>
            <p:nvPr/>
          </p:nvSpPr>
          <p:spPr bwMode="auto">
            <a:xfrm>
              <a:off x="4704" y="1498"/>
              <a:ext cx="619" cy="493"/>
            </a:xfrm>
            <a:prstGeom prst="rect">
              <a:avLst/>
            </a:prstGeom>
            <a:solidFill>
              <a:srgbClr val="006699"/>
            </a:solidFill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322" name="Rectangle 63"/>
            <p:cNvSpPr>
              <a:spLocks noChangeArrowheads="1"/>
            </p:cNvSpPr>
            <p:nvPr/>
          </p:nvSpPr>
          <p:spPr bwMode="auto">
            <a:xfrm>
              <a:off x="493" y="1498"/>
              <a:ext cx="2563" cy="49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 eaLnBrk="0" hangingPunct="0"/>
              <a:r>
                <a:rPr lang="ar-SA" sz="41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ماذا نريد ؟ ماهي أهدافنا ؟</a:t>
              </a:r>
            </a:p>
          </p:txBody>
        </p:sp>
        <p:sp>
          <p:nvSpPr>
            <p:cNvPr id="97323" name="Rectangle 64"/>
            <p:cNvSpPr>
              <a:spLocks noChangeArrowheads="1"/>
            </p:cNvSpPr>
            <p:nvPr/>
          </p:nvSpPr>
          <p:spPr bwMode="auto">
            <a:xfrm>
              <a:off x="3172" y="1498"/>
              <a:ext cx="1474" cy="49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 eaLnBrk="0" hangingPunct="0"/>
              <a:r>
                <a:rPr lang="ar-SA" sz="36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تحديد الأهداف.</a:t>
              </a:r>
            </a:p>
          </p:txBody>
        </p:sp>
        <p:sp>
          <p:nvSpPr>
            <p:cNvPr id="97324" name="Rectangle 65"/>
            <p:cNvSpPr>
              <a:spLocks noChangeArrowheads="1"/>
            </p:cNvSpPr>
            <p:nvPr/>
          </p:nvSpPr>
          <p:spPr bwMode="auto">
            <a:xfrm>
              <a:off x="4762" y="1498"/>
              <a:ext cx="503" cy="49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 rtl="0" eaLnBrk="0" hangingPunct="0"/>
              <a:r>
                <a:rPr lang="ar-SA" sz="3600" b="1">
                  <a:solidFill>
                    <a:srgbClr val="FFFF66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348279" name="Group 119"/>
          <p:cNvGrpSpPr>
            <a:grpSpLocks/>
          </p:cNvGrpSpPr>
          <p:nvPr/>
        </p:nvGrpSpPr>
        <p:grpSpPr bwMode="auto">
          <a:xfrm>
            <a:off x="914844" y="3485563"/>
            <a:ext cx="9070497" cy="861325"/>
            <a:chOff x="435" y="1991"/>
            <a:chExt cx="4888" cy="492"/>
          </a:xfrm>
        </p:grpSpPr>
        <p:sp>
          <p:nvSpPr>
            <p:cNvPr id="97313" name="Rectangle 90" descr="رخام أخضر"/>
            <p:cNvSpPr>
              <a:spLocks noChangeArrowheads="1"/>
            </p:cNvSpPr>
            <p:nvPr/>
          </p:nvSpPr>
          <p:spPr bwMode="auto">
            <a:xfrm>
              <a:off x="435" y="1991"/>
              <a:ext cx="2679" cy="49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314" name="Rectangle 92" descr="رخام أخضر"/>
            <p:cNvSpPr>
              <a:spLocks noChangeArrowheads="1"/>
            </p:cNvSpPr>
            <p:nvPr/>
          </p:nvSpPr>
          <p:spPr bwMode="auto">
            <a:xfrm>
              <a:off x="3114" y="1991"/>
              <a:ext cx="1590" cy="49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315" name="Rectangle 94" descr="رخام أخضر"/>
            <p:cNvSpPr>
              <a:spLocks noChangeArrowheads="1"/>
            </p:cNvSpPr>
            <p:nvPr/>
          </p:nvSpPr>
          <p:spPr bwMode="auto">
            <a:xfrm>
              <a:off x="4704" y="1991"/>
              <a:ext cx="619" cy="49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316" name="Rectangle 66"/>
            <p:cNvSpPr>
              <a:spLocks noChangeArrowheads="1"/>
            </p:cNvSpPr>
            <p:nvPr/>
          </p:nvSpPr>
          <p:spPr bwMode="auto">
            <a:xfrm>
              <a:off x="493" y="1991"/>
              <a:ext cx="2563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 rtl="0" eaLnBrk="0" hangingPunct="0"/>
              <a:r>
                <a:rPr lang="ar-SA" sz="4100" b="1">
                  <a:solidFill>
                    <a:srgbClr val="FFFF99"/>
                  </a:solidFill>
                  <a:latin typeface="Arial" pitchFamily="34" charset="0"/>
                  <a:cs typeface="Arial" pitchFamily="34" charset="0"/>
                </a:rPr>
                <a:t>ما الأفكار ؟</a:t>
              </a:r>
            </a:p>
          </p:txBody>
        </p:sp>
        <p:sp>
          <p:nvSpPr>
            <p:cNvPr id="97317" name="Rectangle 67"/>
            <p:cNvSpPr>
              <a:spLocks noChangeArrowheads="1"/>
            </p:cNvSpPr>
            <p:nvPr/>
          </p:nvSpPr>
          <p:spPr bwMode="auto">
            <a:xfrm>
              <a:off x="3172" y="1991"/>
              <a:ext cx="1474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 rtl="0" eaLnBrk="0" hangingPunct="0"/>
              <a:r>
                <a:rPr lang="ar-SA" sz="4100" b="1">
                  <a:solidFill>
                    <a:srgbClr val="FFFF99"/>
                  </a:solidFill>
                  <a:latin typeface="Arial" pitchFamily="34" charset="0"/>
                  <a:cs typeface="Arial" pitchFamily="34" charset="0"/>
                </a:rPr>
                <a:t>التفكير.</a:t>
              </a:r>
            </a:p>
          </p:txBody>
        </p:sp>
        <p:sp>
          <p:nvSpPr>
            <p:cNvPr id="97318" name="Rectangle 68"/>
            <p:cNvSpPr>
              <a:spLocks noChangeArrowheads="1"/>
            </p:cNvSpPr>
            <p:nvPr/>
          </p:nvSpPr>
          <p:spPr bwMode="auto">
            <a:xfrm>
              <a:off x="4762" y="1991"/>
              <a:ext cx="503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 rtl="0" eaLnBrk="0" hangingPunct="0"/>
              <a:r>
                <a:rPr lang="ar-SA" sz="4100" b="1">
                  <a:solidFill>
                    <a:srgbClr val="FFFF99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348256" name="Rectangle 96"/>
          <p:cNvSpPr>
            <a:spLocks noChangeArrowheads="1"/>
          </p:cNvSpPr>
          <p:nvPr/>
        </p:nvSpPr>
        <p:spPr bwMode="auto">
          <a:xfrm>
            <a:off x="914845" y="4346888"/>
            <a:ext cx="4971329" cy="863075"/>
          </a:xfrm>
          <a:prstGeom prst="rect">
            <a:avLst/>
          </a:prstGeom>
          <a:solidFill>
            <a:srgbClr val="FFFFBF"/>
          </a:solidFill>
          <a:ln w="7">
            <a:solidFill>
              <a:srgbClr val="A0A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645" tIns="53375" rIns="102645" bIns="53375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58" name="Rectangle 98"/>
          <p:cNvSpPr>
            <a:spLocks noChangeArrowheads="1"/>
          </p:cNvSpPr>
          <p:nvPr/>
        </p:nvSpPr>
        <p:spPr bwMode="auto">
          <a:xfrm>
            <a:off x="5886175" y="4346888"/>
            <a:ext cx="2950509" cy="863075"/>
          </a:xfrm>
          <a:prstGeom prst="rect">
            <a:avLst/>
          </a:prstGeom>
          <a:solidFill>
            <a:srgbClr val="FFFFBF"/>
          </a:solidFill>
          <a:ln w="7">
            <a:solidFill>
              <a:srgbClr val="A0A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645" tIns="53375" rIns="102645" bIns="53375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60" name="Rectangle 100"/>
          <p:cNvSpPr>
            <a:spLocks noChangeArrowheads="1"/>
          </p:cNvSpPr>
          <p:nvPr/>
        </p:nvSpPr>
        <p:spPr bwMode="auto">
          <a:xfrm>
            <a:off x="8836684" y="4346888"/>
            <a:ext cx="1148658" cy="863075"/>
          </a:xfrm>
          <a:prstGeom prst="rect">
            <a:avLst/>
          </a:prstGeom>
          <a:solidFill>
            <a:srgbClr val="FFFFBF"/>
          </a:solidFill>
          <a:ln w="7">
            <a:solidFill>
              <a:srgbClr val="A0A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645" tIns="53375" rIns="102645" bIns="53375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29" name="Rectangle 69"/>
          <p:cNvSpPr>
            <a:spLocks noChangeArrowheads="1"/>
          </p:cNvSpPr>
          <p:nvPr/>
        </p:nvSpPr>
        <p:spPr bwMode="auto">
          <a:xfrm>
            <a:off x="1022473" y="4346888"/>
            <a:ext cx="4756072" cy="86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645" tIns="53375" rIns="102645" bIns="53375" anchor="ctr"/>
          <a:lstStyle/>
          <a:p>
            <a:pPr algn="ctr" eaLnBrk="0" hangingPunct="0"/>
            <a:r>
              <a:rPr lang="ar-SA" sz="41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هلمََّ إلى العمل ..</a:t>
            </a:r>
          </a:p>
        </p:txBody>
      </p:sp>
      <p:sp>
        <p:nvSpPr>
          <p:cNvPr id="348230" name="Rectangle 70"/>
          <p:cNvSpPr>
            <a:spLocks noChangeArrowheads="1"/>
          </p:cNvSpPr>
          <p:nvPr/>
        </p:nvSpPr>
        <p:spPr bwMode="auto">
          <a:xfrm>
            <a:off x="5993803" y="4346888"/>
            <a:ext cx="2735252" cy="86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645" tIns="53375" rIns="102645" bIns="53375" anchor="ctr"/>
          <a:lstStyle/>
          <a:p>
            <a:pPr algn="ctr" eaLnBrk="0" hangingPunct="0"/>
            <a:r>
              <a:rPr lang="ar-SA" sz="36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البدء في التنفيذ</a:t>
            </a:r>
          </a:p>
        </p:txBody>
      </p:sp>
      <p:sp>
        <p:nvSpPr>
          <p:cNvPr id="348231" name="Rectangle 71"/>
          <p:cNvSpPr>
            <a:spLocks noChangeArrowheads="1"/>
          </p:cNvSpPr>
          <p:nvPr/>
        </p:nvSpPr>
        <p:spPr bwMode="auto">
          <a:xfrm>
            <a:off x="8944312" y="4346888"/>
            <a:ext cx="933401" cy="86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645" tIns="53375" rIns="102645" bIns="53375" anchor="ctr"/>
          <a:lstStyle/>
          <a:p>
            <a:pPr algn="ctr" eaLnBrk="0" hangingPunct="0"/>
            <a:r>
              <a:rPr lang="ar-SA" sz="41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ar-SA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8281" name="Group 121"/>
          <p:cNvGrpSpPr>
            <a:grpSpLocks/>
          </p:cNvGrpSpPr>
          <p:nvPr/>
        </p:nvGrpSpPr>
        <p:grpSpPr bwMode="auto">
          <a:xfrm>
            <a:off x="914844" y="5209962"/>
            <a:ext cx="9070497" cy="861325"/>
            <a:chOff x="435" y="2976"/>
            <a:chExt cx="4888" cy="492"/>
          </a:xfrm>
        </p:grpSpPr>
        <p:sp>
          <p:nvSpPr>
            <p:cNvPr id="97307" name="Rectangle 102"/>
            <p:cNvSpPr>
              <a:spLocks noChangeArrowheads="1"/>
            </p:cNvSpPr>
            <p:nvPr/>
          </p:nvSpPr>
          <p:spPr bwMode="auto">
            <a:xfrm>
              <a:off x="435" y="2976"/>
              <a:ext cx="2679" cy="492"/>
            </a:xfrm>
            <a:prstGeom prst="rect">
              <a:avLst/>
            </a:prstGeom>
            <a:solidFill>
              <a:srgbClr val="FFFF66"/>
            </a:solidFill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308" name="Rectangle 104"/>
            <p:cNvSpPr>
              <a:spLocks noChangeArrowheads="1"/>
            </p:cNvSpPr>
            <p:nvPr/>
          </p:nvSpPr>
          <p:spPr bwMode="auto">
            <a:xfrm>
              <a:off x="3114" y="2976"/>
              <a:ext cx="1590" cy="492"/>
            </a:xfrm>
            <a:prstGeom prst="rect">
              <a:avLst/>
            </a:prstGeom>
            <a:solidFill>
              <a:srgbClr val="FFFF66"/>
            </a:solidFill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309" name="Rectangle 106"/>
            <p:cNvSpPr>
              <a:spLocks noChangeArrowheads="1"/>
            </p:cNvSpPr>
            <p:nvPr/>
          </p:nvSpPr>
          <p:spPr bwMode="auto">
            <a:xfrm>
              <a:off x="4704" y="2976"/>
              <a:ext cx="619" cy="492"/>
            </a:xfrm>
            <a:prstGeom prst="rect">
              <a:avLst/>
            </a:prstGeom>
            <a:solidFill>
              <a:srgbClr val="FFFF66"/>
            </a:solidFill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310" name="Rectangle 72"/>
            <p:cNvSpPr>
              <a:spLocks noChangeArrowheads="1"/>
            </p:cNvSpPr>
            <p:nvPr/>
          </p:nvSpPr>
          <p:spPr bwMode="auto">
            <a:xfrm>
              <a:off x="493" y="2976"/>
              <a:ext cx="2563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 eaLnBrk="0" hangingPunct="0"/>
              <a:r>
                <a:rPr lang="ar-SA" sz="2700" b="1">
                  <a:solidFill>
                    <a:srgbClr val="993300"/>
                  </a:solidFill>
                  <a:latin typeface="Arial" pitchFamily="34" charset="0"/>
                  <a:cs typeface="Arial" pitchFamily="34" charset="0"/>
                </a:rPr>
                <a:t>يجب أن نصل إلى أشياء</a:t>
              </a:r>
            </a:p>
            <a:p>
              <a:pPr algn="ctr" eaLnBrk="0" hangingPunct="0"/>
              <a:r>
                <a:rPr lang="ar-SA" sz="2700" b="1">
                  <a:solidFill>
                    <a:srgbClr val="993300"/>
                  </a:solidFill>
                  <a:latin typeface="Arial" pitchFamily="34" charset="0"/>
                  <a:cs typeface="Arial" pitchFamily="34" charset="0"/>
                </a:rPr>
                <a:t> إبداعية ملموسة</a:t>
              </a:r>
              <a:r>
                <a:rPr lang="ar-SA" sz="3200" b="1">
                  <a:solidFill>
                    <a:srgbClr val="99330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97311" name="Rectangle 73"/>
            <p:cNvSpPr>
              <a:spLocks noChangeArrowheads="1"/>
            </p:cNvSpPr>
            <p:nvPr/>
          </p:nvSpPr>
          <p:spPr bwMode="auto">
            <a:xfrm>
              <a:off x="3172" y="2976"/>
              <a:ext cx="1474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 eaLnBrk="0" hangingPunct="0"/>
              <a:r>
                <a:rPr lang="ar-SA" sz="4100" b="1">
                  <a:solidFill>
                    <a:srgbClr val="993300"/>
                  </a:solidFill>
                  <a:latin typeface="Arial" pitchFamily="34" charset="0"/>
                  <a:cs typeface="Arial" pitchFamily="34" charset="0"/>
                </a:rPr>
                <a:t>الإنتاج.</a:t>
              </a:r>
            </a:p>
          </p:txBody>
        </p:sp>
        <p:sp>
          <p:nvSpPr>
            <p:cNvPr id="97312" name="Rectangle 74"/>
            <p:cNvSpPr>
              <a:spLocks noChangeArrowheads="1"/>
            </p:cNvSpPr>
            <p:nvPr/>
          </p:nvSpPr>
          <p:spPr bwMode="auto">
            <a:xfrm>
              <a:off x="4762" y="2976"/>
              <a:ext cx="503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 eaLnBrk="0" hangingPunct="0"/>
              <a:r>
                <a:rPr lang="ar-SA" sz="3600" b="1">
                  <a:solidFill>
                    <a:srgbClr val="9933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ar-SA" sz="3600">
                <a:solidFill>
                  <a:srgbClr val="9933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8282" name="Group 122"/>
          <p:cNvGrpSpPr>
            <a:grpSpLocks/>
          </p:cNvGrpSpPr>
          <p:nvPr/>
        </p:nvGrpSpPr>
        <p:grpSpPr bwMode="auto">
          <a:xfrm>
            <a:off x="914844" y="6071287"/>
            <a:ext cx="9070497" cy="863076"/>
            <a:chOff x="435" y="3468"/>
            <a:chExt cx="4888" cy="493"/>
          </a:xfrm>
          <a:solidFill>
            <a:schemeClr val="accent2"/>
          </a:solidFill>
        </p:grpSpPr>
        <p:sp>
          <p:nvSpPr>
            <p:cNvPr id="97301" name="Rectangle 108"/>
            <p:cNvSpPr>
              <a:spLocks noChangeArrowheads="1"/>
            </p:cNvSpPr>
            <p:nvPr/>
          </p:nvSpPr>
          <p:spPr bwMode="auto">
            <a:xfrm>
              <a:off x="435" y="3468"/>
              <a:ext cx="2679" cy="493"/>
            </a:xfrm>
            <a:prstGeom prst="rect">
              <a:avLst/>
            </a:prstGeom>
            <a:grp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302" name="Rectangle 110"/>
            <p:cNvSpPr>
              <a:spLocks noChangeArrowheads="1"/>
            </p:cNvSpPr>
            <p:nvPr/>
          </p:nvSpPr>
          <p:spPr bwMode="auto">
            <a:xfrm>
              <a:off x="3114" y="3468"/>
              <a:ext cx="1590" cy="493"/>
            </a:xfrm>
            <a:prstGeom prst="rect">
              <a:avLst/>
            </a:prstGeom>
            <a:grp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303" name="Rectangle 112"/>
            <p:cNvSpPr>
              <a:spLocks noChangeArrowheads="1"/>
            </p:cNvSpPr>
            <p:nvPr/>
          </p:nvSpPr>
          <p:spPr bwMode="auto">
            <a:xfrm>
              <a:off x="4704" y="3468"/>
              <a:ext cx="619" cy="493"/>
            </a:xfrm>
            <a:prstGeom prst="rect">
              <a:avLst/>
            </a:prstGeom>
            <a:grp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304" name="Rectangle 75"/>
            <p:cNvSpPr>
              <a:spLocks noChangeArrowheads="1"/>
            </p:cNvSpPr>
            <p:nvPr/>
          </p:nvSpPr>
          <p:spPr bwMode="auto">
            <a:xfrm>
              <a:off x="493" y="3468"/>
              <a:ext cx="2563" cy="4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 eaLnBrk="0" hangingPunct="0"/>
              <a:r>
                <a:rPr lang="ar-SA" sz="41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الالتزام بالإبداع</a:t>
              </a:r>
            </a:p>
          </p:txBody>
        </p:sp>
        <p:sp>
          <p:nvSpPr>
            <p:cNvPr id="97305" name="Rectangle 76"/>
            <p:cNvSpPr>
              <a:spLocks noChangeArrowheads="1"/>
            </p:cNvSpPr>
            <p:nvPr/>
          </p:nvSpPr>
          <p:spPr bwMode="auto">
            <a:xfrm>
              <a:off x="3172" y="3468"/>
              <a:ext cx="1474" cy="4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 eaLnBrk="0" hangingPunct="0"/>
              <a:r>
                <a:rPr lang="ar-SA" sz="3200" b="1" dirty="0">
                  <a:latin typeface="Arial" pitchFamily="34" charset="0"/>
                  <a:cs typeface="Arial" pitchFamily="34" charset="0"/>
                </a:rPr>
                <a:t>التحسين المستمر</a:t>
              </a:r>
            </a:p>
          </p:txBody>
        </p:sp>
        <p:sp>
          <p:nvSpPr>
            <p:cNvPr id="97306" name="Rectangle 77"/>
            <p:cNvSpPr>
              <a:spLocks noChangeArrowheads="1"/>
            </p:cNvSpPr>
            <p:nvPr/>
          </p:nvSpPr>
          <p:spPr bwMode="auto">
            <a:xfrm>
              <a:off x="4762" y="3468"/>
              <a:ext cx="503" cy="4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 rtl="0" eaLnBrk="0" hangingPunct="0"/>
              <a:r>
                <a:rPr lang="ar-SA" sz="3600" b="1"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348278" name="Group 118"/>
          <p:cNvGrpSpPr>
            <a:grpSpLocks/>
          </p:cNvGrpSpPr>
          <p:nvPr/>
        </p:nvGrpSpPr>
        <p:grpSpPr bwMode="auto">
          <a:xfrm>
            <a:off x="914844" y="1486310"/>
            <a:ext cx="9070497" cy="1136178"/>
            <a:chOff x="435" y="849"/>
            <a:chExt cx="4888" cy="64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7295" name="Rectangle 78"/>
            <p:cNvSpPr>
              <a:spLocks noChangeArrowheads="1"/>
            </p:cNvSpPr>
            <p:nvPr/>
          </p:nvSpPr>
          <p:spPr bwMode="auto">
            <a:xfrm>
              <a:off x="435" y="849"/>
              <a:ext cx="2679" cy="649"/>
            </a:xfrm>
            <a:prstGeom prst="rect">
              <a:avLst/>
            </a:prstGeom>
            <a:grp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296" name="Rectangle 80"/>
            <p:cNvSpPr>
              <a:spLocks noChangeArrowheads="1"/>
            </p:cNvSpPr>
            <p:nvPr/>
          </p:nvSpPr>
          <p:spPr bwMode="auto">
            <a:xfrm>
              <a:off x="3114" y="849"/>
              <a:ext cx="1590" cy="649"/>
            </a:xfrm>
            <a:prstGeom prst="rect">
              <a:avLst/>
            </a:prstGeom>
            <a:grp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297" name="Rectangle 82"/>
            <p:cNvSpPr>
              <a:spLocks noChangeArrowheads="1"/>
            </p:cNvSpPr>
            <p:nvPr/>
          </p:nvSpPr>
          <p:spPr bwMode="auto">
            <a:xfrm>
              <a:off x="4704" y="849"/>
              <a:ext cx="619" cy="649"/>
            </a:xfrm>
            <a:prstGeom prst="rect">
              <a:avLst/>
            </a:prstGeom>
            <a:grp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298" name="Rectangle 60"/>
            <p:cNvSpPr>
              <a:spLocks noChangeArrowheads="1"/>
            </p:cNvSpPr>
            <p:nvPr/>
          </p:nvSpPr>
          <p:spPr bwMode="auto">
            <a:xfrm>
              <a:off x="493" y="849"/>
              <a:ext cx="2563" cy="64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 eaLnBrk="0" hangingPunct="0"/>
              <a:r>
                <a:rPr lang="ar-SA" sz="2700" b="1" dirty="0">
                  <a:latin typeface="Arial" pitchFamily="34" charset="0"/>
                  <a:cs typeface="Arial" pitchFamily="34" charset="0"/>
                </a:rPr>
                <a:t>الوصف</a:t>
              </a:r>
              <a:endParaRPr lang="ar-SA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299" name="Rectangle 61"/>
            <p:cNvSpPr>
              <a:spLocks noChangeArrowheads="1"/>
            </p:cNvSpPr>
            <p:nvPr/>
          </p:nvSpPr>
          <p:spPr bwMode="auto">
            <a:xfrm>
              <a:off x="3172" y="849"/>
              <a:ext cx="1474" cy="64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 eaLnBrk="0" hangingPunct="0"/>
              <a:r>
                <a:rPr lang="ar-SA" sz="2300" b="1">
                  <a:latin typeface="Arial" pitchFamily="34" charset="0"/>
                  <a:cs typeface="Arial" pitchFamily="34" charset="0"/>
                </a:rPr>
                <a:t>المطلوب</a:t>
              </a:r>
              <a:endParaRPr lang="ar-SA" sz="23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300" name="Rectangle 62"/>
            <p:cNvSpPr>
              <a:spLocks noChangeArrowheads="1"/>
            </p:cNvSpPr>
            <p:nvPr/>
          </p:nvSpPr>
          <p:spPr bwMode="auto">
            <a:xfrm>
              <a:off x="4762" y="849"/>
              <a:ext cx="503" cy="64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 eaLnBrk="0" hangingPunct="0"/>
              <a:r>
                <a:rPr lang="ar-SA" sz="1800" b="1">
                  <a:latin typeface="Arial" pitchFamily="34" charset="0"/>
                  <a:cs typeface="Arial" pitchFamily="34" charset="0"/>
                </a:rPr>
                <a:t>المرحلة</a:t>
              </a:r>
              <a:endParaRPr lang="ar-SA" sz="27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761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8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34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6" grpId="0" animBg="1"/>
      <p:bldP spid="348258" grpId="0" animBg="1"/>
      <p:bldP spid="348260" grpId="0" animBg="1"/>
      <p:bldP spid="348229" grpId="0"/>
      <p:bldP spid="348230" grpId="0"/>
      <p:bldP spid="34823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5" name="AutoShape 9" descr="50%"/>
          <p:cNvSpPr>
            <a:spLocks noGrp="1" noChangeArrowheads="1"/>
          </p:cNvSpPr>
          <p:nvPr>
            <p:ph type="title"/>
          </p:nvPr>
        </p:nvSpPr>
        <p:spPr>
          <a:xfrm>
            <a:off x="547422" y="208330"/>
            <a:ext cx="9619774" cy="954109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SA" sz="4600">
                <a:latin typeface="Arial" pitchFamily="34" charset="0"/>
                <a:cs typeface="Arial" pitchFamily="34" charset="0"/>
              </a:rPr>
              <a:t>من يحتاج الى إبداعاتك ؟</a:t>
            </a:r>
            <a:endParaRPr lang="en-US" sz="4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>
              <a:defRPr/>
            </a:pPr>
            <a:fld id="{27FAFE7A-4287-417A-BBC8-BDF6E4C0AD0D}" type="slidenum">
              <a:rPr lang="ar-SA">
                <a:latin typeface="Arial" pitchFamily="34" charset="0"/>
                <a:cs typeface="Arial" pitchFamily="34" charset="0"/>
              </a:rPr>
              <a:pPr algn="l" rtl="1">
                <a:defRPr/>
              </a:pPr>
              <a:t>49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8819" name="AutoShape 3"/>
          <p:cNvSpPr>
            <a:spLocks noChangeArrowheads="1"/>
          </p:cNvSpPr>
          <p:nvPr/>
        </p:nvSpPr>
        <p:spPr bwMode="auto">
          <a:xfrm>
            <a:off x="630927" y="1344507"/>
            <a:ext cx="9510290" cy="2352887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algn="ctr" rtl="1" eaLnBrk="0" hangingPunct="0">
              <a:spcBef>
                <a:spcPct val="20000"/>
              </a:spcBef>
            </a:pPr>
            <a:r>
              <a:rPr lang="ar-SA" sz="4600" dirty="0">
                <a:latin typeface="Arial" pitchFamily="34" charset="0"/>
                <a:cs typeface="Arial" pitchFamily="34" charset="0"/>
              </a:rPr>
              <a:t>أنت , الزملاء , العمل ,</a:t>
            </a:r>
          </a:p>
          <a:p>
            <a:pPr algn="ctr" rtl="1" eaLnBrk="0" hangingPunct="0">
              <a:spcBef>
                <a:spcPct val="20000"/>
              </a:spcBef>
            </a:pPr>
            <a:r>
              <a:rPr lang="ar-SA" sz="4600" dirty="0">
                <a:latin typeface="Arial" pitchFamily="34" charset="0"/>
                <a:cs typeface="Arial" pitchFamily="34" charset="0"/>
              </a:rPr>
              <a:t> المنظمة , الوطن , المستقبل.</a:t>
            </a:r>
          </a:p>
        </p:txBody>
      </p:sp>
      <p:sp>
        <p:nvSpPr>
          <p:cNvPr id="418820" name="Rectangle 4"/>
          <p:cNvSpPr>
            <a:spLocks noChangeArrowheads="1"/>
          </p:cNvSpPr>
          <p:nvPr/>
        </p:nvSpPr>
        <p:spPr bwMode="auto">
          <a:xfrm>
            <a:off x="4364527" y="3529330"/>
            <a:ext cx="5878751" cy="151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645" tIns="53375" rIns="102645" bIns="53375" anchor="ctr"/>
          <a:lstStyle/>
          <a:p>
            <a:pPr algn="ctr" rtl="1" eaLnBrk="0" hangingPunct="0"/>
            <a:r>
              <a:rPr lang="ar-SA" sz="3200" b="1">
                <a:latin typeface="Arial" pitchFamily="34" charset="0"/>
                <a:cs typeface="Arial" pitchFamily="34" charset="0"/>
              </a:rPr>
              <a:t>إذاً : هناك ثلاثة أنواع أو مستويات </a:t>
            </a:r>
          </a:p>
          <a:p>
            <a:pPr algn="ctr" rtl="1" eaLnBrk="0" hangingPunct="0"/>
            <a:r>
              <a:rPr lang="ar-SA" sz="3200" b="1">
                <a:latin typeface="Arial" pitchFamily="34" charset="0"/>
                <a:cs typeface="Arial" pitchFamily="34" charset="0"/>
              </a:rPr>
              <a:t>للإبداع الإداري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18821" name="AutoShape 5"/>
          <p:cNvSpPr>
            <a:spLocks noChangeArrowheads="1"/>
          </p:cNvSpPr>
          <p:nvPr/>
        </p:nvSpPr>
        <p:spPr bwMode="auto">
          <a:xfrm>
            <a:off x="4631743" y="4285615"/>
            <a:ext cx="1247008" cy="420158"/>
          </a:xfrm>
          <a:prstGeom prst="leftArrow">
            <a:avLst>
              <a:gd name="adj1" fmla="val 5000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645" tIns="53375" rIns="102645" bIns="53375" anchor="ctr"/>
          <a:lstStyle/>
          <a:p>
            <a:pPr algn="r" rtl="1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8822" name="Rectangle 6"/>
          <p:cNvSpPr>
            <a:spLocks noChangeArrowheads="1"/>
          </p:cNvSpPr>
          <p:nvPr/>
        </p:nvSpPr>
        <p:spPr bwMode="auto">
          <a:xfrm>
            <a:off x="356288" y="4222591"/>
            <a:ext cx="4008239" cy="588222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645" tIns="53375" rIns="102645" bIns="53375" anchor="ctr"/>
          <a:lstStyle/>
          <a:p>
            <a:pPr algn="ctr" rtl="1" eaLnBrk="0" hangingPunct="0"/>
            <a:r>
              <a:rPr lang="ar-SA" sz="2700">
                <a:latin typeface="Arial" pitchFamily="34" charset="0"/>
                <a:cs typeface="Arial" pitchFamily="34" charset="0"/>
              </a:rPr>
              <a:t>  الإبداع الفردي ( الذاتي ).</a:t>
            </a:r>
            <a:endParaRPr lang="en-US" sz="27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18823" name="Rectangle 7"/>
          <p:cNvSpPr>
            <a:spLocks noChangeArrowheads="1"/>
          </p:cNvSpPr>
          <p:nvPr/>
        </p:nvSpPr>
        <p:spPr bwMode="auto">
          <a:xfrm>
            <a:off x="356288" y="4978876"/>
            <a:ext cx="4008239" cy="588222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645" tIns="53375" rIns="102645" bIns="53375" anchor="ctr"/>
          <a:lstStyle/>
          <a:p>
            <a:pPr algn="ctr" rtl="1" eaLnBrk="0" hangingPunct="0"/>
            <a:r>
              <a:rPr lang="ar-SA" sz="2700">
                <a:latin typeface="Arial" pitchFamily="34" charset="0"/>
                <a:cs typeface="Arial" pitchFamily="34" charset="0"/>
              </a:rPr>
              <a:t>  الإبداع الجماعي </a:t>
            </a:r>
            <a:endParaRPr 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8824" name="Rectangle 8"/>
          <p:cNvSpPr>
            <a:spLocks noChangeArrowheads="1"/>
          </p:cNvSpPr>
          <p:nvPr/>
        </p:nvSpPr>
        <p:spPr bwMode="auto">
          <a:xfrm>
            <a:off x="356288" y="5735161"/>
            <a:ext cx="4008239" cy="588222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645" tIns="53375" rIns="102645" bIns="53375" anchor="ctr"/>
          <a:lstStyle/>
          <a:p>
            <a:pPr algn="ctr" rtl="1" eaLnBrk="0" hangingPunct="0"/>
            <a:r>
              <a:rPr lang="ar-SA" sz="2700">
                <a:latin typeface="Arial" pitchFamily="34" charset="0"/>
                <a:cs typeface="Arial" pitchFamily="34" charset="0"/>
              </a:rPr>
              <a:t>  الإبداع على مستوى المنظمة </a:t>
            </a:r>
            <a:endParaRPr lang="en-US" sz="27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87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animBg="1" autoUpdateAnimBg="0"/>
      <p:bldP spid="418820" grpId="0" autoUpdateAnimBg="0"/>
      <p:bldP spid="418821" grpId="0" animBg="1"/>
      <p:bldP spid="418822" grpId="0" animBg="1" autoUpdateAnimBg="0"/>
      <p:bldP spid="418823" grpId="0" animBg="1" autoUpdateAnimBg="0"/>
      <p:bldP spid="41882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8" name="Rectangle 4"/>
          <p:cNvSpPr>
            <a:spLocks noChangeArrowheads="1"/>
          </p:cNvSpPr>
          <p:nvPr/>
        </p:nvSpPr>
        <p:spPr bwMode="auto">
          <a:xfrm>
            <a:off x="6531945" y="4740787"/>
            <a:ext cx="2375253" cy="11099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102645" tIns="53375" rIns="102645" bIns="53375" anchor="ctr"/>
          <a:lstStyle/>
          <a:p>
            <a:pPr algn="ctr">
              <a:spcBef>
                <a:spcPct val="40000"/>
              </a:spcBef>
              <a:buClr>
                <a:schemeClr val="hlink"/>
              </a:buClr>
              <a:buSzPct val="120000"/>
              <a:defRPr/>
            </a:pPr>
            <a:r>
              <a:rPr lang="ar-SA" sz="6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6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5509" name="Rectangle 5"/>
          <p:cNvSpPr>
            <a:spLocks noChangeArrowheads="1"/>
          </p:cNvSpPr>
          <p:nvPr/>
        </p:nvSpPr>
        <p:spPr bwMode="auto">
          <a:xfrm>
            <a:off x="4156693" y="4740787"/>
            <a:ext cx="2375253" cy="11099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102645" tIns="53375" rIns="102645" bIns="53375" anchor="ctr"/>
          <a:lstStyle/>
          <a:p>
            <a:pPr algn="ctr">
              <a:spcBef>
                <a:spcPct val="40000"/>
              </a:spcBef>
              <a:buClr>
                <a:schemeClr val="hlink"/>
              </a:buClr>
              <a:buSzPct val="120000"/>
              <a:defRPr/>
            </a:pPr>
            <a:r>
              <a:rPr lang="ar-SA" sz="6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6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5510" name="Rectangle 6"/>
          <p:cNvSpPr>
            <a:spLocks noChangeArrowheads="1"/>
          </p:cNvSpPr>
          <p:nvPr/>
        </p:nvSpPr>
        <p:spPr bwMode="auto">
          <a:xfrm>
            <a:off x="1781440" y="4740787"/>
            <a:ext cx="2375253" cy="11099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102645" tIns="53375" rIns="102645" bIns="53375" anchor="ctr"/>
          <a:lstStyle/>
          <a:p>
            <a:pPr algn="ctr">
              <a:spcBef>
                <a:spcPct val="40000"/>
              </a:spcBef>
              <a:buClr>
                <a:schemeClr val="hlink"/>
              </a:buClr>
              <a:buSzPct val="120000"/>
              <a:defRPr/>
            </a:pPr>
            <a:r>
              <a:rPr lang="ar-SA" sz="6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6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5511" name="Rectangle 7"/>
          <p:cNvSpPr>
            <a:spLocks noChangeArrowheads="1"/>
          </p:cNvSpPr>
          <p:nvPr/>
        </p:nvSpPr>
        <p:spPr bwMode="auto">
          <a:xfrm>
            <a:off x="6531945" y="3630869"/>
            <a:ext cx="2375253" cy="11099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102645" tIns="53375" rIns="102645" bIns="53375" anchor="ctr"/>
          <a:lstStyle/>
          <a:p>
            <a:pPr algn="ctr">
              <a:spcBef>
                <a:spcPct val="40000"/>
              </a:spcBef>
              <a:buClr>
                <a:schemeClr val="hlink"/>
              </a:buClr>
              <a:buSzPct val="120000"/>
              <a:defRPr/>
            </a:pPr>
            <a:r>
              <a:rPr lang="ar-SA" sz="6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6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5512" name="Rectangle 8"/>
          <p:cNvSpPr>
            <a:spLocks noChangeArrowheads="1"/>
          </p:cNvSpPr>
          <p:nvPr/>
        </p:nvSpPr>
        <p:spPr bwMode="auto">
          <a:xfrm>
            <a:off x="4156693" y="3630869"/>
            <a:ext cx="2375253" cy="11099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102645" tIns="53375" rIns="102645" bIns="53375" anchor="ctr"/>
          <a:lstStyle/>
          <a:p>
            <a:pPr algn="ctr">
              <a:spcBef>
                <a:spcPct val="40000"/>
              </a:spcBef>
              <a:buClr>
                <a:schemeClr val="hlink"/>
              </a:buClr>
              <a:buSzPct val="120000"/>
              <a:defRPr/>
            </a:pPr>
            <a:r>
              <a:rPr lang="ar-SA" sz="6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6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5513" name="Rectangle 9"/>
          <p:cNvSpPr>
            <a:spLocks noChangeArrowheads="1"/>
          </p:cNvSpPr>
          <p:nvPr/>
        </p:nvSpPr>
        <p:spPr bwMode="auto">
          <a:xfrm>
            <a:off x="1781440" y="3630869"/>
            <a:ext cx="2375253" cy="11099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102645" tIns="53375" rIns="102645" bIns="53375" anchor="ctr"/>
          <a:lstStyle/>
          <a:p>
            <a:pPr algn="ctr">
              <a:spcBef>
                <a:spcPct val="40000"/>
              </a:spcBef>
              <a:buClr>
                <a:schemeClr val="hlink"/>
              </a:buClr>
              <a:buSzPct val="120000"/>
              <a:defRPr/>
            </a:pPr>
            <a:r>
              <a:rPr lang="ar-SA" sz="6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sz="6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5514" name="Rectangle 10"/>
          <p:cNvSpPr>
            <a:spLocks noChangeArrowheads="1"/>
          </p:cNvSpPr>
          <p:nvPr/>
        </p:nvSpPr>
        <p:spPr bwMode="auto">
          <a:xfrm>
            <a:off x="6531945" y="2520951"/>
            <a:ext cx="2375253" cy="11099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102645" tIns="53375" rIns="102645" bIns="53375" anchor="ctr"/>
          <a:lstStyle/>
          <a:p>
            <a:pPr algn="ctr">
              <a:spcBef>
                <a:spcPct val="40000"/>
              </a:spcBef>
              <a:buClr>
                <a:schemeClr val="hlink"/>
              </a:buClr>
              <a:buSzPct val="120000"/>
              <a:defRPr/>
            </a:pPr>
            <a:r>
              <a:rPr lang="ar-SA" sz="6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sz="6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5515" name="Rectangle 11"/>
          <p:cNvSpPr>
            <a:spLocks noChangeArrowheads="1"/>
          </p:cNvSpPr>
          <p:nvPr/>
        </p:nvSpPr>
        <p:spPr bwMode="auto">
          <a:xfrm>
            <a:off x="4156693" y="2520951"/>
            <a:ext cx="2375253" cy="11099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102645" tIns="53375" rIns="102645" bIns="53375" anchor="ctr"/>
          <a:lstStyle/>
          <a:p>
            <a:pPr algn="ctr">
              <a:spcBef>
                <a:spcPct val="40000"/>
              </a:spcBef>
              <a:buClr>
                <a:schemeClr val="hlink"/>
              </a:buClr>
              <a:buSzPct val="120000"/>
              <a:defRPr/>
            </a:pPr>
            <a:r>
              <a:rPr lang="ar-SA" sz="6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6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5516" name="Rectangle 12"/>
          <p:cNvSpPr>
            <a:spLocks noChangeArrowheads="1"/>
          </p:cNvSpPr>
          <p:nvPr/>
        </p:nvSpPr>
        <p:spPr bwMode="auto">
          <a:xfrm>
            <a:off x="1781440" y="2520951"/>
            <a:ext cx="2375253" cy="11099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102645" tIns="53375" rIns="102645" bIns="53375" anchor="ctr"/>
          <a:lstStyle/>
          <a:p>
            <a:pPr algn="ctr">
              <a:spcBef>
                <a:spcPct val="40000"/>
              </a:spcBef>
              <a:buClr>
                <a:schemeClr val="hlink"/>
              </a:buClr>
              <a:buSzPct val="120000"/>
              <a:defRPr/>
            </a:pPr>
            <a:r>
              <a:rPr lang="ar-SA" sz="6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6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4" name="Line 17"/>
          <p:cNvSpPr>
            <a:spLocks noChangeShapeType="1"/>
          </p:cNvSpPr>
          <p:nvPr/>
        </p:nvSpPr>
        <p:spPr bwMode="auto">
          <a:xfrm>
            <a:off x="1781440" y="2520950"/>
            <a:ext cx="237525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645" tIns="53375" rIns="102645" bIns="53375" anchor="ctr"/>
          <a:lstStyle/>
          <a:p>
            <a:endParaRPr lang="en-US"/>
          </a:p>
        </p:txBody>
      </p:sp>
      <p:sp>
        <p:nvSpPr>
          <p:cNvPr id="64525" name="Line 18"/>
          <p:cNvSpPr>
            <a:spLocks noChangeShapeType="1"/>
          </p:cNvSpPr>
          <p:nvPr/>
        </p:nvSpPr>
        <p:spPr bwMode="auto">
          <a:xfrm>
            <a:off x="1781440" y="2520951"/>
            <a:ext cx="0" cy="110991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645" tIns="53375" rIns="102645" bIns="53375" anchor="ctr"/>
          <a:lstStyle/>
          <a:p>
            <a:endParaRPr lang="en-US"/>
          </a:p>
        </p:txBody>
      </p:sp>
      <p:sp>
        <p:nvSpPr>
          <p:cNvPr id="64526" name="Line 19"/>
          <p:cNvSpPr>
            <a:spLocks noChangeShapeType="1"/>
          </p:cNvSpPr>
          <p:nvPr/>
        </p:nvSpPr>
        <p:spPr bwMode="auto">
          <a:xfrm>
            <a:off x="8907198" y="2520951"/>
            <a:ext cx="0" cy="110991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645" tIns="53375" rIns="102645" bIns="53375" anchor="ctr"/>
          <a:lstStyle/>
          <a:p>
            <a:endParaRPr lang="en-US"/>
          </a:p>
        </p:txBody>
      </p:sp>
      <p:sp>
        <p:nvSpPr>
          <p:cNvPr id="64527" name="Line 20"/>
          <p:cNvSpPr>
            <a:spLocks noChangeShapeType="1"/>
          </p:cNvSpPr>
          <p:nvPr/>
        </p:nvSpPr>
        <p:spPr bwMode="auto">
          <a:xfrm>
            <a:off x="1781440" y="5850705"/>
            <a:ext cx="237525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645" tIns="53375" rIns="102645" bIns="53375" anchor="ctr"/>
          <a:lstStyle/>
          <a:p>
            <a:endParaRPr lang="en-US"/>
          </a:p>
        </p:txBody>
      </p:sp>
      <p:sp>
        <p:nvSpPr>
          <p:cNvPr id="64528" name="Line 61"/>
          <p:cNvSpPr>
            <a:spLocks noChangeShapeType="1"/>
          </p:cNvSpPr>
          <p:nvPr/>
        </p:nvSpPr>
        <p:spPr bwMode="auto">
          <a:xfrm>
            <a:off x="4156693" y="2520950"/>
            <a:ext cx="237525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645" tIns="53375" rIns="102645" bIns="53375" anchor="ctr"/>
          <a:lstStyle/>
          <a:p>
            <a:endParaRPr lang="en-US"/>
          </a:p>
        </p:txBody>
      </p:sp>
      <p:sp>
        <p:nvSpPr>
          <p:cNvPr id="64529" name="Line 62"/>
          <p:cNvSpPr>
            <a:spLocks noChangeShapeType="1"/>
          </p:cNvSpPr>
          <p:nvPr/>
        </p:nvSpPr>
        <p:spPr bwMode="auto">
          <a:xfrm>
            <a:off x="1781440" y="3630869"/>
            <a:ext cx="0" cy="110991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645" tIns="53375" rIns="102645" bIns="53375" anchor="ctr"/>
          <a:lstStyle/>
          <a:p>
            <a:endParaRPr lang="en-US"/>
          </a:p>
        </p:txBody>
      </p:sp>
      <p:sp>
        <p:nvSpPr>
          <p:cNvPr id="64530" name="Line 63"/>
          <p:cNvSpPr>
            <a:spLocks noChangeShapeType="1"/>
          </p:cNvSpPr>
          <p:nvPr/>
        </p:nvSpPr>
        <p:spPr bwMode="auto">
          <a:xfrm>
            <a:off x="6531945" y="2520950"/>
            <a:ext cx="237525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645" tIns="53375" rIns="102645" bIns="53375" anchor="ctr"/>
          <a:lstStyle/>
          <a:p>
            <a:endParaRPr lang="en-US"/>
          </a:p>
        </p:txBody>
      </p:sp>
      <p:sp>
        <p:nvSpPr>
          <p:cNvPr id="64531" name="Line 66"/>
          <p:cNvSpPr>
            <a:spLocks noChangeShapeType="1"/>
          </p:cNvSpPr>
          <p:nvPr/>
        </p:nvSpPr>
        <p:spPr bwMode="auto">
          <a:xfrm>
            <a:off x="8907198" y="3630869"/>
            <a:ext cx="0" cy="110991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645" tIns="53375" rIns="102645" bIns="53375" anchor="ctr"/>
          <a:lstStyle/>
          <a:p>
            <a:endParaRPr lang="en-US"/>
          </a:p>
        </p:txBody>
      </p:sp>
      <p:sp>
        <p:nvSpPr>
          <p:cNvPr id="64532" name="Line 68"/>
          <p:cNvSpPr>
            <a:spLocks noChangeShapeType="1"/>
          </p:cNvSpPr>
          <p:nvPr/>
        </p:nvSpPr>
        <p:spPr bwMode="auto">
          <a:xfrm>
            <a:off x="1781440" y="4740787"/>
            <a:ext cx="0" cy="110991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645" tIns="53375" rIns="102645" bIns="53375" anchor="ctr"/>
          <a:lstStyle/>
          <a:p>
            <a:endParaRPr lang="en-US"/>
          </a:p>
        </p:txBody>
      </p:sp>
      <p:sp>
        <p:nvSpPr>
          <p:cNvPr id="64533" name="Line 72"/>
          <p:cNvSpPr>
            <a:spLocks noChangeShapeType="1"/>
          </p:cNvSpPr>
          <p:nvPr/>
        </p:nvSpPr>
        <p:spPr bwMode="auto">
          <a:xfrm>
            <a:off x="8907198" y="4740787"/>
            <a:ext cx="0" cy="110991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645" tIns="53375" rIns="102645" bIns="53375" anchor="ctr"/>
          <a:lstStyle/>
          <a:p>
            <a:endParaRPr lang="en-US"/>
          </a:p>
        </p:txBody>
      </p:sp>
      <p:sp>
        <p:nvSpPr>
          <p:cNvPr id="64534" name="Line 74"/>
          <p:cNvSpPr>
            <a:spLocks noChangeShapeType="1"/>
          </p:cNvSpPr>
          <p:nvPr/>
        </p:nvSpPr>
        <p:spPr bwMode="auto">
          <a:xfrm>
            <a:off x="4156693" y="5850705"/>
            <a:ext cx="237525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645" tIns="53375" rIns="102645" bIns="53375" anchor="ctr"/>
          <a:lstStyle/>
          <a:p>
            <a:endParaRPr lang="en-US"/>
          </a:p>
        </p:txBody>
      </p:sp>
      <p:sp>
        <p:nvSpPr>
          <p:cNvPr id="64535" name="Line 76"/>
          <p:cNvSpPr>
            <a:spLocks noChangeShapeType="1"/>
          </p:cNvSpPr>
          <p:nvPr/>
        </p:nvSpPr>
        <p:spPr bwMode="auto">
          <a:xfrm>
            <a:off x="6531945" y="5850705"/>
            <a:ext cx="237525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645" tIns="53375" rIns="102645" bIns="53375" anchor="ctr"/>
          <a:lstStyle/>
          <a:p>
            <a:endParaRPr lang="en-US"/>
          </a:p>
        </p:txBody>
      </p:sp>
      <p:sp>
        <p:nvSpPr>
          <p:cNvPr id="405529" name="AutoShape 25" descr="50%"/>
          <p:cNvSpPr>
            <a:spLocks noGrp="1" noChangeArrowheads="1"/>
          </p:cNvSpPr>
          <p:nvPr>
            <p:ph type="title"/>
          </p:nvPr>
        </p:nvSpPr>
        <p:spPr>
          <a:xfrm>
            <a:off x="3830096" y="922599"/>
            <a:ext cx="3197314" cy="1032889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ar-SA"/>
              <a:t>الحل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75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5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5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5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5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8" grpId="0" animBg="1"/>
      <p:bldP spid="405509" grpId="0" animBg="1"/>
      <p:bldP spid="405510" grpId="0" animBg="1"/>
      <p:bldP spid="405511" grpId="0" animBg="1"/>
      <p:bldP spid="405512" grpId="0" animBg="1"/>
      <p:bldP spid="405513" grpId="0" animBg="1"/>
      <p:bldP spid="405514" grpId="0" animBg="1"/>
      <p:bldP spid="405515" grpId="0" animBg="1"/>
      <p:bldP spid="405516" grpId="0" animBg="1"/>
      <p:bldP spid="40552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AutoShape 2" descr="50%"/>
          <p:cNvSpPr>
            <a:spLocks noGrp="1" noChangeArrowheads="1"/>
          </p:cNvSpPr>
          <p:nvPr>
            <p:ph type="title"/>
          </p:nvPr>
        </p:nvSpPr>
        <p:spPr>
          <a:xfrm>
            <a:off x="734844" y="402652"/>
            <a:ext cx="8648075" cy="1461801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SA" dirty="0">
                <a:latin typeface="Arial" pitchFamily="34" charset="0"/>
                <a:cs typeface="Arial" pitchFamily="34" charset="0"/>
              </a:rPr>
              <a:t>الإبداع الفردي ( الذاتي 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>
              <a:defRPr/>
            </a:pPr>
            <a:fld id="{79EB0CE3-A936-49C2-9F79-8C20710A83CF}" type="slidenum">
              <a:rPr lang="ar-SA">
                <a:latin typeface="Arial" pitchFamily="34" charset="0"/>
                <a:cs typeface="Arial" pitchFamily="34" charset="0"/>
              </a:rPr>
              <a:pPr algn="l" rtl="1">
                <a:defRPr/>
              </a:pPr>
              <a:t>50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3523" name="AutoShape 3"/>
          <p:cNvSpPr>
            <a:spLocks noChangeArrowheads="1"/>
          </p:cNvSpPr>
          <p:nvPr/>
        </p:nvSpPr>
        <p:spPr bwMode="auto">
          <a:xfrm>
            <a:off x="487113" y="1876425"/>
            <a:ext cx="9718124" cy="2540207"/>
          </a:xfrm>
          <a:prstGeom prst="flowChartMagneticTape">
            <a:avLst/>
          </a:prstGeom>
          <a:solidFill>
            <a:srgbClr val="3366CC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algn="ctr" rtl="1" eaLnBrk="0" hangingPunct="0">
              <a:spcBef>
                <a:spcPct val="20000"/>
              </a:spcBef>
            </a:pPr>
            <a:r>
              <a:rPr lang="ar-SA" sz="4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يشير الإبداع الفردي الى كل فكرة أو منتج يأتي من مجهود أو عمل فردي .</a:t>
            </a:r>
            <a:r>
              <a:rPr lang="ar-SA" sz="4600" u="sng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63525" name="Rectangle 5" descr="رق"/>
          <p:cNvSpPr>
            <a:spLocks noChangeArrowheads="1"/>
          </p:cNvSpPr>
          <p:nvPr/>
        </p:nvSpPr>
        <p:spPr bwMode="auto">
          <a:xfrm>
            <a:off x="714432" y="4619625"/>
            <a:ext cx="9263486" cy="193272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0000FF"/>
            </a:solidFill>
            <a:prstDash val="lg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algn="ctr" rtl="1" eaLnBrk="0" hangingPunct="0"/>
            <a:r>
              <a:rPr lang="ar-SA" sz="3200" b="1" u="sng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سؤال للنقاش</a:t>
            </a:r>
          </a:p>
          <a:p>
            <a:pPr algn="ctr" rtl="1" eaLnBrk="0" hangingPunct="0"/>
            <a:endParaRPr lang="ar-SA" sz="3200" b="1" u="sng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pPr algn="ctr" rtl="1" eaLnBrk="0" hangingPunct="0"/>
            <a:r>
              <a:rPr lang="ar-SA" sz="46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ما مميزات الأفراد المبدعين ؟</a:t>
            </a:r>
            <a:endParaRPr lang="en-US" sz="46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430" name="Oval 8"/>
          <p:cNvSpPr>
            <a:spLocks noChangeArrowheads="1"/>
          </p:cNvSpPr>
          <p:nvPr/>
        </p:nvSpPr>
        <p:spPr bwMode="auto">
          <a:xfrm>
            <a:off x="9354414" y="721670"/>
            <a:ext cx="1247008" cy="67225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645" tIns="53375" rIns="102645" bIns="53375" anchor="ctr"/>
          <a:lstStyle/>
          <a:p>
            <a:pPr algn="ctr" rtl="1" eaLnBrk="0" hangingPunct="0"/>
            <a:r>
              <a:rPr lang="ar-SA" sz="4600" b="1" dirty="0">
                <a:latin typeface="Arial" pitchFamily="34" charset="0"/>
                <a:cs typeface="Arial" pitchFamily="34" charset="0"/>
              </a:rPr>
              <a:t>1</a:t>
            </a:r>
            <a:endParaRPr lang="en-US" sz="4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5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animBg="1" autoUpdateAnimBg="0"/>
      <p:bldP spid="363525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34" name="AutoShape 10" descr="50%"/>
          <p:cNvSpPr>
            <a:spLocks noGrp="1" noChangeArrowheads="1"/>
          </p:cNvSpPr>
          <p:nvPr>
            <p:ph type="title"/>
          </p:nvPr>
        </p:nvSpPr>
        <p:spPr>
          <a:xfrm>
            <a:off x="799793" y="208329"/>
            <a:ext cx="9174414" cy="952359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SA" sz="4600">
                <a:latin typeface="Arial" pitchFamily="34" charset="0"/>
                <a:cs typeface="Arial" pitchFamily="34" charset="0"/>
              </a:rPr>
              <a:t>إذا أردت أن تكون مبدعاً , اتبع الآتي:</a:t>
            </a:r>
            <a:endParaRPr lang="en-US" sz="4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>
              <a:defRPr/>
            </a:pPr>
            <a:fld id="{6D3C35B6-A808-4B85-9C94-E8EE11BB6600}" type="slidenum">
              <a:rPr lang="ar-SA">
                <a:latin typeface="Arial" pitchFamily="34" charset="0"/>
                <a:cs typeface="Arial" pitchFamily="34" charset="0"/>
              </a:rPr>
              <a:pPr rtl="1">
                <a:defRPr/>
              </a:pPr>
              <a:t>51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1427" name="AutoShape 3"/>
          <p:cNvSpPr>
            <a:spLocks noChangeArrowheads="1"/>
          </p:cNvSpPr>
          <p:nvPr/>
        </p:nvSpPr>
        <p:spPr bwMode="auto">
          <a:xfrm>
            <a:off x="801648" y="1344507"/>
            <a:ext cx="9085342" cy="924348"/>
          </a:xfrm>
          <a:prstGeom prst="flowChartTerminator">
            <a:avLst/>
          </a:prstGeom>
          <a:blipFill dpi="0" rotWithShape="0">
            <a:blip r:embed="rId3">
              <a:alphaModFix amt="59000"/>
            </a:blip>
            <a:srcRect/>
            <a:tile tx="0" ty="0" sx="100000" sy="100000" flip="none" algn="tl"/>
          </a:blip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marL="391077" indent="-391077" algn="r" rtl="1">
              <a:spcBef>
                <a:spcPct val="20000"/>
              </a:spcBef>
            </a:pPr>
            <a:r>
              <a:rPr lang="ar-SA" sz="360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الإيمان بأنه يمكن عمل أي شيء.</a:t>
            </a:r>
            <a:endParaRPr lang="en-US" sz="360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1428" name="AutoShape 4"/>
          <p:cNvSpPr>
            <a:spLocks noChangeArrowheads="1"/>
          </p:cNvSpPr>
          <p:nvPr/>
        </p:nvSpPr>
        <p:spPr bwMode="auto">
          <a:xfrm>
            <a:off x="801648" y="2352887"/>
            <a:ext cx="9085342" cy="924348"/>
          </a:xfrm>
          <a:prstGeom prst="flowChartTerminator">
            <a:avLst/>
          </a:prstGeom>
          <a:blipFill dpi="0" rotWithShape="0">
            <a:blip r:embed="rId3">
              <a:alphaModFix amt="59000"/>
            </a:blip>
            <a:srcRect/>
            <a:tile tx="0" ty="0" sx="100000" sy="100000" flip="none" algn="tl"/>
          </a:blip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marL="391077" indent="-391077" algn="r" rtl="1">
              <a:spcBef>
                <a:spcPct val="20000"/>
              </a:spcBef>
            </a:pPr>
            <a:r>
              <a:rPr lang="ar-SA" sz="360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تقبل الأفكار الجديدة.</a:t>
            </a:r>
            <a:endParaRPr lang="en-US" sz="360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1429" name="AutoShape 5"/>
          <p:cNvSpPr>
            <a:spLocks noChangeArrowheads="1"/>
          </p:cNvSpPr>
          <p:nvPr/>
        </p:nvSpPr>
        <p:spPr bwMode="auto">
          <a:xfrm>
            <a:off x="801648" y="3361267"/>
            <a:ext cx="9085342" cy="1176443"/>
          </a:xfrm>
          <a:prstGeom prst="flowChartTerminator">
            <a:avLst/>
          </a:prstGeom>
          <a:blipFill dpi="0" rotWithShape="0">
            <a:blip r:embed="rId3">
              <a:alphaModFix amt="59000"/>
            </a:blip>
            <a:srcRect/>
            <a:tile tx="0" ty="0" sx="100000" sy="100000" flip="none" algn="tl"/>
          </a:blip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94433" rIns="104287" bIns="52144" anchor="ctr"/>
          <a:lstStyle/>
          <a:p>
            <a:pPr marL="391077" indent="-391077" algn="r" rtl="1">
              <a:spcBef>
                <a:spcPct val="20000"/>
              </a:spcBef>
            </a:pPr>
            <a:r>
              <a:rPr lang="ar-SA" sz="36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اعمل بذكاء ولا تعمل بجهد أكثر.</a:t>
            </a:r>
            <a:endParaRPr lang="en-US" sz="36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1431" name="AutoShape 7"/>
          <p:cNvSpPr>
            <a:spLocks noChangeArrowheads="1"/>
          </p:cNvSpPr>
          <p:nvPr/>
        </p:nvSpPr>
        <p:spPr bwMode="auto">
          <a:xfrm>
            <a:off x="801648" y="4621742"/>
            <a:ext cx="9085342" cy="924348"/>
          </a:xfrm>
          <a:prstGeom prst="flowChartTerminator">
            <a:avLst/>
          </a:prstGeom>
          <a:blipFill dpi="0" rotWithShape="0">
            <a:blip r:embed="rId3">
              <a:alphaModFix amt="59000"/>
            </a:blip>
            <a:srcRect/>
            <a:tile tx="0" ty="0" sx="100000" sy="100000" flip="none" algn="tl"/>
          </a:blip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marL="391077" indent="-391077" algn="r" rtl="1">
              <a:spcBef>
                <a:spcPct val="20000"/>
              </a:spcBef>
            </a:pPr>
            <a:r>
              <a:rPr lang="ar-SA" sz="360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تعامل بشكل مستمر مع السؤال : لماذا ؟.</a:t>
            </a:r>
            <a:endParaRPr lang="en-US" sz="360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1432" name="AutoShape 8"/>
          <p:cNvSpPr>
            <a:spLocks noChangeArrowheads="1"/>
          </p:cNvSpPr>
          <p:nvPr/>
        </p:nvSpPr>
        <p:spPr bwMode="auto">
          <a:xfrm>
            <a:off x="799793" y="5630122"/>
            <a:ext cx="9089054" cy="924348"/>
          </a:xfrm>
          <a:prstGeom prst="flowChartTerminator">
            <a:avLst/>
          </a:prstGeom>
          <a:blipFill dpi="0" rotWithShape="0">
            <a:blip r:embed="rId3">
              <a:alphaModFix amt="59000"/>
            </a:blip>
            <a:srcRect/>
            <a:tile tx="0" ty="0" sx="100000" sy="100000" flip="none" algn="tl"/>
          </a:blip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marL="391077" indent="-391077" algn="r" rtl="1">
              <a:spcBef>
                <a:spcPct val="20000"/>
              </a:spcBef>
            </a:pPr>
            <a:r>
              <a:rPr lang="ar-SA" sz="360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حدد وقت للتفكير</a:t>
            </a:r>
            <a:endParaRPr lang="en-US" sz="360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animBg="1" autoUpdateAnimBg="0"/>
      <p:bldP spid="231428" grpId="0" animBg="1" autoUpdateAnimBg="0"/>
      <p:bldP spid="231429" grpId="0" animBg="1" autoUpdateAnimBg="0"/>
      <p:bldP spid="231431" grpId="0" animBg="1" autoUpdateAnimBg="0"/>
      <p:bldP spid="231432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7" name="AutoShape 9" descr="50%"/>
          <p:cNvSpPr>
            <a:spLocks noGrp="1" noChangeArrowheads="1"/>
          </p:cNvSpPr>
          <p:nvPr>
            <p:ph type="title"/>
          </p:nvPr>
        </p:nvSpPr>
        <p:spPr>
          <a:xfrm>
            <a:off x="714433" y="208330"/>
            <a:ext cx="9259775" cy="997876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SA" dirty="0">
                <a:latin typeface="Arial" pitchFamily="34" charset="0"/>
                <a:cs typeface="Arial" pitchFamily="34" charset="0"/>
              </a:rPr>
              <a:t>إذا أردت أن تكون مبدعاً, أتبع الآتي: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>
              <a:defRPr/>
            </a:pPr>
            <a:fld id="{7A9C9AE2-CDC2-4227-930F-2FD7F0C7C556}" type="slidenum">
              <a:rPr lang="ar-SA">
                <a:latin typeface="Arial" pitchFamily="34" charset="0"/>
                <a:cs typeface="Arial" pitchFamily="34" charset="0"/>
              </a:rPr>
              <a:pPr algn="l" rtl="1">
                <a:defRPr/>
              </a:pPr>
              <a:t>52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2451" name="AutoShape 3"/>
          <p:cNvSpPr>
            <a:spLocks noChangeArrowheads="1"/>
          </p:cNvSpPr>
          <p:nvPr/>
        </p:nvSpPr>
        <p:spPr bwMode="auto">
          <a:xfrm>
            <a:off x="801648" y="1512570"/>
            <a:ext cx="9085342" cy="924348"/>
          </a:xfrm>
          <a:prstGeom prst="flowChartTerminator">
            <a:avLst/>
          </a:prstGeom>
          <a:blipFill dpi="0" rotWithShape="0">
            <a:blip r:embed="rId3">
              <a:alphaModFix amt="59000"/>
            </a:blip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marL="391077" indent="-391077" algn="ctr" rtl="1">
              <a:spcBef>
                <a:spcPct val="20000"/>
              </a:spcBef>
            </a:pPr>
            <a:r>
              <a:rPr lang="ar-SA" sz="360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اعمل على زيادة معارفك وآفاقك.</a:t>
            </a:r>
            <a:endParaRPr lang="en-US" sz="360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2452" name="AutoShape 4"/>
          <p:cNvSpPr>
            <a:spLocks noChangeArrowheads="1"/>
          </p:cNvSpPr>
          <p:nvPr/>
        </p:nvSpPr>
        <p:spPr bwMode="auto">
          <a:xfrm>
            <a:off x="801648" y="2604982"/>
            <a:ext cx="9085342" cy="924348"/>
          </a:xfrm>
          <a:prstGeom prst="flowChartTerminator">
            <a:avLst/>
          </a:prstGeom>
          <a:blipFill dpi="0" rotWithShape="0">
            <a:blip r:embed="rId3">
              <a:alphaModFix amt="59000"/>
            </a:blip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marL="391077" indent="-391077" algn="ctr" rtl="1">
              <a:spcBef>
                <a:spcPct val="20000"/>
              </a:spcBef>
            </a:pPr>
            <a:r>
              <a:rPr lang="ar-SA" sz="360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لا</a:t>
            </a:r>
            <a:r>
              <a:rPr lang="en-US" sz="360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تجعل الآخرين يفكرون لك , كن على العكس .</a:t>
            </a:r>
            <a:endParaRPr lang="en-US" sz="360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2453" name="AutoShape 5"/>
          <p:cNvSpPr>
            <a:spLocks noChangeArrowheads="1"/>
          </p:cNvSpPr>
          <p:nvPr/>
        </p:nvSpPr>
        <p:spPr bwMode="auto">
          <a:xfrm>
            <a:off x="801648" y="3697394"/>
            <a:ext cx="9085342" cy="924348"/>
          </a:xfrm>
          <a:prstGeom prst="flowChartTerminator">
            <a:avLst/>
          </a:prstGeom>
          <a:blipFill dpi="0" rotWithShape="0">
            <a:blip r:embed="rId3">
              <a:alphaModFix amt="59000"/>
            </a:blip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marL="391077" indent="-391077" algn="ctr" rtl="1">
              <a:spcBef>
                <a:spcPct val="20000"/>
              </a:spcBef>
            </a:pPr>
            <a:r>
              <a:rPr lang="ar-SA" sz="36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لا</a:t>
            </a:r>
            <a:r>
              <a:rPr lang="en-US" sz="36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تتجاهل وجهات نظر الآخرين.</a:t>
            </a:r>
            <a:endParaRPr lang="en-US" sz="36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2455" name="AutoShape 7"/>
          <p:cNvSpPr>
            <a:spLocks noChangeArrowheads="1"/>
          </p:cNvSpPr>
          <p:nvPr/>
        </p:nvSpPr>
        <p:spPr bwMode="auto">
          <a:xfrm>
            <a:off x="801648" y="4789805"/>
            <a:ext cx="9085342" cy="924348"/>
          </a:xfrm>
          <a:prstGeom prst="flowChartTerminator">
            <a:avLst/>
          </a:prstGeom>
          <a:blipFill dpi="0" rotWithShape="0">
            <a:blip r:embed="rId3">
              <a:alphaModFix amt="59000"/>
            </a:blip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marL="391077" indent="-391077" algn="ctr" rtl="1">
              <a:spcBef>
                <a:spcPct val="20000"/>
              </a:spcBef>
            </a:pPr>
            <a:r>
              <a:rPr lang="ar-SA" sz="360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حب الاستطلاع</a:t>
            </a:r>
            <a:r>
              <a:rPr lang="en-US" sz="360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والمعرفة </a:t>
            </a:r>
            <a:endParaRPr lang="en-US" sz="360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53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animBg="1" autoUpdateAnimBg="0"/>
      <p:bldP spid="232452" grpId="0" animBg="1" autoUpdateAnimBg="0"/>
      <p:bldP spid="232453" grpId="0" animBg="1" autoUpdateAnimBg="0"/>
      <p:bldP spid="232455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827" name="AutoShape 259" descr="50%"/>
          <p:cNvSpPr>
            <a:spLocks noGrp="1" noChangeArrowheads="1"/>
          </p:cNvSpPr>
          <p:nvPr>
            <p:ph type="title"/>
          </p:nvPr>
        </p:nvSpPr>
        <p:spPr>
          <a:xfrm>
            <a:off x="2061646" y="127799"/>
            <a:ext cx="6481842" cy="714269"/>
          </a:xfrm>
        </p:spPr>
        <p:txBody>
          <a:bodyPr>
            <a:normAutofit fontScale="90000"/>
          </a:bodyPr>
          <a:lstStyle/>
          <a:p>
            <a:pPr algn="r" rtl="1" eaLnBrk="1" hangingPunct="1">
              <a:defRPr/>
            </a:pPr>
            <a:r>
              <a:rPr lang="ar-SA" sz="4600" dirty="0"/>
              <a:t>تمرين</a:t>
            </a:r>
            <a:endParaRPr lang="en-US" sz="4600" dirty="0"/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CB786-931E-4DB2-BE43-7FE5B4E0CF25}" type="slidenum">
              <a:rPr lang="ar-SA"/>
              <a:pPr>
                <a:defRPr/>
              </a:pPr>
              <a:t>53</a:t>
            </a:fld>
            <a:endParaRPr lang="en-US"/>
          </a:p>
        </p:txBody>
      </p:sp>
      <p:graphicFrame>
        <p:nvGraphicFramePr>
          <p:cNvPr id="366140" name="Group 5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501656"/>
              </p:ext>
            </p:extLst>
          </p:nvPr>
        </p:nvGraphicFramePr>
        <p:xfrm>
          <a:off x="462062" y="779829"/>
          <a:ext cx="9985340" cy="6288356"/>
        </p:xfrm>
        <a:graphic>
          <a:graphicData uri="http://schemas.openxmlformats.org/drawingml/2006/table">
            <a:tbl>
              <a:tblPr rtl="1"/>
              <a:tblGrid>
                <a:gridCol w="394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3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ar-S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موضوع التمرين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5203" marR="105203" marT="51613" marB="5161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ما الذى يمكن أن أقدمه ( تمرين فردي )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5203" marR="105203" marT="51613" marB="51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38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الهدف من التمرين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5203" marR="105203" marT="51613" marB="5161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دعم المتدرب وتشجيعه للمبادرة لتقديم عمل إبداعي للإدارة التي يعمل بها. 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5203" marR="105203" marT="51613" marB="51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400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طريقة أداء التمرين 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5203" marR="105203" marT="51613" marB="5161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يقوم المتدرب بالتفكير حول أي عمل إبداعي يرى أنه مهم للإدارة التي يعمل بها , بحيث يحدد أسباب الحاجة إلى تنفيذ هذا العمل وأهدافه والنتائج المتوقعة منه. 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5203" marR="105203" marT="51613" marB="51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445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ar-SA" sz="2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المقترح الإبداعي / الأفكار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يجب أن يشمل النقاط التالية: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5203" marR="105203" marT="51613" marB="51613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1- شرح مبسط للوضع الحالي ؟</a:t>
                      </a:r>
                      <a:endParaRPr kumimoji="0" lang="ar-SA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2- لماذا ترغب في تقديم هذا العمل الإبداعي ؟</a:t>
                      </a:r>
                      <a:endParaRPr kumimoji="0" lang="ar-SA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3- الأفكار المقترحة .</a:t>
                      </a:r>
                      <a:endParaRPr kumimoji="0" lang="ar-SA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4- الفكرة الرئيسية ( الأفضل ).</a:t>
                      </a:r>
                      <a:endParaRPr kumimoji="0" lang="ar-SA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5- إمكانية التطبيق.</a:t>
                      </a:r>
                      <a:endParaRPr kumimoji="0" lang="ar-SA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6- درجة الاستفادة وحجمها.</a:t>
                      </a:r>
                      <a:endParaRPr kumimoji="0" lang="ar-SA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7- المخرجات الإبداعية ؟ ماذا سيتحقق ؟ 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5203" marR="105203" marT="51613" marB="51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12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3" name="AutoShape 7" descr="50%"/>
          <p:cNvSpPr>
            <a:spLocks noGrp="1" noChangeArrowheads="1"/>
          </p:cNvSpPr>
          <p:nvPr>
            <p:ph type="title"/>
          </p:nvPr>
        </p:nvSpPr>
        <p:spPr>
          <a:xfrm>
            <a:off x="1219173" y="208329"/>
            <a:ext cx="8333797" cy="871829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SA" sz="4600">
                <a:latin typeface="Arial" pitchFamily="34" charset="0"/>
                <a:cs typeface="Arial" pitchFamily="34" charset="0"/>
              </a:rPr>
              <a:t>الإبداع الجماعي</a:t>
            </a:r>
            <a:endParaRPr lang="en-US" sz="4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>
              <a:defRPr/>
            </a:pPr>
            <a:fld id="{FA83BFAE-2FA4-457C-91DE-62FC9BA571C2}" type="slidenum">
              <a:rPr lang="ar-SA">
                <a:latin typeface="Arial" pitchFamily="34" charset="0"/>
                <a:cs typeface="Arial" pitchFamily="34" charset="0"/>
              </a:rPr>
              <a:pPr algn="l" rtl="1">
                <a:defRPr/>
              </a:pPr>
              <a:t>54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799793" y="1558087"/>
            <a:ext cx="9085342" cy="3697393"/>
          </a:xfrm>
          <a:prstGeom prst="rect">
            <a:avLst/>
          </a:prstGeom>
          <a:solidFill>
            <a:srgbClr val="008F8C">
              <a:alpha val="59999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marL="391077" indent="-391077" algn="just" rtl="1">
              <a:spcBef>
                <a:spcPct val="20000"/>
              </a:spcBef>
            </a:pPr>
            <a:r>
              <a:rPr lang="ar-SA" sz="3600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ar-SA" sz="36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يعرف الإبداع الجماعي:</a:t>
            </a:r>
            <a:r>
              <a:rPr lang="ar-SA" sz="3600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بأنه العمل الذي يؤدي إلى ابتكار أو تبنى فرض أفكار جديدة في محيط الجماعة , بحيث تعمل الجماعة على وضع هذه الأفكار موضع التنفيذ من خلال المناقشات ومحاولة إعادة بناء وصياغة الأفكار والمقترحات الأصلية مع مرور الوقت.</a:t>
            </a:r>
            <a:endParaRPr lang="en-US" sz="3600" b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7620" name="AutoShape 4"/>
          <p:cNvSpPr>
            <a:spLocks noChangeArrowheads="1"/>
          </p:cNvSpPr>
          <p:nvPr/>
        </p:nvSpPr>
        <p:spPr bwMode="auto">
          <a:xfrm flipH="1">
            <a:off x="630926" y="5687894"/>
            <a:ext cx="8922044" cy="1596602"/>
          </a:xfrm>
          <a:prstGeom prst="homePlate">
            <a:avLst>
              <a:gd name="adj" fmla="val 131798"/>
            </a:avLst>
          </a:prstGeom>
          <a:gradFill rotWithShape="1">
            <a:gsLst>
              <a:gs pos="0">
                <a:srgbClr val="33CCCC"/>
              </a:gs>
              <a:gs pos="50000">
                <a:srgbClr val="CCECFF"/>
              </a:gs>
              <a:gs pos="100000">
                <a:srgbClr val="33CCCC"/>
              </a:gs>
            </a:gsLst>
            <a:lin ang="5400000" scaled="1"/>
          </a:gra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645" tIns="53375" rIns="102645" bIns="53375" anchor="ctr"/>
          <a:lstStyle/>
          <a:p>
            <a:pPr algn="ctr" rtl="1" eaLnBrk="0" hangingPunct="0"/>
            <a:r>
              <a:rPr lang="ar-SA" sz="3600" b="1" dirty="0">
                <a:latin typeface="Arial" pitchFamily="34" charset="0"/>
                <a:cs typeface="Arial" pitchFamily="34" charset="0"/>
              </a:rPr>
              <a:t>لماذا ظهرت الحاجة الى الإبداع الجماعي ؟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5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76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76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 animBg="1" autoUpdateAnimBg="0"/>
      <p:bldP spid="367620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6" name="AutoShape 6" descr="50%"/>
          <p:cNvSpPr>
            <a:spLocks noGrp="1" noChangeArrowheads="1"/>
          </p:cNvSpPr>
          <p:nvPr>
            <p:ph type="title"/>
          </p:nvPr>
        </p:nvSpPr>
        <p:spPr>
          <a:xfrm>
            <a:off x="799793" y="287108"/>
            <a:ext cx="9090909" cy="95411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SA" sz="4600">
                <a:latin typeface="Arial" pitchFamily="34" charset="0"/>
                <a:cs typeface="Arial" pitchFamily="34" charset="0"/>
              </a:rPr>
              <a:t>أسباب الحاجة الى الإبداع الجماعي</a:t>
            </a:r>
            <a:endParaRPr lang="en-US" sz="4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>
              <a:defRPr/>
            </a:pPr>
            <a:fld id="{D8CF86FD-5036-423F-BE65-27252302A275}" type="slidenum">
              <a:rPr lang="ar-SA">
                <a:latin typeface="Arial" pitchFamily="34" charset="0"/>
                <a:cs typeface="Arial" pitchFamily="34" charset="0"/>
              </a:rPr>
              <a:pPr algn="l" rtl="1">
                <a:defRPr/>
              </a:pPr>
              <a:t>55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43" name="AutoShape 3"/>
          <p:cNvSpPr>
            <a:spLocks noChangeArrowheads="1"/>
          </p:cNvSpPr>
          <p:nvPr/>
        </p:nvSpPr>
        <p:spPr bwMode="auto">
          <a:xfrm>
            <a:off x="801648" y="3452301"/>
            <a:ext cx="9085342" cy="1344507"/>
          </a:xfrm>
          <a:prstGeom prst="plus">
            <a:avLst>
              <a:gd name="adj" fmla="val 25000"/>
            </a:avLst>
          </a:prstGeom>
          <a:solidFill>
            <a:srgbClr val="FFFFCC"/>
          </a:solidFill>
          <a:ln w="38100">
            <a:solidFill>
              <a:srgbClr val="0066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algn="ctr" rtl="1"/>
            <a:r>
              <a:rPr lang="ar-SA" sz="3600">
                <a:solidFill>
                  <a:srgbClr val="005E5C"/>
                </a:solidFill>
                <a:latin typeface="Arial" pitchFamily="34" charset="0"/>
                <a:cs typeface="Arial" pitchFamily="34" charset="0"/>
              </a:rPr>
              <a:t>صعوبة الاعتماد على الإبداع الفردي في المنظمات بسبب اختلاف قدرات الأفراد </a:t>
            </a:r>
            <a:endParaRPr lang="en-US" sz="3600">
              <a:solidFill>
                <a:srgbClr val="005E5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44" name="AutoShape 4"/>
          <p:cNvSpPr>
            <a:spLocks noChangeArrowheads="1"/>
          </p:cNvSpPr>
          <p:nvPr/>
        </p:nvSpPr>
        <p:spPr bwMode="auto">
          <a:xfrm>
            <a:off x="801648" y="1771668"/>
            <a:ext cx="9085342" cy="1512570"/>
          </a:xfrm>
          <a:prstGeom prst="plus">
            <a:avLst>
              <a:gd name="adj" fmla="val 25000"/>
            </a:avLst>
          </a:prstGeom>
          <a:solidFill>
            <a:srgbClr val="FFFFCC"/>
          </a:solidFill>
          <a:ln w="38100">
            <a:solidFill>
              <a:srgbClr val="0066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algn="ctr" rtl="1"/>
            <a:r>
              <a:rPr lang="ar-SA" sz="3600">
                <a:solidFill>
                  <a:srgbClr val="005E5C"/>
                </a:solidFill>
                <a:latin typeface="Arial" pitchFamily="34" charset="0"/>
                <a:cs typeface="Arial" pitchFamily="34" charset="0"/>
              </a:rPr>
              <a:t>التحول في فلسفة العمل الإداري من المهام الفردية إلى فرق العمل </a:t>
            </a:r>
            <a:endParaRPr lang="en-US" sz="3600">
              <a:solidFill>
                <a:srgbClr val="005E5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45" name="AutoShape 5"/>
          <p:cNvSpPr>
            <a:spLocks noChangeArrowheads="1"/>
          </p:cNvSpPr>
          <p:nvPr/>
        </p:nvSpPr>
        <p:spPr bwMode="auto">
          <a:xfrm>
            <a:off x="801648" y="4964871"/>
            <a:ext cx="9085342" cy="1596602"/>
          </a:xfrm>
          <a:prstGeom prst="plus">
            <a:avLst>
              <a:gd name="adj" fmla="val 25000"/>
            </a:avLst>
          </a:prstGeom>
          <a:solidFill>
            <a:srgbClr val="FFFFCC"/>
          </a:solidFill>
          <a:ln w="38100">
            <a:solidFill>
              <a:srgbClr val="0066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algn="ctr" rtl="1"/>
            <a:r>
              <a:rPr lang="ar-SA" sz="3600">
                <a:solidFill>
                  <a:srgbClr val="005E5C"/>
                </a:solidFill>
                <a:latin typeface="Arial" pitchFamily="34" charset="0"/>
                <a:cs typeface="Arial" pitchFamily="34" charset="0"/>
              </a:rPr>
              <a:t>الإبداع الجماعي أقوى من الإبداع الفردي من ناحية التأثير والقبول.</a:t>
            </a:r>
            <a:endParaRPr lang="en-US" sz="3600">
              <a:solidFill>
                <a:srgbClr val="005E5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3088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 animBg="1" autoUpdateAnimBg="0"/>
      <p:bldP spid="368644" grpId="0" animBg="1" autoUpdateAnimBg="0"/>
      <p:bldP spid="368645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702" name="AutoShape 38" descr="50%"/>
          <p:cNvSpPr>
            <a:spLocks noGrp="1" noChangeArrowheads="1"/>
          </p:cNvSpPr>
          <p:nvPr>
            <p:ph type="title"/>
          </p:nvPr>
        </p:nvSpPr>
        <p:spPr>
          <a:xfrm>
            <a:off x="1000919" y="428625"/>
            <a:ext cx="8838538" cy="793048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IQ" sz="4600" dirty="0">
                <a:latin typeface="Arial" pitchFamily="34" charset="0"/>
                <a:cs typeface="Arial" pitchFamily="34" charset="0"/>
              </a:rPr>
              <a:t>مميزات</a:t>
            </a:r>
            <a:r>
              <a:rPr lang="ar-SA" sz="4600" dirty="0">
                <a:latin typeface="Arial" pitchFamily="34" charset="0"/>
                <a:cs typeface="Arial" pitchFamily="34" charset="0"/>
              </a:rPr>
              <a:t> الإبداع الجماعي </a:t>
            </a:r>
            <a:endParaRPr lang="en-US" sz="4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860E7-B4C3-42E8-A92A-91C6A659D60E}" type="slidenum">
              <a:rPr lang="ar-SA">
                <a:latin typeface="Arial" pitchFamily="34" charset="0"/>
                <a:cs typeface="Arial" pitchFamily="34" charset="0"/>
              </a:rPr>
              <a:pPr>
                <a:defRPr/>
              </a:pPr>
              <a:t>56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9897" name="Group 2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653997"/>
              </p:ext>
            </p:extLst>
          </p:nvPr>
        </p:nvGraphicFramePr>
        <p:xfrm>
          <a:off x="547423" y="1398778"/>
          <a:ext cx="9679155" cy="5202047"/>
        </p:xfrm>
        <a:graphic>
          <a:graphicData uri="http://schemas.openxmlformats.org/drawingml/2006/table">
            <a:tbl>
              <a:tblPr rtl="1"/>
              <a:tblGrid>
                <a:gridCol w="8878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834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ar-SA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الإيجابيات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5203" marR="105203" marT="51617" marB="51617" anchor="ctr" horzOverflow="overflow">
                    <a:lnL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5203" marR="105203" marT="51617" marB="51617" anchor="ctr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5203" marR="105203" marT="51617" marB="51617" anchor="ctr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51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ar-SA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طرح أفكار أكثر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5203" marR="105203" marT="51617" marB="51617" anchor="ctr" horzOverflow="overflow">
                    <a:lnL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5203" marR="105203" marT="51617" marB="51617" anchor="ctr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98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ar-SA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قوة للأفكار وزيادة تقبلها.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5203" marR="105203" marT="51617" marB="51617" anchor="ctr" horzOverflow="overflow">
                    <a:lnL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5203" marR="105203" marT="51617" marB="51617" anchor="ctr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6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ar-SA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حل المشكلات بشكل أسرع.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5203" marR="105203" marT="51617" marB="51617" anchor="ctr" horzOverflow="overflow">
                    <a:lnL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5203" marR="105203" marT="51617" marB="51617" anchor="ctr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373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ar-SA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الاستفادة من تعدد خبرات المشاركين.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5203" marR="105203" marT="51617" marB="51617" anchor="ctr" horzOverflow="overflow">
                    <a:lnL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5203" marR="105203" marT="51617" marB="51617" anchor="ctr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87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ar-SA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قلة درجة المقاومة.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5203" marR="105203" marT="51617" marB="51617" anchor="ctr" horzOverflow="overflow">
                    <a:lnL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5203" marR="105203" marT="51617" marB="51617" anchor="ctr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743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ar-SA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ضمانات أكثر للنجاح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5203" marR="105203" marT="51617" marB="51617" anchor="ctr" horzOverflow="overflow">
                    <a:lnL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93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7" name="AutoShape 9" descr="50%"/>
          <p:cNvSpPr>
            <a:spLocks noGrp="1" noChangeArrowheads="1"/>
          </p:cNvSpPr>
          <p:nvPr>
            <p:ph type="title"/>
          </p:nvPr>
        </p:nvSpPr>
        <p:spPr>
          <a:xfrm>
            <a:off x="847230" y="208329"/>
            <a:ext cx="9174414" cy="952359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SA" sz="4600" dirty="0">
                <a:latin typeface="Arial" pitchFamily="34" charset="0"/>
                <a:cs typeface="Arial" pitchFamily="34" charset="0"/>
              </a:rPr>
              <a:t>مراحل وآلية العمل الإبداعي الجماعي</a:t>
            </a:r>
            <a:endParaRPr lang="en-US" sz="4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81648" y="7009642"/>
            <a:ext cx="2404944" cy="402652"/>
          </a:xfrm>
        </p:spPr>
        <p:txBody>
          <a:bodyPr/>
          <a:lstStyle/>
          <a:p>
            <a:pPr algn="l" rtl="1">
              <a:defRPr/>
            </a:pPr>
            <a:fld id="{91C4DD94-BE1C-4CD4-A29D-08270F0908C5}" type="slidenum">
              <a:rPr lang="ar-SA">
                <a:latin typeface="Arial" pitchFamily="34" charset="0"/>
                <a:cs typeface="Arial" pitchFamily="34" charset="0"/>
              </a:rPr>
              <a:pPr algn="l" rtl="1">
                <a:defRPr/>
              </a:pPr>
              <a:t>57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2699186" y="1260475"/>
            <a:ext cx="7320603" cy="50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/>
          <a:p>
            <a:pPr marL="391077" indent="-391077" algn="r" rtl="1">
              <a:spcBef>
                <a:spcPct val="20000"/>
              </a:spcBef>
            </a:pPr>
            <a:r>
              <a:rPr lang="ar-SA" sz="2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يتطلب العمل الجماعي الالتزام بأربع مراحل عملية هي:</a:t>
            </a:r>
            <a:endParaRPr lang="en-US" sz="2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0692" name="Rectangle 4"/>
          <p:cNvSpPr>
            <a:spLocks noChangeArrowheads="1"/>
          </p:cNvSpPr>
          <p:nvPr/>
        </p:nvSpPr>
        <p:spPr bwMode="auto">
          <a:xfrm>
            <a:off x="2448669" y="1932728"/>
            <a:ext cx="7214831" cy="1092412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CCFFCC">
                  <a:alpha val="99001"/>
                </a:srgbClr>
              </a:gs>
            </a:gsLst>
            <a:path path="rect">
              <a:fillToRect r="100000" b="100000"/>
            </a:path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marL="391077" indent="-391077" algn="ctr" rtl="1">
              <a:spcBef>
                <a:spcPct val="20000"/>
              </a:spcBef>
            </a:pPr>
            <a:r>
              <a:rPr lang="ar-SA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مرحلة التكوين وتحديد منهج العمل</a:t>
            </a:r>
            <a:endParaRPr lang="en-US" sz="3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0693" name="Rectangle 5"/>
          <p:cNvSpPr>
            <a:spLocks noChangeArrowheads="1"/>
          </p:cNvSpPr>
          <p:nvPr/>
        </p:nvSpPr>
        <p:spPr bwMode="auto">
          <a:xfrm>
            <a:off x="310942" y="3025140"/>
            <a:ext cx="7214831" cy="1092412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CCFFCC">
                  <a:alpha val="99001"/>
                </a:srgbClr>
              </a:gs>
            </a:gsLst>
            <a:path path="rect">
              <a:fillToRect r="100000" b="100000"/>
            </a:path>
          </a:gradFill>
          <a:ln w="28575">
            <a:solidFill>
              <a:srgbClr val="33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marL="391077" indent="-391077" algn="ctr" rtl="1">
              <a:spcBef>
                <a:spcPct val="20000"/>
              </a:spcBef>
            </a:pPr>
            <a:r>
              <a:rPr lang="ar-SA" sz="3600" b="1">
                <a:solidFill>
                  <a:srgbClr val="333300"/>
                </a:solidFill>
                <a:latin typeface="Arial" pitchFamily="34" charset="0"/>
                <a:cs typeface="Arial" pitchFamily="34" charset="0"/>
              </a:rPr>
              <a:t>مرحلة تحديد المشكلات ومناقشتها</a:t>
            </a:r>
            <a:endParaRPr lang="en-US" sz="3600" b="1">
              <a:solidFill>
                <a:srgbClr val="33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0694" name="Rectangle 6"/>
          <p:cNvSpPr>
            <a:spLocks noChangeArrowheads="1"/>
          </p:cNvSpPr>
          <p:nvPr/>
        </p:nvSpPr>
        <p:spPr bwMode="auto">
          <a:xfrm>
            <a:off x="2448669" y="4117552"/>
            <a:ext cx="7214831" cy="1092412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CCFFCC">
                  <a:alpha val="99001"/>
                </a:srgbClr>
              </a:gs>
            </a:gsLst>
            <a:path path="rect">
              <a:fillToRect r="100000" b="100000"/>
            </a:path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marL="391077" indent="-391077" algn="ctr" rtl="1">
              <a:spcBef>
                <a:spcPct val="20000"/>
              </a:spcBef>
            </a:pPr>
            <a:r>
              <a:rPr lang="ar-SA" sz="36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مرحلة تحديد الأهداف والأدوار</a:t>
            </a:r>
            <a:endParaRPr lang="en-US" sz="36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0695" name="Rectangle 7"/>
          <p:cNvSpPr>
            <a:spLocks noChangeArrowheads="1"/>
          </p:cNvSpPr>
          <p:nvPr/>
        </p:nvSpPr>
        <p:spPr bwMode="auto">
          <a:xfrm>
            <a:off x="400014" y="5125932"/>
            <a:ext cx="7214831" cy="1092412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CCFFCC">
                  <a:alpha val="99001"/>
                </a:srgbClr>
              </a:gs>
            </a:gsLst>
            <a:path path="rect">
              <a:fillToRect r="100000" b="100000"/>
            </a:path>
          </a:gra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marL="391077" indent="-391077" algn="ctr" rtl="1">
              <a:spcBef>
                <a:spcPct val="20000"/>
              </a:spcBef>
            </a:pPr>
            <a:r>
              <a:rPr lang="ar-SA" sz="3600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مرحلة وضع قواعد ومعايير العمل</a:t>
            </a:r>
            <a:endParaRPr lang="en-US" sz="3600" b="1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0696" name="Rectangle 8"/>
          <p:cNvSpPr>
            <a:spLocks noChangeArrowheads="1"/>
          </p:cNvSpPr>
          <p:nvPr/>
        </p:nvSpPr>
        <p:spPr bwMode="auto">
          <a:xfrm>
            <a:off x="2448669" y="6218344"/>
            <a:ext cx="7214831" cy="924348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CCFFCC">
                  <a:alpha val="99001"/>
                </a:srgbClr>
              </a:gs>
            </a:gsLst>
            <a:path path="rect">
              <a:fillToRect r="100000" b="100000"/>
            </a:path>
          </a:gradFill>
          <a:ln w="28575">
            <a:solidFill>
              <a:srgbClr val="0066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/>
          <a:lstStyle/>
          <a:p>
            <a:pPr marL="391077" indent="-391077" algn="ctr" rtl="1">
              <a:spcBef>
                <a:spcPct val="20000"/>
              </a:spcBef>
            </a:pPr>
            <a:r>
              <a:rPr lang="ar-SA" sz="3600" b="1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مرحلة الأداء</a:t>
            </a:r>
            <a:endParaRPr lang="en-US" sz="3600" b="1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67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0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0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0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0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2" grpId="0" animBg="1" autoUpdateAnimBg="0"/>
      <p:bldP spid="370693" grpId="0" animBg="1" autoUpdateAnimBg="0"/>
      <p:bldP spid="370694" grpId="0" animBg="1" autoUpdateAnimBg="0"/>
      <p:bldP spid="370695" grpId="0" animBg="1" autoUpdateAnimBg="0"/>
      <p:bldP spid="370696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9" name="AutoShape 11" descr="50%"/>
          <p:cNvSpPr>
            <a:spLocks noGrp="1" noChangeArrowheads="1"/>
          </p:cNvSpPr>
          <p:nvPr>
            <p:ph type="title"/>
          </p:nvPr>
        </p:nvSpPr>
        <p:spPr>
          <a:xfrm>
            <a:off x="714432" y="127799"/>
            <a:ext cx="9090909" cy="76328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r" rtl="1" eaLnBrk="1" hangingPunct="1">
              <a:defRPr/>
            </a:pPr>
            <a:r>
              <a:rPr lang="ar-SA" sz="4600">
                <a:latin typeface="Arial" pitchFamily="34" charset="0"/>
                <a:cs typeface="Arial" pitchFamily="34" charset="0"/>
              </a:rPr>
              <a:t>فرص الإبداع في الإدارة</a:t>
            </a:r>
            <a:endParaRPr lang="en-US" sz="4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l" rtl="1">
              <a:defRPr/>
            </a:pPr>
            <a:fld id="{1EF7D8BE-72FC-4A9F-BE24-E8942C491D3F}" type="slidenum">
              <a:rPr lang="ar-SA">
                <a:latin typeface="Arial" pitchFamily="34" charset="0"/>
                <a:cs typeface="Arial" pitchFamily="34" charset="0"/>
              </a:rPr>
              <a:pPr algn="l" rtl="1">
                <a:defRPr/>
              </a:pPr>
              <a:t>58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1172" name="AutoShape 4"/>
          <p:cNvSpPr>
            <a:spLocks noChangeArrowheads="1"/>
          </p:cNvSpPr>
          <p:nvPr/>
        </p:nvSpPr>
        <p:spPr bwMode="auto">
          <a:xfrm>
            <a:off x="712576" y="1052147"/>
            <a:ext cx="9174414" cy="109241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104287" tIns="52144" rIns="104287" bIns="52144" anchor="ctr"/>
          <a:lstStyle/>
          <a:p>
            <a:pPr marL="391077" indent="-391077" algn="ctr" rtl="1" eaLnBrk="0" hangingPunct="0">
              <a:spcBef>
                <a:spcPct val="20000"/>
              </a:spcBef>
            </a:pPr>
            <a:r>
              <a:rPr lang="ar-SA" sz="32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يمكن للمدير أن يبدع في مجال إدخال التقنية في المنظمة أو الإدارة التي يشرف عليها.</a:t>
            </a:r>
          </a:p>
        </p:txBody>
      </p:sp>
      <p:sp>
        <p:nvSpPr>
          <p:cNvPr id="391173" name="AutoShape 5"/>
          <p:cNvSpPr>
            <a:spLocks noChangeArrowheads="1"/>
          </p:cNvSpPr>
          <p:nvPr/>
        </p:nvSpPr>
        <p:spPr bwMode="auto">
          <a:xfrm>
            <a:off x="712576" y="2218087"/>
            <a:ext cx="9174414" cy="110291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104287" tIns="52144" rIns="104287" bIns="52144" anchor="ctr"/>
          <a:lstStyle/>
          <a:p>
            <a:pPr marL="391077" indent="-391077" algn="ctr" rtl="1">
              <a:spcBef>
                <a:spcPct val="20000"/>
              </a:spcBef>
            </a:pPr>
            <a:r>
              <a:rPr lang="ar-SA" sz="3200" dirty="0">
                <a:latin typeface="Arial" pitchFamily="34" charset="0"/>
                <a:cs typeface="Arial" pitchFamily="34" charset="0"/>
              </a:rPr>
              <a:t>يمكن للمدير أن يبدع في مجال تطوير الإجراءات أو تغيير أساليب العمل.</a:t>
            </a:r>
          </a:p>
        </p:txBody>
      </p:sp>
      <p:sp>
        <p:nvSpPr>
          <p:cNvPr id="391174" name="AutoShape 6"/>
          <p:cNvSpPr>
            <a:spLocks noChangeArrowheads="1"/>
          </p:cNvSpPr>
          <p:nvPr/>
        </p:nvSpPr>
        <p:spPr bwMode="auto">
          <a:xfrm>
            <a:off x="712576" y="3405034"/>
            <a:ext cx="9174414" cy="100838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104287" tIns="52144" rIns="104287" bIns="52144" anchor="ctr"/>
          <a:lstStyle/>
          <a:p>
            <a:pPr marL="391077" indent="-391077" algn="ctr" rtl="1">
              <a:spcBef>
                <a:spcPct val="20000"/>
              </a:spcBef>
            </a:pPr>
            <a:r>
              <a:rPr lang="ar-SA" sz="320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ar-SA" sz="3200">
                <a:latin typeface="Arial" pitchFamily="34" charset="0"/>
                <a:cs typeface="Arial" pitchFamily="34" charset="0"/>
              </a:rPr>
              <a:t>يمكن للمنظمة أن تبدع , إذا توافرت فرص التقدم والرضا في مجال الموظفين بها.</a:t>
            </a:r>
          </a:p>
        </p:txBody>
      </p:sp>
      <p:sp>
        <p:nvSpPr>
          <p:cNvPr id="391175" name="AutoShape 7"/>
          <p:cNvSpPr>
            <a:spLocks noChangeArrowheads="1"/>
          </p:cNvSpPr>
          <p:nvPr/>
        </p:nvSpPr>
        <p:spPr bwMode="auto">
          <a:xfrm>
            <a:off x="712576" y="4495694"/>
            <a:ext cx="9174414" cy="756285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lIns="104287" tIns="52144" rIns="104287" bIns="52144" anchor="ctr"/>
          <a:lstStyle/>
          <a:p>
            <a:pPr marL="391077" indent="-391077" algn="ctr" rtl="1">
              <a:spcBef>
                <a:spcPct val="20000"/>
              </a:spcBef>
            </a:pPr>
            <a:r>
              <a:rPr lang="ar-SA" sz="3200" b="1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يمكن للمنظمة أن تجد الإبداع في مجال تحسين الخدمات.</a:t>
            </a:r>
            <a:r>
              <a:rPr lang="ar-SA" sz="320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1176" name="AutoShape 8"/>
          <p:cNvSpPr>
            <a:spLocks noChangeArrowheads="1"/>
          </p:cNvSpPr>
          <p:nvPr/>
        </p:nvSpPr>
        <p:spPr bwMode="auto">
          <a:xfrm>
            <a:off x="712576" y="5336011"/>
            <a:ext cx="9174414" cy="109241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104287" tIns="52144" rIns="104287" bIns="52144" anchor="ctr"/>
          <a:lstStyle/>
          <a:p>
            <a:pPr marL="391077" indent="-391077" algn="ctr" rtl="1">
              <a:spcBef>
                <a:spcPct val="20000"/>
              </a:spcBef>
            </a:pPr>
            <a:r>
              <a:rPr lang="ar-SA" sz="320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يمكن للمنظمة ان تكون مبدعة إذا عملت على بناء ثقافة تنظيمية راقية.</a:t>
            </a:r>
          </a:p>
        </p:txBody>
      </p:sp>
      <p:sp>
        <p:nvSpPr>
          <p:cNvPr id="391178" name="AutoShape 10"/>
          <p:cNvSpPr>
            <a:spLocks noChangeArrowheads="1"/>
          </p:cNvSpPr>
          <p:nvPr/>
        </p:nvSpPr>
        <p:spPr bwMode="auto">
          <a:xfrm>
            <a:off x="712576" y="6512454"/>
            <a:ext cx="9174414" cy="756285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104287" tIns="52144" rIns="104287" bIns="52144" anchor="ctr"/>
          <a:lstStyle/>
          <a:p>
            <a:pPr marL="391077" indent="-391077" algn="ctr" rtl="1">
              <a:spcBef>
                <a:spcPct val="20000"/>
              </a:spcBef>
            </a:pPr>
            <a:r>
              <a:rPr lang="ar-SA" sz="270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يمكن للمنظمة إذا كان لديها خطط مستقبلية لجميع نشاطاتها. </a:t>
            </a:r>
            <a:endParaRPr lang="en-US" sz="270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4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1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1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2" grpId="0" animBg="1" autoUpdateAnimBg="0"/>
      <p:bldP spid="391173" grpId="0" animBg="1" autoUpdateAnimBg="0"/>
      <p:bldP spid="391174" grpId="0" animBg="1" autoUpdateAnimBg="0"/>
      <p:bldP spid="391175" grpId="0" animBg="1" autoUpdateAnimBg="0"/>
      <p:bldP spid="391176" grpId="0" animBg="1" autoUpdateAnimBg="0"/>
      <p:bldP spid="391178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425B6-5905-49B7-9924-E9BC7C6D8D63}" type="slidenum">
              <a:rPr lang="ar-SA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114691" name="Picture 2" descr="C:\Users\DCEC\Desktop\EfdExd6XYAIU-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419"/>
            <a:ext cx="10478948" cy="674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27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19" y="1949449"/>
            <a:ext cx="8077199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28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9836E-C3CF-4F84-815B-152015C72E42}" type="slidenum">
              <a:rPr lang="ar-SA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115715" name="Picture 2" descr="C:\Users\DCEC\Desktop\EfdExdvXkAAKS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5" y="1"/>
            <a:ext cx="10562453" cy="719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5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728B-1688-4D29-9F73-42E6C8859498}" type="slidenum">
              <a:rPr lang="ar-EG"/>
              <a:pPr/>
              <a:t>61</a:t>
            </a:fld>
            <a:endParaRPr lang="en-US"/>
          </a:p>
        </p:txBody>
      </p:sp>
      <p:sp>
        <p:nvSpPr>
          <p:cNvPr id="560130" name="Text Box 2"/>
          <p:cNvSpPr txBox="1">
            <a:spLocks noChangeArrowheads="1"/>
          </p:cNvSpPr>
          <p:nvPr/>
        </p:nvSpPr>
        <p:spPr bwMode="auto">
          <a:xfrm>
            <a:off x="3473807" y="274854"/>
            <a:ext cx="3919167" cy="662544"/>
          </a:xfrm>
          <a:prstGeom prst="rect">
            <a:avLst/>
          </a:prstGeom>
          <a:solidFill>
            <a:srgbClr val="008000"/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455" tIns="84228" rIns="168455" bIns="84228">
            <a:spAutoFit/>
          </a:bodyPr>
          <a:lstStyle>
            <a:lvl1pPr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188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476375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216150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54338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115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687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259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7831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EG" sz="3200" b="1">
                <a:solidFill>
                  <a:srgbClr val="FFFFFF"/>
                </a:solidFill>
                <a:latin typeface="Arial" charset="0"/>
                <a:cs typeface="Simplified Arabic" pitchFamily="2" charset="-78"/>
              </a:rPr>
              <a:t>وقفة لابد منها</a:t>
            </a:r>
            <a:endParaRPr lang="ar-SA" sz="3200" b="1">
              <a:solidFill>
                <a:srgbClr val="FFFFFF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560131" name="Rectangle 3" descr="قنّب"/>
          <p:cNvSpPr>
            <a:spLocks noChangeArrowheads="1"/>
          </p:cNvSpPr>
          <p:nvPr/>
        </p:nvSpPr>
        <p:spPr bwMode="auto">
          <a:xfrm>
            <a:off x="2672159" y="1254837"/>
            <a:ext cx="5433391" cy="597749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rgbClr val="FF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4287" tIns="52144" rIns="104287" bIns="52144" anchor="ctr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rgbClr val="000066"/>
                </a:solidFill>
                <a:latin typeface="Arial" charset="0"/>
                <a:cs typeface="Simplified Arabic" pitchFamily="2" charset="-78"/>
              </a:rPr>
              <a:t>مصفوفة الأولويات عند ستيفن كوفي</a:t>
            </a:r>
          </a:p>
        </p:txBody>
      </p:sp>
      <p:graphicFrame>
        <p:nvGraphicFramePr>
          <p:cNvPr id="560132" name="Group 4"/>
          <p:cNvGraphicFramePr>
            <a:graphicFrameLocks noGrp="1"/>
          </p:cNvGraphicFramePr>
          <p:nvPr/>
        </p:nvGraphicFramePr>
        <p:xfrm>
          <a:off x="4542671" y="2352887"/>
          <a:ext cx="2048656" cy="1325250"/>
        </p:xfrm>
        <a:graphic>
          <a:graphicData uri="http://schemas.openxmlformats.org/drawingml/2006/table">
            <a:tbl>
              <a:tblPr rtl="1"/>
              <a:tblGrid>
                <a:gridCol w="1068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253">
                <a:tc>
                  <a:txBody>
                    <a:bodyPr/>
                    <a:lstStyle/>
                    <a:p>
                      <a:pPr marL="0" marR="0" lvl="0" indent="0" algn="ctr" defTabSz="9159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3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71018" marR="171018" marT="80670" marB="806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2B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59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3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71018" marR="171018" marT="80670" marB="80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2B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997">
                <a:tc>
                  <a:txBody>
                    <a:bodyPr/>
                    <a:lstStyle/>
                    <a:p>
                      <a:pPr marL="0" marR="0" lvl="0" indent="0" algn="l" defTabSz="9159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3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71018" marR="171018" marT="80670" marB="806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2B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59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3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71018" marR="171018" marT="80670" marB="80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2B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60144" name="Oval 16"/>
          <p:cNvSpPr>
            <a:spLocks noChangeArrowheads="1"/>
          </p:cNvSpPr>
          <p:nvPr/>
        </p:nvSpPr>
        <p:spPr bwMode="auto">
          <a:xfrm>
            <a:off x="5778545" y="2399184"/>
            <a:ext cx="545566" cy="583162"/>
          </a:xfrm>
          <a:prstGeom prst="ellipse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6860" tIns="83430" rIns="166860" bIns="83430" anchor="ctr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1600" b="1">
                <a:solidFill>
                  <a:srgbClr val="000066"/>
                </a:solidFill>
                <a:latin typeface="Arial" charset="0"/>
                <a:cs typeface="Simplified Arabic" pitchFamily="2" charset="-78"/>
              </a:rPr>
              <a:t>1</a:t>
            </a:r>
            <a:endParaRPr lang="en-US" sz="1600" b="1">
              <a:solidFill>
                <a:srgbClr val="000066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560145" name="Oval 17"/>
          <p:cNvSpPr>
            <a:spLocks noChangeArrowheads="1"/>
          </p:cNvSpPr>
          <p:nvPr/>
        </p:nvSpPr>
        <p:spPr bwMode="auto">
          <a:xfrm>
            <a:off x="4702259" y="2411439"/>
            <a:ext cx="552989" cy="583162"/>
          </a:xfrm>
          <a:prstGeom prst="ellipse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6860" tIns="83430" rIns="166860" bIns="83430" anchor="ctr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1600" b="1">
                <a:solidFill>
                  <a:srgbClr val="000066"/>
                </a:solidFill>
                <a:latin typeface="Arial" charset="0"/>
                <a:cs typeface="Simplified Arabic" pitchFamily="2" charset="-78"/>
              </a:rPr>
              <a:t>2</a:t>
            </a:r>
            <a:endParaRPr lang="en-US" sz="1600" b="1">
              <a:solidFill>
                <a:srgbClr val="000066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560146" name="Oval 18"/>
          <p:cNvSpPr>
            <a:spLocks noChangeArrowheads="1"/>
          </p:cNvSpPr>
          <p:nvPr/>
        </p:nvSpPr>
        <p:spPr bwMode="auto">
          <a:xfrm>
            <a:off x="5793391" y="3095947"/>
            <a:ext cx="530721" cy="583162"/>
          </a:xfrm>
          <a:prstGeom prst="ellipse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6860" tIns="83430" rIns="166860" bIns="83430" anchor="ctr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1600" b="1">
                <a:solidFill>
                  <a:srgbClr val="000066"/>
                </a:solidFill>
                <a:latin typeface="Arial" charset="0"/>
                <a:cs typeface="Simplified Arabic" pitchFamily="2" charset="-78"/>
              </a:rPr>
              <a:t>3</a:t>
            </a:r>
            <a:endParaRPr lang="en-US" sz="1600" b="1">
              <a:solidFill>
                <a:srgbClr val="000066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560147" name="Oval 19"/>
          <p:cNvSpPr>
            <a:spLocks noChangeArrowheads="1"/>
          </p:cNvSpPr>
          <p:nvPr/>
        </p:nvSpPr>
        <p:spPr bwMode="auto">
          <a:xfrm>
            <a:off x="4702259" y="3067936"/>
            <a:ext cx="552989" cy="583162"/>
          </a:xfrm>
          <a:prstGeom prst="ellipse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6860" tIns="83430" rIns="166860" bIns="83430" anchor="ctr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1600" b="1">
                <a:solidFill>
                  <a:srgbClr val="000066"/>
                </a:solidFill>
                <a:latin typeface="Arial" charset="0"/>
                <a:cs typeface="Simplified Arabic" pitchFamily="2" charset="-78"/>
              </a:rPr>
              <a:t>4</a:t>
            </a:r>
            <a:endParaRPr lang="en-US" sz="1600" b="1">
              <a:solidFill>
                <a:srgbClr val="000066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560148" name="Text Box 20"/>
          <p:cNvSpPr txBox="1">
            <a:spLocks noChangeArrowheads="1"/>
          </p:cNvSpPr>
          <p:nvPr/>
        </p:nvSpPr>
        <p:spPr bwMode="auto">
          <a:xfrm>
            <a:off x="6943903" y="3145937"/>
            <a:ext cx="1781440" cy="49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6860" tIns="83430" rIns="166860" bIns="83430">
            <a:spAutoFit/>
          </a:bodyPr>
          <a:lstStyle/>
          <a:p>
            <a:pPr rtl="1">
              <a:spcBef>
                <a:spcPct val="50000"/>
              </a:spcBef>
            </a:pPr>
            <a:r>
              <a:rPr lang="ar-SA" sz="2100" b="1">
                <a:solidFill>
                  <a:schemeClr val="tx1"/>
                </a:solidFill>
                <a:latin typeface="Arial" charset="0"/>
                <a:cs typeface="Simplified Arabic" pitchFamily="2" charset="-78"/>
              </a:rPr>
              <a:t>غير مهم</a:t>
            </a:r>
            <a:endParaRPr lang="en-US" sz="2100" b="1">
              <a:solidFill>
                <a:schemeClr val="tx1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560149" name="Text Box 21"/>
          <p:cNvSpPr txBox="1">
            <a:spLocks noChangeArrowheads="1"/>
          </p:cNvSpPr>
          <p:nvPr/>
        </p:nvSpPr>
        <p:spPr bwMode="auto">
          <a:xfrm>
            <a:off x="6413183" y="2436919"/>
            <a:ext cx="1425152" cy="49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6860" tIns="83430" rIns="166860" bIns="83430">
            <a:spAutoFit/>
          </a:bodyPr>
          <a:lstStyle/>
          <a:p>
            <a:pPr rtl="1">
              <a:spcBef>
                <a:spcPct val="50000"/>
              </a:spcBef>
            </a:pPr>
            <a:r>
              <a:rPr lang="ar-SA" sz="2100" b="1">
                <a:solidFill>
                  <a:schemeClr val="tx1"/>
                </a:solidFill>
                <a:latin typeface="Arial" charset="0"/>
                <a:cs typeface="Simplified Arabic" pitchFamily="2" charset="-78"/>
              </a:rPr>
              <a:t>مهم</a:t>
            </a:r>
            <a:endParaRPr lang="en-US" sz="2100" b="1">
              <a:solidFill>
                <a:schemeClr val="tx1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560150" name="Text Box 22"/>
          <p:cNvSpPr txBox="1">
            <a:spLocks noChangeArrowheads="1"/>
          </p:cNvSpPr>
          <p:nvPr/>
        </p:nvSpPr>
        <p:spPr bwMode="auto">
          <a:xfrm>
            <a:off x="5077103" y="1932729"/>
            <a:ext cx="1781440" cy="49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6860" tIns="83430" rIns="166860" bIns="8343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2100" b="1">
                <a:solidFill>
                  <a:schemeClr val="tx1"/>
                </a:solidFill>
                <a:latin typeface="Arial" charset="0"/>
                <a:cs typeface="Simplified Arabic" pitchFamily="2" charset="-78"/>
              </a:rPr>
              <a:t>عاجل</a:t>
            </a:r>
            <a:endParaRPr lang="en-US" sz="2100" b="1">
              <a:solidFill>
                <a:schemeClr val="tx1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560151" name="Text Box 23"/>
          <p:cNvSpPr txBox="1">
            <a:spLocks noChangeArrowheads="1"/>
          </p:cNvSpPr>
          <p:nvPr/>
        </p:nvSpPr>
        <p:spPr bwMode="auto">
          <a:xfrm>
            <a:off x="3830095" y="1932729"/>
            <a:ext cx="2315872" cy="49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6860" tIns="83430" rIns="166860" bIns="8343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2100" b="1">
                <a:solidFill>
                  <a:schemeClr val="tx1"/>
                </a:solidFill>
                <a:latin typeface="Arial" charset="0"/>
                <a:cs typeface="Simplified Arabic" pitchFamily="2" charset="-78"/>
              </a:rPr>
              <a:t>غير عاجل</a:t>
            </a:r>
            <a:endParaRPr lang="en-US" sz="2100" b="1">
              <a:solidFill>
                <a:schemeClr val="tx1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560152" name="Oval 24"/>
          <p:cNvSpPr>
            <a:spLocks noChangeArrowheads="1"/>
          </p:cNvSpPr>
          <p:nvPr/>
        </p:nvSpPr>
        <p:spPr bwMode="auto">
          <a:xfrm>
            <a:off x="9708846" y="3989829"/>
            <a:ext cx="890720" cy="691360"/>
          </a:xfrm>
          <a:prstGeom prst="ellipse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6860" tIns="83430" rIns="166860" bIns="83430" anchor="ctr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2100" b="1">
                <a:solidFill>
                  <a:srgbClr val="000066"/>
                </a:solidFill>
                <a:latin typeface="Arial" charset="0"/>
                <a:cs typeface="Simplified Arabic" pitchFamily="2" charset="-78"/>
              </a:rPr>
              <a:t>1</a:t>
            </a:r>
            <a:endParaRPr lang="en-US" sz="2100" b="1">
              <a:solidFill>
                <a:srgbClr val="000066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560153" name="Oval 25"/>
          <p:cNvSpPr>
            <a:spLocks noChangeArrowheads="1"/>
          </p:cNvSpPr>
          <p:nvPr/>
        </p:nvSpPr>
        <p:spPr bwMode="auto">
          <a:xfrm>
            <a:off x="9797918" y="4830146"/>
            <a:ext cx="801648" cy="691360"/>
          </a:xfrm>
          <a:prstGeom prst="ellipse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6860" tIns="83430" rIns="166860" bIns="83430" anchor="ctr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2100" b="1">
                <a:solidFill>
                  <a:srgbClr val="000066"/>
                </a:solidFill>
                <a:latin typeface="Arial" charset="0"/>
                <a:cs typeface="Simplified Arabic" pitchFamily="2" charset="-78"/>
              </a:rPr>
              <a:t>2</a:t>
            </a:r>
            <a:endParaRPr lang="en-US" sz="2100" b="1">
              <a:solidFill>
                <a:srgbClr val="000066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560154" name="Oval 26"/>
          <p:cNvSpPr>
            <a:spLocks noChangeArrowheads="1"/>
          </p:cNvSpPr>
          <p:nvPr/>
        </p:nvSpPr>
        <p:spPr bwMode="auto">
          <a:xfrm>
            <a:off x="9801630" y="5754494"/>
            <a:ext cx="797937" cy="691360"/>
          </a:xfrm>
          <a:prstGeom prst="ellipse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6860" tIns="83430" rIns="166860" bIns="83430" anchor="ctr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2100" b="1">
                <a:solidFill>
                  <a:srgbClr val="000066"/>
                </a:solidFill>
                <a:latin typeface="Arial" charset="0"/>
                <a:cs typeface="Simplified Arabic" pitchFamily="2" charset="-78"/>
              </a:rPr>
              <a:t>3</a:t>
            </a:r>
            <a:endParaRPr lang="en-US" sz="2100" b="1">
              <a:solidFill>
                <a:srgbClr val="000066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560155" name="Oval 27"/>
          <p:cNvSpPr>
            <a:spLocks noChangeArrowheads="1"/>
          </p:cNvSpPr>
          <p:nvPr/>
        </p:nvSpPr>
        <p:spPr bwMode="auto">
          <a:xfrm>
            <a:off x="9797918" y="6678842"/>
            <a:ext cx="801648" cy="691360"/>
          </a:xfrm>
          <a:prstGeom prst="ellipse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6860" tIns="83430" rIns="166860" bIns="83430" anchor="ctr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2100" b="1">
                <a:solidFill>
                  <a:srgbClr val="000066"/>
                </a:solidFill>
                <a:latin typeface="Arial" charset="0"/>
                <a:cs typeface="Simplified Arabic" pitchFamily="2" charset="-78"/>
              </a:rPr>
              <a:t>4</a:t>
            </a:r>
            <a:endParaRPr lang="en-US" sz="2100" b="1">
              <a:solidFill>
                <a:srgbClr val="000066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560156" name="Text Box 28" descr="قنّب"/>
          <p:cNvSpPr txBox="1">
            <a:spLocks noChangeArrowheads="1"/>
          </p:cNvSpPr>
          <p:nvPr/>
        </p:nvSpPr>
        <p:spPr bwMode="auto">
          <a:xfrm>
            <a:off x="6324111" y="4054528"/>
            <a:ext cx="3384735" cy="53943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CC"/>
            </a:extrusion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62639" dir="13119588" algn="ctr" rotWithShape="0">
                    <a:srgbClr val="FFFFCC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lIns="168455" tIns="84228" rIns="168455" bIns="84228">
            <a:spAutoFit/>
            <a:flatTx/>
          </a:bodyPr>
          <a:lstStyle>
            <a:lvl1pPr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188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476375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216150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54338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115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687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259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7831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ar-SA" b="1">
                <a:solidFill>
                  <a:srgbClr val="000066"/>
                </a:solidFill>
                <a:latin typeface="Arial" charset="0"/>
                <a:cs typeface="Simplified Arabic" pitchFamily="2" charset="-78"/>
              </a:rPr>
              <a:t>مهم وعاجل</a:t>
            </a:r>
          </a:p>
        </p:txBody>
      </p:sp>
      <p:sp>
        <p:nvSpPr>
          <p:cNvPr id="560157" name="Text Box 29" descr="قنّب"/>
          <p:cNvSpPr txBox="1">
            <a:spLocks noChangeArrowheads="1"/>
          </p:cNvSpPr>
          <p:nvPr/>
        </p:nvSpPr>
        <p:spPr bwMode="auto">
          <a:xfrm>
            <a:off x="6324111" y="6722533"/>
            <a:ext cx="3384735" cy="53943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CC"/>
            </a:extrusion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62639" dir="13119588" algn="ctr" rotWithShape="0">
                    <a:srgbClr val="FFFFCC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lIns="168455" tIns="84228" rIns="168455" bIns="84228">
            <a:spAutoFit/>
            <a:flatTx/>
          </a:bodyPr>
          <a:lstStyle>
            <a:lvl1pPr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188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476375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216150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54338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115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687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259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7831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ar-SA" b="1">
                <a:solidFill>
                  <a:srgbClr val="000066"/>
                </a:solidFill>
                <a:latin typeface="Arial" charset="0"/>
                <a:cs typeface="Simplified Arabic" pitchFamily="2" charset="-78"/>
              </a:rPr>
              <a:t>غير مهم وغير عاجل</a:t>
            </a:r>
          </a:p>
        </p:txBody>
      </p:sp>
      <p:sp>
        <p:nvSpPr>
          <p:cNvPr id="560158" name="Text Box 30" descr="قنّب"/>
          <p:cNvSpPr txBox="1">
            <a:spLocks noChangeArrowheads="1"/>
          </p:cNvSpPr>
          <p:nvPr/>
        </p:nvSpPr>
        <p:spPr bwMode="auto">
          <a:xfrm>
            <a:off x="6324111" y="4894844"/>
            <a:ext cx="3384735" cy="53943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CC"/>
            </a:extrusion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62639" dir="13119588" algn="ctr" rotWithShape="0">
                    <a:srgbClr val="FFFFCC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lIns="168455" tIns="84228" rIns="168455" bIns="84228">
            <a:spAutoFit/>
            <a:flatTx/>
          </a:bodyPr>
          <a:lstStyle>
            <a:lvl1pPr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188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476375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216150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54338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115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687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259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7831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ar-SA" b="1">
                <a:solidFill>
                  <a:srgbClr val="000066"/>
                </a:solidFill>
                <a:latin typeface="Arial" charset="0"/>
                <a:cs typeface="Simplified Arabic" pitchFamily="2" charset="-78"/>
              </a:rPr>
              <a:t>مهم وغير عاجل</a:t>
            </a:r>
          </a:p>
        </p:txBody>
      </p:sp>
      <p:sp>
        <p:nvSpPr>
          <p:cNvPr id="560159" name="Text Box 31" descr="قنّب"/>
          <p:cNvSpPr txBox="1">
            <a:spLocks noChangeArrowheads="1"/>
          </p:cNvSpPr>
          <p:nvPr/>
        </p:nvSpPr>
        <p:spPr bwMode="auto">
          <a:xfrm>
            <a:off x="6324111" y="5798185"/>
            <a:ext cx="3384735" cy="53943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CC"/>
            </a:extrusion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62639" dir="13119588" algn="ctr" rotWithShape="0">
                    <a:srgbClr val="FFFFCC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lIns="168455" tIns="84228" rIns="168455" bIns="84228">
            <a:spAutoFit/>
            <a:flatTx/>
          </a:bodyPr>
          <a:lstStyle>
            <a:lvl1pPr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188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476375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216150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54338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115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687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259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7831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ar-SA" b="1">
                <a:solidFill>
                  <a:srgbClr val="000066"/>
                </a:solidFill>
                <a:latin typeface="Arial" charset="0"/>
                <a:cs typeface="Simplified Arabic" pitchFamily="2" charset="-78"/>
              </a:rPr>
              <a:t>غير مهم وعاجل</a:t>
            </a:r>
          </a:p>
        </p:txBody>
      </p:sp>
      <p:sp>
        <p:nvSpPr>
          <p:cNvPr id="560160" name="AutoShape 32"/>
          <p:cNvSpPr>
            <a:spLocks noChangeArrowheads="1"/>
          </p:cNvSpPr>
          <p:nvPr/>
        </p:nvSpPr>
        <p:spPr bwMode="auto">
          <a:xfrm>
            <a:off x="4898959" y="3904282"/>
            <a:ext cx="1336080" cy="762668"/>
          </a:xfrm>
          <a:prstGeom prst="leftArrow">
            <a:avLst>
              <a:gd name="adj1" fmla="val 50000"/>
              <a:gd name="adj2" fmla="val 93750"/>
            </a:avLst>
          </a:prstGeom>
          <a:solidFill>
            <a:srgbClr val="CC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6860" tIns="83430" rIns="166860" bIns="83430" anchor="ctr">
            <a:spAutoFit/>
          </a:bodyPr>
          <a:lstStyle/>
          <a:p>
            <a:endParaRPr lang="en-US"/>
          </a:p>
        </p:txBody>
      </p:sp>
      <p:sp>
        <p:nvSpPr>
          <p:cNvPr id="560161" name="AutoShape 33"/>
          <p:cNvSpPr>
            <a:spLocks noChangeArrowheads="1"/>
          </p:cNvSpPr>
          <p:nvPr/>
        </p:nvSpPr>
        <p:spPr bwMode="auto">
          <a:xfrm>
            <a:off x="4898959" y="4744598"/>
            <a:ext cx="1336080" cy="762668"/>
          </a:xfrm>
          <a:prstGeom prst="leftArrow">
            <a:avLst>
              <a:gd name="adj1" fmla="val 50000"/>
              <a:gd name="adj2" fmla="val 93750"/>
            </a:avLst>
          </a:prstGeom>
          <a:solidFill>
            <a:srgbClr val="CC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6860" tIns="83430" rIns="166860" bIns="83430" anchor="ctr">
            <a:spAutoFit/>
          </a:bodyPr>
          <a:lstStyle/>
          <a:p>
            <a:endParaRPr lang="en-US"/>
          </a:p>
        </p:txBody>
      </p:sp>
      <p:sp>
        <p:nvSpPr>
          <p:cNvPr id="560162" name="AutoShape 34"/>
          <p:cNvSpPr>
            <a:spLocks noChangeArrowheads="1"/>
          </p:cNvSpPr>
          <p:nvPr/>
        </p:nvSpPr>
        <p:spPr bwMode="auto">
          <a:xfrm>
            <a:off x="4898959" y="5668947"/>
            <a:ext cx="1336080" cy="762668"/>
          </a:xfrm>
          <a:prstGeom prst="leftArrow">
            <a:avLst>
              <a:gd name="adj1" fmla="val 50000"/>
              <a:gd name="adj2" fmla="val 93750"/>
            </a:avLst>
          </a:prstGeom>
          <a:solidFill>
            <a:srgbClr val="CC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6860" tIns="83430" rIns="166860" bIns="83430" anchor="ctr">
            <a:spAutoFit/>
          </a:bodyPr>
          <a:lstStyle/>
          <a:p>
            <a:endParaRPr lang="en-US"/>
          </a:p>
        </p:txBody>
      </p:sp>
      <p:sp>
        <p:nvSpPr>
          <p:cNvPr id="560163" name="AutoShape 35"/>
          <p:cNvSpPr>
            <a:spLocks noChangeArrowheads="1"/>
          </p:cNvSpPr>
          <p:nvPr/>
        </p:nvSpPr>
        <p:spPr bwMode="auto">
          <a:xfrm>
            <a:off x="4898959" y="6593295"/>
            <a:ext cx="1336080" cy="762668"/>
          </a:xfrm>
          <a:prstGeom prst="leftArrow">
            <a:avLst>
              <a:gd name="adj1" fmla="val 50000"/>
              <a:gd name="adj2" fmla="val 93750"/>
            </a:avLst>
          </a:prstGeom>
          <a:solidFill>
            <a:srgbClr val="CC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6860" tIns="83430" rIns="166860" bIns="83430" anchor="ctr">
            <a:spAutoFit/>
          </a:bodyPr>
          <a:lstStyle/>
          <a:p>
            <a:endParaRPr lang="en-US"/>
          </a:p>
        </p:txBody>
      </p:sp>
      <p:sp>
        <p:nvSpPr>
          <p:cNvPr id="560164" name="Text Box 36" descr="قنّب"/>
          <p:cNvSpPr txBox="1">
            <a:spLocks noChangeArrowheads="1"/>
          </p:cNvSpPr>
          <p:nvPr/>
        </p:nvSpPr>
        <p:spPr bwMode="auto">
          <a:xfrm>
            <a:off x="801648" y="4033521"/>
            <a:ext cx="4097311" cy="662544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CC"/>
            </a:extrusion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68455" tIns="84228" rIns="168455" bIns="84228">
            <a:spAutoFit/>
            <a:flatTx/>
          </a:bodyPr>
          <a:lstStyle>
            <a:lvl1pPr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188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476375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216150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54338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115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687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259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7831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3200" b="1">
                <a:solidFill>
                  <a:srgbClr val="000066"/>
                </a:solidFill>
                <a:latin typeface="Arial" charset="0"/>
                <a:cs typeface="Simplified Arabic" pitchFamily="2" charset="-78"/>
              </a:rPr>
              <a:t>الطوارئ والمفاجآت</a:t>
            </a:r>
          </a:p>
        </p:txBody>
      </p:sp>
      <p:sp>
        <p:nvSpPr>
          <p:cNvPr id="560165" name="Text Box 37" descr="قنّب"/>
          <p:cNvSpPr txBox="1">
            <a:spLocks noChangeArrowheads="1"/>
          </p:cNvSpPr>
          <p:nvPr/>
        </p:nvSpPr>
        <p:spPr bwMode="auto">
          <a:xfrm>
            <a:off x="801648" y="6722534"/>
            <a:ext cx="4097311" cy="662544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CC"/>
            </a:extrusion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68455" tIns="84228" rIns="168455" bIns="84228">
            <a:spAutoFit/>
            <a:flatTx/>
          </a:bodyPr>
          <a:lstStyle>
            <a:lvl1pPr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188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476375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216150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54338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115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687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259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7831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3200" b="1">
                <a:solidFill>
                  <a:srgbClr val="000066"/>
                </a:solidFill>
                <a:latin typeface="Arial" charset="0"/>
                <a:cs typeface="Simplified Arabic" pitchFamily="2" charset="-78"/>
              </a:rPr>
              <a:t>ضياع الوقت والجهد</a:t>
            </a:r>
          </a:p>
        </p:txBody>
      </p:sp>
      <p:sp>
        <p:nvSpPr>
          <p:cNvPr id="560166" name="Text Box 38" descr="قنّب"/>
          <p:cNvSpPr txBox="1">
            <a:spLocks noChangeArrowheads="1"/>
          </p:cNvSpPr>
          <p:nvPr/>
        </p:nvSpPr>
        <p:spPr bwMode="auto">
          <a:xfrm>
            <a:off x="801648" y="4873837"/>
            <a:ext cx="4097311" cy="662544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CC"/>
            </a:extrusion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68455" tIns="84228" rIns="168455" bIns="84228">
            <a:spAutoFit/>
            <a:flatTx/>
          </a:bodyPr>
          <a:lstStyle>
            <a:lvl1pPr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188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476375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216150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54338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115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687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259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7831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3200" b="1">
                <a:solidFill>
                  <a:srgbClr val="000066"/>
                </a:solidFill>
                <a:latin typeface="Arial" charset="0"/>
                <a:cs typeface="Simplified Arabic" pitchFamily="2" charset="-78"/>
              </a:rPr>
              <a:t>التخطيط والإبداع</a:t>
            </a:r>
          </a:p>
        </p:txBody>
      </p:sp>
      <p:sp>
        <p:nvSpPr>
          <p:cNvPr id="560167" name="Text Box 39" descr="قنّب"/>
          <p:cNvSpPr txBox="1">
            <a:spLocks noChangeArrowheads="1"/>
          </p:cNvSpPr>
          <p:nvPr/>
        </p:nvSpPr>
        <p:spPr bwMode="auto">
          <a:xfrm>
            <a:off x="801648" y="5801687"/>
            <a:ext cx="4097311" cy="662544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CC"/>
            </a:extrusion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68455" tIns="84228" rIns="168455" bIns="84228">
            <a:spAutoFit/>
            <a:flatTx/>
          </a:bodyPr>
          <a:lstStyle>
            <a:lvl1pPr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188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476375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216150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54338" algn="r" defTabSz="1476375" rtl="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115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687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259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783138" algn="r" defTabSz="147637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3200" b="1">
                <a:solidFill>
                  <a:srgbClr val="000066"/>
                </a:solidFill>
                <a:latin typeface="Arial" charset="0"/>
                <a:cs typeface="Simplified Arabic" pitchFamily="2" charset="-78"/>
              </a:rPr>
              <a:t>الاستجابة للضغوط</a:t>
            </a:r>
          </a:p>
        </p:txBody>
      </p:sp>
      <p:sp>
        <p:nvSpPr>
          <p:cNvPr id="560169" name="Text Box 41"/>
          <p:cNvSpPr txBox="1">
            <a:spLocks noChangeArrowheads="1"/>
          </p:cNvSpPr>
          <p:nvPr/>
        </p:nvSpPr>
        <p:spPr bwMode="auto">
          <a:xfrm>
            <a:off x="7196274" y="2365143"/>
            <a:ext cx="951957" cy="49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6860" tIns="83430" rIns="166860" bIns="83430">
            <a:spAutoFit/>
          </a:bodyPr>
          <a:lstStyle/>
          <a:p>
            <a:pPr rtl="1">
              <a:spcBef>
                <a:spcPct val="50000"/>
              </a:spcBef>
            </a:pPr>
            <a:r>
              <a:rPr lang="ar-EG" sz="2100" b="1">
                <a:solidFill>
                  <a:schemeClr val="tx1"/>
                </a:solidFill>
                <a:latin typeface="Arial" charset="0"/>
                <a:cs typeface="Simplified Arabic" pitchFamily="2" charset="-78"/>
              </a:rPr>
              <a:t>مهم</a:t>
            </a:r>
            <a:endParaRPr lang="en-US" sz="2100" b="1">
              <a:solidFill>
                <a:schemeClr val="tx1"/>
              </a:solidFill>
              <a:latin typeface="Arial" charset="0"/>
              <a:cs typeface="Simplified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677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مستطيل 1"/>
          <p:cNvSpPr>
            <a:spLocks noChangeArrowheads="1"/>
          </p:cNvSpPr>
          <p:nvPr/>
        </p:nvSpPr>
        <p:spPr bwMode="auto">
          <a:xfrm>
            <a:off x="4582319" y="3171825"/>
            <a:ext cx="5956680" cy="110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/>
          <a:p>
            <a:r>
              <a:rPr lang="ar-IQ" sz="6600" dirty="0">
                <a:solidFill>
                  <a:srgbClr val="FF0000"/>
                </a:solidFill>
              </a:rPr>
              <a:t>شكرا لحسن إصغائكم</a:t>
            </a:r>
          </a:p>
        </p:txBody>
      </p:sp>
      <p:pic>
        <p:nvPicPr>
          <p:cNvPr id="1027" name="Picture 3" descr="C:\Users\DCEC\Desktop\صور-ورود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9" y="530011"/>
            <a:ext cx="4419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730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19" y="1949449"/>
            <a:ext cx="8001000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821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044" name="AutoShape 132" descr="50%"/>
          <p:cNvSpPr>
            <a:spLocks noGrp="1" noChangeArrowheads="1"/>
          </p:cNvSpPr>
          <p:nvPr>
            <p:ph type="title"/>
          </p:nvPr>
        </p:nvSpPr>
        <p:spPr>
          <a:xfrm>
            <a:off x="293195" y="446420"/>
            <a:ext cx="9933382" cy="1605354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SA" sz="3200" dirty="0"/>
              <a:t>كيف يمكننا إعادة ترتيب هذه الأكواب بحيث يكون أحدها فارغاً والآخر ممتلئًا ,</a:t>
            </a:r>
            <a:br>
              <a:rPr lang="ar-SA" sz="3200" dirty="0"/>
            </a:br>
            <a:r>
              <a:rPr lang="ar-SA" sz="3200" dirty="0"/>
              <a:t>بشرط عدم نقل أي منها من مكانه الأصلي ؟</a:t>
            </a:r>
            <a:endParaRPr lang="en-US" sz="3200" dirty="0"/>
          </a:p>
        </p:txBody>
      </p:sp>
      <p:sp>
        <p:nvSpPr>
          <p:cNvPr id="1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037AD-5A13-4AEE-B1C5-4BAB5DFF8C45}" type="slidenum">
              <a:rPr lang="ar-SA"/>
              <a:pPr>
                <a:defRPr/>
              </a:pPr>
              <a:t>8</a:t>
            </a:fld>
            <a:endParaRPr lang="en-US"/>
          </a:p>
        </p:txBody>
      </p:sp>
      <p:sp>
        <p:nvSpPr>
          <p:cNvPr id="294914" name="Rectangle 2"/>
          <p:cNvSpPr>
            <a:spLocks noChangeArrowheads="1"/>
          </p:cNvSpPr>
          <p:nvPr/>
        </p:nvSpPr>
        <p:spPr bwMode="auto">
          <a:xfrm>
            <a:off x="445360" y="4377702"/>
            <a:ext cx="9797918" cy="35152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>
            <a:spAutoFit/>
            <a:flatTx/>
          </a:bodyPr>
          <a:lstStyle/>
          <a:p>
            <a:pPr algn="ctr" eaLnBrk="0" hangingPunct="0"/>
            <a:endParaRPr lang="en-US" sz="1600" b="1">
              <a:latin typeface="Times New Roman" pitchFamily="18" charset="0"/>
              <a:cs typeface="DecoType Thuluth" pitchFamily="2" charset="-78"/>
            </a:endParaRPr>
          </a:p>
        </p:txBody>
      </p:sp>
      <p:grpSp>
        <p:nvGrpSpPr>
          <p:cNvPr id="295050" name="Group 138"/>
          <p:cNvGrpSpPr>
            <a:grpSpLocks/>
          </p:cNvGrpSpPr>
          <p:nvPr/>
        </p:nvGrpSpPr>
        <p:grpSpPr bwMode="auto">
          <a:xfrm>
            <a:off x="890721" y="2864079"/>
            <a:ext cx="909276" cy="1437292"/>
            <a:chOff x="480" y="1636"/>
            <a:chExt cx="490" cy="821"/>
          </a:xfrm>
        </p:grpSpPr>
        <p:sp>
          <p:nvSpPr>
            <p:cNvPr id="67698" name="Oval 3"/>
            <p:cNvSpPr>
              <a:spLocks noChangeArrowheads="1"/>
            </p:cNvSpPr>
            <p:nvPr/>
          </p:nvSpPr>
          <p:spPr bwMode="auto">
            <a:xfrm>
              <a:off x="626" y="2402"/>
              <a:ext cx="276" cy="55"/>
            </a:xfrm>
            <a:prstGeom prst="ellipse">
              <a:avLst/>
            </a:prstGeom>
            <a:solidFill>
              <a:srgbClr val="20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699" name="Group 4"/>
            <p:cNvGrpSpPr>
              <a:grpSpLocks/>
            </p:cNvGrpSpPr>
            <p:nvPr/>
          </p:nvGrpSpPr>
          <p:grpSpPr bwMode="auto">
            <a:xfrm>
              <a:off x="633" y="2191"/>
              <a:ext cx="194" cy="261"/>
              <a:chOff x="605" y="2095"/>
              <a:chExt cx="194" cy="261"/>
            </a:xfrm>
          </p:grpSpPr>
          <p:sp>
            <p:nvSpPr>
              <p:cNvPr id="67706" name="Oval 5"/>
              <p:cNvSpPr>
                <a:spLocks noChangeArrowheads="1"/>
              </p:cNvSpPr>
              <p:nvPr/>
            </p:nvSpPr>
            <p:spPr bwMode="auto">
              <a:xfrm>
                <a:off x="648" y="2178"/>
                <a:ext cx="107" cy="83"/>
              </a:xfrm>
              <a:prstGeom prst="ellipse">
                <a:avLst/>
              </a:prstGeom>
              <a:solidFill>
                <a:srgbClr val="C0600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07" name="Oval 6"/>
              <p:cNvSpPr>
                <a:spLocks noChangeArrowheads="1"/>
              </p:cNvSpPr>
              <p:nvPr/>
            </p:nvSpPr>
            <p:spPr bwMode="auto">
              <a:xfrm>
                <a:off x="605" y="2304"/>
                <a:ext cx="194" cy="52"/>
              </a:xfrm>
              <a:prstGeom prst="ellipse">
                <a:avLst/>
              </a:prstGeom>
              <a:solidFill>
                <a:srgbClr val="E0700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08" name="Freeform 7"/>
              <p:cNvSpPr>
                <a:spLocks/>
              </p:cNvSpPr>
              <p:nvPr/>
            </p:nvSpPr>
            <p:spPr bwMode="auto">
              <a:xfrm>
                <a:off x="607" y="2287"/>
                <a:ext cx="190" cy="38"/>
              </a:xfrm>
              <a:custGeom>
                <a:avLst/>
                <a:gdLst>
                  <a:gd name="T0" fmla="*/ 0 w 381"/>
                  <a:gd name="T1" fmla="*/ 1 h 76"/>
                  <a:gd name="T2" fmla="*/ 1 w 381"/>
                  <a:gd name="T3" fmla="*/ 0 h 76"/>
                  <a:gd name="T4" fmla="*/ 1 w 381"/>
                  <a:gd name="T5" fmla="*/ 0 h 76"/>
                  <a:gd name="T6" fmla="*/ 2 w 381"/>
                  <a:gd name="T7" fmla="*/ 1 h 76"/>
                  <a:gd name="T8" fmla="*/ 0 w 381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1" h="76">
                    <a:moveTo>
                      <a:pt x="0" y="76"/>
                    </a:moveTo>
                    <a:lnTo>
                      <a:pt x="138" y="0"/>
                    </a:lnTo>
                    <a:lnTo>
                      <a:pt x="248" y="0"/>
                    </a:lnTo>
                    <a:lnTo>
                      <a:pt x="381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E07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09" name="Rectangle 8"/>
              <p:cNvSpPr>
                <a:spLocks noChangeArrowheads="1"/>
              </p:cNvSpPr>
              <p:nvPr/>
            </p:nvSpPr>
            <p:spPr bwMode="auto">
              <a:xfrm>
                <a:off x="679" y="2095"/>
                <a:ext cx="46" cy="191"/>
              </a:xfrm>
              <a:prstGeom prst="rect">
                <a:avLst/>
              </a:prstGeom>
              <a:solidFill>
                <a:srgbClr val="C06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10" name="Freeform 9"/>
              <p:cNvSpPr>
                <a:spLocks/>
              </p:cNvSpPr>
              <p:nvPr/>
            </p:nvSpPr>
            <p:spPr bwMode="auto">
              <a:xfrm>
                <a:off x="607" y="2321"/>
                <a:ext cx="188" cy="7"/>
              </a:xfrm>
              <a:custGeom>
                <a:avLst/>
                <a:gdLst>
                  <a:gd name="T0" fmla="*/ 0 w 377"/>
                  <a:gd name="T1" fmla="*/ 0 h 14"/>
                  <a:gd name="T2" fmla="*/ 0 w 377"/>
                  <a:gd name="T3" fmla="*/ 1 h 14"/>
                  <a:gd name="T4" fmla="*/ 2 w 377"/>
                  <a:gd name="T5" fmla="*/ 1 h 14"/>
                  <a:gd name="T6" fmla="*/ 2 w 377"/>
                  <a:gd name="T7" fmla="*/ 0 h 14"/>
                  <a:gd name="T8" fmla="*/ 0 w 37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7" h="14">
                    <a:moveTo>
                      <a:pt x="23" y="0"/>
                    </a:moveTo>
                    <a:lnTo>
                      <a:pt x="0" y="14"/>
                    </a:lnTo>
                    <a:lnTo>
                      <a:pt x="377" y="14"/>
                    </a:lnTo>
                    <a:lnTo>
                      <a:pt x="35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0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11" name="Oval 10"/>
              <p:cNvSpPr>
                <a:spLocks noChangeArrowheads="1"/>
              </p:cNvSpPr>
              <p:nvPr/>
            </p:nvSpPr>
            <p:spPr bwMode="auto">
              <a:xfrm>
                <a:off x="677" y="2282"/>
                <a:ext cx="49" cy="15"/>
              </a:xfrm>
              <a:prstGeom prst="ellipse">
                <a:avLst/>
              </a:prstGeom>
              <a:solidFill>
                <a:srgbClr val="C0600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12" name="Rectangle 11"/>
              <p:cNvSpPr>
                <a:spLocks noChangeArrowheads="1"/>
              </p:cNvSpPr>
              <p:nvPr/>
            </p:nvSpPr>
            <p:spPr bwMode="auto">
              <a:xfrm>
                <a:off x="679" y="2279"/>
                <a:ext cx="45" cy="11"/>
              </a:xfrm>
              <a:prstGeom prst="rect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13" name="Freeform 12"/>
              <p:cNvSpPr>
                <a:spLocks/>
              </p:cNvSpPr>
              <p:nvPr/>
            </p:nvSpPr>
            <p:spPr bwMode="auto">
              <a:xfrm>
                <a:off x="672" y="2183"/>
                <a:ext cx="8" cy="72"/>
              </a:xfrm>
              <a:custGeom>
                <a:avLst/>
                <a:gdLst>
                  <a:gd name="T0" fmla="*/ 0 w 16"/>
                  <a:gd name="T1" fmla="*/ 1 h 144"/>
                  <a:gd name="T2" fmla="*/ 1 w 16"/>
                  <a:gd name="T3" fmla="*/ 0 h 144"/>
                  <a:gd name="T4" fmla="*/ 1 w 16"/>
                  <a:gd name="T5" fmla="*/ 2 h 144"/>
                  <a:gd name="T6" fmla="*/ 0 w 16"/>
                  <a:gd name="T7" fmla="*/ 2 h 144"/>
                  <a:gd name="T8" fmla="*/ 0 w 16"/>
                  <a:gd name="T9" fmla="*/ 1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4">
                    <a:moveTo>
                      <a:pt x="0" y="11"/>
                    </a:moveTo>
                    <a:lnTo>
                      <a:pt x="16" y="0"/>
                    </a:lnTo>
                    <a:lnTo>
                      <a:pt x="16" y="144"/>
                    </a:lnTo>
                    <a:lnTo>
                      <a:pt x="0" y="13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14" name="Freeform 13"/>
              <p:cNvSpPr>
                <a:spLocks/>
              </p:cNvSpPr>
              <p:nvPr/>
            </p:nvSpPr>
            <p:spPr bwMode="auto">
              <a:xfrm>
                <a:off x="722" y="2183"/>
                <a:ext cx="8" cy="72"/>
              </a:xfrm>
              <a:custGeom>
                <a:avLst/>
                <a:gdLst>
                  <a:gd name="T0" fmla="*/ 0 w 17"/>
                  <a:gd name="T1" fmla="*/ 1 h 144"/>
                  <a:gd name="T2" fmla="*/ 0 w 17"/>
                  <a:gd name="T3" fmla="*/ 0 h 144"/>
                  <a:gd name="T4" fmla="*/ 0 w 17"/>
                  <a:gd name="T5" fmla="*/ 2 h 144"/>
                  <a:gd name="T6" fmla="*/ 0 w 17"/>
                  <a:gd name="T7" fmla="*/ 2 h 144"/>
                  <a:gd name="T8" fmla="*/ 0 w 17"/>
                  <a:gd name="T9" fmla="*/ 1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44">
                    <a:moveTo>
                      <a:pt x="17" y="11"/>
                    </a:moveTo>
                    <a:lnTo>
                      <a:pt x="0" y="0"/>
                    </a:lnTo>
                    <a:lnTo>
                      <a:pt x="0" y="144"/>
                    </a:lnTo>
                    <a:lnTo>
                      <a:pt x="17" y="136"/>
                    </a:ln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15" name="Oval 14"/>
              <p:cNvSpPr>
                <a:spLocks noChangeArrowheads="1"/>
              </p:cNvSpPr>
              <p:nvPr/>
            </p:nvSpPr>
            <p:spPr bwMode="auto">
              <a:xfrm>
                <a:off x="662" y="2185"/>
                <a:ext cx="88" cy="69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16" name="Freeform 15"/>
              <p:cNvSpPr>
                <a:spLocks/>
              </p:cNvSpPr>
              <p:nvPr/>
            </p:nvSpPr>
            <p:spPr bwMode="auto">
              <a:xfrm>
                <a:off x="697" y="2099"/>
                <a:ext cx="22" cy="193"/>
              </a:xfrm>
              <a:custGeom>
                <a:avLst/>
                <a:gdLst>
                  <a:gd name="T0" fmla="*/ 0 w 45"/>
                  <a:gd name="T1" fmla="*/ 0 h 386"/>
                  <a:gd name="T2" fmla="*/ 0 w 45"/>
                  <a:gd name="T3" fmla="*/ 0 h 386"/>
                  <a:gd name="T4" fmla="*/ 0 w 45"/>
                  <a:gd name="T5" fmla="*/ 4 h 386"/>
                  <a:gd name="T6" fmla="*/ 0 w 45"/>
                  <a:gd name="T7" fmla="*/ 4 h 386"/>
                  <a:gd name="T8" fmla="*/ 0 w 45"/>
                  <a:gd name="T9" fmla="*/ 3 h 386"/>
                  <a:gd name="T10" fmla="*/ 0 w 45"/>
                  <a:gd name="T11" fmla="*/ 3 h 386"/>
                  <a:gd name="T12" fmla="*/ 0 w 45"/>
                  <a:gd name="T13" fmla="*/ 0 h 3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386">
                    <a:moveTo>
                      <a:pt x="45" y="0"/>
                    </a:moveTo>
                    <a:lnTo>
                      <a:pt x="0" y="0"/>
                    </a:lnTo>
                    <a:lnTo>
                      <a:pt x="0" y="385"/>
                    </a:lnTo>
                    <a:lnTo>
                      <a:pt x="17" y="386"/>
                    </a:lnTo>
                    <a:lnTo>
                      <a:pt x="35" y="382"/>
                    </a:lnTo>
                    <a:lnTo>
                      <a:pt x="45" y="37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17" name="Freeform 16"/>
              <p:cNvSpPr>
                <a:spLocks/>
              </p:cNvSpPr>
              <p:nvPr/>
            </p:nvSpPr>
            <p:spPr bwMode="auto">
              <a:xfrm>
                <a:off x="646" y="2294"/>
                <a:ext cx="142" cy="48"/>
              </a:xfrm>
              <a:custGeom>
                <a:avLst/>
                <a:gdLst>
                  <a:gd name="T0" fmla="*/ 1 w 284"/>
                  <a:gd name="T1" fmla="*/ 0 h 97"/>
                  <a:gd name="T2" fmla="*/ 1 w 284"/>
                  <a:gd name="T3" fmla="*/ 0 h 97"/>
                  <a:gd name="T4" fmla="*/ 1 w 284"/>
                  <a:gd name="T5" fmla="*/ 0 h 97"/>
                  <a:gd name="T6" fmla="*/ 2 w 284"/>
                  <a:gd name="T7" fmla="*/ 0 h 97"/>
                  <a:gd name="T8" fmla="*/ 2 w 284"/>
                  <a:gd name="T9" fmla="*/ 0 h 97"/>
                  <a:gd name="T10" fmla="*/ 2 w 284"/>
                  <a:gd name="T11" fmla="*/ 0 h 97"/>
                  <a:gd name="T12" fmla="*/ 3 w 284"/>
                  <a:gd name="T13" fmla="*/ 0 h 97"/>
                  <a:gd name="T14" fmla="*/ 3 w 284"/>
                  <a:gd name="T15" fmla="*/ 0 h 97"/>
                  <a:gd name="T16" fmla="*/ 2 w 284"/>
                  <a:gd name="T17" fmla="*/ 0 h 97"/>
                  <a:gd name="T18" fmla="*/ 2 w 284"/>
                  <a:gd name="T19" fmla="*/ 0 h 97"/>
                  <a:gd name="T20" fmla="*/ 2 w 284"/>
                  <a:gd name="T21" fmla="*/ 0 h 97"/>
                  <a:gd name="T22" fmla="*/ 2 w 284"/>
                  <a:gd name="T23" fmla="*/ 0 h 97"/>
                  <a:gd name="T24" fmla="*/ 2 w 284"/>
                  <a:gd name="T25" fmla="*/ 0 h 97"/>
                  <a:gd name="T26" fmla="*/ 1 w 284"/>
                  <a:gd name="T27" fmla="*/ 0 h 97"/>
                  <a:gd name="T28" fmla="*/ 1 w 284"/>
                  <a:gd name="T29" fmla="*/ 0 h 97"/>
                  <a:gd name="T30" fmla="*/ 1 w 284"/>
                  <a:gd name="T31" fmla="*/ 0 h 97"/>
                  <a:gd name="T32" fmla="*/ 0 w 284"/>
                  <a:gd name="T33" fmla="*/ 0 h 97"/>
                  <a:gd name="T34" fmla="*/ 1 w 284"/>
                  <a:gd name="T35" fmla="*/ 0 h 9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84" h="97">
                    <a:moveTo>
                      <a:pt x="82" y="12"/>
                    </a:moveTo>
                    <a:lnTo>
                      <a:pt x="104" y="15"/>
                    </a:lnTo>
                    <a:lnTo>
                      <a:pt x="123" y="16"/>
                    </a:lnTo>
                    <a:lnTo>
                      <a:pt x="144" y="14"/>
                    </a:lnTo>
                    <a:lnTo>
                      <a:pt x="159" y="8"/>
                    </a:lnTo>
                    <a:lnTo>
                      <a:pt x="169" y="0"/>
                    </a:lnTo>
                    <a:lnTo>
                      <a:pt x="284" y="63"/>
                    </a:lnTo>
                    <a:lnTo>
                      <a:pt x="273" y="73"/>
                    </a:lnTo>
                    <a:lnTo>
                      <a:pt x="252" y="84"/>
                    </a:lnTo>
                    <a:lnTo>
                      <a:pt x="235" y="88"/>
                    </a:lnTo>
                    <a:lnTo>
                      <a:pt x="214" y="93"/>
                    </a:lnTo>
                    <a:lnTo>
                      <a:pt x="183" y="96"/>
                    </a:lnTo>
                    <a:lnTo>
                      <a:pt x="143" y="97"/>
                    </a:lnTo>
                    <a:lnTo>
                      <a:pt x="104" y="97"/>
                    </a:lnTo>
                    <a:lnTo>
                      <a:pt x="64" y="96"/>
                    </a:lnTo>
                    <a:lnTo>
                      <a:pt x="30" y="91"/>
                    </a:lnTo>
                    <a:lnTo>
                      <a:pt x="0" y="78"/>
                    </a:lnTo>
                    <a:lnTo>
                      <a:pt x="82" y="12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700" name="Oval 17"/>
            <p:cNvSpPr>
              <a:spLocks noChangeArrowheads="1"/>
            </p:cNvSpPr>
            <p:nvPr/>
          </p:nvSpPr>
          <p:spPr bwMode="auto">
            <a:xfrm>
              <a:off x="574" y="1987"/>
              <a:ext cx="303" cy="22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01" name="Freeform 18"/>
            <p:cNvSpPr>
              <a:spLocks/>
            </p:cNvSpPr>
            <p:nvPr/>
          </p:nvSpPr>
          <p:spPr bwMode="auto">
            <a:xfrm>
              <a:off x="480" y="1680"/>
              <a:ext cx="489" cy="448"/>
            </a:xfrm>
            <a:custGeom>
              <a:avLst/>
              <a:gdLst>
                <a:gd name="T0" fmla="*/ 0 w 978"/>
                <a:gd name="T1" fmla="*/ 0 h 895"/>
                <a:gd name="T2" fmla="*/ 2 w 978"/>
                <a:gd name="T3" fmla="*/ 7 h 895"/>
                <a:gd name="T4" fmla="*/ 7 w 978"/>
                <a:gd name="T5" fmla="*/ 7 h 895"/>
                <a:gd name="T6" fmla="*/ 8 w 978"/>
                <a:gd name="T7" fmla="*/ 0 h 895"/>
                <a:gd name="T8" fmla="*/ 0 w 978"/>
                <a:gd name="T9" fmla="*/ 0 h 8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8" h="895">
                  <a:moveTo>
                    <a:pt x="0" y="0"/>
                  </a:moveTo>
                  <a:lnTo>
                    <a:pt x="198" y="895"/>
                  </a:lnTo>
                  <a:lnTo>
                    <a:pt x="783" y="895"/>
                  </a:lnTo>
                  <a:lnTo>
                    <a:pt x="9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02" name="Freeform 19"/>
            <p:cNvSpPr>
              <a:spLocks/>
            </p:cNvSpPr>
            <p:nvPr/>
          </p:nvSpPr>
          <p:spPr bwMode="auto">
            <a:xfrm>
              <a:off x="581" y="2123"/>
              <a:ext cx="291" cy="9"/>
            </a:xfrm>
            <a:custGeom>
              <a:avLst/>
              <a:gdLst>
                <a:gd name="T0" fmla="*/ 0 w 581"/>
                <a:gd name="T1" fmla="*/ 0 h 18"/>
                <a:gd name="T2" fmla="*/ 1 w 581"/>
                <a:gd name="T3" fmla="*/ 1 h 18"/>
                <a:gd name="T4" fmla="*/ 5 w 581"/>
                <a:gd name="T5" fmla="*/ 1 h 18"/>
                <a:gd name="T6" fmla="*/ 5 w 581"/>
                <a:gd name="T7" fmla="*/ 0 h 18"/>
                <a:gd name="T8" fmla="*/ 0 w 58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1" h="18">
                  <a:moveTo>
                    <a:pt x="0" y="0"/>
                  </a:moveTo>
                  <a:lnTo>
                    <a:pt x="2" y="18"/>
                  </a:lnTo>
                  <a:lnTo>
                    <a:pt x="575" y="18"/>
                  </a:lnTo>
                  <a:lnTo>
                    <a:pt x="5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03" name="Oval 20"/>
            <p:cNvSpPr>
              <a:spLocks noChangeArrowheads="1"/>
            </p:cNvSpPr>
            <p:nvPr/>
          </p:nvSpPr>
          <p:spPr bwMode="auto">
            <a:xfrm>
              <a:off x="480" y="1636"/>
              <a:ext cx="490" cy="82"/>
            </a:xfrm>
            <a:prstGeom prst="ellipse">
              <a:avLst/>
            </a:prstGeom>
            <a:solidFill>
              <a:srgbClr val="FFA04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04" name="Freeform 21"/>
            <p:cNvSpPr>
              <a:spLocks/>
            </p:cNvSpPr>
            <p:nvPr/>
          </p:nvSpPr>
          <p:spPr bwMode="auto">
            <a:xfrm>
              <a:off x="727" y="1709"/>
              <a:ext cx="208" cy="480"/>
            </a:xfrm>
            <a:custGeom>
              <a:avLst/>
              <a:gdLst>
                <a:gd name="T0" fmla="*/ 0 w 415"/>
                <a:gd name="T1" fmla="*/ 7 h 961"/>
                <a:gd name="T2" fmla="*/ 1 w 415"/>
                <a:gd name="T3" fmla="*/ 7 h 961"/>
                <a:gd name="T4" fmla="*/ 1 w 415"/>
                <a:gd name="T5" fmla="*/ 7 h 961"/>
                <a:gd name="T6" fmla="*/ 2 w 415"/>
                <a:gd name="T7" fmla="*/ 7 h 961"/>
                <a:gd name="T8" fmla="*/ 2 w 415"/>
                <a:gd name="T9" fmla="*/ 6 h 961"/>
                <a:gd name="T10" fmla="*/ 2 w 415"/>
                <a:gd name="T11" fmla="*/ 6 h 961"/>
                <a:gd name="T12" fmla="*/ 2 w 415"/>
                <a:gd name="T13" fmla="*/ 6 h 961"/>
                <a:gd name="T14" fmla="*/ 3 w 415"/>
                <a:gd name="T15" fmla="*/ 5 h 961"/>
                <a:gd name="T16" fmla="*/ 3 w 415"/>
                <a:gd name="T17" fmla="*/ 5 h 961"/>
                <a:gd name="T18" fmla="*/ 3 w 415"/>
                <a:gd name="T19" fmla="*/ 4 h 961"/>
                <a:gd name="T20" fmla="*/ 4 w 415"/>
                <a:gd name="T21" fmla="*/ 0 h 961"/>
                <a:gd name="T22" fmla="*/ 3 w 415"/>
                <a:gd name="T23" fmla="*/ 0 h 961"/>
                <a:gd name="T24" fmla="*/ 3 w 415"/>
                <a:gd name="T25" fmla="*/ 0 h 961"/>
                <a:gd name="T26" fmla="*/ 2 w 415"/>
                <a:gd name="T27" fmla="*/ 0 h 961"/>
                <a:gd name="T28" fmla="*/ 1 w 415"/>
                <a:gd name="T29" fmla="*/ 0 h 961"/>
                <a:gd name="T30" fmla="*/ 1 w 415"/>
                <a:gd name="T31" fmla="*/ 5 h 961"/>
                <a:gd name="T32" fmla="*/ 1 w 415"/>
                <a:gd name="T33" fmla="*/ 5 h 961"/>
                <a:gd name="T34" fmla="*/ 1 w 415"/>
                <a:gd name="T35" fmla="*/ 6 h 961"/>
                <a:gd name="T36" fmla="*/ 1 w 415"/>
                <a:gd name="T37" fmla="*/ 6 h 961"/>
                <a:gd name="T38" fmla="*/ 1 w 415"/>
                <a:gd name="T39" fmla="*/ 7 h 961"/>
                <a:gd name="T40" fmla="*/ 0 w 415"/>
                <a:gd name="T41" fmla="*/ 7 h 9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5" h="961">
                  <a:moveTo>
                    <a:pt x="0" y="961"/>
                  </a:moveTo>
                  <a:lnTo>
                    <a:pt x="51" y="954"/>
                  </a:lnTo>
                  <a:lnTo>
                    <a:pt x="103" y="940"/>
                  </a:lnTo>
                  <a:lnTo>
                    <a:pt x="151" y="913"/>
                  </a:lnTo>
                  <a:lnTo>
                    <a:pt x="199" y="879"/>
                  </a:lnTo>
                  <a:lnTo>
                    <a:pt x="223" y="837"/>
                  </a:lnTo>
                  <a:lnTo>
                    <a:pt x="243" y="779"/>
                  </a:lnTo>
                  <a:lnTo>
                    <a:pt x="261" y="721"/>
                  </a:lnTo>
                  <a:lnTo>
                    <a:pt x="274" y="669"/>
                  </a:lnTo>
                  <a:lnTo>
                    <a:pt x="292" y="604"/>
                  </a:lnTo>
                  <a:lnTo>
                    <a:pt x="415" y="0"/>
                  </a:lnTo>
                  <a:lnTo>
                    <a:pt x="364" y="18"/>
                  </a:lnTo>
                  <a:lnTo>
                    <a:pt x="312" y="28"/>
                  </a:lnTo>
                  <a:lnTo>
                    <a:pt x="216" y="38"/>
                  </a:lnTo>
                  <a:lnTo>
                    <a:pt x="106" y="45"/>
                  </a:lnTo>
                  <a:lnTo>
                    <a:pt x="110" y="680"/>
                  </a:lnTo>
                  <a:lnTo>
                    <a:pt x="106" y="762"/>
                  </a:lnTo>
                  <a:lnTo>
                    <a:pt x="99" y="824"/>
                  </a:lnTo>
                  <a:lnTo>
                    <a:pt x="86" y="879"/>
                  </a:lnTo>
                  <a:lnTo>
                    <a:pt x="58" y="920"/>
                  </a:lnTo>
                  <a:lnTo>
                    <a:pt x="0" y="9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05" name="Oval 22"/>
            <p:cNvSpPr>
              <a:spLocks noChangeArrowheads="1"/>
            </p:cNvSpPr>
            <p:nvPr/>
          </p:nvSpPr>
          <p:spPr bwMode="auto">
            <a:xfrm>
              <a:off x="488" y="1642"/>
              <a:ext cx="471" cy="71"/>
            </a:xfrm>
            <a:prstGeom prst="ellipse">
              <a:avLst/>
            </a:prstGeom>
            <a:solidFill>
              <a:srgbClr val="C06000"/>
            </a:solidFill>
            <a:ln w="7938">
              <a:solidFill>
                <a:srgbClr val="E07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5049" name="Group 137"/>
          <p:cNvGrpSpPr>
            <a:grpSpLocks/>
          </p:cNvGrpSpPr>
          <p:nvPr/>
        </p:nvGrpSpPr>
        <p:grpSpPr bwMode="auto">
          <a:xfrm>
            <a:off x="2494016" y="2864079"/>
            <a:ext cx="909276" cy="1437292"/>
            <a:chOff x="1344" y="1636"/>
            <a:chExt cx="490" cy="821"/>
          </a:xfrm>
        </p:grpSpPr>
        <p:sp>
          <p:nvSpPr>
            <p:cNvPr id="67678" name="Oval 23"/>
            <p:cNvSpPr>
              <a:spLocks noChangeArrowheads="1"/>
            </p:cNvSpPr>
            <p:nvPr/>
          </p:nvSpPr>
          <p:spPr bwMode="auto">
            <a:xfrm>
              <a:off x="1490" y="2402"/>
              <a:ext cx="276" cy="55"/>
            </a:xfrm>
            <a:prstGeom prst="ellipse">
              <a:avLst/>
            </a:prstGeom>
            <a:solidFill>
              <a:srgbClr val="20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679" name="Group 24"/>
            <p:cNvGrpSpPr>
              <a:grpSpLocks/>
            </p:cNvGrpSpPr>
            <p:nvPr/>
          </p:nvGrpSpPr>
          <p:grpSpPr bwMode="auto">
            <a:xfrm>
              <a:off x="1497" y="2191"/>
              <a:ext cx="194" cy="261"/>
              <a:chOff x="605" y="2095"/>
              <a:chExt cx="194" cy="261"/>
            </a:xfrm>
          </p:grpSpPr>
          <p:sp>
            <p:nvSpPr>
              <p:cNvPr id="67686" name="Oval 25"/>
              <p:cNvSpPr>
                <a:spLocks noChangeArrowheads="1"/>
              </p:cNvSpPr>
              <p:nvPr/>
            </p:nvSpPr>
            <p:spPr bwMode="auto">
              <a:xfrm>
                <a:off x="648" y="2178"/>
                <a:ext cx="107" cy="83"/>
              </a:xfrm>
              <a:prstGeom prst="ellipse">
                <a:avLst/>
              </a:prstGeom>
              <a:solidFill>
                <a:srgbClr val="C0600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87" name="Oval 26"/>
              <p:cNvSpPr>
                <a:spLocks noChangeArrowheads="1"/>
              </p:cNvSpPr>
              <p:nvPr/>
            </p:nvSpPr>
            <p:spPr bwMode="auto">
              <a:xfrm>
                <a:off x="605" y="2304"/>
                <a:ext cx="194" cy="52"/>
              </a:xfrm>
              <a:prstGeom prst="ellipse">
                <a:avLst/>
              </a:prstGeom>
              <a:solidFill>
                <a:srgbClr val="E0700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88" name="Freeform 27"/>
              <p:cNvSpPr>
                <a:spLocks/>
              </p:cNvSpPr>
              <p:nvPr/>
            </p:nvSpPr>
            <p:spPr bwMode="auto">
              <a:xfrm>
                <a:off x="607" y="2287"/>
                <a:ext cx="190" cy="38"/>
              </a:xfrm>
              <a:custGeom>
                <a:avLst/>
                <a:gdLst>
                  <a:gd name="T0" fmla="*/ 0 w 381"/>
                  <a:gd name="T1" fmla="*/ 1 h 76"/>
                  <a:gd name="T2" fmla="*/ 1 w 381"/>
                  <a:gd name="T3" fmla="*/ 0 h 76"/>
                  <a:gd name="T4" fmla="*/ 1 w 381"/>
                  <a:gd name="T5" fmla="*/ 0 h 76"/>
                  <a:gd name="T6" fmla="*/ 2 w 381"/>
                  <a:gd name="T7" fmla="*/ 1 h 76"/>
                  <a:gd name="T8" fmla="*/ 0 w 381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1" h="76">
                    <a:moveTo>
                      <a:pt x="0" y="76"/>
                    </a:moveTo>
                    <a:lnTo>
                      <a:pt x="138" y="0"/>
                    </a:lnTo>
                    <a:lnTo>
                      <a:pt x="248" y="0"/>
                    </a:lnTo>
                    <a:lnTo>
                      <a:pt x="381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E07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89" name="Rectangle 28"/>
              <p:cNvSpPr>
                <a:spLocks noChangeArrowheads="1"/>
              </p:cNvSpPr>
              <p:nvPr/>
            </p:nvSpPr>
            <p:spPr bwMode="auto">
              <a:xfrm>
                <a:off x="679" y="2095"/>
                <a:ext cx="46" cy="191"/>
              </a:xfrm>
              <a:prstGeom prst="rect">
                <a:avLst/>
              </a:prstGeom>
              <a:solidFill>
                <a:srgbClr val="C06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90" name="Freeform 29"/>
              <p:cNvSpPr>
                <a:spLocks/>
              </p:cNvSpPr>
              <p:nvPr/>
            </p:nvSpPr>
            <p:spPr bwMode="auto">
              <a:xfrm>
                <a:off x="607" y="2321"/>
                <a:ext cx="188" cy="7"/>
              </a:xfrm>
              <a:custGeom>
                <a:avLst/>
                <a:gdLst>
                  <a:gd name="T0" fmla="*/ 0 w 377"/>
                  <a:gd name="T1" fmla="*/ 0 h 14"/>
                  <a:gd name="T2" fmla="*/ 0 w 377"/>
                  <a:gd name="T3" fmla="*/ 1 h 14"/>
                  <a:gd name="T4" fmla="*/ 2 w 377"/>
                  <a:gd name="T5" fmla="*/ 1 h 14"/>
                  <a:gd name="T6" fmla="*/ 2 w 377"/>
                  <a:gd name="T7" fmla="*/ 0 h 14"/>
                  <a:gd name="T8" fmla="*/ 0 w 37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7" h="14">
                    <a:moveTo>
                      <a:pt x="23" y="0"/>
                    </a:moveTo>
                    <a:lnTo>
                      <a:pt x="0" y="14"/>
                    </a:lnTo>
                    <a:lnTo>
                      <a:pt x="377" y="14"/>
                    </a:lnTo>
                    <a:lnTo>
                      <a:pt x="35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0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91" name="Oval 30"/>
              <p:cNvSpPr>
                <a:spLocks noChangeArrowheads="1"/>
              </p:cNvSpPr>
              <p:nvPr/>
            </p:nvSpPr>
            <p:spPr bwMode="auto">
              <a:xfrm>
                <a:off x="677" y="2282"/>
                <a:ext cx="49" cy="15"/>
              </a:xfrm>
              <a:prstGeom prst="ellipse">
                <a:avLst/>
              </a:prstGeom>
              <a:solidFill>
                <a:srgbClr val="C0600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92" name="Rectangle 31"/>
              <p:cNvSpPr>
                <a:spLocks noChangeArrowheads="1"/>
              </p:cNvSpPr>
              <p:nvPr/>
            </p:nvSpPr>
            <p:spPr bwMode="auto">
              <a:xfrm>
                <a:off x="679" y="2279"/>
                <a:ext cx="45" cy="11"/>
              </a:xfrm>
              <a:prstGeom prst="rect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93" name="Freeform 32"/>
              <p:cNvSpPr>
                <a:spLocks/>
              </p:cNvSpPr>
              <p:nvPr/>
            </p:nvSpPr>
            <p:spPr bwMode="auto">
              <a:xfrm>
                <a:off x="672" y="2183"/>
                <a:ext cx="8" cy="72"/>
              </a:xfrm>
              <a:custGeom>
                <a:avLst/>
                <a:gdLst>
                  <a:gd name="T0" fmla="*/ 0 w 16"/>
                  <a:gd name="T1" fmla="*/ 1 h 144"/>
                  <a:gd name="T2" fmla="*/ 1 w 16"/>
                  <a:gd name="T3" fmla="*/ 0 h 144"/>
                  <a:gd name="T4" fmla="*/ 1 w 16"/>
                  <a:gd name="T5" fmla="*/ 2 h 144"/>
                  <a:gd name="T6" fmla="*/ 0 w 16"/>
                  <a:gd name="T7" fmla="*/ 2 h 144"/>
                  <a:gd name="T8" fmla="*/ 0 w 16"/>
                  <a:gd name="T9" fmla="*/ 1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4">
                    <a:moveTo>
                      <a:pt x="0" y="11"/>
                    </a:moveTo>
                    <a:lnTo>
                      <a:pt x="16" y="0"/>
                    </a:lnTo>
                    <a:lnTo>
                      <a:pt x="16" y="144"/>
                    </a:lnTo>
                    <a:lnTo>
                      <a:pt x="0" y="13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94" name="Freeform 33"/>
              <p:cNvSpPr>
                <a:spLocks/>
              </p:cNvSpPr>
              <p:nvPr/>
            </p:nvSpPr>
            <p:spPr bwMode="auto">
              <a:xfrm>
                <a:off x="722" y="2183"/>
                <a:ext cx="8" cy="72"/>
              </a:xfrm>
              <a:custGeom>
                <a:avLst/>
                <a:gdLst>
                  <a:gd name="T0" fmla="*/ 0 w 17"/>
                  <a:gd name="T1" fmla="*/ 1 h 144"/>
                  <a:gd name="T2" fmla="*/ 0 w 17"/>
                  <a:gd name="T3" fmla="*/ 0 h 144"/>
                  <a:gd name="T4" fmla="*/ 0 w 17"/>
                  <a:gd name="T5" fmla="*/ 2 h 144"/>
                  <a:gd name="T6" fmla="*/ 0 w 17"/>
                  <a:gd name="T7" fmla="*/ 2 h 144"/>
                  <a:gd name="T8" fmla="*/ 0 w 17"/>
                  <a:gd name="T9" fmla="*/ 1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44">
                    <a:moveTo>
                      <a:pt x="17" y="11"/>
                    </a:moveTo>
                    <a:lnTo>
                      <a:pt x="0" y="0"/>
                    </a:lnTo>
                    <a:lnTo>
                      <a:pt x="0" y="144"/>
                    </a:lnTo>
                    <a:lnTo>
                      <a:pt x="17" y="136"/>
                    </a:ln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95" name="Oval 34"/>
              <p:cNvSpPr>
                <a:spLocks noChangeArrowheads="1"/>
              </p:cNvSpPr>
              <p:nvPr/>
            </p:nvSpPr>
            <p:spPr bwMode="auto">
              <a:xfrm>
                <a:off x="662" y="2185"/>
                <a:ext cx="88" cy="69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96" name="Freeform 35"/>
              <p:cNvSpPr>
                <a:spLocks/>
              </p:cNvSpPr>
              <p:nvPr/>
            </p:nvSpPr>
            <p:spPr bwMode="auto">
              <a:xfrm>
                <a:off x="697" y="2099"/>
                <a:ext cx="22" cy="193"/>
              </a:xfrm>
              <a:custGeom>
                <a:avLst/>
                <a:gdLst>
                  <a:gd name="T0" fmla="*/ 0 w 45"/>
                  <a:gd name="T1" fmla="*/ 0 h 386"/>
                  <a:gd name="T2" fmla="*/ 0 w 45"/>
                  <a:gd name="T3" fmla="*/ 0 h 386"/>
                  <a:gd name="T4" fmla="*/ 0 w 45"/>
                  <a:gd name="T5" fmla="*/ 4 h 386"/>
                  <a:gd name="T6" fmla="*/ 0 w 45"/>
                  <a:gd name="T7" fmla="*/ 4 h 386"/>
                  <a:gd name="T8" fmla="*/ 0 w 45"/>
                  <a:gd name="T9" fmla="*/ 3 h 386"/>
                  <a:gd name="T10" fmla="*/ 0 w 45"/>
                  <a:gd name="T11" fmla="*/ 3 h 386"/>
                  <a:gd name="T12" fmla="*/ 0 w 45"/>
                  <a:gd name="T13" fmla="*/ 0 h 3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386">
                    <a:moveTo>
                      <a:pt x="45" y="0"/>
                    </a:moveTo>
                    <a:lnTo>
                      <a:pt x="0" y="0"/>
                    </a:lnTo>
                    <a:lnTo>
                      <a:pt x="0" y="385"/>
                    </a:lnTo>
                    <a:lnTo>
                      <a:pt x="17" y="386"/>
                    </a:lnTo>
                    <a:lnTo>
                      <a:pt x="35" y="382"/>
                    </a:lnTo>
                    <a:lnTo>
                      <a:pt x="45" y="37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97" name="Freeform 36"/>
              <p:cNvSpPr>
                <a:spLocks/>
              </p:cNvSpPr>
              <p:nvPr/>
            </p:nvSpPr>
            <p:spPr bwMode="auto">
              <a:xfrm>
                <a:off x="646" y="2294"/>
                <a:ext cx="142" cy="48"/>
              </a:xfrm>
              <a:custGeom>
                <a:avLst/>
                <a:gdLst>
                  <a:gd name="T0" fmla="*/ 1 w 284"/>
                  <a:gd name="T1" fmla="*/ 0 h 97"/>
                  <a:gd name="T2" fmla="*/ 1 w 284"/>
                  <a:gd name="T3" fmla="*/ 0 h 97"/>
                  <a:gd name="T4" fmla="*/ 1 w 284"/>
                  <a:gd name="T5" fmla="*/ 0 h 97"/>
                  <a:gd name="T6" fmla="*/ 2 w 284"/>
                  <a:gd name="T7" fmla="*/ 0 h 97"/>
                  <a:gd name="T8" fmla="*/ 2 w 284"/>
                  <a:gd name="T9" fmla="*/ 0 h 97"/>
                  <a:gd name="T10" fmla="*/ 2 w 284"/>
                  <a:gd name="T11" fmla="*/ 0 h 97"/>
                  <a:gd name="T12" fmla="*/ 3 w 284"/>
                  <a:gd name="T13" fmla="*/ 0 h 97"/>
                  <a:gd name="T14" fmla="*/ 3 w 284"/>
                  <a:gd name="T15" fmla="*/ 0 h 97"/>
                  <a:gd name="T16" fmla="*/ 2 w 284"/>
                  <a:gd name="T17" fmla="*/ 0 h 97"/>
                  <a:gd name="T18" fmla="*/ 2 w 284"/>
                  <a:gd name="T19" fmla="*/ 0 h 97"/>
                  <a:gd name="T20" fmla="*/ 2 w 284"/>
                  <a:gd name="T21" fmla="*/ 0 h 97"/>
                  <a:gd name="T22" fmla="*/ 2 w 284"/>
                  <a:gd name="T23" fmla="*/ 0 h 97"/>
                  <a:gd name="T24" fmla="*/ 2 w 284"/>
                  <a:gd name="T25" fmla="*/ 0 h 97"/>
                  <a:gd name="T26" fmla="*/ 1 w 284"/>
                  <a:gd name="T27" fmla="*/ 0 h 97"/>
                  <a:gd name="T28" fmla="*/ 1 w 284"/>
                  <a:gd name="T29" fmla="*/ 0 h 97"/>
                  <a:gd name="T30" fmla="*/ 1 w 284"/>
                  <a:gd name="T31" fmla="*/ 0 h 97"/>
                  <a:gd name="T32" fmla="*/ 0 w 284"/>
                  <a:gd name="T33" fmla="*/ 0 h 97"/>
                  <a:gd name="T34" fmla="*/ 1 w 284"/>
                  <a:gd name="T35" fmla="*/ 0 h 9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84" h="97">
                    <a:moveTo>
                      <a:pt x="82" y="12"/>
                    </a:moveTo>
                    <a:lnTo>
                      <a:pt x="104" y="15"/>
                    </a:lnTo>
                    <a:lnTo>
                      <a:pt x="123" y="16"/>
                    </a:lnTo>
                    <a:lnTo>
                      <a:pt x="144" y="14"/>
                    </a:lnTo>
                    <a:lnTo>
                      <a:pt x="159" y="8"/>
                    </a:lnTo>
                    <a:lnTo>
                      <a:pt x="169" y="0"/>
                    </a:lnTo>
                    <a:lnTo>
                      <a:pt x="284" y="63"/>
                    </a:lnTo>
                    <a:lnTo>
                      <a:pt x="273" y="73"/>
                    </a:lnTo>
                    <a:lnTo>
                      <a:pt x="252" y="84"/>
                    </a:lnTo>
                    <a:lnTo>
                      <a:pt x="235" y="88"/>
                    </a:lnTo>
                    <a:lnTo>
                      <a:pt x="214" y="93"/>
                    </a:lnTo>
                    <a:lnTo>
                      <a:pt x="183" y="96"/>
                    </a:lnTo>
                    <a:lnTo>
                      <a:pt x="143" y="97"/>
                    </a:lnTo>
                    <a:lnTo>
                      <a:pt x="104" y="97"/>
                    </a:lnTo>
                    <a:lnTo>
                      <a:pt x="64" y="96"/>
                    </a:lnTo>
                    <a:lnTo>
                      <a:pt x="30" y="91"/>
                    </a:lnTo>
                    <a:lnTo>
                      <a:pt x="0" y="78"/>
                    </a:lnTo>
                    <a:lnTo>
                      <a:pt x="82" y="12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680" name="Oval 37"/>
            <p:cNvSpPr>
              <a:spLocks noChangeArrowheads="1"/>
            </p:cNvSpPr>
            <p:nvPr/>
          </p:nvSpPr>
          <p:spPr bwMode="auto">
            <a:xfrm>
              <a:off x="1438" y="1987"/>
              <a:ext cx="303" cy="22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81" name="Freeform 38"/>
            <p:cNvSpPr>
              <a:spLocks/>
            </p:cNvSpPr>
            <p:nvPr/>
          </p:nvSpPr>
          <p:spPr bwMode="auto">
            <a:xfrm>
              <a:off x="1344" y="1680"/>
              <a:ext cx="489" cy="448"/>
            </a:xfrm>
            <a:custGeom>
              <a:avLst/>
              <a:gdLst>
                <a:gd name="T0" fmla="*/ 0 w 978"/>
                <a:gd name="T1" fmla="*/ 0 h 895"/>
                <a:gd name="T2" fmla="*/ 2 w 978"/>
                <a:gd name="T3" fmla="*/ 7 h 895"/>
                <a:gd name="T4" fmla="*/ 7 w 978"/>
                <a:gd name="T5" fmla="*/ 7 h 895"/>
                <a:gd name="T6" fmla="*/ 8 w 978"/>
                <a:gd name="T7" fmla="*/ 0 h 895"/>
                <a:gd name="T8" fmla="*/ 0 w 978"/>
                <a:gd name="T9" fmla="*/ 0 h 8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8" h="895">
                  <a:moveTo>
                    <a:pt x="0" y="0"/>
                  </a:moveTo>
                  <a:lnTo>
                    <a:pt x="198" y="895"/>
                  </a:lnTo>
                  <a:lnTo>
                    <a:pt x="783" y="895"/>
                  </a:lnTo>
                  <a:lnTo>
                    <a:pt x="9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82" name="Freeform 39"/>
            <p:cNvSpPr>
              <a:spLocks/>
            </p:cNvSpPr>
            <p:nvPr/>
          </p:nvSpPr>
          <p:spPr bwMode="auto">
            <a:xfrm>
              <a:off x="1445" y="2123"/>
              <a:ext cx="291" cy="9"/>
            </a:xfrm>
            <a:custGeom>
              <a:avLst/>
              <a:gdLst>
                <a:gd name="T0" fmla="*/ 0 w 581"/>
                <a:gd name="T1" fmla="*/ 0 h 18"/>
                <a:gd name="T2" fmla="*/ 1 w 581"/>
                <a:gd name="T3" fmla="*/ 1 h 18"/>
                <a:gd name="T4" fmla="*/ 5 w 581"/>
                <a:gd name="T5" fmla="*/ 1 h 18"/>
                <a:gd name="T6" fmla="*/ 5 w 581"/>
                <a:gd name="T7" fmla="*/ 0 h 18"/>
                <a:gd name="T8" fmla="*/ 0 w 58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1" h="18">
                  <a:moveTo>
                    <a:pt x="0" y="0"/>
                  </a:moveTo>
                  <a:lnTo>
                    <a:pt x="2" y="18"/>
                  </a:lnTo>
                  <a:lnTo>
                    <a:pt x="575" y="18"/>
                  </a:lnTo>
                  <a:lnTo>
                    <a:pt x="5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83" name="Oval 40"/>
            <p:cNvSpPr>
              <a:spLocks noChangeArrowheads="1"/>
            </p:cNvSpPr>
            <p:nvPr/>
          </p:nvSpPr>
          <p:spPr bwMode="auto">
            <a:xfrm>
              <a:off x="1344" y="1636"/>
              <a:ext cx="490" cy="82"/>
            </a:xfrm>
            <a:prstGeom prst="ellipse">
              <a:avLst/>
            </a:prstGeom>
            <a:solidFill>
              <a:srgbClr val="FFA04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84" name="Freeform 41"/>
            <p:cNvSpPr>
              <a:spLocks/>
            </p:cNvSpPr>
            <p:nvPr/>
          </p:nvSpPr>
          <p:spPr bwMode="auto">
            <a:xfrm>
              <a:off x="1591" y="1709"/>
              <a:ext cx="208" cy="480"/>
            </a:xfrm>
            <a:custGeom>
              <a:avLst/>
              <a:gdLst>
                <a:gd name="T0" fmla="*/ 0 w 415"/>
                <a:gd name="T1" fmla="*/ 7 h 961"/>
                <a:gd name="T2" fmla="*/ 1 w 415"/>
                <a:gd name="T3" fmla="*/ 7 h 961"/>
                <a:gd name="T4" fmla="*/ 1 w 415"/>
                <a:gd name="T5" fmla="*/ 7 h 961"/>
                <a:gd name="T6" fmla="*/ 2 w 415"/>
                <a:gd name="T7" fmla="*/ 7 h 961"/>
                <a:gd name="T8" fmla="*/ 2 w 415"/>
                <a:gd name="T9" fmla="*/ 6 h 961"/>
                <a:gd name="T10" fmla="*/ 2 w 415"/>
                <a:gd name="T11" fmla="*/ 6 h 961"/>
                <a:gd name="T12" fmla="*/ 2 w 415"/>
                <a:gd name="T13" fmla="*/ 6 h 961"/>
                <a:gd name="T14" fmla="*/ 3 w 415"/>
                <a:gd name="T15" fmla="*/ 5 h 961"/>
                <a:gd name="T16" fmla="*/ 3 w 415"/>
                <a:gd name="T17" fmla="*/ 5 h 961"/>
                <a:gd name="T18" fmla="*/ 3 w 415"/>
                <a:gd name="T19" fmla="*/ 4 h 961"/>
                <a:gd name="T20" fmla="*/ 4 w 415"/>
                <a:gd name="T21" fmla="*/ 0 h 961"/>
                <a:gd name="T22" fmla="*/ 3 w 415"/>
                <a:gd name="T23" fmla="*/ 0 h 961"/>
                <a:gd name="T24" fmla="*/ 3 w 415"/>
                <a:gd name="T25" fmla="*/ 0 h 961"/>
                <a:gd name="T26" fmla="*/ 2 w 415"/>
                <a:gd name="T27" fmla="*/ 0 h 961"/>
                <a:gd name="T28" fmla="*/ 1 w 415"/>
                <a:gd name="T29" fmla="*/ 0 h 961"/>
                <a:gd name="T30" fmla="*/ 1 w 415"/>
                <a:gd name="T31" fmla="*/ 5 h 961"/>
                <a:gd name="T32" fmla="*/ 1 w 415"/>
                <a:gd name="T33" fmla="*/ 5 h 961"/>
                <a:gd name="T34" fmla="*/ 1 w 415"/>
                <a:gd name="T35" fmla="*/ 6 h 961"/>
                <a:gd name="T36" fmla="*/ 1 w 415"/>
                <a:gd name="T37" fmla="*/ 6 h 961"/>
                <a:gd name="T38" fmla="*/ 1 w 415"/>
                <a:gd name="T39" fmla="*/ 7 h 961"/>
                <a:gd name="T40" fmla="*/ 0 w 415"/>
                <a:gd name="T41" fmla="*/ 7 h 9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5" h="961">
                  <a:moveTo>
                    <a:pt x="0" y="961"/>
                  </a:moveTo>
                  <a:lnTo>
                    <a:pt x="51" y="954"/>
                  </a:lnTo>
                  <a:lnTo>
                    <a:pt x="103" y="940"/>
                  </a:lnTo>
                  <a:lnTo>
                    <a:pt x="151" y="913"/>
                  </a:lnTo>
                  <a:lnTo>
                    <a:pt x="199" y="879"/>
                  </a:lnTo>
                  <a:lnTo>
                    <a:pt x="223" y="837"/>
                  </a:lnTo>
                  <a:lnTo>
                    <a:pt x="243" y="779"/>
                  </a:lnTo>
                  <a:lnTo>
                    <a:pt x="261" y="721"/>
                  </a:lnTo>
                  <a:lnTo>
                    <a:pt x="274" y="669"/>
                  </a:lnTo>
                  <a:lnTo>
                    <a:pt x="292" y="604"/>
                  </a:lnTo>
                  <a:lnTo>
                    <a:pt x="415" y="0"/>
                  </a:lnTo>
                  <a:lnTo>
                    <a:pt x="364" y="18"/>
                  </a:lnTo>
                  <a:lnTo>
                    <a:pt x="312" y="28"/>
                  </a:lnTo>
                  <a:lnTo>
                    <a:pt x="216" y="38"/>
                  </a:lnTo>
                  <a:lnTo>
                    <a:pt x="106" y="45"/>
                  </a:lnTo>
                  <a:lnTo>
                    <a:pt x="110" y="680"/>
                  </a:lnTo>
                  <a:lnTo>
                    <a:pt x="106" y="762"/>
                  </a:lnTo>
                  <a:lnTo>
                    <a:pt x="99" y="824"/>
                  </a:lnTo>
                  <a:lnTo>
                    <a:pt x="86" y="879"/>
                  </a:lnTo>
                  <a:lnTo>
                    <a:pt x="58" y="920"/>
                  </a:lnTo>
                  <a:lnTo>
                    <a:pt x="0" y="96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85" name="Oval 42"/>
            <p:cNvSpPr>
              <a:spLocks noChangeArrowheads="1"/>
            </p:cNvSpPr>
            <p:nvPr/>
          </p:nvSpPr>
          <p:spPr bwMode="auto">
            <a:xfrm>
              <a:off x="1352" y="1642"/>
              <a:ext cx="471" cy="71"/>
            </a:xfrm>
            <a:prstGeom prst="ellipse">
              <a:avLst/>
            </a:prstGeom>
            <a:solidFill>
              <a:srgbClr val="C06000"/>
            </a:solidFill>
            <a:ln w="7938">
              <a:solidFill>
                <a:srgbClr val="E07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5048" name="Group 136"/>
          <p:cNvGrpSpPr>
            <a:grpSpLocks/>
          </p:cNvGrpSpPr>
          <p:nvPr/>
        </p:nvGrpSpPr>
        <p:grpSpPr bwMode="auto">
          <a:xfrm>
            <a:off x="4097312" y="2864079"/>
            <a:ext cx="909276" cy="1437292"/>
            <a:chOff x="2208" y="1636"/>
            <a:chExt cx="490" cy="821"/>
          </a:xfrm>
        </p:grpSpPr>
        <p:sp>
          <p:nvSpPr>
            <p:cNvPr id="67658" name="Oval 43"/>
            <p:cNvSpPr>
              <a:spLocks noChangeArrowheads="1"/>
            </p:cNvSpPr>
            <p:nvPr/>
          </p:nvSpPr>
          <p:spPr bwMode="auto">
            <a:xfrm>
              <a:off x="2354" y="2402"/>
              <a:ext cx="276" cy="55"/>
            </a:xfrm>
            <a:prstGeom prst="ellipse">
              <a:avLst/>
            </a:prstGeom>
            <a:solidFill>
              <a:srgbClr val="20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659" name="Group 44"/>
            <p:cNvGrpSpPr>
              <a:grpSpLocks/>
            </p:cNvGrpSpPr>
            <p:nvPr/>
          </p:nvGrpSpPr>
          <p:grpSpPr bwMode="auto">
            <a:xfrm>
              <a:off x="2361" y="2191"/>
              <a:ext cx="194" cy="261"/>
              <a:chOff x="605" y="2095"/>
              <a:chExt cx="194" cy="261"/>
            </a:xfrm>
          </p:grpSpPr>
          <p:sp>
            <p:nvSpPr>
              <p:cNvPr id="67666" name="Oval 45"/>
              <p:cNvSpPr>
                <a:spLocks noChangeArrowheads="1"/>
              </p:cNvSpPr>
              <p:nvPr/>
            </p:nvSpPr>
            <p:spPr bwMode="auto">
              <a:xfrm>
                <a:off x="648" y="2178"/>
                <a:ext cx="107" cy="83"/>
              </a:xfrm>
              <a:prstGeom prst="ellipse">
                <a:avLst/>
              </a:prstGeom>
              <a:solidFill>
                <a:srgbClr val="C0600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67" name="Oval 46"/>
              <p:cNvSpPr>
                <a:spLocks noChangeArrowheads="1"/>
              </p:cNvSpPr>
              <p:nvPr/>
            </p:nvSpPr>
            <p:spPr bwMode="auto">
              <a:xfrm>
                <a:off x="605" y="2304"/>
                <a:ext cx="194" cy="52"/>
              </a:xfrm>
              <a:prstGeom prst="ellipse">
                <a:avLst/>
              </a:prstGeom>
              <a:solidFill>
                <a:srgbClr val="E0700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68" name="Freeform 47"/>
              <p:cNvSpPr>
                <a:spLocks/>
              </p:cNvSpPr>
              <p:nvPr/>
            </p:nvSpPr>
            <p:spPr bwMode="auto">
              <a:xfrm>
                <a:off x="607" y="2287"/>
                <a:ext cx="190" cy="38"/>
              </a:xfrm>
              <a:custGeom>
                <a:avLst/>
                <a:gdLst>
                  <a:gd name="T0" fmla="*/ 0 w 381"/>
                  <a:gd name="T1" fmla="*/ 1 h 76"/>
                  <a:gd name="T2" fmla="*/ 1 w 381"/>
                  <a:gd name="T3" fmla="*/ 0 h 76"/>
                  <a:gd name="T4" fmla="*/ 1 w 381"/>
                  <a:gd name="T5" fmla="*/ 0 h 76"/>
                  <a:gd name="T6" fmla="*/ 2 w 381"/>
                  <a:gd name="T7" fmla="*/ 1 h 76"/>
                  <a:gd name="T8" fmla="*/ 0 w 381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1" h="76">
                    <a:moveTo>
                      <a:pt x="0" y="76"/>
                    </a:moveTo>
                    <a:lnTo>
                      <a:pt x="138" y="0"/>
                    </a:lnTo>
                    <a:lnTo>
                      <a:pt x="248" y="0"/>
                    </a:lnTo>
                    <a:lnTo>
                      <a:pt x="381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E07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69" name="Rectangle 48"/>
              <p:cNvSpPr>
                <a:spLocks noChangeArrowheads="1"/>
              </p:cNvSpPr>
              <p:nvPr/>
            </p:nvSpPr>
            <p:spPr bwMode="auto">
              <a:xfrm>
                <a:off x="679" y="2095"/>
                <a:ext cx="46" cy="191"/>
              </a:xfrm>
              <a:prstGeom prst="rect">
                <a:avLst/>
              </a:prstGeom>
              <a:solidFill>
                <a:srgbClr val="C06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70" name="Freeform 49"/>
              <p:cNvSpPr>
                <a:spLocks/>
              </p:cNvSpPr>
              <p:nvPr/>
            </p:nvSpPr>
            <p:spPr bwMode="auto">
              <a:xfrm>
                <a:off x="607" y="2321"/>
                <a:ext cx="188" cy="7"/>
              </a:xfrm>
              <a:custGeom>
                <a:avLst/>
                <a:gdLst>
                  <a:gd name="T0" fmla="*/ 0 w 377"/>
                  <a:gd name="T1" fmla="*/ 0 h 14"/>
                  <a:gd name="T2" fmla="*/ 0 w 377"/>
                  <a:gd name="T3" fmla="*/ 1 h 14"/>
                  <a:gd name="T4" fmla="*/ 2 w 377"/>
                  <a:gd name="T5" fmla="*/ 1 h 14"/>
                  <a:gd name="T6" fmla="*/ 2 w 377"/>
                  <a:gd name="T7" fmla="*/ 0 h 14"/>
                  <a:gd name="T8" fmla="*/ 0 w 37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7" h="14">
                    <a:moveTo>
                      <a:pt x="23" y="0"/>
                    </a:moveTo>
                    <a:lnTo>
                      <a:pt x="0" y="14"/>
                    </a:lnTo>
                    <a:lnTo>
                      <a:pt x="377" y="14"/>
                    </a:lnTo>
                    <a:lnTo>
                      <a:pt x="35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0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71" name="Oval 50"/>
              <p:cNvSpPr>
                <a:spLocks noChangeArrowheads="1"/>
              </p:cNvSpPr>
              <p:nvPr/>
            </p:nvSpPr>
            <p:spPr bwMode="auto">
              <a:xfrm>
                <a:off x="677" y="2282"/>
                <a:ext cx="49" cy="15"/>
              </a:xfrm>
              <a:prstGeom prst="ellipse">
                <a:avLst/>
              </a:prstGeom>
              <a:solidFill>
                <a:srgbClr val="C0600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72" name="Rectangle 51"/>
              <p:cNvSpPr>
                <a:spLocks noChangeArrowheads="1"/>
              </p:cNvSpPr>
              <p:nvPr/>
            </p:nvSpPr>
            <p:spPr bwMode="auto">
              <a:xfrm>
                <a:off x="679" y="2279"/>
                <a:ext cx="45" cy="11"/>
              </a:xfrm>
              <a:prstGeom prst="rect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73" name="Freeform 52"/>
              <p:cNvSpPr>
                <a:spLocks/>
              </p:cNvSpPr>
              <p:nvPr/>
            </p:nvSpPr>
            <p:spPr bwMode="auto">
              <a:xfrm>
                <a:off x="672" y="2183"/>
                <a:ext cx="8" cy="72"/>
              </a:xfrm>
              <a:custGeom>
                <a:avLst/>
                <a:gdLst>
                  <a:gd name="T0" fmla="*/ 0 w 16"/>
                  <a:gd name="T1" fmla="*/ 1 h 144"/>
                  <a:gd name="T2" fmla="*/ 1 w 16"/>
                  <a:gd name="T3" fmla="*/ 0 h 144"/>
                  <a:gd name="T4" fmla="*/ 1 w 16"/>
                  <a:gd name="T5" fmla="*/ 2 h 144"/>
                  <a:gd name="T6" fmla="*/ 0 w 16"/>
                  <a:gd name="T7" fmla="*/ 2 h 144"/>
                  <a:gd name="T8" fmla="*/ 0 w 16"/>
                  <a:gd name="T9" fmla="*/ 1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4">
                    <a:moveTo>
                      <a:pt x="0" y="11"/>
                    </a:moveTo>
                    <a:lnTo>
                      <a:pt x="16" y="0"/>
                    </a:lnTo>
                    <a:lnTo>
                      <a:pt x="16" y="144"/>
                    </a:lnTo>
                    <a:lnTo>
                      <a:pt x="0" y="13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74" name="Freeform 53"/>
              <p:cNvSpPr>
                <a:spLocks/>
              </p:cNvSpPr>
              <p:nvPr/>
            </p:nvSpPr>
            <p:spPr bwMode="auto">
              <a:xfrm>
                <a:off x="722" y="2183"/>
                <a:ext cx="8" cy="72"/>
              </a:xfrm>
              <a:custGeom>
                <a:avLst/>
                <a:gdLst>
                  <a:gd name="T0" fmla="*/ 0 w 17"/>
                  <a:gd name="T1" fmla="*/ 1 h 144"/>
                  <a:gd name="T2" fmla="*/ 0 w 17"/>
                  <a:gd name="T3" fmla="*/ 0 h 144"/>
                  <a:gd name="T4" fmla="*/ 0 w 17"/>
                  <a:gd name="T5" fmla="*/ 2 h 144"/>
                  <a:gd name="T6" fmla="*/ 0 w 17"/>
                  <a:gd name="T7" fmla="*/ 2 h 144"/>
                  <a:gd name="T8" fmla="*/ 0 w 17"/>
                  <a:gd name="T9" fmla="*/ 1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44">
                    <a:moveTo>
                      <a:pt x="17" y="11"/>
                    </a:moveTo>
                    <a:lnTo>
                      <a:pt x="0" y="0"/>
                    </a:lnTo>
                    <a:lnTo>
                      <a:pt x="0" y="144"/>
                    </a:lnTo>
                    <a:lnTo>
                      <a:pt x="17" y="136"/>
                    </a:ln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75" name="Oval 54"/>
              <p:cNvSpPr>
                <a:spLocks noChangeArrowheads="1"/>
              </p:cNvSpPr>
              <p:nvPr/>
            </p:nvSpPr>
            <p:spPr bwMode="auto">
              <a:xfrm>
                <a:off x="662" y="2185"/>
                <a:ext cx="88" cy="69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76" name="Freeform 55"/>
              <p:cNvSpPr>
                <a:spLocks/>
              </p:cNvSpPr>
              <p:nvPr/>
            </p:nvSpPr>
            <p:spPr bwMode="auto">
              <a:xfrm>
                <a:off x="697" y="2099"/>
                <a:ext cx="22" cy="193"/>
              </a:xfrm>
              <a:custGeom>
                <a:avLst/>
                <a:gdLst>
                  <a:gd name="T0" fmla="*/ 0 w 45"/>
                  <a:gd name="T1" fmla="*/ 0 h 386"/>
                  <a:gd name="T2" fmla="*/ 0 w 45"/>
                  <a:gd name="T3" fmla="*/ 0 h 386"/>
                  <a:gd name="T4" fmla="*/ 0 w 45"/>
                  <a:gd name="T5" fmla="*/ 4 h 386"/>
                  <a:gd name="T6" fmla="*/ 0 w 45"/>
                  <a:gd name="T7" fmla="*/ 4 h 386"/>
                  <a:gd name="T8" fmla="*/ 0 w 45"/>
                  <a:gd name="T9" fmla="*/ 3 h 386"/>
                  <a:gd name="T10" fmla="*/ 0 w 45"/>
                  <a:gd name="T11" fmla="*/ 3 h 386"/>
                  <a:gd name="T12" fmla="*/ 0 w 45"/>
                  <a:gd name="T13" fmla="*/ 0 h 3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386">
                    <a:moveTo>
                      <a:pt x="45" y="0"/>
                    </a:moveTo>
                    <a:lnTo>
                      <a:pt x="0" y="0"/>
                    </a:lnTo>
                    <a:lnTo>
                      <a:pt x="0" y="385"/>
                    </a:lnTo>
                    <a:lnTo>
                      <a:pt x="17" y="386"/>
                    </a:lnTo>
                    <a:lnTo>
                      <a:pt x="35" y="382"/>
                    </a:lnTo>
                    <a:lnTo>
                      <a:pt x="45" y="37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77" name="Freeform 56"/>
              <p:cNvSpPr>
                <a:spLocks/>
              </p:cNvSpPr>
              <p:nvPr/>
            </p:nvSpPr>
            <p:spPr bwMode="auto">
              <a:xfrm>
                <a:off x="646" y="2294"/>
                <a:ext cx="142" cy="48"/>
              </a:xfrm>
              <a:custGeom>
                <a:avLst/>
                <a:gdLst>
                  <a:gd name="T0" fmla="*/ 1 w 284"/>
                  <a:gd name="T1" fmla="*/ 0 h 97"/>
                  <a:gd name="T2" fmla="*/ 1 w 284"/>
                  <a:gd name="T3" fmla="*/ 0 h 97"/>
                  <a:gd name="T4" fmla="*/ 1 w 284"/>
                  <a:gd name="T5" fmla="*/ 0 h 97"/>
                  <a:gd name="T6" fmla="*/ 2 w 284"/>
                  <a:gd name="T7" fmla="*/ 0 h 97"/>
                  <a:gd name="T8" fmla="*/ 2 w 284"/>
                  <a:gd name="T9" fmla="*/ 0 h 97"/>
                  <a:gd name="T10" fmla="*/ 2 w 284"/>
                  <a:gd name="T11" fmla="*/ 0 h 97"/>
                  <a:gd name="T12" fmla="*/ 3 w 284"/>
                  <a:gd name="T13" fmla="*/ 0 h 97"/>
                  <a:gd name="T14" fmla="*/ 3 w 284"/>
                  <a:gd name="T15" fmla="*/ 0 h 97"/>
                  <a:gd name="T16" fmla="*/ 2 w 284"/>
                  <a:gd name="T17" fmla="*/ 0 h 97"/>
                  <a:gd name="T18" fmla="*/ 2 w 284"/>
                  <a:gd name="T19" fmla="*/ 0 h 97"/>
                  <a:gd name="T20" fmla="*/ 2 w 284"/>
                  <a:gd name="T21" fmla="*/ 0 h 97"/>
                  <a:gd name="T22" fmla="*/ 2 w 284"/>
                  <a:gd name="T23" fmla="*/ 0 h 97"/>
                  <a:gd name="T24" fmla="*/ 2 w 284"/>
                  <a:gd name="T25" fmla="*/ 0 h 97"/>
                  <a:gd name="T26" fmla="*/ 1 w 284"/>
                  <a:gd name="T27" fmla="*/ 0 h 97"/>
                  <a:gd name="T28" fmla="*/ 1 w 284"/>
                  <a:gd name="T29" fmla="*/ 0 h 97"/>
                  <a:gd name="T30" fmla="*/ 1 w 284"/>
                  <a:gd name="T31" fmla="*/ 0 h 97"/>
                  <a:gd name="T32" fmla="*/ 0 w 284"/>
                  <a:gd name="T33" fmla="*/ 0 h 97"/>
                  <a:gd name="T34" fmla="*/ 1 w 284"/>
                  <a:gd name="T35" fmla="*/ 0 h 9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84" h="97">
                    <a:moveTo>
                      <a:pt x="82" y="12"/>
                    </a:moveTo>
                    <a:lnTo>
                      <a:pt x="104" y="15"/>
                    </a:lnTo>
                    <a:lnTo>
                      <a:pt x="123" y="16"/>
                    </a:lnTo>
                    <a:lnTo>
                      <a:pt x="144" y="14"/>
                    </a:lnTo>
                    <a:lnTo>
                      <a:pt x="159" y="8"/>
                    </a:lnTo>
                    <a:lnTo>
                      <a:pt x="169" y="0"/>
                    </a:lnTo>
                    <a:lnTo>
                      <a:pt x="284" y="63"/>
                    </a:lnTo>
                    <a:lnTo>
                      <a:pt x="273" y="73"/>
                    </a:lnTo>
                    <a:lnTo>
                      <a:pt x="252" y="84"/>
                    </a:lnTo>
                    <a:lnTo>
                      <a:pt x="235" y="88"/>
                    </a:lnTo>
                    <a:lnTo>
                      <a:pt x="214" y="93"/>
                    </a:lnTo>
                    <a:lnTo>
                      <a:pt x="183" y="96"/>
                    </a:lnTo>
                    <a:lnTo>
                      <a:pt x="143" y="97"/>
                    </a:lnTo>
                    <a:lnTo>
                      <a:pt x="104" y="97"/>
                    </a:lnTo>
                    <a:lnTo>
                      <a:pt x="64" y="96"/>
                    </a:lnTo>
                    <a:lnTo>
                      <a:pt x="30" y="91"/>
                    </a:lnTo>
                    <a:lnTo>
                      <a:pt x="0" y="78"/>
                    </a:lnTo>
                    <a:lnTo>
                      <a:pt x="82" y="12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660" name="Oval 57"/>
            <p:cNvSpPr>
              <a:spLocks noChangeArrowheads="1"/>
            </p:cNvSpPr>
            <p:nvPr/>
          </p:nvSpPr>
          <p:spPr bwMode="auto">
            <a:xfrm>
              <a:off x="2302" y="1987"/>
              <a:ext cx="303" cy="22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61" name="Freeform 58"/>
            <p:cNvSpPr>
              <a:spLocks/>
            </p:cNvSpPr>
            <p:nvPr/>
          </p:nvSpPr>
          <p:spPr bwMode="auto">
            <a:xfrm>
              <a:off x="2208" y="1680"/>
              <a:ext cx="489" cy="448"/>
            </a:xfrm>
            <a:custGeom>
              <a:avLst/>
              <a:gdLst>
                <a:gd name="T0" fmla="*/ 0 w 978"/>
                <a:gd name="T1" fmla="*/ 0 h 895"/>
                <a:gd name="T2" fmla="*/ 2 w 978"/>
                <a:gd name="T3" fmla="*/ 7 h 895"/>
                <a:gd name="T4" fmla="*/ 7 w 978"/>
                <a:gd name="T5" fmla="*/ 7 h 895"/>
                <a:gd name="T6" fmla="*/ 8 w 978"/>
                <a:gd name="T7" fmla="*/ 0 h 895"/>
                <a:gd name="T8" fmla="*/ 0 w 978"/>
                <a:gd name="T9" fmla="*/ 0 h 8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8" h="895">
                  <a:moveTo>
                    <a:pt x="0" y="0"/>
                  </a:moveTo>
                  <a:lnTo>
                    <a:pt x="198" y="895"/>
                  </a:lnTo>
                  <a:lnTo>
                    <a:pt x="783" y="895"/>
                  </a:lnTo>
                  <a:lnTo>
                    <a:pt x="9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62" name="Freeform 59"/>
            <p:cNvSpPr>
              <a:spLocks/>
            </p:cNvSpPr>
            <p:nvPr/>
          </p:nvSpPr>
          <p:spPr bwMode="auto">
            <a:xfrm>
              <a:off x="2309" y="2123"/>
              <a:ext cx="291" cy="9"/>
            </a:xfrm>
            <a:custGeom>
              <a:avLst/>
              <a:gdLst>
                <a:gd name="T0" fmla="*/ 0 w 581"/>
                <a:gd name="T1" fmla="*/ 0 h 18"/>
                <a:gd name="T2" fmla="*/ 1 w 581"/>
                <a:gd name="T3" fmla="*/ 1 h 18"/>
                <a:gd name="T4" fmla="*/ 5 w 581"/>
                <a:gd name="T5" fmla="*/ 1 h 18"/>
                <a:gd name="T6" fmla="*/ 5 w 581"/>
                <a:gd name="T7" fmla="*/ 0 h 18"/>
                <a:gd name="T8" fmla="*/ 0 w 58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1" h="18">
                  <a:moveTo>
                    <a:pt x="0" y="0"/>
                  </a:moveTo>
                  <a:lnTo>
                    <a:pt x="2" y="18"/>
                  </a:lnTo>
                  <a:lnTo>
                    <a:pt x="575" y="18"/>
                  </a:lnTo>
                  <a:lnTo>
                    <a:pt x="5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63" name="Oval 60"/>
            <p:cNvSpPr>
              <a:spLocks noChangeArrowheads="1"/>
            </p:cNvSpPr>
            <p:nvPr/>
          </p:nvSpPr>
          <p:spPr bwMode="auto">
            <a:xfrm>
              <a:off x="2208" y="1636"/>
              <a:ext cx="490" cy="82"/>
            </a:xfrm>
            <a:prstGeom prst="ellipse">
              <a:avLst/>
            </a:prstGeom>
            <a:solidFill>
              <a:srgbClr val="FFA04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64" name="Freeform 61"/>
            <p:cNvSpPr>
              <a:spLocks/>
            </p:cNvSpPr>
            <p:nvPr/>
          </p:nvSpPr>
          <p:spPr bwMode="auto">
            <a:xfrm>
              <a:off x="2455" y="1709"/>
              <a:ext cx="208" cy="480"/>
            </a:xfrm>
            <a:custGeom>
              <a:avLst/>
              <a:gdLst>
                <a:gd name="T0" fmla="*/ 0 w 415"/>
                <a:gd name="T1" fmla="*/ 7 h 961"/>
                <a:gd name="T2" fmla="*/ 1 w 415"/>
                <a:gd name="T3" fmla="*/ 7 h 961"/>
                <a:gd name="T4" fmla="*/ 1 w 415"/>
                <a:gd name="T5" fmla="*/ 7 h 961"/>
                <a:gd name="T6" fmla="*/ 2 w 415"/>
                <a:gd name="T7" fmla="*/ 7 h 961"/>
                <a:gd name="T8" fmla="*/ 2 w 415"/>
                <a:gd name="T9" fmla="*/ 6 h 961"/>
                <a:gd name="T10" fmla="*/ 2 w 415"/>
                <a:gd name="T11" fmla="*/ 6 h 961"/>
                <a:gd name="T12" fmla="*/ 2 w 415"/>
                <a:gd name="T13" fmla="*/ 6 h 961"/>
                <a:gd name="T14" fmla="*/ 3 w 415"/>
                <a:gd name="T15" fmla="*/ 5 h 961"/>
                <a:gd name="T16" fmla="*/ 3 w 415"/>
                <a:gd name="T17" fmla="*/ 5 h 961"/>
                <a:gd name="T18" fmla="*/ 3 w 415"/>
                <a:gd name="T19" fmla="*/ 4 h 961"/>
                <a:gd name="T20" fmla="*/ 4 w 415"/>
                <a:gd name="T21" fmla="*/ 0 h 961"/>
                <a:gd name="T22" fmla="*/ 3 w 415"/>
                <a:gd name="T23" fmla="*/ 0 h 961"/>
                <a:gd name="T24" fmla="*/ 3 w 415"/>
                <a:gd name="T25" fmla="*/ 0 h 961"/>
                <a:gd name="T26" fmla="*/ 2 w 415"/>
                <a:gd name="T27" fmla="*/ 0 h 961"/>
                <a:gd name="T28" fmla="*/ 1 w 415"/>
                <a:gd name="T29" fmla="*/ 0 h 961"/>
                <a:gd name="T30" fmla="*/ 1 w 415"/>
                <a:gd name="T31" fmla="*/ 5 h 961"/>
                <a:gd name="T32" fmla="*/ 1 w 415"/>
                <a:gd name="T33" fmla="*/ 5 h 961"/>
                <a:gd name="T34" fmla="*/ 1 w 415"/>
                <a:gd name="T35" fmla="*/ 6 h 961"/>
                <a:gd name="T36" fmla="*/ 1 w 415"/>
                <a:gd name="T37" fmla="*/ 6 h 961"/>
                <a:gd name="T38" fmla="*/ 1 w 415"/>
                <a:gd name="T39" fmla="*/ 7 h 961"/>
                <a:gd name="T40" fmla="*/ 0 w 415"/>
                <a:gd name="T41" fmla="*/ 7 h 9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5" h="961">
                  <a:moveTo>
                    <a:pt x="0" y="961"/>
                  </a:moveTo>
                  <a:lnTo>
                    <a:pt x="51" y="954"/>
                  </a:lnTo>
                  <a:lnTo>
                    <a:pt x="103" y="940"/>
                  </a:lnTo>
                  <a:lnTo>
                    <a:pt x="151" y="913"/>
                  </a:lnTo>
                  <a:lnTo>
                    <a:pt x="199" y="879"/>
                  </a:lnTo>
                  <a:lnTo>
                    <a:pt x="223" y="837"/>
                  </a:lnTo>
                  <a:lnTo>
                    <a:pt x="243" y="779"/>
                  </a:lnTo>
                  <a:lnTo>
                    <a:pt x="261" y="721"/>
                  </a:lnTo>
                  <a:lnTo>
                    <a:pt x="274" y="669"/>
                  </a:lnTo>
                  <a:lnTo>
                    <a:pt x="292" y="604"/>
                  </a:lnTo>
                  <a:lnTo>
                    <a:pt x="415" y="0"/>
                  </a:lnTo>
                  <a:lnTo>
                    <a:pt x="364" y="18"/>
                  </a:lnTo>
                  <a:lnTo>
                    <a:pt x="312" y="28"/>
                  </a:lnTo>
                  <a:lnTo>
                    <a:pt x="216" y="38"/>
                  </a:lnTo>
                  <a:lnTo>
                    <a:pt x="106" y="45"/>
                  </a:lnTo>
                  <a:lnTo>
                    <a:pt x="110" y="680"/>
                  </a:lnTo>
                  <a:lnTo>
                    <a:pt x="106" y="762"/>
                  </a:lnTo>
                  <a:lnTo>
                    <a:pt x="99" y="824"/>
                  </a:lnTo>
                  <a:lnTo>
                    <a:pt x="86" y="879"/>
                  </a:lnTo>
                  <a:lnTo>
                    <a:pt x="58" y="920"/>
                  </a:lnTo>
                  <a:lnTo>
                    <a:pt x="0" y="96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65" name="Oval 62"/>
            <p:cNvSpPr>
              <a:spLocks noChangeArrowheads="1"/>
            </p:cNvSpPr>
            <p:nvPr/>
          </p:nvSpPr>
          <p:spPr bwMode="auto">
            <a:xfrm>
              <a:off x="2216" y="1642"/>
              <a:ext cx="471" cy="71"/>
            </a:xfrm>
            <a:prstGeom prst="ellipse">
              <a:avLst/>
            </a:prstGeom>
            <a:solidFill>
              <a:srgbClr val="C06000"/>
            </a:solidFill>
            <a:ln w="7938">
              <a:solidFill>
                <a:srgbClr val="E07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5047" name="Group 135"/>
          <p:cNvGrpSpPr>
            <a:grpSpLocks/>
          </p:cNvGrpSpPr>
          <p:nvPr/>
        </p:nvGrpSpPr>
        <p:grpSpPr bwMode="auto">
          <a:xfrm>
            <a:off x="5789680" y="2864079"/>
            <a:ext cx="909276" cy="1437292"/>
            <a:chOff x="3120" y="1636"/>
            <a:chExt cx="490" cy="821"/>
          </a:xfrm>
        </p:grpSpPr>
        <p:sp>
          <p:nvSpPr>
            <p:cNvPr id="67638" name="Oval 63"/>
            <p:cNvSpPr>
              <a:spLocks noChangeArrowheads="1"/>
            </p:cNvSpPr>
            <p:nvPr/>
          </p:nvSpPr>
          <p:spPr bwMode="auto">
            <a:xfrm>
              <a:off x="3266" y="2402"/>
              <a:ext cx="276" cy="55"/>
            </a:xfrm>
            <a:prstGeom prst="ellipse">
              <a:avLst/>
            </a:prstGeom>
            <a:solidFill>
              <a:srgbClr val="20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639" name="Group 64"/>
            <p:cNvGrpSpPr>
              <a:grpSpLocks/>
            </p:cNvGrpSpPr>
            <p:nvPr/>
          </p:nvGrpSpPr>
          <p:grpSpPr bwMode="auto">
            <a:xfrm>
              <a:off x="3273" y="2191"/>
              <a:ext cx="194" cy="261"/>
              <a:chOff x="605" y="2095"/>
              <a:chExt cx="194" cy="261"/>
            </a:xfrm>
          </p:grpSpPr>
          <p:sp>
            <p:nvSpPr>
              <p:cNvPr id="67646" name="Oval 65"/>
              <p:cNvSpPr>
                <a:spLocks noChangeArrowheads="1"/>
              </p:cNvSpPr>
              <p:nvPr/>
            </p:nvSpPr>
            <p:spPr bwMode="auto">
              <a:xfrm>
                <a:off x="648" y="2178"/>
                <a:ext cx="107" cy="83"/>
              </a:xfrm>
              <a:prstGeom prst="ellipse">
                <a:avLst/>
              </a:prstGeom>
              <a:solidFill>
                <a:srgbClr val="C0600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47" name="Oval 66"/>
              <p:cNvSpPr>
                <a:spLocks noChangeArrowheads="1"/>
              </p:cNvSpPr>
              <p:nvPr/>
            </p:nvSpPr>
            <p:spPr bwMode="auto">
              <a:xfrm>
                <a:off x="605" y="2304"/>
                <a:ext cx="194" cy="52"/>
              </a:xfrm>
              <a:prstGeom prst="ellipse">
                <a:avLst/>
              </a:prstGeom>
              <a:solidFill>
                <a:srgbClr val="E0700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48" name="Freeform 67"/>
              <p:cNvSpPr>
                <a:spLocks/>
              </p:cNvSpPr>
              <p:nvPr/>
            </p:nvSpPr>
            <p:spPr bwMode="auto">
              <a:xfrm>
                <a:off x="607" y="2287"/>
                <a:ext cx="190" cy="38"/>
              </a:xfrm>
              <a:custGeom>
                <a:avLst/>
                <a:gdLst>
                  <a:gd name="T0" fmla="*/ 0 w 381"/>
                  <a:gd name="T1" fmla="*/ 1 h 76"/>
                  <a:gd name="T2" fmla="*/ 1 w 381"/>
                  <a:gd name="T3" fmla="*/ 0 h 76"/>
                  <a:gd name="T4" fmla="*/ 1 w 381"/>
                  <a:gd name="T5" fmla="*/ 0 h 76"/>
                  <a:gd name="T6" fmla="*/ 2 w 381"/>
                  <a:gd name="T7" fmla="*/ 1 h 76"/>
                  <a:gd name="T8" fmla="*/ 0 w 381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1" h="76">
                    <a:moveTo>
                      <a:pt x="0" y="76"/>
                    </a:moveTo>
                    <a:lnTo>
                      <a:pt x="138" y="0"/>
                    </a:lnTo>
                    <a:lnTo>
                      <a:pt x="248" y="0"/>
                    </a:lnTo>
                    <a:lnTo>
                      <a:pt x="381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E07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49" name="Rectangle 68"/>
              <p:cNvSpPr>
                <a:spLocks noChangeArrowheads="1"/>
              </p:cNvSpPr>
              <p:nvPr/>
            </p:nvSpPr>
            <p:spPr bwMode="auto">
              <a:xfrm>
                <a:off x="679" y="2095"/>
                <a:ext cx="46" cy="191"/>
              </a:xfrm>
              <a:prstGeom prst="rect">
                <a:avLst/>
              </a:prstGeom>
              <a:solidFill>
                <a:srgbClr val="C06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50" name="Freeform 69"/>
              <p:cNvSpPr>
                <a:spLocks/>
              </p:cNvSpPr>
              <p:nvPr/>
            </p:nvSpPr>
            <p:spPr bwMode="auto">
              <a:xfrm>
                <a:off x="607" y="2321"/>
                <a:ext cx="188" cy="7"/>
              </a:xfrm>
              <a:custGeom>
                <a:avLst/>
                <a:gdLst>
                  <a:gd name="T0" fmla="*/ 0 w 377"/>
                  <a:gd name="T1" fmla="*/ 0 h 14"/>
                  <a:gd name="T2" fmla="*/ 0 w 377"/>
                  <a:gd name="T3" fmla="*/ 1 h 14"/>
                  <a:gd name="T4" fmla="*/ 2 w 377"/>
                  <a:gd name="T5" fmla="*/ 1 h 14"/>
                  <a:gd name="T6" fmla="*/ 2 w 377"/>
                  <a:gd name="T7" fmla="*/ 0 h 14"/>
                  <a:gd name="T8" fmla="*/ 0 w 37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7" h="14">
                    <a:moveTo>
                      <a:pt x="23" y="0"/>
                    </a:moveTo>
                    <a:lnTo>
                      <a:pt x="0" y="14"/>
                    </a:lnTo>
                    <a:lnTo>
                      <a:pt x="377" y="14"/>
                    </a:lnTo>
                    <a:lnTo>
                      <a:pt x="35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0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51" name="Oval 70"/>
              <p:cNvSpPr>
                <a:spLocks noChangeArrowheads="1"/>
              </p:cNvSpPr>
              <p:nvPr/>
            </p:nvSpPr>
            <p:spPr bwMode="auto">
              <a:xfrm>
                <a:off x="677" y="2282"/>
                <a:ext cx="49" cy="15"/>
              </a:xfrm>
              <a:prstGeom prst="ellipse">
                <a:avLst/>
              </a:prstGeom>
              <a:solidFill>
                <a:srgbClr val="C0600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52" name="Rectangle 71"/>
              <p:cNvSpPr>
                <a:spLocks noChangeArrowheads="1"/>
              </p:cNvSpPr>
              <p:nvPr/>
            </p:nvSpPr>
            <p:spPr bwMode="auto">
              <a:xfrm>
                <a:off x="679" y="2279"/>
                <a:ext cx="45" cy="11"/>
              </a:xfrm>
              <a:prstGeom prst="rect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53" name="Freeform 72"/>
              <p:cNvSpPr>
                <a:spLocks/>
              </p:cNvSpPr>
              <p:nvPr/>
            </p:nvSpPr>
            <p:spPr bwMode="auto">
              <a:xfrm>
                <a:off x="672" y="2183"/>
                <a:ext cx="8" cy="72"/>
              </a:xfrm>
              <a:custGeom>
                <a:avLst/>
                <a:gdLst>
                  <a:gd name="T0" fmla="*/ 0 w 16"/>
                  <a:gd name="T1" fmla="*/ 1 h 144"/>
                  <a:gd name="T2" fmla="*/ 1 w 16"/>
                  <a:gd name="T3" fmla="*/ 0 h 144"/>
                  <a:gd name="T4" fmla="*/ 1 w 16"/>
                  <a:gd name="T5" fmla="*/ 2 h 144"/>
                  <a:gd name="T6" fmla="*/ 0 w 16"/>
                  <a:gd name="T7" fmla="*/ 2 h 144"/>
                  <a:gd name="T8" fmla="*/ 0 w 16"/>
                  <a:gd name="T9" fmla="*/ 1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4">
                    <a:moveTo>
                      <a:pt x="0" y="11"/>
                    </a:moveTo>
                    <a:lnTo>
                      <a:pt x="16" y="0"/>
                    </a:lnTo>
                    <a:lnTo>
                      <a:pt x="16" y="144"/>
                    </a:lnTo>
                    <a:lnTo>
                      <a:pt x="0" y="13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54" name="Freeform 73"/>
              <p:cNvSpPr>
                <a:spLocks/>
              </p:cNvSpPr>
              <p:nvPr/>
            </p:nvSpPr>
            <p:spPr bwMode="auto">
              <a:xfrm>
                <a:off x="722" y="2183"/>
                <a:ext cx="8" cy="72"/>
              </a:xfrm>
              <a:custGeom>
                <a:avLst/>
                <a:gdLst>
                  <a:gd name="T0" fmla="*/ 0 w 17"/>
                  <a:gd name="T1" fmla="*/ 1 h 144"/>
                  <a:gd name="T2" fmla="*/ 0 w 17"/>
                  <a:gd name="T3" fmla="*/ 0 h 144"/>
                  <a:gd name="T4" fmla="*/ 0 w 17"/>
                  <a:gd name="T5" fmla="*/ 2 h 144"/>
                  <a:gd name="T6" fmla="*/ 0 w 17"/>
                  <a:gd name="T7" fmla="*/ 2 h 144"/>
                  <a:gd name="T8" fmla="*/ 0 w 17"/>
                  <a:gd name="T9" fmla="*/ 1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44">
                    <a:moveTo>
                      <a:pt x="17" y="11"/>
                    </a:moveTo>
                    <a:lnTo>
                      <a:pt x="0" y="0"/>
                    </a:lnTo>
                    <a:lnTo>
                      <a:pt x="0" y="144"/>
                    </a:lnTo>
                    <a:lnTo>
                      <a:pt x="17" y="136"/>
                    </a:ln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55" name="Oval 74"/>
              <p:cNvSpPr>
                <a:spLocks noChangeArrowheads="1"/>
              </p:cNvSpPr>
              <p:nvPr/>
            </p:nvSpPr>
            <p:spPr bwMode="auto">
              <a:xfrm>
                <a:off x="662" y="2185"/>
                <a:ext cx="88" cy="69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56" name="Freeform 75"/>
              <p:cNvSpPr>
                <a:spLocks/>
              </p:cNvSpPr>
              <p:nvPr/>
            </p:nvSpPr>
            <p:spPr bwMode="auto">
              <a:xfrm>
                <a:off x="697" y="2099"/>
                <a:ext cx="22" cy="193"/>
              </a:xfrm>
              <a:custGeom>
                <a:avLst/>
                <a:gdLst>
                  <a:gd name="T0" fmla="*/ 0 w 45"/>
                  <a:gd name="T1" fmla="*/ 0 h 386"/>
                  <a:gd name="T2" fmla="*/ 0 w 45"/>
                  <a:gd name="T3" fmla="*/ 0 h 386"/>
                  <a:gd name="T4" fmla="*/ 0 w 45"/>
                  <a:gd name="T5" fmla="*/ 4 h 386"/>
                  <a:gd name="T6" fmla="*/ 0 w 45"/>
                  <a:gd name="T7" fmla="*/ 4 h 386"/>
                  <a:gd name="T8" fmla="*/ 0 w 45"/>
                  <a:gd name="T9" fmla="*/ 3 h 386"/>
                  <a:gd name="T10" fmla="*/ 0 w 45"/>
                  <a:gd name="T11" fmla="*/ 3 h 386"/>
                  <a:gd name="T12" fmla="*/ 0 w 45"/>
                  <a:gd name="T13" fmla="*/ 0 h 3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386">
                    <a:moveTo>
                      <a:pt x="45" y="0"/>
                    </a:moveTo>
                    <a:lnTo>
                      <a:pt x="0" y="0"/>
                    </a:lnTo>
                    <a:lnTo>
                      <a:pt x="0" y="385"/>
                    </a:lnTo>
                    <a:lnTo>
                      <a:pt x="17" y="386"/>
                    </a:lnTo>
                    <a:lnTo>
                      <a:pt x="35" y="382"/>
                    </a:lnTo>
                    <a:lnTo>
                      <a:pt x="45" y="37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57" name="Freeform 76"/>
              <p:cNvSpPr>
                <a:spLocks/>
              </p:cNvSpPr>
              <p:nvPr/>
            </p:nvSpPr>
            <p:spPr bwMode="auto">
              <a:xfrm>
                <a:off x="646" y="2294"/>
                <a:ext cx="142" cy="48"/>
              </a:xfrm>
              <a:custGeom>
                <a:avLst/>
                <a:gdLst>
                  <a:gd name="T0" fmla="*/ 1 w 284"/>
                  <a:gd name="T1" fmla="*/ 0 h 97"/>
                  <a:gd name="T2" fmla="*/ 1 w 284"/>
                  <a:gd name="T3" fmla="*/ 0 h 97"/>
                  <a:gd name="T4" fmla="*/ 1 w 284"/>
                  <a:gd name="T5" fmla="*/ 0 h 97"/>
                  <a:gd name="T6" fmla="*/ 2 w 284"/>
                  <a:gd name="T7" fmla="*/ 0 h 97"/>
                  <a:gd name="T8" fmla="*/ 2 w 284"/>
                  <a:gd name="T9" fmla="*/ 0 h 97"/>
                  <a:gd name="T10" fmla="*/ 2 w 284"/>
                  <a:gd name="T11" fmla="*/ 0 h 97"/>
                  <a:gd name="T12" fmla="*/ 3 w 284"/>
                  <a:gd name="T13" fmla="*/ 0 h 97"/>
                  <a:gd name="T14" fmla="*/ 3 w 284"/>
                  <a:gd name="T15" fmla="*/ 0 h 97"/>
                  <a:gd name="T16" fmla="*/ 2 w 284"/>
                  <a:gd name="T17" fmla="*/ 0 h 97"/>
                  <a:gd name="T18" fmla="*/ 2 w 284"/>
                  <a:gd name="T19" fmla="*/ 0 h 97"/>
                  <a:gd name="T20" fmla="*/ 2 w 284"/>
                  <a:gd name="T21" fmla="*/ 0 h 97"/>
                  <a:gd name="T22" fmla="*/ 2 w 284"/>
                  <a:gd name="T23" fmla="*/ 0 h 97"/>
                  <a:gd name="T24" fmla="*/ 2 w 284"/>
                  <a:gd name="T25" fmla="*/ 0 h 97"/>
                  <a:gd name="T26" fmla="*/ 1 w 284"/>
                  <a:gd name="T27" fmla="*/ 0 h 97"/>
                  <a:gd name="T28" fmla="*/ 1 w 284"/>
                  <a:gd name="T29" fmla="*/ 0 h 97"/>
                  <a:gd name="T30" fmla="*/ 1 w 284"/>
                  <a:gd name="T31" fmla="*/ 0 h 97"/>
                  <a:gd name="T32" fmla="*/ 0 w 284"/>
                  <a:gd name="T33" fmla="*/ 0 h 97"/>
                  <a:gd name="T34" fmla="*/ 1 w 284"/>
                  <a:gd name="T35" fmla="*/ 0 h 9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84" h="97">
                    <a:moveTo>
                      <a:pt x="82" y="12"/>
                    </a:moveTo>
                    <a:lnTo>
                      <a:pt x="104" y="15"/>
                    </a:lnTo>
                    <a:lnTo>
                      <a:pt x="123" y="16"/>
                    </a:lnTo>
                    <a:lnTo>
                      <a:pt x="144" y="14"/>
                    </a:lnTo>
                    <a:lnTo>
                      <a:pt x="159" y="8"/>
                    </a:lnTo>
                    <a:lnTo>
                      <a:pt x="169" y="0"/>
                    </a:lnTo>
                    <a:lnTo>
                      <a:pt x="284" y="63"/>
                    </a:lnTo>
                    <a:lnTo>
                      <a:pt x="273" y="73"/>
                    </a:lnTo>
                    <a:lnTo>
                      <a:pt x="252" y="84"/>
                    </a:lnTo>
                    <a:lnTo>
                      <a:pt x="235" y="88"/>
                    </a:lnTo>
                    <a:lnTo>
                      <a:pt x="214" y="93"/>
                    </a:lnTo>
                    <a:lnTo>
                      <a:pt x="183" y="96"/>
                    </a:lnTo>
                    <a:lnTo>
                      <a:pt x="143" y="97"/>
                    </a:lnTo>
                    <a:lnTo>
                      <a:pt x="104" y="97"/>
                    </a:lnTo>
                    <a:lnTo>
                      <a:pt x="64" y="96"/>
                    </a:lnTo>
                    <a:lnTo>
                      <a:pt x="30" y="91"/>
                    </a:lnTo>
                    <a:lnTo>
                      <a:pt x="0" y="78"/>
                    </a:lnTo>
                    <a:lnTo>
                      <a:pt x="82" y="12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640" name="Oval 77"/>
            <p:cNvSpPr>
              <a:spLocks noChangeArrowheads="1"/>
            </p:cNvSpPr>
            <p:nvPr/>
          </p:nvSpPr>
          <p:spPr bwMode="auto">
            <a:xfrm>
              <a:off x="3214" y="1987"/>
              <a:ext cx="303" cy="226"/>
            </a:xfrm>
            <a:prstGeom prst="ellipse">
              <a:avLst/>
            </a:prstGeom>
            <a:solidFill>
              <a:srgbClr val="FF8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41" name="Freeform 78"/>
            <p:cNvSpPr>
              <a:spLocks/>
            </p:cNvSpPr>
            <p:nvPr/>
          </p:nvSpPr>
          <p:spPr bwMode="auto">
            <a:xfrm>
              <a:off x="3120" y="1680"/>
              <a:ext cx="489" cy="448"/>
            </a:xfrm>
            <a:custGeom>
              <a:avLst/>
              <a:gdLst>
                <a:gd name="T0" fmla="*/ 0 w 978"/>
                <a:gd name="T1" fmla="*/ 0 h 895"/>
                <a:gd name="T2" fmla="*/ 2 w 978"/>
                <a:gd name="T3" fmla="*/ 7 h 895"/>
                <a:gd name="T4" fmla="*/ 7 w 978"/>
                <a:gd name="T5" fmla="*/ 7 h 895"/>
                <a:gd name="T6" fmla="*/ 8 w 978"/>
                <a:gd name="T7" fmla="*/ 0 h 895"/>
                <a:gd name="T8" fmla="*/ 0 w 978"/>
                <a:gd name="T9" fmla="*/ 0 h 8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8" h="895">
                  <a:moveTo>
                    <a:pt x="0" y="0"/>
                  </a:moveTo>
                  <a:lnTo>
                    <a:pt x="198" y="895"/>
                  </a:lnTo>
                  <a:lnTo>
                    <a:pt x="783" y="895"/>
                  </a:lnTo>
                  <a:lnTo>
                    <a:pt x="9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42" name="Freeform 79"/>
            <p:cNvSpPr>
              <a:spLocks/>
            </p:cNvSpPr>
            <p:nvPr/>
          </p:nvSpPr>
          <p:spPr bwMode="auto">
            <a:xfrm>
              <a:off x="3221" y="2123"/>
              <a:ext cx="291" cy="9"/>
            </a:xfrm>
            <a:custGeom>
              <a:avLst/>
              <a:gdLst>
                <a:gd name="T0" fmla="*/ 0 w 581"/>
                <a:gd name="T1" fmla="*/ 0 h 18"/>
                <a:gd name="T2" fmla="*/ 1 w 581"/>
                <a:gd name="T3" fmla="*/ 1 h 18"/>
                <a:gd name="T4" fmla="*/ 5 w 581"/>
                <a:gd name="T5" fmla="*/ 1 h 18"/>
                <a:gd name="T6" fmla="*/ 5 w 581"/>
                <a:gd name="T7" fmla="*/ 0 h 18"/>
                <a:gd name="T8" fmla="*/ 0 w 58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1" h="18">
                  <a:moveTo>
                    <a:pt x="0" y="0"/>
                  </a:moveTo>
                  <a:lnTo>
                    <a:pt x="2" y="18"/>
                  </a:lnTo>
                  <a:lnTo>
                    <a:pt x="575" y="18"/>
                  </a:lnTo>
                  <a:lnTo>
                    <a:pt x="5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43" name="Oval 80"/>
            <p:cNvSpPr>
              <a:spLocks noChangeArrowheads="1"/>
            </p:cNvSpPr>
            <p:nvPr/>
          </p:nvSpPr>
          <p:spPr bwMode="auto">
            <a:xfrm>
              <a:off x="3120" y="1636"/>
              <a:ext cx="490" cy="82"/>
            </a:xfrm>
            <a:prstGeom prst="ellipse">
              <a:avLst/>
            </a:prstGeom>
            <a:solidFill>
              <a:srgbClr val="FFA04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44" name="Freeform 81"/>
            <p:cNvSpPr>
              <a:spLocks/>
            </p:cNvSpPr>
            <p:nvPr/>
          </p:nvSpPr>
          <p:spPr bwMode="auto">
            <a:xfrm>
              <a:off x="3367" y="1709"/>
              <a:ext cx="208" cy="480"/>
            </a:xfrm>
            <a:custGeom>
              <a:avLst/>
              <a:gdLst>
                <a:gd name="T0" fmla="*/ 0 w 415"/>
                <a:gd name="T1" fmla="*/ 7 h 961"/>
                <a:gd name="T2" fmla="*/ 1 w 415"/>
                <a:gd name="T3" fmla="*/ 7 h 961"/>
                <a:gd name="T4" fmla="*/ 1 w 415"/>
                <a:gd name="T5" fmla="*/ 7 h 961"/>
                <a:gd name="T6" fmla="*/ 2 w 415"/>
                <a:gd name="T7" fmla="*/ 7 h 961"/>
                <a:gd name="T8" fmla="*/ 2 w 415"/>
                <a:gd name="T9" fmla="*/ 6 h 961"/>
                <a:gd name="T10" fmla="*/ 2 w 415"/>
                <a:gd name="T11" fmla="*/ 6 h 961"/>
                <a:gd name="T12" fmla="*/ 2 w 415"/>
                <a:gd name="T13" fmla="*/ 6 h 961"/>
                <a:gd name="T14" fmla="*/ 3 w 415"/>
                <a:gd name="T15" fmla="*/ 5 h 961"/>
                <a:gd name="T16" fmla="*/ 3 w 415"/>
                <a:gd name="T17" fmla="*/ 5 h 961"/>
                <a:gd name="T18" fmla="*/ 3 w 415"/>
                <a:gd name="T19" fmla="*/ 4 h 961"/>
                <a:gd name="T20" fmla="*/ 4 w 415"/>
                <a:gd name="T21" fmla="*/ 0 h 961"/>
                <a:gd name="T22" fmla="*/ 3 w 415"/>
                <a:gd name="T23" fmla="*/ 0 h 961"/>
                <a:gd name="T24" fmla="*/ 3 w 415"/>
                <a:gd name="T25" fmla="*/ 0 h 961"/>
                <a:gd name="T26" fmla="*/ 2 w 415"/>
                <a:gd name="T27" fmla="*/ 0 h 961"/>
                <a:gd name="T28" fmla="*/ 1 w 415"/>
                <a:gd name="T29" fmla="*/ 0 h 961"/>
                <a:gd name="T30" fmla="*/ 1 w 415"/>
                <a:gd name="T31" fmla="*/ 5 h 961"/>
                <a:gd name="T32" fmla="*/ 1 w 415"/>
                <a:gd name="T33" fmla="*/ 5 h 961"/>
                <a:gd name="T34" fmla="*/ 1 w 415"/>
                <a:gd name="T35" fmla="*/ 6 h 961"/>
                <a:gd name="T36" fmla="*/ 1 w 415"/>
                <a:gd name="T37" fmla="*/ 6 h 961"/>
                <a:gd name="T38" fmla="*/ 1 w 415"/>
                <a:gd name="T39" fmla="*/ 7 h 961"/>
                <a:gd name="T40" fmla="*/ 0 w 415"/>
                <a:gd name="T41" fmla="*/ 7 h 9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5" h="961">
                  <a:moveTo>
                    <a:pt x="0" y="961"/>
                  </a:moveTo>
                  <a:lnTo>
                    <a:pt x="51" y="954"/>
                  </a:lnTo>
                  <a:lnTo>
                    <a:pt x="103" y="940"/>
                  </a:lnTo>
                  <a:lnTo>
                    <a:pt x="151" y="913"/>
                  </a:lnTo>
                  <a:lnTo>
                    <a:pt x="199" y="879"/>
                  </a:lnTo>
                  <a:lnTo>
                    <a:pt x="223" y="837"/>
                  </a:lnTo>
                  <a:lnTo>
                    <a:pt x="243" y="779"/>
                  </a:lnTo>
                  <a:lnTo>
                    <a:pt x="261" y="721"/>
                  </a:lnTo>
                  <a:lnTo>
                    <a:pt x="274" y="669"/>
                  </a:lnTo>
                  <a:lnTo>
                    <a:pt x="292" y="604"/>
                  </a:lnTo>
                  <a:lnTo>
                    <a:pt x="415" y="0"/>
                  </a:lnTo>
                  <a:lnTo>
                    <a:pt x="364" y="18"/>
                  </a:lnTo>
                  <a:lnTo>
                    <a:pt x="312" y="28"/>
                  </a:lnTo>
                  <a:lnTo>
                    <a:pt x="216" y="38"/>
                  </a:lnTo>
                  <a:lnTo>
                    <a:pt x="106" y="45"/>
                  </a:lnTo>
                  <a:lnTo>
                    <a:pt x="110" y="680"/>
                  </a:lnTo>
                  <a:lnTo>
                    <a:pt x="106" y="762"/>
                  </a:lnTo>
                  <a:lnTo>
                    <a:pt x="99" y="824"/>
                  </a:lnTo>
                  <a:lnTo>
                    <a:pt x="86" y="879"/>
                  </a:lnTo>
                  <a:lnTo>
                    <a:pt x="58" y="920"/>
                  </a:lnTo>
                  <a:lnTo>
                    <a:pt x="0" y="961"/>
                  </a:lnTo>
                  <a:close/>
                </a:path>
              </a:pathLst>
            </a:custGeom>
            <a:solidFill>
              <a:srgbClr val="FF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45" name="Oval 82"/>
            <p:cNvSpPr>
              <a:spLocks noChangeArrowheads="1"/>
            </p:cNvSpPr>
            <p:nvPr/>
          </p:nvSpPr>
          <p:spPr bwMode="auto">
            <a:xfrm>
              <a:off x="3128" y="1642"/>
              <a:ext cx="471" cy="71"/>
            </a:xfrm>
            <a:prstGeom prst="ellipse">
              <a:avLst/>
            </a:prstGeom>
            <a:solidFill>
              <a:srgbClr val="C06000"/>
            </a:solidFill>
            <a:ln w="7938">
              <a:solidFill>
                <a:srgbClr val="E07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5046" name="Group 134"/>
          <p:cNvGrpSpPr>
            <a:grpSpLocks/>
          </p:cNvGrpSpPr>
          <p:nvPr/>
        </p:nvGrpSpPr>
        <p:grpSpPr bwMode="auto">
          <a:xfrm>
            <a:off x="7392975" y="2864079"/>
            <a:ext cx="909276" cy="1437292"/>
            <a:chOff x="3984" y="1636"/>
            <a:chExt cx="490" cy="821"/>
          </a:xfrm>
        </p:grpSpPr>
        <p:sp>
          <p:nvSpPr>
            <p:cNvPr id="67618" name="Oval 83"/>
            <p:cNvSpPr>
              <a:spLocks noChangeArrowheads="1"/>
            </p:cNvSpPr>
            <p:nvPr/>
          </p:nvSpPr>
          <p:spPr bwMode="auto">
            <a:xfrm>
              <a:off x="4130" y="2402"/>
              <a:ext cx="276" cy="55"/>
            </a:xfrm>
            <a:prstGeom prst="ellipse">
              <a:avLst/>
            </a:prstGeom>
            <a:solidFill>
              <a:srgbClr val="20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619" name="Group 84"/>
            <p:cNvGrpSpPr>
              <a:grpSpLocks/>
            </p:cNvGrpSpPr>
            <p:nvPr/>
          </p:nvGrpSpPr>
          <p:grpSpPr bwMode="auto">
            <a:xfrm>
              <a:off x="4137" y="2191"/>
              <a:ext cx="194" cy="261"/>
              <a:chOff x="605" y="2095"/>
              <a:chExt cx="194" cy="261"/>
            </a:xfrm>
          </p:grpSpPr>
          <p:sp>
            <p:nvSpPr>
              <p:cNvPr id="67626" name="Oval 85"/>
              <p:cNvSpPr>
                <a:spLocks noChangeArrowheads="1"/>
              </p:cNvSpPr>
              <p:nvPr/>
            </p:nvSpPr>
            <p:spPr bwMode="auto">
              <a:xfrm>
                <a:off x="648" y="2178"/>
                <a:ext cx="107" cy="83"/>
              </a:xfrm>
              <a:prstGeom prst="ellipse">
                <a:avLst/>
              </a:prstGeom>
              <a:solidFill>
                <a:srgbClr val="C0600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27" name="Oval 86"/>
              <p:cNvSpPr>
                <a:spLocks noChangeArrowheads="1"/>
              </p:cNvSpPr>
              <p:nvPr/>
            </p:nvSpPr>
            <p:spPr bwMode="auto">
              <a:xfrm>
                <a:off x="605" y="2304"/>
                <a:ext cx="194" cy="52"/>
              </a:xfrm>
              <a:prstGeom prst="ellipse">
                <a:avLst/>
              </a:prstGeom>
              <a:solidFill>
                <a:srgbClr val="E0700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28" name="Freeform 87"/>
              <p:cNvSpPr>
                <a:spLocks/>
              </p:cNvSpPr>
              <p:nvPr/>
            </p:nvSpPr>
            <p:spPr bwMode="auto">
              <a:xfrm>
                <a:off x="607" y="2287"/>
                <a:ext cx="190" cy="38"/>
              </a:xfrm>
              <a:custGeom>
                <a:avLst/>
                <a:gdLst>
                  <a:gd name="T0" fmla="*/ 0 w 381"/>
                  <a:gd name="T1" fmla="*/ 1 h 76"/>
                  <a:gd name="T2" fmla="*/ 1 w 381"/>
                  <a:gd name="T3" fmla="*/ 0 h 76"/>
                  <a:gd name="T4" fmla="*/ 1 w 381"/>
                  <a:gd name="T5" fmla="*/ 0 h 76"/>
                  <a:gd name="T6" fmla="*/ 2 w 381"/>
                  <a:gd name="T7" fmla="*/ 1 h 76"/>
                  <a:gd name="T8" fmla="*/ 0 w 381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1" h="76">
                    <a:moveTo>
                      <a:pt x="0" y="76"/>
                    </a:moveTo>
                    <a:lnTo>
                      <a:pt x="138" y="0"/>
                    </a:lnTo>
                    <a:lnTo>
                      <a:pt x="248" y="0"/>
                    </a:lnTo>
                    <a:lnTo>
                      <a:pt x="381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E07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29" name="Rectangle 88"/>
              <p:cNvSpPr>
                <a:spLocks noChangeArrowheads="1"/>
              </p:cNvSpPr>
              <p:nvPr/>
            </p:nvSpPr>
            <p:spPr bwMode="auto">
              <a:xfrm>
                <a:off x="679" y="2095"/>
                <a:ext cx="46" cy="191"/>
              </a:xfrm>
              <a:prstGeom prst="rect">
                <a:avLst/>
              </a:prstGeom>
              <a:solidFill>
                <a:srgbClr val="C06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30" name="Freeform 89"/>
              <p:cNvSpPr>
                <a:spLocks/>
              </p:cNvSpPr>
              <p:nvPr/>
            </p:nvSpPr>
            <p:spPr bwMode="auto">
              <a:xfrm>
                <a:off x="607" y="2321"/>
                <a:ext cx="188" cy="7"/>
              </a:xfrm>
              <a:custGeom>
                <a:avLst/>
                <a:gdLst>
                  <a:gd name="T0" fmla="*/ 0 w 377"/>
                  <a:gd name="T1" fmla="*/ 0 h 14"/>
                  <a:gd name="T2" fmla="*/ 0 w 377"/>
                  <a:gd name="T3" fmla="*/ 1 h 14"/>
                  <a:gd name="T4" fmla="*/ 2 w 377"/>
                  <a:gd name="T5" fmla="*/ 1 h 14"/>
                  <a:gd name="T6" fmla="*/ 2 w 377"/>
                  <a:gd name="T7" fmla="*/ 0 h 14"/>
                  <a:gd name="T8" fmla="*/ 0 w 37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7" h="14">
                    <a:moveTo>
                      <a:pt x="23" y="0"/>
                    </a:moveTo>
                    <a:lnTo>
                      <a:pt x="0" y="14"/>
                    </a:lnTo>
                    <a:lnTo>
                      <a:pt x="377" y="14"/>
                    </a:lnTo>
                    <a:lnTo>
                      <a:pt x="35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0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31" name="Oval 90"/>
              <p:cNvSpPr>
                <a:spLocks noChangeArrowheads="1"/>
              </p:cNvSpPr>
              <p:nvPr/>
            </p:nvSpPr>
            <p:spPr bwMode="auto">
              <a:xfrm>
                <a:off x="677" y="2282"/>
                <a:ext cx="49" cy="15"/>
              </a:xfrm>
              <a:prstGeom prst="ellipse">
                <a:avLst/>
              </a:prstGeom>
              <a:solidFill>
                <a:srgbClr val="C0600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32" name="Rectangle 91"/>
              <p:cNvSpPr>
                <a:spLocks noChangeArrowheads="1"/>
              </p:cNvSpPr>
              <p:nvPr/>
            </p:nvSpPr>
            <p:spPr bwMode="auto">
              <a:xfrm>
                <a:off x="679" y="2279"/>
                <a:ext cx="45" cy="11"/>
              </a:xfrm>
              <a:prstGeom prst="rect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33" name="Freeform 92"/>
              <p:cNvSpPr>
                <a:spLocks/>
              </p:cNvSpPr>
              <p:nvPr/>
            </p:nvSpPr>
            <p:spPr bwMode="auto">
              <a:xfrm>
                <a:off x="672" y="2183"/>
                <a:ext cx="8" cy="72"/>
              </a:xfrm>
              <a:custGeom>
                <a:avLst/>
                <a:gdLst>
                  <a:gd name="T0" fmla="*/ 0 w 16"/>
                  <a:gd name="T1" fmla="*/ 1 h 144"/>
                  <a:gd name="T2" fmla="*/ 1 w 16"/>
                  <a:gd name="T3" fmla="*/ 0 h 144"/>
                  <a:gd name="T4" fmla="*/ 1 w 16"/>
                  <a:gd name="T5" fmla="*/ 2 h 144"/>
                  <a:gd name="T6" fmla="*/ 0 w 16"/>
                  <a:gd name="T7" fmla="*/ 2 h 144"/>
                  <a:gd name="T8" fmla="*/ 0 w 16"/>
                  <a:gd name="T9" fmla="*/ 1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4">
                    <a:moveTo>
                      <a:pt x="0" y="11"/>
                    </a:moveTo>
                    <a:lnTo>
                      <a:pt x="16" y="0"/>
                    </a:lnTo>
                    <a:lnTo>
                      <a:pt x="16" y="144"/>
                    </a:lnTo>
                    <a:lnTo>
                      <a:pt x="0" y="13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34" name="Freeform 93"/>
              <p:cNvSpPr>
                <a:spLocks/>
              </p:cNvSpPr>
              <p:nvPr/>
            </p:nvSpPr>
            <p:spPr bwMode="auto">
              <a:xfrm>
                <a:off x="722" y="2183"/>
                <a:ext cx="8" cy="72"/>
              </a:xfrm>
              <a:custGeom>
                <a:avLst/>
                <a:gdLst>
                  <a:gd name="T0" fmla="*/ 0 w 17"/>
                  <a:gd name="T1" fmla="*/ 1 h 144"/>
                  <a:gd name="T2" fmla="*/ 0 w 17"/>
                  <a:gd name="T3" fmla="*/ 0 h 144"/>
                  <a:gd name="T4" fmla="*/ 0 w 17"/>
                  <a:gd name="T5" fmla="*/ 2 h 144"/>
                  <a:gd name="T6" fmla="*/ 0 w 17"/>
                  <a:gd name="T7" fmla="*/ 2 h 144"/>
                  <a:gd name="T8" fmla="*/ 0 w 17"/>
                  <a:gd name="T9" fmla="*/ 1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44">
                    <a:moveTo>
                      <a:pt x="17" y="11"/>
                    </a:moveTo>
                    <a:lnTo>
                      <a:pt x="0" y="0"/>
                    </a:lnTo>
                    <a:lnTo>
                      <a:pt x="0" y="144"/>
                    </a:lnTo>
                    <a:lnTo>
                      <a:pt x="17" y="136"/>
                    </a:ln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35" name="Oval 94"/>
              <p:cNvSpPr>
                <a:spLocks noChangeArrowheads="1"/>
              </p:cNvSpPr>
              <p:nvPr/>
            </p:nvSpPr>
            <p:spPr bwMode="auto">
              <a:xfrm>
                <a:off x="662" y="2185"/>
                <a:ext cx="88" cy="69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36" name="Freeform 95"/>
              <p:cNvSpPr>
                <a:spLocks/>
              </p:cNvSpPr>
              <p:nvPr/>
            </p:nvSpPr>
            <p:spPr bwMode="auto">
              <a:xfrm>
                <a:off x="697" y="2099"/>
                <a:ext cx="22" cy="193"/>
              </a:xfrm>
              <a:custGeom>
                <a:avLst/>
                <a:gdLst>
                  <a:gd name="T0" fmla="*/ 0 w 45"/>
                  <a:gd name="T1" fmla="*/ 0 h 386"/>
                  <a:gd name="T2" fmla="*/ 0 w 45"/>
                  <a:gd name="T3" fmla="*/ 0 h 386"/>
                  <a:gd name="T4" fmla="*/ 0 w 45"/>
                  <a:gd name="T5" fmla="*/ 4 h 386"/>
                  <a:gd name="T6" fmla="*/ 0 w 45"/>
                  <a:gd name="T7" fmla="*/ 4 h 386"/>
                  <a:gd name="T8" fmla="*/ 0 w 45"/>
                  <a:gd name="T9" fmla="*/ 3 h 386"/>
                  <a:gd name="T10" fmla="*/ 0 w 45"/>
                  <a:gd name="T11" fmla="*/ 3 h 386"/>
                  <a:gd name="T12" fmla="*/ 0 w 45"/>
                  <a:gd name="T13" fmla="*/ 0 h 3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386">
                    <a:moveTo>
                      <a:pt x="45" y="0"/>
                    </a:moveTo>
                    <a:lnTo>
                      <a:pt x="0" y="0"/>
                    </a:lnTo>
                    <a:lnTo>
                      <a:pt x="0" y="385"/>
                    </a:lnTo>
                    <a:lnTo>
                      <a:pt x="17" y="386"/>
                    </a:lnTo>
                    <a:lnTo>
                      <a:pt x="35" y="382"/>
                    </a:lnTo>
                    <a:lnTo>
                      <a:pt x="45" y="37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37" name="Freeform 96"/>
              <p:cNvSpPr>
                <a:spLocks/>
              </p:cNvSpPr>
              <p:nvPr/>
            </p:nvSpPr>
            <p:spPr bwMode="auto">
              <a:xfrm>
                <a:off x="646" y="2294"/>
                <a:ext cx="142" cy="48"/>
              </a:xfrm>
              <a:custGeom>
                <a:avLst/>
                <a:gdLst>
                  <a:gd name="T0" fmla="*/ 1 w 284"/>
                  <a:gd name="T1" fmla="*/ 0 h 97"/>
                  <a:gd name="T2" fmla="*/ 1 w 284"/>
                  <a:gd name="T3" fmla="*/ 0 h 97"/>
                  <a:gd name="T4" fmla="*/ 1 w 284"/>
                  <a:gd name="T5" fmla="*/ 0 h 97"/>
                  <a:gd name="T6" fmla="*/ 2 w 284"/>
                  <a:gd name="T7" fmla="*/ 0 h 97"/>
                  <a:gd name="T8" fmla="*/ 2 w 284"/>
                  <a:gd name="T9" fmla="*/ 0 h 97"/>
                  <a:gd name="T10" fmla="*/ 2 w 284"/>
                  <a:gd name="T11" fmla="*/ 0 h 97"/>
                  <a:gd name="T12" fmla="*/ 3 w 284"/>
                  <a:gd name="T13" fmla="*/ 0 h 97"/>
                  <a:gd name="T14" fmla="*/ 3 w 284"/>
                  <a:gd name="T15" fmla="*/ 0 h 97"/>
                  <a:gd name="T16" fmla="*/ 2 w 284"/>
                  <a:gd name="T17" fmla="*/ 0 h 97"/>
                  <a:gd name="T18" fmla="*/ 2 w 284"/>
                  <a:gd name="T19" fmla="*/ 0 h 97"/>
                  <a:gd name="T20" fmla="*/ 2 w 284"/>
                  <a:gd name="T21" fmla="*/ 0 h 97"/>
                  <a:gd name="T22" fmla="*/ 2 w 284"/>
                  <a:gd name="T23" fmla="*/ 0 h 97"/>
                  <a:gd name="T24" fmla="*/ 2 w 284"/>
                  <a:gd name="T25" fmla="*/ 0 h 97"/>
                  <a:gd name="T26" fmla="*/ 1 w 284"/>
                  <a:gd name="T27" fmla="*/ 0 h 97"/>
                  <a:gd name="T28" fmla="*/ 1 w 284"/>
                  <a:gd name="T29" fmla="*/ 0 h 97"/>
                  <a:gd name="T30" fmla="*/ 1 w 284"/>
                  <a:gd name="T31" fmla="*/ 0 h 97"/>
                  <a:gd name="T32" fmla="*/ 0 w 284"/>
                  <a:gd name="T33" fmla="*/ 0 h 97"/>
                  <a:gd name="T34" fmla="*/ 1 w 284"/>
                  <a:gd name="T35" fmla="*/ 0 h 9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84" h="97">
                    <a:moveTo>
                      <a:pt x="82" y="12"/>
                    </a:moveTo>
                    <a:lnTo>
                      <a:pt x="104" y="15"/>
                    </a:lnTo>
                    <a:lnTo>
                      <a:pt x="123" y="16"/>
                    </a:lnTo>
                    <a:lnTo>
                      <a:pt x="144" y="14"/>
                    </a:lnTo>
                    <a:lnTo>
                      <a:pt x="159" y="8"/>
                    </a:lnTo>
                    <a:lnTo>
                      <a:pt x="169" y="0"/>
                    </a:lnTo>
                    <a:lnTo>
                      <a:pt x="284" y="63"/>
                    </a:lnTo>
                    <a:lnTo>
                      <a:pt x="273" y="73"/>
                    </a:lnTo>
                    <a:lnTo>
                      <a:pt x="252" y="84"/>
                    </a:lnTo>
                    <a:lnTo>
                      <a:pt x="235" y="88"/>
                    </a:lnTo>
                    <a:lnTo>
                      <a:pt x="214" y="93"/>
                    </a:lnTo>
                    <a:lnTo>
                      <a:pt x="183" y="96"/>
                    </a:lnTo>
                    <a:lnTo>
                      <a:pt x="143" y="97"/>
                    </a:lnTo>
                    <a:lnTo>
                      <a:pt x="104" y="97"/>
                    </a:lnTo>
                    <a:lnTo>
                      <a:pt x="64" y="96"/>
                    </a:lnTo>
                    <a:lnTo>
                      <a:pt x="30" y="91"/>
                    </a:lnTo>
                    <a:lnTo>
                      <a:pt x="0" y="78"/>
                    </a:lnTo>
                    <a:lnTo>
                      <a:pt x="82" y="12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620" name="Oval 97"/>
            <p:cNvSpPr>
              <a:spLocks noChangeArrowheads="1"/>
            </p:cNvSpPr>
            <p:nvPr/>
          </p:nvSpPr>
          <p:spPr bwMode="auto">
            <a:xfrm>
              <a:off x="4078" y="1987"/>
              <a:ext cx="303" cy="226"/>
            </a:xfrm>
            <a:prstGeom prst="ellipse">
              <a:avLst/>
            </a:prstGeom>
            <a:solidFill>
              <a:srgbClr val="FF8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21" name="Freeform 98"/>
            <p:cNvSpPr>
              <a:spLocks/>
            </p:cNvSpPr>
            <p:nvPr/>
          </p:nvSpPr>
          <p:spPr bwMode="auto">
            <a:xfrm>
              <a:off x="3984" y="1680"/>
              <a:ext cx="489" cy="448"/>
            </a:xfrm>
            <a:custGeom>
              <a:avLst/>
              <a:gdLst>
                <a:gd name="T0" fmla="*/ 0 w 978"/>
                <a:gd name="T1" fmla="*/ 0 h 895"/>
                <a:gd name="T2" fmla="*/ 2 w 978"/>
                <a:gd name="T3" fmla="*/ 7 h 895"/>
                <a:gd name="T4" fmla="*/ 7 w 978"/>
                <a:gd name="T5" fmla="*/ 7 h 895"/>
                <a:gd name="T6" fmla="*/ 8 w 978"/>
                <a:gd name="T7" fmla="*/ 0 h 895"/>
                <a:gd name="T8" fmla="*/ 0 w 978"/>
                <a:gd name="T9" fmla="*/ 0 h 8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8" h="895">
                  <a:moveTo>
                    <a:pt x="0" y="0"/>
                  </a:moveTo>
                  <a:lnTo>
                    <a:pt x="198" y="895"/>
                  </a:lnTo>
                  <a:lnTo>
                    <a:pt x="783" y="895"/>
                  </a:lnTo>
                  <a:lnTo>
                    <a:pt x="9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22" name="Freeform 99"/>
            <p:cNvSpPr>
              <a:spLocks/>
            </p:cNvSpPr>
            <p:nvPr/>
          </p:nvSpPr>
          <p:spPr bwMode="auto">
            <a:xfrm>
              <a:off x="4085" y="2123"/>
              <a:ext cx="291" cy="9"/>
            </a:xfrm>
            <a:custGeom>
              <a:avLst/>
              <a:gdLst>
                <a:gd name="T0" fmla="*/ 0 w 581"/>
                <a:gd name="T1" fmla="*/ 0 h 18"/>
                <a:gd name="T2" fmla="*/ 1 w 581"/>
                <a:gd name="T3" fmla="*/ 1 h 18"/>
                <a:gd name="T4" fmla="*/ 5 w 581"/>
                <a:gd name="T5" fmla="*/ 1 h 18"/>
                <a:gd name="T6" fmla="*/ 5 w 581"/>
                <a:gd name="T7" fmla="*/ 0 h 18"/>
                <a:gd name="T8" fmla="*/ 0 w 58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1" h="18">
                  <a:moveTo>
                    <a:pt x="0" y="0"/>
                  </a:moveTo>
                  <a:lnTo>
                    <a:pt x="2" y="18"/>
                  </a:lnTo>
                  <a:lnTo>
                    <a:pt x="575" y="18"/>
                  </a:lnTo>
                  <a:lnTo>
                    <a:pt x="5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23" name="Oval 100"/>
            <p:cNvSpPr>
              <a:spLocks noChangeArrowheads="1"/>
            </p:cNvSpPr>
            <p:nvPr/>
          </p:nvSpPr>
          <p:spPr bwMode="auto">
            <a:xfrm>
              <a:off x="3984" y="1636"/>
              <a:ext cx="490" cy="82"/>
            </a:xfrm>
            <a:prstGeom prst="ellipse">
              <a:avLst/>
            </a:prstGeom>
            <a:solidFill>
              <a:srgbClr val="FFA04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24" name="Freeform 101"/>
            <p:cNvSpPr>
              <a:spLocks/>
            </p:cNvSpPr>
            <p:nvPr/>
          </p:nvSpPr>
          <p:spPr bwMode="auto">
            <a:xfrm>
              <a:off x="4231" y="1709"/>
              <a:ext cx="208" cy="480"/>
            </a:xfrm>
            <a:custGeom>
              <a:avLst/>
              <a:gdLst>
                <a:gd name="T0" fmla="*/ 0 w 415"/>
                <a:gd name="T1" fmla="*/ 7 h 961"/>
                <a:gd name="T2" fmla="*/ 1 w 415"/>
                <a:gd name="T3" fmla="*/ 7 h 961"/>
                <a:gd name="T4" fmla="*/ 1 w 415"/>
                <a:gd name="T5" fmla="*/ 7 h 961"/>
                <a:gd name="T6" fmla="*/ 2 w 415"/>
                <a:gd name="T7" fmla="*/ 7 h 961"/>
                <a:gd name="T8" fmla="*/ 2 w 415"/>
                <a:gd name="T9" fmla="*/ 6 h 961"/>
                <a:gd name="T10" fmla="*/ 2 w 415"/>
                <a:gd name="T11" fmla="*/ 6 h 961"/>
                <a:gd name="T12" fmla="*/ 2 w 415"/>
                <a:gd name="T13" fmla="*/ 6 h 961"/>
                <a:gd name="T14" fmla="*/ 3 w 415"/>
                <a:gd name="T15" fmla="*/ 5 h 961"/>
                <a:gd name="T16" fmla="*/ 3 w 415"/>
                <a:gd name="T17" fmla="*/ 5 h 961"/>
                <a:gd name="T18" fmla="*/ 3 w 415"/>
                <a:gd name="T19" fmla="*/ 4 h 961"/>
                <a:gd name="T20" fmla="*/ 4 w 415"/>
                <a:gd name="T21" fmla="*/ 0 h 961"/>
                <a:gd name="T22" fmla="*/ 3 w 415"/>
                <a:gd name="T23" fmla="*/ 0 h 961"/>
                <a:gd name="T24" fmla="*/ 3 w 415"/>
                <a:gd name="T25" fmla="*/ 0 h 961"/>
                <a:gd name="T26" fmla="*/ 2 w 415"/>
                <a:gd name="T27" fmla="*/ 0 h 961"/>
                <a:gd name="T28" fmla="*/ 1 w 415"/>
                <a:gd name="T29" fmla="*/ 0 h 961"/>
                <a:gd name="T30" fmla="*/ 1 w 415"/>
                <a:gd name="T31" fmla="*/ 5 h 961"/>
                <a:gd name="T32" fmla="*/ 1 w 415"/>
                <a:gd name="T33" fmla="*/ 5 h 961"/>
                <a:gd name="T34" fmla="*/ 1 w 415"/>
                <a:gd name="T35" fmla="*/ 6 h 961"/>
                <a:gd name="T36" fmla="*/ 1 w 415"/>
                <a:gd name="T37" fmla="*/ 6 h 961"/>
                <a:gd name="T38" fmla="*/ 1 w 415"/>
                <a:gd name="T39" fmla="*/ 7 h 961"/>
                <a:gd name="T40" fmla="*/ 0 w 415"/>
                <a:gd name="T41" fmla="*/ 7 h 9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5" h="961">
                  <a:moveTo>
                    <a:pt x="0" y="961"/>
                  </a:moveTo>
                  <a:lnTo>
                    <a:pt x="51" y="954"/>
                  </a:lnTo>
                  <a:lnTo>
                    <a:pt x="103" y="940"/>
                  </a:lnTo>
                  <a:lnTo>
                    <a:pt x="151" y="913"/>
                  </a:lnTo>
                  <a:lnTo>
                    <a:pt x="199" y="879"/>
                  </a:lnTo>
                  <a:lnTo>
                    <a:pt x="223" y="837"/>
                  </a:lnTo>
                  <a:lnTo>
                    <a:pt x="243" y="779"/>
                  </a:lnTo>
                  <a:lnTo>
                    <a:pt x="261" y="721"/>
                  </a:lnTo>
                  <a:lnTo>
                    <a:pt x="274" y="669"/>
                  </a:lnTo>
                  <a:lnTo>
                    <a:pt x="292" y="604"/>
                  </a:lnTo>
                  <a:lnTo>
                    <a:pt x="415" y="0"/>
                  </a:lnTo>
                  <a:lnTo>
                    <a:pt x="364" y="18"/>
                  </a:lnTo>
                  <a:lnTo>
                    <a:pt x="312" y="28"/>
                  </a:lnTo>
                  <a:lnTo>
                    <a:pt x="216" y="38"/>
                  </a:lnTo>
                  <a:lnTo>
                    <a:pt x="106" y="45"/>
                  </a:lnTo>
                  <a:lnTo>
                    <a:pt x="110" y="680"/>
                  </a:lnTo>
                  <a:lnTo>
                    <a:pt x="106" y="762"/>
                  </a:lnTo>
                  <a:lnTo>
                    <a:pt x="99" y="824"/>
                  </a:lnTo>
                  <a:lnTo>
                    <a:pt x="86" y="879"/>
                  </a:lnTo>
                  <a:lnTo>
                    <a:pt x="58" y="920"/>
                  </a:lnTo>
                  <a:lnTo>
                    <a:pt x="0" y="961"/>
                  </a:lnTo>
                  <a:close/>
                </a:path>
              </a:pathLst>
            </a:custGeom>
            <a:solidFill>
              <a:srgbClr val="FF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25" name="Oval 102"/>
            <p:cNvSpPr>
              <a:spLocks noChangeArrowheads="1"/>
            </p:cNvSpPr>
            <p:nvPr/>
          </p:nvSpPr>
          <p:spPr bwMode="auto">
            <a:xfrm>
              <a:off x="3992" y="1642"/>
              <a:ext cx="471" cy="71"/>
            </a:xfrm>
            <a:prstGeom prst="ellipse">
              <a:avLst/>
            </a:prstGeom>
            <a:solidFill>
              <a:srgbClr val="C06000"/>
            </a:solidFill>
            <a:ln w="7938">
              <a:solidFill>
                <a:srgbClr val="E07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5045" name="Group 133"/>
          <p:cNvGrpSpPr>
            <a:grpSpLocks/>
          </p:cNvGrpSpPr>
          <p:nvPr/>
        </p:nvGrpSpPr>
        <p:grpSpPr bwMode="auto">
          <a:xfrm>
            <a:off x="8996271" y="2864079"/>
            <a:ext cx="909276" cy="1437292"/>
            <a:chOff x="4848" y="1636"/>
            <a:chExt cx="490" cy="821"/>
          </a:xfrm>
        </p:grpSpPr>
        <p:sp>
          <p:nvSpPr>
            <p:cNvPr id="67598" name="Oval 103"/>
            <p:cNvSpPr>
              <a:spLocks noChangeArrowheads="1"/>
            </p:cNvSpPr>
            <p:nvPr/>
          </p:nvSpPr>
          <p:spPr bwMode="auto">
            <a:xfrm>
              <a:off x="4994" y="2402"/>
              <a:ext cx="276" cy="55"/>
            </a:xfrm>
            <a:prstGeom prst="ellipse">
              <a:avLst/>
            </a:prstGeom>
            <a:solidFill>
              <a:srgbClr val="20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599" name="Group 104"/>
            <p:cNvGrpSpPr>
              <a:grpSpLocks/>
            </p:cNvGrpSpPr>
            <p:nvPr/>
          </p:nvGrpSpPr>
          <p:grpSpPr bwMode="auto">
            <a:xfrm>
              <a:off x="5001" y="2191"/>
              <a:ext cx="194" cy="261"/>
              <a:chOff x="605" y="2095"/>
              <a:chExt cx="194" cy="261"/>
            </a:xfrm>
          </p:grpSpPr>
          <p:sp>
            <p:nvSpPr>
              <p:cNvPr id="67606" name="Oval 105"/>
              <p:cNvSpPr>
                <a:spLocks noChangeArrowheads="1"/>
              </p:cNvSpPr>
              <p:nvPr/>
            </p:nvSpPr>
            <p:spPr bwMode="auto">
              <a:xfrm>
                <a:off x="648" y="2178"/>
                <a:ext cx="107" cy="83"/>
              </a:xfrm>
              <a:prstGeom prst="ellipse">
                <a:avLst/>
              </a:prstGeom>
              <a:solidFill>
                <a:srgbClr val="C0600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7" name="Oval 106"/>
              <p:cNvSpPr>
                <a:spLocks noChangeArrowheads="1"/>
              </p:cNvSpPr>
              <p:nvPr/>
            </p:nvSpPr>
            <p:spPr bwMode="auto">
              <a:xfrm>
                <a:off x="605" y="2304"/>
                <a:ext cx="194" cy="52"/>
              </a:xfrm>
              <a:prstGeom prst="ellipse">
                <a:avLst/>
              </a:prstGeom>
              <a:solidFill>
                <a:srgbClr val="E0700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8" name="Freeform 107"/>
              <p:cNvSpPr>
                <a:spLocks/>
              </p:cNvSpPr>
              <p:nvPr/>
            </p:nvSpPr>
            <p:spPr bwMode="auto">
              <a:xfrm>
                <a:off x="607" y="2287"/>
                <a:ext cx="190" cy="38"/>
              </a:xfrm>
              <a:custGeom>
                <a:avLst/>
                <a:gdLst>
                  <a:gd name="T0" fmla="*/ 0 w 381"/>
                  <a:gd name="T1" fmla="*/ 1 h 76"/>
                  <a:gd name="T2" fmla="*/ 1 w 381"/>
                  <a:gd name="T3" fmla="*/ 0 h 76"/>
                  <a:gd name="T4" fmla="*/ 1 w 381"/>
                  <a:gd name="T5" fmla="*/ 0 h 76"/>
                  <a:gd name="T6" fmla="*/ 2 w 381"/>
                  <a:gd name="T7" fmla="*/ 1 h 76"/>
                  <a:gd name="T8" fmla="*/ 0 w 381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1" h="76">
                    <a:moveTo>
                      <a:pt x="0" y="76"/>
                    </a:moveTo>
                    <a:lnTo>
                      <a:pt x="138" y="0"/>
                    </a:lnTo>
                    <a:lnTo>
                      <a:pt x="248" y="0"/>
                    </a:lnTo>
                    <a:lnTo>
                      <a:pt x="381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E07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9" name="Rectangle 108"/>
              <p:cNvSpPr>
                <a:spLocks noChangeArrowheads="1"/>
              </p:cNvSpPr>
              <p:nvPr/>
            </p:nvSpPr>
            <p:spPr bwMode="auto">
              <a:xfrm>
                <a:off x="679" y="2095"/>
                <a:ext cx="46" cy="191"/>
              </a:xfrm>
              <a:prstGeom prst="rect">
                <a:avLst/>
              </a:prstGeom>
              <a:solidFill>
                <a:srgbClr val="C06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0" name="Freeform 109"/>
              <p:cNvSpPr>
                <a:spLocks/>
              </p:cNvSpPr>
              <p:nvPr/>
            </p:nvSpPr>
            <p:spPr bwMode="auto">
              <a:xfrm>
                <a:off x="607" y="2321"/>
                <a:ext cx="188" cy="7"/>
              </a:xfrm>
              <a:custGeom>
                <a:avLst/>
                <a:gdLst>
                  <a:gd name="T0" fmla="*/ 0 w 377"/>
                  <a:gd name="T1" fmla="*/ 0 h 14"/>
                  <a:gd name="T2" fmla="*/ 0 w 377"/>
                  <a:gd name="T3" fmla="*/ 1 h 14"/>
                  <a:gd name="T4" fmla="*/ 2 w 377"/>
                  <a:gd name="T5" fmla="*/ 1 h 14"/>
                  <a:gd name="T6" fmla="*/ 2 w 377"/>
                  <a:gd name="T7" fmla="*/ 0 h 14"/>
                  <a:gd name="T8" fmla="*/ 0 w 37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7" h="14">
                    <a:moveTo>
                      <a:pt x="23" y="0"/>
                    </a:moveTo>
                    <a:lnTo>
                      <a:pt x="0" y="14"/>
                    </a:lnTo>
                    <a:lnTo>
                      <a:pt x="377" y="14"/>
                    </a:lnTo>
                    <a:lnTo>
                      <a:pt x="35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0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1" name="Oval 110"/>
              <p:cNvSpPr>
                <a:spLocks noChangeArrowheads="1"/>
              </p:cNvSpPr>
              <p:nvPr/>
            </p:nvSpPr>
            <p:spPr bwMode="auto">
              <a:xfrm>
                <a:off x="677" y="2282"/>
                <a:ext cx="49" cy="15"/>
              </a:xfrm>
              <a:prstGeom prst="ellipse">
                <a:avLst/>
              </a:prstGeom>
              <a:solidFill>
                <a:srgbClr val="C0600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2" name="Rectangle 111"/>
              <p:cNvSpPr>
                <a:spLocks noChangeArrowheads="1"/>
              </p:cNvSpPr>
              <p:nvPr/>
            </p:nvSpPr>
            <p:spPr bwMode="auto">
              <a:xfrm>
                <a:off x="679" y="2279"/>
                <a:ext cx="45" cy="11"/>
              </a:xfrm>
              <a:prstGeom prst="rect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3" name="Freeform 112"/>
              <p:cNvSpPr>
                <a:spLocks/>
              </p:cNvSpPr>
              <p:nvPr/>
            </p:nvSpPr>
            <p:spPr bwMode="auto">
              <a:xfrm>
                <a:off x="672" y="2183"/>
                <a:ext cx="8" cy="72"/>
              </a:xfrm>
              <a:custGeom>
                <a:avLst/>
                <a:gdLst>
                  <a:gd name="T0" fmla="*/ 0 w 16"/>
                  <a:gd name="T1" fmla="*/ 1 h 144"/>
                  <a:gd name="T2" fmla="*/ 1 w 16"/>
                  <a:gd name="T3" fmla="*/ 0 h 144"/>
                  <a:gd name="T4" fmla="*/ 1 w 16"/>
                  <a:gd name="T5" fmla="*/ 2 h 144"/>
                  <a:gd name="T6" fmla="*/ 0 w 16"/>
                  <a:gd name="T7" fmla="*/ 2 h 144"/>
                  <a:gd name="T8" fmla="*/ 0 w 16"/>
                  <a:gd name="T9" fmla="*/ 1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4">
                    <a:moveTo>
                      <a:pt x="0" y="11"/>
                    </a:moveTo>
                    <a:lnTo>
                      <a:pt x="16" y="0"/>
                    </a:lnTo>
                    <a:lnTo>
                      <a:pt x="16" y="144"/>
                    </a:lnTo>
                    <a:lnTo>
                      <a:pt x="0" y="13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4" name="Freeform 113"/>
              <p:cNvSpPr>
                <a:spLocks/>
              </p:cNvSpPr>
              <p:nvPr/>
            </p:nvSpPr>
            <p:spPr bwMode="auto">
              <a:xfrm>
                <a:off x="722" y="2183"/>
                <a:ext cx="8" cy="72"/>
              </a:xfrm>
              <a:custGeom>
                <a:avLst/>
                <a:gdLst>
                  <a:gd name="T0" fmla="*/ 0 w 17"/>
                  <a:gd name="T1" fmla="*/ 1 h 144"/>
                  <a:gd name="T2" fmla="*/ 0 w 17"/>
                  <a:gd name="T3" fmla="*/ 0 h 144"/>
                  <a:gd name="T4" fmla="*/ 0 w 17"/>
                  <a:gd name="T5" fmla="*/ 2 h 144"/>
                  <a:gd name="T6" fmla="*/ 0 w 17"/>
                  <a:gd name="T7" fmla="*/ 2 h 144"/>
                  <a:gd name="T8" fmla="*/ 0 w 17"/>
                  <a:gd name="T9" fmla="*/ 1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44">
                    <a:moveTo>
                      <a:pt x="17" y="11"/>
                    </a:moveTo>
                    <a:lnTo>
                      <a:pt x="0" y="0"/>
                    </a:lnTo>
                    <a:lnTo>
                      <a:pt x="0" y="144"/>
                    </a:lnTo>
                    <a:lnTo>
                      <a:pt x="17" y="136"/>
                    </a:ln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5" name="Oval 114"/>
              <p:cNvSpPr>
                <a:spLocks noChangeArrowheads="1"/>
              </p:cNvSpPr>
              <p:nvPr/>
            </p:nvSpPr>
            <p:spPr bwMode="auto">
              <a:xfrm>
                <a:off x="662" y="2185"/>
                <a:ext cx="88" cy="69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6" name="Freeform 115"/>
              <p:cNvSpPr>
                <a:spLocks/>
              </p:cNvSpPr>
              <p:nvPr/>
            </p:nvSpPr>
            <p:spPr bwMode="auto">
              <a:xfrm>
                <a:off x="697" y="2099"/>
                <a:ext cx="22" cy="193"/>
              </a:xfrm>
              <a:custGeom>
                <a:avLst/>
                <a:gdLst>
                  <a:gd name="T0" fmla="*/ 0 w 45"/>
                  <a:gd name="T1" fmla="*/ 0 h 386"/>
                  <a:gd name="T2" fmla="*/ 0 w 45"/>
                  <a:gd name="T3" fmla="*/ 0 h 386"/>
                  <a:gd name="T4" fmla="*/ 0 w 45"/>
                  <a:gd name="T5" fmla="*/ 4 h 386"/>
                  <a:gd name="T6" fmla="*/ 0 w 45"/>
                  <a:gd name="T7" fmla="*/ 4 h 386"/>
                  <a:gd name="T8" fmla="*/ 0 w 45"/>
                  <a:gd name="T9" fmla="*/ 3 h 386"/>
                  <a:gd name="T10" fmla="*/ 0 w 45"/>
                  <a:gd name="T11" fmla="*/ 3 h 386"/>
                  <a:gd name="T12" fmla="*/ 0 w 45"/>
                  <a:gd name="T13" fmla="*/ 0 h 3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386">
                    <a:moveTo>
                      <a:pt x="45" y="0"/>
                    </a:moveTo>
                    <a:lnTo>
                      <a:pt x="0" y="0"/>
                    </a:lnTo>
                    <a:lnTo>
                      <a:pt x="0" y="385"/>
                    </a:lnTo>
                    <a:lnTo>
                      <a:pt x="17" y="386"/>
                    </a:lnTo>
                    <a:lnTo>
                      <a:pt x="35" y="382"/>
                    </a:lnTo>
                    <a:lnTo>
                      <a:pt x="45" y="37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7" name="Freeform 116"/>
              <p:cNvSpPr>
                <a:spLocks/>
              </p:cNvSpPr>
              <p:nvPr/>
            </p:nvSpPr>
            <p:spPr bwMode="auto">
              <a:xfrm>
                <a:off x="646" y="2294"/>
                <a:ext cx="142" cy="48"/>
              </a:xfrm>
              <a:custGeom>
                <a:avLst/>
                <a:gdLst>
                  <a:gd name="T0" fmla="*/ 1 w 284"/>
                  <a:gd name="T1" fmla="*/ 0 h 97"/>
                  <a:gd name="T2" fmla="*/ 1 w 284"/>
                  <a:gd name="T3" fmla="*/ 0 h 97"/>
                  <a:gd name="T4" fmla="*/ 1 w 284"/>
                  <a:gd name="T5" fmla="*/ 0 h 97"/>
                  <a:gd name="T6" fmla="*/ 2 w 284"/>
                  <a:gd name="T7" fmla="*/ 0 h 97"/>
                  <a:gd name="T8" fmla="*/ 2 w 284"/>
                  <a:gd name="T9" fmla="*/ 0 h 97"/>
                  <a:gd name="T10" fmla="*/ 2 w 284"/>
                  <a:gd name="T11" fmla="*/ 0 h 97"/>
                  <a:gd name="T12" fmla="*/ 3 w 284"/>
                  <a:gd name="T13" fmla="*/ 0 h 97"/>
                  <a:gd name="T14" fmla="*/ 3 w 284"/>
                  <a:gd name="T15" fmla="*/ 0 h 97"/>
                  <a:gd name="T16" fmla="*/ 2 w 284"/>
                  <a:gd name="T17" fmla="*/ 0 h 97"/>
                  <a:gd name="T18" fmla="*/ 2 w 284"/>
                  <a:gd name="T19" fmla="*/ 0 h 97"/>
                  <a:gd name="T20" fmla="*/ 2 w 284"/>
                  <a:gd name="T21" fmla="*/ 0 h 97"/>
                  <a:gd name="T22" fmla="*/ 2 w 284"/>
                  <a:gd name="T23" fmla="*/ 0 h 97"/>
                  <a:gd name="T24" fmla="*/ 2 w 284"/>
                  <a:gd name="T25" fmla="*/ 0 h 97"/>
                  <a:gd name="T26" fmla="*/ 1 w 284"/>
                  <a:gd name="T27" fmla="*/ 0 h 97"/>
                  <a:gd name="T28" fmla="*/ 1 w 284"/>
                  <a:gd name="T29" fmla="*/ 0 h 97"/>
                  <a:gd name="T30" fmla="*/ 1 w 284"/>
                  <a:gd name="T31" fmla="*/ 0 h 97"/>
                  <a:gd name="T32" fmla="*/ 0 w 284"/>
                  <a:gd name="T33" fmla="*/ 0 h 97"/>
                  <a:gd name="T34" fmla="*/ 1 w 284"/>
                  <a:gd name="T35" fmla="*/ 0 h 9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84" h="97">
                    <a:moveTo>
                      <a:pt x="82" y="12"/>
                    </a:moveTo>
                    <a:lnTo>
                      <a:pt x="104" y="15"/>
                    </a:lnTo>
                    <a:lnTo>
                      <a:pt x="123" y="16"/>
                    </a:lnTo>
                    <a:lnTo>
                      <a:pt x="144" y="14"/>
                    </a:lnTo>
                    <a:lnTo>
                      <a:pt x="159" y="8"/>
                    </a:lnTo>
                    <a:lnTo>
                      <a:pt x="169" y="0"/>
                    </a:lnTo>
                    <a:lnTo>
                      <a:pt x="284" y="63"/>
                    </a:lnTo>
                    <a:lnTo>
                      <a:pt x="273" y="73"/>
                    </a:lnTo>
                    <a:lnTo>
                      <a:pt x="252" y="84"/>
                    </a:lnTo>
                    <a:lnTo>
                      <a:pt x="235" y="88"/>
                    </a:lnTo>
                    <a:lnTo>
                      <a:pt x="214" y="93"/>
                    </a:lnTo>
                    <a:lnTo>
                      <a:pt x="183" y="96"/>
                    </a:lnTo>
                    <a:lnTo>
                      <a:pt x="143" y="97"/>
                    </a:lnTo>
                    <a:lnTo>
                      <a:pt x="104" y="97"/>
                    </a:lnTo>
                    <a:lnTo>
                      <a:pt x="64" y="96"/>
                    </a:lnTo>
                    <a:lnTo>
                      <a:pt x="30" y="91"/>
                    </a:lnTo>
                    <a:lnTo>
                      <a:pt x="0" y="78"/>
                    </a:lnTo>
                    <a:lnTo>
                      <a:pt x="82" y="12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600" name="Oval 117"/>
            <p:cNvSpPr>
              <a:spLocks noChangeArrowheads="1"/>
            </p:cNvSpPr>
            <p:nvPr/>
          </p:nvSpPr>
          <p:spPr bwMode="auto">
            <a:xfrm>
              <a:off x="4942" y="1987"/>
              <a:ext cx="303" cy="226"/>
            </a:xfrm>
            <a:prstGeom prst="ellipse">
              <a:avLst/>
            </a:prstGeom>
            <a:solidFill>
              <a:srgbClr val="FF8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1" name="Freeform 118"/>
            <p:cNvSpPr>
              <a:spLocks/>
            </p:cNvSpPr>
            <p:nvPr/>
          </p:nvSpPr>
          <p:spPr bwMode="auto">
            <a:xfrm>
              <a:off x="4848" y="1680"/>
              <a:ext cx="489" cy="448"/>
            </a:xfrm>
            <a:custGeom>
              <a:avLst/>
              <a:gdLst>
                <a:gd name="T0" fmla="*/ 0 w 978"/>
                <a:gd name="T1" fmla="*/ 0 h 895"/>
                <a:gd name="T2" fmla="*/ 2 w 978"/>
                <a:gd name="T3" fmla="*/ 7 h 895"/>
                <a:gd name="T4" fmla="*/ 7 w 978"/>
                <a:gd name="T5" fmla="*/ 7 h 895"/>
                <a:gd name="T6" fmla="*/ 8 w 978"/>
                <a:gd name="T7" fmla="*/ 0 h 895"/>
                <a:gd name="T8" fmla="*/ 0 w 978"/>
                <a:gd name="T9" fmla="*/ 0 h 8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8" h="895">
                  <a:moveTo>
                    <a:pt x="0" y="0"/>
                  </a:moveTo>
                  <a:lnTo>
                    <a:pt x="198" y="895"/>
                  </a:lnTo>
                  <a:lnTo>
                    <a:pt x="783" y="895"/>
                  </a:lnTo>
                  <a:lnTo>
                    <a:pt x="9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2" name="Freeform 119"/>
            <p:cNvSpPr>
              <a:spLocks/>
            </p:cNvSpPr>
            <p:nvPr/>
          </p:nvSpPr>
          <p:spPr bwMode="auto">
            <a:xfrm>
              <a:off x="4949" y="2123"/>
              <a:ext cx="291" cy="9"/>
            </a:xfrm>
            <a:custGeom>
              <a:avLst/>
              <a:gdLst>
                <a:gd name="T0" fmla="*/ 0 w 581"/>
                <a:gd name="T1" fmla="*/ 0 h 18"/>
                <a:gd name="T2" fmla="*/ 1 w 581"/>
                <a:gd name="T3" fmla="*/ 1 h 18"/>
                <a:gd name="T4" fmla="*/ 5 w 581"/>
                <a:gd name="T5" fmla="*/ 1 h 18"/>
                <a:gd name="T6" fmla="*/ 5 w 581"/>
                <a:gd name="T7" fmla="*/ 0 h 18"/>
                <a:gd name="T8" fmla="*/ 0 w 58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1" h="18">
                  <a:moveTo>
                    <a:pt x="0" y="0"/>
                  </a:moveTo>
                  <a:lnTo>
                    <a:pt x="2" y="18"/>
                  </a:lnTo>
                  <a:lnTo>
                    <a:pt x="575" y="18"/>
                  </a:lnTo>
                  <a:lnTo>
                    <a:pt x="5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3" name="Oval 120"/>
            <p:cNvSpPr>
              <a:spLocks noChangeArrowheads="1"/>
            </p:cNvSpPr>
            <p:nvPr/>
          </p:nvSpPr>
          <p:spPr bwMode="auto">
            <a:xfrm>
              <a:off x="4848" y="1636"/>
              <a:ext cx="490" cy="82"/>
            </a:xfrm>
            <a:prstGeom prst="ellipse">
              <a:avLst/>
            </a:prstGeom>
            <a:solidFill>
              <a:srgbClr val="FFA04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4" name="Freeform 121"/>
            <p:cNvSpPr>
              <a:spLocks/>
            </p:cNvSpPr>
            <p:nvPr/>
          </p:nvSpPr>
          <p:spPr bwMode="auto">
            <a:xfrm>
              <a:off x="5095" y="1709"/>
              <a:ext cx="208" cy="480"/>
            </a:xfrm>
            <a:custGeom>
              <a:avLst/>
              <a:gdLst>
                <a:gd name="T0" fmla="*/ 0 w 415"/>
                <a:gd name="T1" fmla="*/ 7 h 961"/>
                <a:gd name="T2" fmla="*/ 1 w 415"/>
                <a:gd name="T3" fmla="*/ 7 h 961"/>
                <a:gd name="T4" fmla="*/ 1 w 415"/>
                <a:gd name="T5" fmla="*/ 7 h 961"/>
                <a:gd name="T6" fmla="*/ 2 w 415"/>
                <a:gd name="T7" fmla="*/ 7 h 961"/>
                <a:gd name="T8" fmla="*/ 2 w 415"/>
                <a:gd name="T9" fmla="*/ 6 h 961"/>
                <a:gd name="T10" fmla="*/ 2 w 415"/>
                <a:gd name="T11" fmla="*/ 6 h 961"/>
                <a:gd name="T12" fmla="*/ 2 w 415"/>
                <a:gd name="T13" fmla="*/ 6 h 961"/>
                <a:gd name="T14" fmla="*/ 3 w 415"/>
                <a:gd name="T15" fmla="*/ 5 h 961"/>
                <a:gd name="T16" fmla="*/ 3 w 415"/>
                <a:gd name="T17" fmla="*/ 5 h 961"/>
                <a:gd name="T18" fmla="*/ 3 w 415"/>
                <a:gd name="T19" fmla="*/ 4 h 961"/>
                <a:gd name="T20" fmla="*/ 4 w 415"/>
                <a:gd name="T21" fmla="*/ 0 h 961"/>
                <a:gd name="T22" fmla="*/ 3 w 415"/>
                <a:gd name="T23" fmla="*/ 0 h 961"/>
                <a:gd name="T24" fmla="*/ 3 w 415"/>
                <a:gd name="T25" fmla="*/ 0 h 961"/>
                <a:gd name="T26" fmla="*/ 2 w 415"/>
                <a:gd name="T27" fmla="*/ 0 h 961"/>
                <a:gd name="T28" fmla="*/ 1 w 415"/>
                <a:gd name="T29" fmla="*/ 0 h 961"/>
                <a:gd name="T30" fmla="*/ 1 w 415"/>
                <a:gd name="T31" fmla="*/ 5 h 961"/>
                <a:gd name="T32" fmla="*/ 1 w 415"/>
                <a:gd name="T33" fmla="*/ 5 h 961"/>
                <a:gd name="T34" fmla="*/ 1 w 415"/>
                <a:gd name="T35" fmla="*/ 6 h 961"/>
                <a:gd name="T36" fmla="*/ 1 w 415"/>
                <a:gd name="T37" fmla="*/ 6 h 961"/>
                <a:gd name="T38" fmla="*/ 1 w 415"/>
                <a:gd name="T39" fmla="*/ 7 h 961"/>
                <a:gd name="T40" fmla="*/ 0 w 415"/>
                <a:gd name="T41" fmla="*/ 7 h 9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5" h="961">
                  <a:moveTo>
                    <a:pt x="0" y="961"/>
                  </a:moveTo>
                  <a:lnTo>
                    <a:pt x="51" y="954"/>
                  </a:lnTo>
                  <a:lnTo>
                    <a:pt x="103" y="940"/>
                  </a:lnTo>
                  <a:lnTo>
                    <a:pt x="151" y="913"/>
                  </a:lnTo>
                  <a:lnTo>
                    <a:pt x="199" y="879"/>
                  </a:lnTo>
                  <a:lnTo>
                    <a:pt x="223" y="837"/>
                  </a:lnTo>
                  <a:lnTo>
                    <a:pt x="243" y="779"/>
                  </a:lnTo>
                  <a:lnTo>
                    <a:pt x="261" y="721"/>
                  </a:lnTo>
                  <a:lnTo>
                    <a:pt x="274" y="669"/>
                  </a:lnTo>
                  <a:lnTo>
                    <a:pt x="292" y="604"/>
                  </a:lnTo>
                  <a:lnTo>
                    <a:pt x="415" y="0"/>
                  </a:lnTo>
                  <a:lnTo>
                    <a:pt x="364" y="18"/>
                  </a:lnTo>
                  <a:lnTo>
                    <a:pt x="312" y="28"/>
                  </a:lnTo>
                  <a:lnTo>
                    <a:pt x="216" y="38"/>
                  </a:lnTo>
                  <a:lnTo>
                    <a:pt x="106" y="45"/>
                  </a:lnTo>
                  <a:lnTo>
                    <a:pt x="110" y="680"/>
                  </a:lnTo>
                  <a:lnTo>
                    <a:pt x="106" y="762"/>
                  </a:lnTo>
                  <a:lnTo>
                    <a:pt x="99" y="824"/>
                  </a:lnTo>
                  <a:lnTo>
                    <a:pt x="86" y="879"/>
                  </a:lnTo>
                  <a:lnTo>
                    <a:pt x="58" y="920"/>
                  </a:lnTo>
                  <a:lnTo>
                    <a:pt x="0" y="961"/>
                  </a:lnTo>
                  <a:close/>
                </a:path>
              </a:pathLst>
            </a:custGeom>
            <a:solidFill>
              <a:srgbClr val="FF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5" name="Oval 122"/>
            <p:cNvSpPr>
              <a:spLocks noChangeArrowheads="1"/>
            </p:cNvSpPr>
            <p:nvPr/>
          </p:nvSpPr>
          <p:spPr bwMode="auto">
            <a:xfrm>
              <a:off x="4856" y="1642"/>
              <a:ext cx="471" cy="71"/>
            </a:xfrm>
            <a:prstGeom prst="ellipse">
              <a:avLst/>
            </a:prstGeom>
            <a:solidFill>
              <a:srgbClr val="C06000"/>
            </a:solidFill>
            <a:ln w="7938">
              <a:solidFill>
                <a:srgbClr val="E07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295037" name="Oval 125"/>
          <p:cNvSpPr>
            <a:spLocks noChangeArrowheads="1"/>
          </p:cNvSpPr>
          <p:nvPr/>
        </p:nvSpPr>
        <p:spPr bwMode="auto">
          <a:xfrm>
            <a:off x="6502255" y="4789805"/>
            <a:ext cx="2939375" cy="672253"/>
          </a:xfrm>
          <a:prstGeom prst="ellipse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645" tIns="53375" rIns="102645" bIns="53375" anchor="ctr"/>
          <a:lstStyle/>
          <a:p>
            <a:pPr algn="ctr" eaLnBrk="0" hangingPunct="0"/>
            <a:r>
              <a:rPr lang="ar-SA" sz="2300" b="1">
                <a:latin typeface="Times New Roman" pitchFamily="18" charset="0"/>
              </a:rPr>
              <a:t>الأكواب الفارغة</a:t>
            </a:r>
            <a:endParaRPr lang="en-US" sz="2300" b="1">
              <a:latin typeface="Times New Roman" pitchFamily="18" charset="0"/>
            </a:endParaRPr>
          </a:p>
        </p:txBody>
      </p:sp>
      <p:sp useBgFill="1">
        <p:nvSpPr>
          <p:cNvPr id="295043" name="Oval 131"/>
          <p:cNvSpPr>
            <a:spLocks noChangeArrowheads="1"/>
          </p:cNvSpPr>
          <p:nvPr/>
        </p:nvSpPr>
        <p:spPr bwMode="auto">
          <a:xfrm>
            <a:off x="1425152" y="4873837"/>
            <a:ext cx="2939375" cy="504190"/>
          </a:xfrm>
          <a:prstGeom prst="ellipse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645" tIns="53375" rIns="102645" bIns="53375" anchor="ctr"/>
          <a:lstStyle/>
          <a:p>
            <a:pPr algn="ctr" eaLnBrk="0" hangingPunct="0"/>
            <a:r>
              <a:rPr lang="ar-SA" sz="2300" b="1">
                <a:latin typeface="Times New Roman" pitchFamily="18" charset="0"/>
              </a:rPr>
              <a:t>الأكواب المعبأة</a:t>
            </a:r>
            <a:endParaRPr lang="en-US" sz="23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4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5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5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5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5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5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5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5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50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50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5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50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50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50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50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92" decel="100000"/>
                                        <p:tgtEl>
                                          <p:spTgt spid="295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92" decel="100000"/>
                                        <p:tgtEl>
                                          <p:spTgt spid="295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95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192" fill="hold"/>
                                        <p:tgtEl>
                                          <p:spTgt spid="29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9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192" fill="hold"/>
                                        <p:tgtEl>
                                          <p:spTgt spid="29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9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92" decel="100000"/>
                                        <p:tgtEl>
                                          <p:spTgt spid="295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92" decel="100000"/>
                                        <p:tgtEl>
                                          <p:spTgt spid="2950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950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192" fill="hold"/>
                                        <p:tgtEl>
                                          <p:spTgt spid="29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9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92" fill="hold"/>
                                        <p:tgtEl>
                                          <p:spTgt spid="29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9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92" decel="100000"/>
                                        <p:tgtEl>
                                          <p:spTgt spid="295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92" decel="100000"/>
                                        <p:tgtEl>
                                          <p:spTgt spid="295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95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192" fill="hold"/>
                                        <p:tgtEl>
                                          <p:spTgt spid="295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95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192" fill="hold"/>
                                        <p:tgtEl>
                                          <p:spTgt spid="295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95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 animBg="1"/>
      <p:bldP spid="295037" grpId="0" animBg="1"/>
      <p:bldP spid="2950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03DF0-FD25-4EF9-8374-3C53680B9596}" type="slidenum">
              <a:rPr lang="ar-SA"/>
              <a:pPr>
                <a:defRPr/>
              </a:pPr>
              <a:t>9</a:t>
            </a:fld>
            <a:endParaRPr lang="en-US"/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445360" y="4377702"/>
            <a:ext cx="9797918" cy="35152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ctr">
            <a:spAutoFit/>
            <a:flatTx/>
          </a:bodyPr>
          <a:lstStyle/>
          <a:p>
            <a:pPr algn="ctr" eaLnBrk="0" hangingPunct="0"/>
            <a:endParaRPr lang="en-US" sz="1600" b="1">
              <a:latin typeface="Times New Roman" pitchFamily="18" charset="0"/>
              <a:cs typeface="DecoType Thuluth" pitchFamily="2" charset="-78"/>
            </a:endParaRPr>
          </a:p>
        </p:txBody>
      </p:sp>
      <p:sp>
        <p:nvSpPr>
          <p:cNvPr id="68612" name="Oval 3"/>
          <p:cNvSpPr>
            <a:spLocks noChangeArrowheads="1"/>
          </p:cNvSpPr>
          <p:nvPr/>
        </p:nvSpPr>
        <p:spPr bwMode="auto">
          <a:xfrm>
            <a:off x="1161647" y="4205085"/>
            <a:ext cx="512164" cy="96287"/>
          </a:xfrm>
          <a:prstGeom prst="ellipse">
            <a:avLst/>
          </a:prstGeom>
          <a:solidFill>
            <a:srgbClr val="201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grpSp>
        <p:nvGrpSpPr>
          <p:cNvPr id="68613" name="Group 4"/>
          <p:cNvGrpSpPr>
            <a:grpSpLocks/>
          </p:cNvGrpSpPr>
          <p:nvPr/>
        </p:nvGrpSpPr>
        <p:grpSpPr bwMode="auto">
          <a:xfrm>
            <a:off x="1174638" y="3835696"/>
            <a:ext cx="359999" cy="456922"/>
            <a:chOff x="605" y="2095"/>
            <a:chExt cx="194" cy="261"/>
          </a:xfrm>
        </p:grpSpPr>
        <p:sp>
          <p:nvSpPr>
            <p:cNvPr id="68723" name="Oval 5"/>
            <p:cNvSpPr>
              <a:spLocks noChangeArrowheads="1"/>
            </p:cNvSpPr>
            <p:nvPr/>
          </p:nvSpPr>
          <p:spPr bwMode="auto">
            <a:xfrm>
              <a:off x="648" y="2178"/>
              <a:ext cx="107" cy="83"/>
            </a:xfrm>
            <a:prstGeom prst="ellipse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24" name="Oval 6"/>
            <p:cNvSpPr>
              <a:spLocks noChangeArrowheads="1"/>
            </p:cNvSpPr>
            <p:nvPr/>
          </p:nvSpPr>
          <p:spPr bwMode="auto">
            <a:xfrm>
              <a:off x="605" y="2304"/>
              <a:ext cx="194" cy="52"/>
            </a:xfrm>
            <a:prstGeom prst="ellipse">
              <a:avLst/>
            </a:prstGeom>
            <a:solidFill>
              <a:srgbClr val="E07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25" name="Freeform 7"/>
            <p:cNvSpPr>
              <a:spLocks/>
            </p:cNvSpPr>
            <p:nvPr/>
          </p:nvSpPr>
          <p:spPr bwMode="auto">
            <a:xfrm>
              <a:off x="607" y="2287"/>
              <a:ext cx="190" cy="38"/>
            </a:xfrm>
            <a:custGeom>
              <a:avLst/>
              <a:gdLst>
                <a:gd name="T0" fmla="*/ 0 w 381"/>
                <a:gd name="T1" fmla="*/ 1 h 76"/>
                <a:gd name="T2" fmla="*/ 1 w 381"/>
                <a:gd name="T3" fmla="*/ 0 h 76"/>
                <a:gd name="T4" fmla="*/ 1 w 381"/>
                <a:gd name="T5" fmla="*/ 0 h 76"/>
                <a:gd name="T6" fmla="*/ 2 w 381"/>
                <a:gd name="T7" fmla="*/ 1 h 76"/>
                <a:gd name="T8" fmla="*/ 0 w 381"/>
                <a:gd name="T9" fmla="*/ 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1" h="76">
                  <a:moveTo>
                    <a:pt x="0" y="76"/>
                  </a:moveTo>
                  <a:lnTo>
                    <a:pt x="138" y="0"/>
                  </a:lnTo>
                  <a:lnTo>
                    <a:pt x="248" y="0"/>
                  </a:lnTo>
                  <a:lnTo>
                    <a:pt x="381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07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26" name="Rectangle 8"/>
            <p:cNvSpPr>
              <a:spLocks noChangeArrowheads="1"/>
            </p:cNvSpPr>
            <p:nvPr/>
          </p:nvSpPr>
          <p:spPr bwMode="auto">
            <a:xfrm>
              <a:off x="679" y="2095"/>
              <a:ext cx="46" cy="191"/>
            </a:xfrm>
            <a:prstGeom prst="rect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27" name="Freeform 9"/>
            <p:cNvSpPr>
              <a:spLocks/>
            </p:cNvSpPr>
            <p:nvPr/>
          </p:nvSpPr>
          <p:spPr bwMode="auto">
            <a:xfrm>
              <a:off x="607" y="2321"/>
              <a:ext cx="188" cy="7"/>
            </a:xfrm>
            <a:custGeom>
              <a:avLst/>
              <a:gdLst>
                <a:gd name="T0" fmla="*/ 0 w 377"/>
                <a:gd name="T1" fmla="*/ 0 h 14"/>
                <a:gd name="T2" fmla="*/ 0 w 377"/>
                <a:gd name="T3" fmla="*/ 1 h 14"/>
                <a:gd name="T4" fmla="*/ 2 w 377"/>
                <a:gd name="T5" fmla="*/ 1 h 14"/>
                <a:gd name="T6" fmla="*/ 2 w 377"/>
                <a:gd name="T7" fmla="*/ 0 h 14"/>
                <a:gd name="T8" fmla="*/ 0 w 37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7" h="14">
                  <a:moveTo>
                    <a:pt x="23" y="0"/>
                  </a:moveTo>
                  <a:lnTo>
                    <a:pt x="0" y="14"/>
                  </a:lnTo>
                  <a:lnTo>
                    <a:pt x="377" y="14"/>
                  </a:lnTo>
                  <a:lnTo>
                    <a:pt x="35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0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28" name="Oval 10"/>
            <p:cNvSpPr>
              <a:spLocks noChangeArrowheads="1"/>
            </p:cNvSpPr>
            <p:nvPr/>
          </p:nvSpPr>
          <p:spPr bwMode="auto">
            <a:xfrm>
              <a:off x="677" y="2282"/>
              <a:ext cx="49" cy="15"/>
            </a:xfrm>
            <a:prstGeom prst="ellipse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29" name="Rectangle 11"/>
            <p:cNvSpPr>
              <a:spLocks noChangeArrowheads="1"/>
            </p:cNvSpPr>
            <p:nvPr/>
          </p:nvSpPr>
          <p:spPr bwMode="auto">
            <a:xfrm>
              <a:off x="679" y="2279"/>
              <a:ext cx="45" cy="11"/>
            </a:xfrm>
            <a:prstGeom prst="rect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30" name="Freeform 12"/>
            <p:cNvSpPr>
              <a:spLocks/>
            </p:cNvSpPr>
            <p:nvPr/>
          </p:nvSpPr>
          <p:spPr bwMode="auto">
            <a:xfrm>
              <a:off x="672" y="2183"/>
              <a:ext cx="8" cy="72"/>
            </a:xfrm>
            <a:custGeom>
              <a:avLst/>
              <a:gdLst>
                <a:gd name="T0" fmla="*/ 0 w 16"/>
                <a:gd name="T1" fmla="*/ 1 h 144"/>
                <a:gd name="T2" fmla="*/ 1 w 16"/>
                <a:gd name="T3" fmla="*/ 0 h 144"/>
                <a:gd name="T4" fmla="*/ 1 w 16"/>
                <a:gd name="T5" fmla="*/ 2 h 144"/>
                <a:gd name="T6" fmla="*/ 0 w 16"/>
                <a:gd name="T7" fmla="*/ 2 h 144"/>
                <a:gd name="T8" fmla="*/ 0 w 16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4">
                  <a:moveTo>
                    <a:pt x="0" y="11"/>
                  </a:moveTo>
                  <a:lnTo>
                    <a:pt x="16" y="0"/>
                  </a:lnTo>
                  <a:lnTo>
                    <a:pt x="16" y="144"/>
                  </a:lnTo>
                  <a:lnTo>
                    <a:pt x="0" y="13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31" name="Freeform 13"/>
            <p:cNvSpPr>
              <a:spLocks/>
            </p:cNvSpPr>
            <p:nvPr/>
          </p:nvSpPr>
          <p:spPr bwMode="auto">
            <a:xfrm>
              <a:off x="722" y="2183"/>
              <a:ext cx="8" cy="72"/>
            </a:xfrm>
            <a:custGeom>
              <a:avLst/>
              <a:gdLst>
                <a:gd name="T0" fmla="*/ 0 w 17"/>
                <a:gd name="T1" fmla="*/ 1 h 144"/>
                <a:gd name="T2" fmla="*/ 0 w 17"/>
                <a:gd name="T3" fmla="*/ 0 h 144"/>
                <a:gd name="T4" fmla="*/ 0 w 17"/>
                <a:gd name="T5" fmla="*/ 2 h 144"/>
                <a:gd name="T6" fmla="*/ 0 w 17"/>
                <a:gd name="T7" fmla="*/ 2 h 144"/>
                <a:gd name="T8" fmla="*/ 0 w 1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44">
                  <a:moveTo>
                    <a:pt x="17" y="11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32" name="Oval 14"/>
            <p:cNvSpPr>
              <a:spLocks noChangeArrowheads="1"/>
            </p:cNvSpPr>
            <p:nvPr/>
          </p:nvSpPr>
          <p:spPr bwMode="auto">
            <a:xfrm>
              <a:off x="662" y="2185"/>
              <a:ext cx="88" cy="69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33" name="Freeform 15"/>
            <p:cNvSpPr>
              <a:spLocks/>
            </p:cNvSpPr>
            <p:nvPr/>
          </p:nvSpPr>
          <p:spPr bwMode="auto">
            <a:xfrm>
              <a:off x="697" y="2099"/>
              <a:ext cx="22" cy="193"/>
            </a:xfrm>
            <a:custGeom>
              <a:avLst/>
              <a:gdLst>
                <a:gd name="T0" fmla="*/ 0 w 45"/>
                <a:gd name="T1" fmla="*/ 0 h 386"/>
                <a:gd name="T2" fmla="*/ 0 w 45"/>
                <a:gd name="T3" fmla="*/ 0 h 386"/>
                <a:gd name="T4" fmla="*/ 0 w 45"/>
                <a:gd name="T5" fmla="*/ 4 h 386"/>
                <a:gd name="T6" fmla="*/ 0 w 45"/>
                <a:gd name="T7" fmla="*/ 4 h 386"/>
                <a:gd name="T8" fmla="*/ 0 w 45"/>
                <a:gd name="T9" fmla="*/ 3 h 386"/>
                <a:gd name="T10" fmla="*/ 0 w 45"/>
                <a:gd name="T11" fmla="*/ 3 h 386"/>
                <a:gd name="T12" fmla="*/ 0 w 45"/>
                <a:gd name="T13" fmla="*/ 0 h 3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86">
                  <a:moveTo>
                    <a:pt x="45" y="0"/>
                  </a:moveTo>
                  <a:lnTo>
                    <a:pt x="0" y="0"/>
                  </a:lnTo>
                  <a:lnTo>
                    <a:pt x="0" y="385"/>
                  </a:lnTo>
                  <a:lnTo>
                    <a:pt x="17" y="386"/>
                  </a:lnTo>
                  <a:lnTo>
                    <a:pt x="35" y="382"/>
                  </a:lnTo>
                  <a:lnTo>
                    <a:pt x="45" y="37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34" name="Freeform 16"/>
            <p:cNvSpPr>
              <a:spLocks/>
            </p:cNvSpPr>
            <p:nvPr/>
          </p:nvSpPr>
          <p:spPr bwMode="auto">
            <a:xfrm>
              <a:off x="646" y="2294"/>
              <a:ext cx="142" cy="48"/>
            </a:xfrm>
            <a:custGeom>
              <a:avLst/>
              <a:gdLst>
                <a:gd name="T0" fmla="*/ 1 w 284"/>
                <a:gd name="T1" fmla="*/ 0 h 97"/>
                <a:gd name="T2" fmla="*/ 1 w 284"/>
                <a:gd name="T3" fmla="*/ 0 h 97"/>
                <a:gd name="T4" fmla="*/ 1 w 284"/>
                <a:gd name="T5" fmla="*/ 0 h 97"/>
                <a:gd name="T6" fmla="*/ 2 w 284"/>
                <a:gd name="T7" fmla="*/ 0 h 97"/>
                <a:gd name="T8" fmla="*/ 2 w 284"/>
                <a:gd name="T9" fmla="*/ 0 h 97"/>
                <a:gd name="T10" fmla="*/ 2 w 284"/>
                <a:gd name="T11" fmla="*/ 0 h 97"/>
                <a:gd name="T12" fmla="*/ 3 w 284"/>
                <a:gd name="T13" fmla="*/ 0 h 97"/>
                <a:gd name="T14" fmla="*/ 3 w 284"/>
                <a:gd name="T15" fmla="*/ 0 h 97"/>
                <a:gd name="T16" fmla="*/ 2 w 284"/>
                <a:gd name="T17" fmla="*/ 0 h 97"/>
                <a:gd name="T18" fmla="*/ 2 w 284"/>
                <a:gd name="T19" fmla="*/ 0 h 97"/>
                <a:gd name="T20" fmla="*/ 2 w 284"/>
                <a:gd name="T21" fmla="*/ 0 h 97"/>
                <a:gd name="T22" fmla="*/ 2 w 284"/>
                <a:gd name="T23" fmla="*/ 0 h 97"/>
                <a:gd name="T24" fmla="*/ 2 w 284"/>
                <a:gd name="T25" fmla="*/ 0 h 97"/>
                <a:gd name="T26" fmla="*/ 1 w 284"/>
                <a:gd name="T27" fmla="*/ 0 h 97"/>
                <a:gd name="T28" fmla="*/ 1 w 284"/>
                <a:gd name="T29" fmla="*/ 0 h 97"/>
                <a:gd name="T30" fmla="*/ 1 w 284"/>
                <a:gd name="T31" fmla="*/ 0 h 97"/>
                <a:gd name="T32" fmla="*/ 0 w 284"/>
                <a:gd name="T33" fmla="*/ 0 h 97"/>
                <a:gd name="T34" fmla="*/ 1 w 284"/>
                <a:gd name="T35" fmla="*/ 0 h 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4" h="97">
                  <a:moveTo>
                    <a:pt x="82" y="12"/>
                  </a:moveTo>
                  <a:lnTo>
                    <a:pt x="104" y="15"/>
                  </a:lnTo>
                  <a:lnTo>
                    <a:pt x="123" y="16"/>
                  </a:lnTo>
                  <a:lnTo>
                    <a:pt x="144" y="14"/>
                  </a:lnTo>
                  <a:lnTo>
                    <a:pt x="159" y="8"/>
                  </a:lnTo>
                  <a:lnTo>
                    <a:pt x="169" y="0"/>
                  </a:lnTo>
                  <a:lnTo>
                    <a:pt x="284" y="63"/>
                  </a:lnTo>
                  <a:lnTo>
                    <a:pt x="273" y="73"/>
                  </a:lnTo>
                  <a:lnTo>
                    <a:pt x="252" y="84"/>
                  </a:lnTo>
                  <a:lnTo>
                    <a:pt x="235" y="88"/>
                  </a:lnTo>
                  <a:lnTo>
                    <a:pt x="214" y="93"/>
                  </a:lnTo>
                  <a:lnTo>
                    <a:pt x="183" y="96"/>
                  </a:lnTo>
                  <a:lnTo>
                    <a:pt x="143" y="97"/>
                  </a:lnTo>
                  <a:lnTo>
                    <a:pt x="104" y="97"/>
                  </a:lnTo>
                  <a:lnTo>
                    <a:pt x="64" y="96"/>
                  </a:lnTo>
                  <a:lnTo>
                    <a:pt x="30" y="91"/>
                  </a:lnTo>
                  <a:lnTo>
                    <a:pt x="0" y="78"/>
                  </a:lnTo>
                  <a:lnTo>
                    <a:pt x="82" y="12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14" name="Oval 17"/>
          <p:cNvSpPr>
            <a:spLocks noChangeArrowheads="1"/>
          </p:cNvSpPr>
          <p:nvPr/>
        </p:nvSpPr>
        <p:spPr bwMode="auto">
          <a:xfrm>
            <a:off x="1065153" y="3478562"/>
            <a:ext cx="562267" cy="395649"/>
          </a:xfrm>
          <a:prstGeom prst="ellipse">
            <a:avLst/>
          </a:prstGeom>
          <a:solidFill>
            <a:schemeClr val="tx1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8615" name="Freeform 18"/>
          <p:cNvSpPr>
            <a:spLocks/>
          </p:cNvSpPr>
          <p:nvPr/>
        </p:nvSpPr>
        <p:spPr bwMode="auto">
          <a:xfrm>
            <a:off x="890720" y="2941108"/>
            <a:ext cx="907421" cy="784296"/>
          </a:xfrm>
          <a:custGeom>
            <a:avLst/>
            <a:gdLst>
              <a:gd name="T0" fmla="*/ 0 w 978"/>
              <a:gd name="T1" fmla="*/ 0 h 895"/>
              <a:gd name="T2" fmla="*/ 2147483647 w 978"/>
              <a:gd name="T3" fmla="*/ 2147483647 h 895"/>
              <a:gd name="T4" fmla="*/ 2147483647 w 978"/>
              <a:gd name="T5" fmla="*/ 2147483647 h 895"/>
              <a:gd name="T6" fmla="*/ 2147483647 w 978"/>
              <a:gd name="T7" fmla="*/ 0 h 895"/>
              <a:gd name="T8" fmla="*/ 0 w 978"/>
              <a:gd name="T9" fmla="*/ 0 h 8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8" h="895">
                <a:moveTo>
                  <a:pt x="0" y="0"/>
                </a:moveTo>
                <a:lnTo>
                  <a:pt x="198" y="895"/>
                </a:lnTo>
                <a:lnTo>
                  <a:pt x="783" y="895"/>
                </a:lnTo>
                <a:lnTo>
                  <a:pt x="9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8616" name="Freeform 19"/>
          <p:cNvSpPr>
            <a:spLocks/>
          </p:cNvSpPr>
          <p:nvPr/>
        </p:nvSpPr>
        <p:spPr bwMode="auto">
          <a:xfrm>
            <a:off x="1078143" y="3716652"/>
            <a:ext cx="539998" cy="15755"/>
          </a:xfrm>
          <a:custGeom>
            <a:avLst/>
            <a:gdLst>
              <a:gd name="T0" fmla="*/ 0 w 581"/>
              <a:gd name="T1" fmla="*/ 0 h 18"/>
              <a:gd name="T2" fmla="*/ 2147483647 w 581"/>
              <a:gd name="T3" fmla="*/ 2147483647 h 18"/>
              <a:gd name="T4" fmla="*/ 2147483647 w 581"/>
              <a:gd name="T5" fmla="*/ 2147483647 h 18"/>
              <a:gd name="T6" fmla="*/ 2147483647 w 581"/>
              <a:gd name="T7" fmla="*/ 0 h 18"/>
              <a:gd name="T8" fmla="*/ 0 w 58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1" h="18">
                <a:moveTo>
                  <a:pt x="0" y="0"/>
                </a:moveTo>
                <a:lnTo>
                  <a:pt x="2" y="18"/>
                </a:lnTo>
                <a:lnTo>
                  <a:pt x="575" y="18"/>
                </a:lnTo>
                <a:lnTo>
                  <a:pt x="5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8617" name="Oval 20"/>
          <p:cNvSpPr>
            <a:spLocks noChangeArrowheads="1"/>
          </p:cNvSpPr>
          <p:nvPr/>
        </p:nvSpPr>
        <p:spPr bwMode="auto">
          <a:xfrm>
            <a:off x="890721" y="2864080"/>
            <a:ext cx="909276" cy="143554"/>
          </a:xfrm>
          <a:prstGeom prst="ellipse">
            <a:avLst/>
          </a:prstGeom>
          <a:solidFill>
            <a:srgbClr val="FFA04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8618" name="Freeform 21"/>
          <p:cNvSpPr>
            <a:spLocks/>
          </p:cNvSpPr>
          <p:nvPr/>
        </p:nvSpPr>
        <p:spPr bwMode="auto">
          <a:xfrm>
            <a:off x="1349070" y="2991878"/>
            <a:ext cx="385979" cy="840317"/>
          </a:xfrm>
          <a:custGeom>
            <a:avLst/>
            <a:gdLst>
              <a:gd name="T0" fmla="*/ 0 w 415"/>
              <a:gd name="T1" fmla="*/ 2147483647 h 961"/>
              <a:gd name="T2" fmla="*/ 2147483647 w 415"/>
              <a:gd name="T3" fmla="*/ 2147483647 h 961"/>
              <a:gd name="T4" fmla="*/ 2147483647 w 415"/>
              <a:gd name="T5" fmla="*/ 2147483647 h 961"/>
              <a:gd name="T6" fmla="*/ 2147483647 w 415"/>
              <a:gd name="T7" fmla="*/ 2147483647 h 961"/>
              <a:gd name="T8" fmla="*/ 2147483647 w 415"/>
              <a:gd name="T9" fmla="*/ 2147483647 h 961"/>
              <a:gd name="T10" fmla="*/ 2147483647 w 415"/>
              <a:gd name="T11" fmla="*/ 2147483647 h 961"/>
              <a:gd name="T12" fmla="*/ 2147483647 w 415"/>
              <a:gd name="T13" fmla="*/ 2147483647 h 961"/>
              <a:gd name="T14" fmla="*/ 2147483647 w 415"/>
              <a:gd name="T15" fmla="*/ 2147483647 h 961"/>
              <a:gd name="T16" fmla="*/ 2147483647 w 415"/>
              <a:gd name="T17" fmla="*/ 2147483647 h 961"/>
              <a:gd name="T18" fmla="*/ 2147483647 w 415"/>
              <a:gd name="T19" fmla="*/ 2147483647 h 961"/>
              <a:gd name="T20" fmla="*/ 2147483647 w 415"/>
              <a:gd name="T21" fmla="*/ 0 h 961"/>
              <a:gd name="T22" fmla="*/ 2147483647 w 415"/>
              <a:gd name="T23" fmla="*/ 2147483647 h 961"/>
              <a:gd name="T24" fmla="*/ 2147483647 w 415"/>
              <a:gd name="T25" fmla="*/ 2147483647 h 961"/>
              <a:gd name="T26" fmla="*/ 2147483647 w 415"/>
              <a:gd name="T27" fmla="*/ 2147483647 h 961"/>
              <a:gd name="T28" fmla="*/ 2147483647 w 415"/>
              <a:gd name="T29" fmla="*/ 2147483647 h 961"/>
              <a:gd name="T30" fmla="*/ 2147483647 w 415"/>
              <a:gd name="T31" fmla="*/ 2147483647 h 961"/>
              <a:gd name="T32" fmla="*/ 2147483647 w 415"/>
              <a:gd name="T33" fmla="*/ 2147483647 h 961"/>
              <a:gd name="T34" fmla="*/ 2147483647 w 415"/>
              <a:gd name="T35" fmla="*/ 2147483647 h 961"/>
              <a:gd name="T36" fmla="*/ 2147483647 w 415"/>
              <a:gd name="T37" fmla="*/ 2147483647 h 961"/>
              <a:gd name="T38" fmla="*/ 2147483647 w 415"/>
              <a:gd name="T39" fmla="*/ 2147483647 h 961"/>
              <a:gd name="T40" fmla="*/ 0 w 415"/>
              <a:gd name="T41" fmla="*/ 2147483647 h 96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15" h="961">
                <a:moveTo>
                  <a:pt x="0" y="961"/>
                </a:moveTo>
                <a:lnTo>
                  <a:pt x="51" y="954"/>
                </a:lnTo>
                <a:lnTo>
                  <a:pt x="103" y="940"/>
                </a:lnTo>
                <a:lnTo>
                  <a:pt x="151" y="913"/>
                </a:lnTo>
                <a:lnTo>
                  <a:pt x="199" y="879"/>
                </a:lnTo>
                <a:lnTo>
                  <a:pt x="223" y="837"/>
                </a:lnTo>
                <a:lnTo>
                  <a:pt x="243" y="779"/>
                </a:lnTo>
                <a:lnTo>
                  <a:pt x="261" y="721"/>
                </a:lnTo>
                <a:lnTo>
                  <a:pt x="274" y="669"/>
                </a:lnTo>
                <a:lnTo>
                  <a:pt x="292" y="604"/>
                </a:lnTo>
                <a:lnTo>
                  <a:pt x="415" y="0"/>
                </a:lnTo>
                <a:lnTo>
                  <a:pt x="364" y="18"/>
                </a:lnTo>
                <a:lnTo>
                  <a:pt x="312" y="28"/>
                </a:lnTo>
                <a:lnTo>
                  <a:pt x="216" y="38"/>
                </a:lnTo>
                <a:lnTo>
                  <a:pt x="106" y="45"/>
                </a:lnTo>
                <a:lnTo>
                  <a:pt x="110" y="680"/>
                </a:lnTo>
                <a:lnTo>
                  <a:pt x="106" y="762"/>
                </a:lnTo>
                <a:lnTo>
                  <a:pt x="99" y="824"/>
                </a:lnTo>
                <a:lnTo>
                  <a:pt x="86" y="879"/>
                </a:lnTo>
                <a:lnTo>
                  <a:pt x="58" y="920"/>
                </a:lnTo>
                <a:lnTo>
                  <a:pt x="0" y="9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8619" name="Oval 22"/>
          <p:cNvSpPr>
            <a:spLocks noChangeArrowheads="1"/>
          </p:cNvSpPr>
          <p:nvPr/>
        </p:nvSpPr>
        <p:spPr bwMode="auto">
          <a:xfrm>
            <a:off x="905566" y="2874584"/>
            <a:ext cx="874019" cy="124297"/>
          </a:xfrm>
          <a:prstGeom prst="ellipse">
            <a:avLst/>
          </a:prstGeom>
          <a:solidFill>
            <a:srgbClr val="C06000"/>
          </a:solidFill>
          <a:ln w="7938">
            <a:solidFill>
              <a:srgbClr val="E07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8620" name="Oval 24"/>
          <p:cNvSpPr>
            <a:spLocks noChangeArrowheads="1"/>
          </p:cNvSpPr>
          <p:nvPr/>
        </p:nvSpPr>
        <p:spPr bwMode="auto">
          <a:xfrm>
            <a:off x="4368238" y="4205085"/>
            <a:ext cx="512164" cy="96287"/>
          </a:xfrm>
          <a:prstGeom prst="ellipse">
            <a:avLst/>
          </a:prstGeom>
          <a:solidFill>
            <a:srgbClr val="201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grpSp>
        <p:nvGrpSpPr>
          <p:cNvPr id="68621" name="Group 25"/>
          <p:cNvGrpSpPr>
            <a:grpSpLocks/>
          </p:cNvGrpSpPr>
          <p:nvPr/>
        </p:nvGrpSpPr>
        <p:grpSpPr bwMode="auto">
          <a:xfrm>
            <a:off x="4381229" y="3835696"/>
            <a:ext cx="359999" cy="456922"/>
            <a:chOff x="605" y="2095"/>
            <a:chExt cx="194" cy="261"/>
          </a:xfrm>
        </p:grpSpPr>
        <p:sp>
          <p:nvSpPr>
            <p:cNvPr id="68711" name="Oval 26"/>
            <p:cNvSpPr>
              <a:spLocks noChangeArrowheads="1"/>
            </p:cNvSpPr>
            <p:nvPr/>
          </p:nvSpPr>
          <p:spPr bwMode="auto">
            <a:xfrm>
              <a:off x="648" y="2178"/>
              <a:ext cx="107" cy="83"/>
            </a:xfrm>
            <a:prstGeom prst="ellipse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12" name="Oval 27"/>
            <p:cNvSpPr>
              <a:spLocks noChangeArrowheads="1"/>
            </p:cNvSpPr>
            <p:nvPr/>
          </p:nvSpPr>
          <p:spPr bwMode="auto">
            <a:xfrm>
              <a:off x="605" y="2304"/>
              <a:ext cx="194" cy="52"/>
            </a:xfrm>
            <a:prstGeom prst="ellipse">
              <a:avLst/>
            </a:prstGeom>
            <a:solidFill>
              <a:srgbClr val="E07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13" name="Freeform 28"/>
            <p:cNvSpPr>
              <a:spLocks/>
            </p:cNvSpPr>
            <p:nvPr/>
          </p:nvSpPr>
          <p:spPr bwMode="auto">
            <a:xfrm>
              <a:off x="607" y="2287"/>
              <a:ext cx="190" cy="38"/>
            </a:xfrm>
            <a:custGeom>
              <a:avLst/>
              <a:gdLst>
                <a:gd name="T0" fmla="*/ 0 w 381"/>
                <a:gd name="T1" fmla="*/ 1 h 76"/>
                <a:gd name="T2" fmla="*/ 1 w 381"/>
                <a:gd name="T3" fmla="*/ 0 h 76"/>
                <a:gd name="T4" fmla="*/ 1 w 381"/>
                <a:gd name="T5" fmla="*/ 0 h 76"/>
                <a:gd name="T6" fmla="*/ 2 w 381"/>
                <a:gd name="T7" fmla="*/ 1 h 76"/>
                <a:gd name="T8" fmla="*/ 0 w 381"/>
                <a:gd name="T9" fmla="*/ 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1" h="76">
                  <a:moveTo>
                    <a:pt x="0" y="76"/>
                  </a:moveTo>
                  <a:lnTo>
                    <a:pt x="138" y="0"/>
                  </a:lnTo>
                  <a:lnTo>
                    <a:pt x="248" y="0"/>
                  </a:lnTo>
                  <a:lnTo>
                    <a:pt x="381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07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14" name="Rectangle 29"/>
            <p:cNvSpPr>
              <a:spLocks noChangeArrowheads="1"/>
            </p:cNvSpPr>
            <p:nvPr/>
          </p:nvSpPr>
          <p:spPr bwMode="auto">
            <a:xfrm>
              <a:off x="679" y="2095"/>
              <a:ext cx="46" cy="191"/>
            </a:xfrm>
            <a:prstGeom prst="rect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15" name="Freeform 30"/>
            <p:cNvSpPr>
              <a:spLocks/>
            </p:cNvSpPr>
            <p:nvPr/>
          </p:nvSpPr>
          <p:spPr bwMode="auto">
            <a:xfrm>
              <a:off x="607" y="2321"/>
              <a:ext cx="188" cy="7"/>
            </a:xfrm>
            <a:custGeom>
              <a:avLst/>
              <a:gdLst>
                <a:gd name="T0" fmla="*/ 0 w 377"/>
                <a:gd name="T1" fmla="*/ 0 h 14"/>
                <a:gd name="T2" fmla="*/ 0 w 377"/>
                <a:gd name="T3" fmla="*/ 1 h 14"/>
                <a:gd name="T4" fmla="*/ 2 w 377"/>
                <a:gd name="T5" fmla="*/ 1 h 14"/>
                <a:gd name="T6" fmla="*/ 2 w 377"/>
                <a:gd name="T7" fmla="*/ 0 h 14"/>
                <a:gd name="T8" fmla="*/ 0 w 37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7" h="14">
                  <a:moveTo>
                    <a:pt x="23" y="0"/>
                  </a:moveTo>
                  <a:lnTo>
                    <a:pt x="0" y="14"/>
                  </a:lnTo>
                  <a:lnTo>
                    <a:pt x="377" y="14"/>
                  </a:lnTo>
                  <a:lnTo>
                    <a:pt x="35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0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6" name="Oval 31"/>
            <p:cNvSpPr>
              <a:spLocks noChangeArrowheads="1"/>
            </p:cNvSpPr>
            <p:nvPr/>
          </p:nvSpPr>
          <p:spPr bwMode="auto">
            <a:xfrm>
              <a:off x="677" y="2282"/>
              <a:ext cx="49" cy="15"/>
            </a:xfrm>
            <a:prstGeom prst="ellipse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17" name="Rectangle 32"/>
            <p:cNvSpPr>
              <a:spLocks noChangeArrowheads="1"/>
            </p:cNvSpPr>
            <p:nvPr/>
          </p:nvSpPr>
          <p:spPr bwMode="auto">
            <a:xfrm>
              <a:off x="679" y="2279"/>
              <a:ext cx="45" cy="11"/>
            </a:xfrm>
            <a:prstGeom prst="rect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8" name="Freeform 33"/>
            <p:cNvSpPr>
              <a:spLocks/>
            </p:cNvSpPr>
            <p:nvPr/>
          </p:nvSpPr>
          <p:spPr bwMode="auto">
            <a:xfrm>
              <a:off x="672" y="2183"/>
              <a:ext cx="8" cy="72"/>
            </a:xfrm>
            <a:custGeom>
              <a:avLst/>
              <a:gdLst>
                <a:gd name="T0" fmla="*/ 0 w 16"/>
                <a:gd name="T1" fmla="*/ 1 h 144"/>
                <a:gd name="T2" fmla="*/ 1 w 16"/>
                <a:gd name="T3" fmla="*/ 0 h 144"/>
                <a:gd name="T4" fmla="*/ 1 w 16"/>
                <a:gd name="T5" fmla="*/ 2 h 144"/>
                <a:gd name="T6" fmla="*/ 0 w 16"/>
                <a:gd name="T7" fmla="*/ 2 h 144"/>
                <a:gd name="T8" fmla="*/ 0 w 16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4">
                  <a:moveTo>
                    <a:pt x="0" y="11"/>
                  </a:moveTo>
                  <a:lnTo>
                    <a:pt x="16" y="0"/>
                  </a:lnTo>
                  <a:lnTo>
                    <a:pt x="16" y="144"/>
                  </a:lnTo>
                  <a:lnTo>
                    <a:pt x="0" y="13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9" name="Freeform 34"/>
            <p:cNvSpPr>
              <a:spLocks/>
            </p:cNvSpPr>
            <p:nvPr/>
          </p:nvSpPr>
          <p:spPr bwMode="auto">
            <a:xfrm>
              <a:off x="722" y="2183"/>
              <a:ext cx="8" cy="72"/>
            </a:xfrm>
            <a:custGeom>
              <a:avLst/>
              <a:gdLst>
                <a:gd name="T0" fmla="*/ 0 w 17"/>
                <a:gd name="T1" fmla="*/ 1 h 144"/>
                <a:gd name="T2" fmla="*/ 0 w 17"/>
                <a:gd name="T3" fmla="*/ 0 h 144"/>
                <a:gd name="T4" fmla="*/ 0 w 17"/>
                <a:gd name="T5" fmla="*/ 2 h 144"/>
                <a:gd name="T6" fmla="*/ 0 w 17"/>
                <a:gd name="T7" fmla="*/ 2 h 144"/>
                <a:gd name="T8" fmla="*/ 0 w 1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44">
                  <a:moveTo>
                    <a:pt x="17" y="11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20" name="Oval 35"/>
            <p:cNvSpPr>
              <a:spLocks noChangeArrowheads="1"/>
            </p:cNvSpPr>
            <p:nvPr/>
          </p:nvSpPr>
          <p:spPr bwMode="auto">
            <a:xfrm>
              <a:off x="662" y="2185"/>
              <a:ext cx="88" cy="69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21" name="Freeform 36"/>
            <p:cNvSpPr>
              <a:spLocks/>
            </p:cNvSpPr>
            <p:nvPr/>
          </p:nvSpPr>
          <p:spPr bwMode="auto">
            <a:xfrm>
              <a:off x="697" y="2099"/>
              <a:ext cx="22" cy="193"/>
            </a:xfrm>
            <a:custGeom>
              <a:avLst/>
              <a:gdLst>
                <a:gd name="T0" fmla="*/ 0 w 45"/>
                <a:gd name="T1" fmla="*/ 0 h 386"/>
                <a:gd name="T2" fmla="*/ 0 w 45"/>
                <a:gd name="T3" fmla="*/ 0 h 386"/>
                <a:gd name="T4" fmla="*/ 0 w 45"/>
                <a:gd name="T5" fmla="*/ 4 h 386"/>
                <a:gd name="T6" fmla="*/ 0 w 45"/>
                <a:gd name="T7" fmla="*/ 4 h 386"/>
                <a:gd name="T8" fmla="*/ 0 w 45"/>
                <a:gd name="T9" fmla="*/ 3 h 386"/>
                <a:gd name="T10" fmla="*/ 0 w 45"/>
                <a:gd name="T11" fmla="*/ 3 h 386"/>
                <a:gd name="T12" fmla="*/ 0 w 45"/>
                <a:gd name="T13" fmla="*/ 0 h 3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86">
                  <a:moveTo>
                    <a:pt x="45" y="0"/>
                  </a:moveTo>
                  <a:lnTo>
                    <a:pt x="0" y="0"/>
                  </a:lnTo>
                  <a:lnTo>
                    <a:pt x="0" y="385"/>
                  </a:lnTo>
                  <a:lnTo>
                    <a:pt x="17" y="386"/>
                  </a:lnTo>
                  <a:lnTo>
                    <a:pt x="35" y="382"/>
                  </a:lnTo>
                  <a:lnTo>
                    <a:pt x="45" y="37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22" name="Freeform 37"/>
            <p:cNvSpPr>
              <a:spLocks/>
            </p:cNvSpPr>
            <p:nvPr/>
          </p:nvSpPr>
          <p:spPr bwMode="auto">
            <a:xfrm>
              <a:off x="646" y="2294"/>
              <a:ext cx="142" cy="48"/>
            </a:xfrm>
            <a:custGeom>
              <a:avLst/>
              <a:gdLst>
                <a:gd name="T0" fmla="*/ 1 w 284"/>
                <a:gd name="T1" fmla="*/ 0 h 97"/>
                <a:gd name="T2" fmla="*/ 1 w 284"/>
                <a:gd name="T3" fmla="*/ 0 h 97"/>
                <a:gd name="T4" fmla="*/ 1 w 284"/>
                <a:gd name="T5" fmla="*/ 0 h 97"/>
                <a:gd name="T6" fmla="*/ 2 w 284"/>
                <a:gd name="T7" fmla="*/ 0 h 97"/>
                <a:gd name="T8" fmla="*/ 2 w 284"/>
                <a:gd name="T9" fmla="*/ 0 h 97"/>
                <a:gd name="T10" fmla="*/ 2 w 284"/>
                <a:gd name="T11" fmla="*/ 0 h 97"/>
                <a:gd name="T12" fmla="*/ 3 w 284"/>
                <a:gd name="T13" fmla="*/ 0 h 97"/>
                <a:gd name="T14" fmla="*/ 3 w 284"/>
                <a:gd name="T15" fmla="*/ 0 h 97"/>
                <a:gd name="T16" fmla="*/ 2 w 284"/>
                <a:gd name="T17" fmla="*/ 0 h 97"/>
                <a:gd name="T18" fmla="*/ 2 w 284"/>
                <a:gd name="T19" fmla="*/ 0 h 97"/>
                <a:gd name="T20" fmla="*/ 2 w 284"/>
                <a:gd name="T21" fmla="*/ 0 h 97"/>
                <a:gd name="T22" fmla="*/ 2 w 284"/>
                <a:gd name="T23" fmla="*/ 0 h 97"/>
                <a:gd name="T24" fmla="*/ 2 w 284"/>
                <a:gd name="T25" fmla="*/ 0 h 97"/>
                <a:gd name="T26" fmla="*/ 1 w 284"/>
                <a:gd name="T27" fmla="*/ 0 h 97"/>
                <a:gd name="T28" fmla="*/ 1 w 284"/>
                <a:gd name="T29" fmla="*/ 0 h 97"/>
                <a:gd name="T30" fmla="*/ 1 w 284"/>
                <a:gd name="T31" fmla="*/ 0 h 97"/>
                <a:gd name="T32" fmla="*/ 0 w 284"/>
                <a:gd name="T33" fmla="*/ 0 h 97"/>
                <a:gd name="T34" fmla="*/ 1 w 284"/>
                <a:gd name="T35" fmla="*/ 0 h 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4" h="97">
                  <a:moveTo>
                    <a:pt x="82" y="12"/>
                  </a:moveTo>
                  <a:lnTo>
                    <a:pt x="104" y="15"/>
                  </a:lnTo>
                  <a:lnTo>
                    <a:pt x="123" y="16"/>
                  </a:lnTo>
                  <a:lnTo>
                    <a:pt x="144" y="14"/>
                  </a:lnTo>
                  <a:lnTo>
                    <a:pt x="159" y="8"/>
                  </a:lnTo>
                  <a:lnTo>
                    <a:pt x="169" y="0"/>
                  </a:lnTo>
                  <a:lnTo>
                    <a:pt x="284" y="63"/>
                  </a:lnTo>
                  <a:lnTo>
                    <a:pt x="273" y="73"/>
                  </a:lnTo>
                  <a:lnTo>
                    <a:pt x="252" y="84"/>
                  </a:lnTo>
                  <a:lnTo>
                    <a:pt x="235" y="88"/>
                  </a:lnTo>
                  <a:lnTo>
                    <a:pt x="214" y="93"/>
                  </a:lnTo>
                  <a:lnTo>
                    <a:pt x="183" y="96"/>
                  </a:lnTo>
                  <a:lnTo>
                    <a:pt x="143" y="97"/>
                  </a:lnTo>
                  <a:lnTo>
                    <a:pt x="104" y="97"/>
                  </a:lnTo>
                  <a:lnTo>
                    <a:pt x="64" y="96"/>
                  </a:lnTo>
                  <a:lnTo>
                    <a:pt x="30" y="91"/>
                  </a:lnTo>
                  <a:lnTo>
                    <a:pt x="0" y="78"/>
                  </a:lnTo>
                  <a:lnTo>
                    <a:pt x="82" y="12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22" name="Oval 38"/>
          <p:cNvSpPr>
            <a:spLocks noChangeArrowheads="1"/>
          </p:cNvSpPr>
          <p:nvPr/>
        </p:nvSpPr>
        <p:spPr bwMode="auto">
          <a:xfrm>
            <a:off x="4271745" y="3478562"/>
            <a:ext cx="562267" cy="395649"/>
          </a:xfrm>
          <a:prstGeom prst="ellipse">
            <a:avLst/>
          </a:prstGeom>
          <a:solidFill>
            <a:schemeClr val="tx1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8623" name="Freeform 39"/>
          <p:cNvSpPr>
            <a:spLocks/>
          </p:cNvSpPr>
          <p:nvPr/>
        </p:nvSpPr>
        <p:spPr bwMode="auto">
          <a:xfrm>
            <a:off x="4097311" y="2941108"/>
            <a:ext cx="907421" cy="784296"/>
          </a:xfrm>
          <a:custGeom>
            <a:avLst/>
            <a:gdLst>
              <a:gd name="T0" fmla="*/ 0 w 978"/>
              <a:gd name="T1" fmla="*/ 0 h 895"/>
              <a:gd name="T2" fmla="*/ 2147483647 w 978"/>
              <a:gd name="T3" fmla="*/ 2147483647 h 895"/>
              <a:gd name="T4" fmla="*/ 2147483647 w 978"/>
              <a:gd name="T5" fmla="*/ 2147483647 h 895"/>
              <a:gd name="T6" fmla="*/ 2147483647 w 978"/>
              <a:gd name="T7" fmla="*/ 0 h 895"/>
              <a:gd name="T8" fmla="*/ 0 w 978"/>
              <a:gd name="T9" fmla="*/ 0 h 8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8" h="895">
                <a:moveTo>
                  <a:pt x="0" y="0"/>
                </a:moveTo>
                <a:lnTo>
                  <a:pt x="198" y="895"/>
                </a:lnTo>
                <a:lnTo>
                  <a:pt x="783" y="895"/>
                </a:lnTo>
                <a:lnTo>
                  <a:pt x="9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8624" name="Freeform 40"/>
          <p:cNvSpPr>
            <a:spLocks/>
          </p:cNvSpPr>
          <p:nvPr/>
        </p:nvSpPr>
        <p:spPr bwMode="auto">
          <a:xfrm>
            <a:off x="4284734" y="3716652"/>
            <a:ext cx="539998" cy="15755"/>
          </a:xfrm>
          <a:custGeom>
            <a:avLst/>
            <a:gdLst>
              <a:gd name="T0" fmla="*/ 0 w 581"/>
              <a:gd name="T1" fmla="*/ 0 h 18"/>
              <a:gd name="T2" fmla="*/ 2147483647 w 581"/>
              <a:gd name="T3" fmla="*/ 2147483647 h 18"/>
              <a:gd name="T4" fmla="*/ 2147483647 w 581"/>
              <a:gd name="T5" fmla="*/ 2147483647 h 18"/>
              <a:gd name="T6" fmla="*/ 2147483647 w 581"/>
              <a:gd name="T7" fmla="*/ 0 h 18"/>
              <a:gd name="T8" fmla="*/ 0 w 58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1" h="18">
                <a:moveTo>
                  <a:pt x="0" y="0"/>
                </a:moveTo>
                <a:lnTo>
                  <a:pt x="2" y="18"/>
                </a:lnTo>
                <a:lnTo>
                  <a:pt x="575" y="18"/>
                </a:lnTo>
                <a:lnTo>
                  <a:pt x="5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8625" name="Oval 41"/>
          <p:cNvSpPr>
            <a:spLocks noChangeArrowheads="1"/>
          </p:cNvSpPr>
          <p:nvPr/>
        </p:nvSpPr>
        <p:spPr bwMode="auto">
          <a:xfrm>
            <a:off x="4097312" y="2864080"/>
            <a:ext cx="909276" cy="143554"/>
          </a:xfrm>
          <a:prstGeom prst="ellipse">
            <a:avLst/>
          </a:prstGeom>
          <a:solidFill>
            <a:srgbClr val="FFA04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8626" name="Freeform 42"/>
          <p:cNvSpPr>
            <a:spLocks/>
          </p:cNvSpPr>
          <p:nvPr/>
        </p:nvSpPr>
        <p:spPr bwMode="auto">
          <a:xfrm>
            <a:off x="4555661" y="2991878"/>
            <a:ext cx="385979" cy="840317"/>
          </a:xfrm>
          <a:custGeom>
            <a:avLst/>
            <a:gdLst>
              <a:gd name="T0" fmla="*/ 0 w 415"/>
              <a:gd name="T1" fmla="*/ 2147483647 h 961"/>
              <a:gd name="T2" fmla="*/ 2147483647 w 415"/>
              <a:gd name="T3" fmla="*/ 2147483647 h 961"/>
              <a:gd name="T4" fmla="*/ 2147483647 w 415"/>
              <a:gd name="T5" fmla="*/ 2147483647 h 961"/>
              <a:gd name="T6" fmla="*/ 2147483647 w 415"/>
              <a:gd name="T7" fmla="*/ 2147483647 h 961"/>
              <a:gd name="T8" fmla="*/ 2147483647 w 415"/>
              <a:gd name="T9" fmla="*/ 2147483647 h 961"/>
              <a:gd name="T10" fmla="*/ 2147483647 w 415"/>
              <a:gd name="T11" fmla="*/ 2147483647 h 961"/>
              <a:gd name="T12" fmla="*/ 2147483647 w 415"/>
              <a:gd name="T13" fmla="*/ 2147483647 h 961"/>
              <a:gd name="T14" fmla="*/ 2147483647 w 415"/>
              <a:gd name="T15" fmla="*/ 2147483647 h 961"/>
              <a:gd name="T16" fmla="*/ 2147483647 w 415"/>
              <a:gd name="T17" fmla="*/ 2147483647 h 961"/>
              <a:gd name="T18" fmla="*/ 2147483647 w 415"/>
              <a:gd name="T19" fmla="*/ 2147483647 h 961"/>
              <a:gd name="T20" fmla="*/ 2147483647 w 415"/>
              <a:gd name="T21" fmla="*/ 0 h 961"/>
              <a:gd name="T22" fmla="*/ 2147483647 w 415"/>
              <a:gd name="T23" fmla="*/ 2147483647 h 961"/>
              <a:gd name="T24" fmla="*/ 2147483647 w 415"/>
              <a:gd name="T25" fmla="*/ 2147483647 h 961"/>
              <a:gd name="T26" fmla="*/ 2147483647 w 415"/>
              <a:gd name="T27" fmla="*/ 2147483647 h 961"/>
              <a:gd name="T28" fmla="*/ 2147483647 w 415"/>
              <a:gd name="T29" fmla="*/ 2147483647 h 961"/>
              <a:gd name="T30" fmla="*/ 2147483647 w 415"/>
              <a:gd name="T31" fmla="*/ 2147483647 h 961"/>
              <a:gd name="T32" fmla="*/ 2147483647 w 415"/>
              <a:gd name="T33" fmla="*/ 2147483647 h 961"/>
              <a:gd name="T34" fmla="*/ 2147483647 w 415"/>
              <a:gd name="T35" fmla="*/ 2147483647 h 961"/>
              <a:gd name="T36" fmla="*/ 2147483647 w 415"/>
              <a:gd name="T37" fmla="*/ 2147483647 h 961"/>
              <a:gd name="T38" fmla="*/ 2147483647 w 415"/>
              <a:gd name="T39" fmla="*/ 2147483647 h 961"/>
              <a:gd name="T40" fmla="*/ 0 w 415"/>
              <a:gd name="T41" fmla="*/ 2147483647 h 96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15" h="961">
                <a:moveTo>
                  <a:pt x="0" y="961"/>
                </a:moveTo>
                <a:lnTo>
                  <a:pt x="51" y="954"/>
                </a:lnTo>
                <a:lnTo>
                  <a:pt x="103" y="940"/>
                </a:lnTo>
                <a:lnTo>
                  <a:pt x="151" y="913"/>
                </a:lnTo>
                <a:lnTo>
                  <a:pt x="199" y="879"/>
                </a:lnTo>
                <a:lnTo>
                  <a:pt x="223" y="837"/>
                </a:lnTo>
                <a:lnTo>
                  <a:pt x="243" y="779"/>
                </a:lnTo>
                <a:lnTo>
                  <a:pt x="261" y="721"/>
                </a:lnTo>
                <a:lnTo>
                  <a:pt x="274" y="669"/>
                </a:lnTo>
                <a:lnTo>
                  <a:pt x="292" y="604"/>
                </a:lnTo>
                <a:lnTo>
                  <a:pt x="415" y="0"/>
                </a:lnTo>
                <a:lnTo>
                  <a:pt x="364" y="18"/>
                </a:lnTo>
                <a:lnTo>
                  <a:pt x="312" y="28"/>
                </a:lnTo>
                <a:lnTo>
                  <a:pt x="216" y="38"/>
                </a:lnTo>
                <a:lnTo>
                  <a:pt x="106" y="45"/>
                </a:lnTo>
                <a:lnTo>
                  <a:pt x="110" y="680"/>
                </a:lnTo>
                <a:lnTo>
                  <a:pt x="106" y="762"/>
                </a:lnTo>
                <a:lnTo>
                  <a:pt x="99" y="824"/>
                </a:lnTo>
                <a:lnTo>
                  <a:pt x="86" y="879"/>
                </a:lnTo>
                <a:lnTo>
                  <a:pt x="58" y="920"/>
                </a:lnTo>
                <a:lnTo>
                  <a:pt x="0" y="9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8627" name="Oval 43"/>
          <p:cNvSpPr>
            <a:spLocks noChangeArrowheads="1"/>
          </p:cNvSpPr>
          <p:nvPr/>
        </p:nvSpPr>
        <p:spPr bwMode="auto">
          <a:xfrm>
            <a:off x="4112157" y="2874584"/>
            <a:ext cx="874019" cy="124297"/>
          </a:xfrm>
          <a:prstGeom prst="ellipse">
            <a:avLst/>
          </a:prstGeom>
          <a:solidFill>
            <a:srgbClr val="C06000"/>
          </a:solidFill>
          <a:ln w="7938">
            <a:solidFill>
              <a:srgbClr val="E07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8628" name="Oval 44"/>
          <p:cNvSpPr>
            <a:spLocks noChangeArrowheads="1"/>
          </p:cNvSpPr>
          <p:nvPr/>
        </p:nvSpPr>
        <p:spPr bwMode="auto">
          <a:xfrm>
            <a:off x="6060606" y="4205085"/>
            <a:ext cx="512164" cy="96287"/>
          </a:xfrm>
          <a:prstGeom prst="ellipse">
            <a:avLst/>
          </a:prstGeom>
          <a:solidFill>
            <a:srgbClr val="201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grpSp>
        <p:nvGrpSpPr>
          <p:cNvPr id="68629" name="Group 45"/>
          <p:cNvGrpSpPr>
            <a:grpSpLocks/>
          </p:cNvGrpSpPr>
          <p:nvPr/>
        </p:nvGrpSpPr>
        <p:grpSpPr bwMode="auto">
          <a:xfrm>
            <a:off x="6073597" y="3835696"/>
            <a:ext cx="359999" cy="456922"/>
            <a:chOff x="605" y="2095"/>
            <a:chExt cx="194" cy="261"/>
          </a:xfrm>
        </p:grpSpPr>
        <p:sp>
          <p:nvSpPr>
            <p:cNvPr id="68699" name="Oval 46"/>
            <p:cNvSpPr>
              <a:spLocks noChangeArrowheads="1"/>
            </p:cNvSpPr>
            <p:nvPr/>
          </p:nvSpPr>
          <p:spPr bwMode="auto">
            <a:xfrm>
              <a:off x="648" y="2178"/>
              <a:ext cx="107" cy="83"/>
            </a:xfrm>
            <a:prstGeom prst="ellipse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00" name="Oval 47"/>
            <p:cNvSpPr>
              <a:spLocks noChangeArrowheads="1"/>
            </p:cNvSpPr>
            <p:nvPr/>
          </p:nvSpPr>
          <p:spPr bwMode="auto">
            <a:xfrm>
              <a:off x="605" y="2304"/>
              <a:ext cx="194" cy="52"/>
            </a:xfrm>
            <a:prstGeom prst="ellipse">
              <a:avLst/>
            </a:prstGeom>
            <a:solidFill>
              <a:srgbClr val="E07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01" name="Freeform 48"/>
            <p:cNvSpPr>
              <a:spLocks/>
            </p:cNvSpPr>
            <p:nvPr/>
          </p:nvSpPr>
          <p:spPr bwMode="auto">
            <a:xfrm>
              <a:off x="607" y="2287"/>
              <a:ext cx="190" cy="38"/>
            </a:xfrm>
            <a:custGeom>
              <a:avLst/>
              <a:gdLst>
                <a:gd name="T0" fmla="*/ 0 w 381"/>
                <a:gd name="T1" fmla="*/ 1 h 76"/>
                <a:gd name="T2" fmla="*/ 1 w 381"/>
                <a:gd name="T3" fmla="*/ 0 h 76"/>
                <a:gd name="T4" fmla="*/ 1 w 381"/>
                <a:gd name="T5" fmla="*/ 0 h 76"/>
                <a:gd name="T6" fmla="*/ 2 w 381"/>
                <a:gd name="T7" fmla="*/ 1 h 76"/>
                <a:gd name="T8" fmla="*/ 0 w 381"/>
                <a:gd name="T9" fmla="*/ 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1" h="76">
                  <a:moveTo>
                    <a:pt x="0" y="76"/>
                  </a:moveTo>
                  <a:lnTo>
                    <a:pt x="138" y="0"/>
                  </a:lnTo>
                  <a:lnTo>
                    <a:pt x="248" y="0"/>
                  </a:lnTo>
                  <a:lnTo>
                    <a:pt x="381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07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02" name="Rectangle 49"/>
            <p:cNvSpPr>
              <a:spLocks noChangeArrowheads="1"/>
            </p:cNvSpPr>
            <p:nvPr/>
          </p:nvSpPr>
          <p:spPr bwMode="auto">
            <a:xfrm>
              <a:off x="679" y="2095"/>
              <a:ext cx="46" cy="191"/>
            </a:xfrm>
            <a:prstGeom prst="rect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03" name="Freeform 50"/>
            <p:cNvSpPr>
              <a:spLocks/>
            </p:cNvSpPr>
            <p:nvPr/>
          </p:nvSpPr>
          <p:spPr bwMode="auto">
            <a:xfrm>
              <a:off x="607" y="2321"/>
              <a:ext cx="188" cy="7"/>
            </a:xfrm>
            <a:custGeom>
              <a:avLst/>
              <a:gdLst>
                <a:gd name="T0" fmla="*/ 0 w 377"/>
                <a:gd name="T1" fmla="*/ 0 h 14"/>
                <a:gd name="T2" fmla="*/ 0 w 377"/>
                <a:gd name="T3" fmla="*/ 1 h 14"/>
                <a:gd name="T4" fmla="*/ 2 w 377"/>
                <a:gd name="T5" fmla="*/ 1 h 14"/>
                <a:gd name="T6" fmla="*/ 2 w 377"/>
                <a:gd name="T7" fmla="*/ 0 h 14"/>
                <a:gd name="T8" fmla="*/ 0 w 37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7" h="14">
                  <a:moveTo>
                    <a:pt x="23" y="0"/>
                  </a:moveTo>
                  <a:lnTo>
                    <a:pt x="0" y="14"/>
                  </a:lnTo>
                  <a:lnTo>
                    <a:pt x="377" y="14"/>
                  </a:lnTo>
                  <a:lnTo>
                    <a:pt x="35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0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04" name="Oval 51"/>
            <p:cNvSpPr>
              <a:spLocks noChangeArrowheads="1"/>
            </p:cNvSpPr>
            <p:nvPr/>
          </p:nvSpPr>
          <p:spPr bwMode="auto">
            <a:xfrm>
              <a:off x="677" y="2282"/>
              <a:ext cx="49" cy="15"/>
            </a:xfrm>
            <a:prstGeom prst="ellipse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05" name="Rectangle 52"/>
            <p:cNvSpPr>
              <a:spLocks noChangeArrowheads="1"/>
            </p:cNvSpPr>
            <p:nvPr/>
          </p:nvSpPr>
          <p:spPr bwMode="auto">
            <a:xfrm>
              <a:off x="679" y="2279"/>
              <a:ext cx="45" cy="11"/>
            </a:xfrm>
            <a:prstGeom prst="rect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06" name="Freeform 53"/>
            <p:cNvSpPr>
              <a:spLocks/>
            </p:cNvSpPr>
            <p:nvPr/>
          </p:nvSpPr>
          <p:spPr bwMode="auto">
            <a:xfrm>
              <a:off x="672" y="2183"/>
              <a:ext cx="8" cy="72"/>
            </a:xfrm>
            <a:custGeom>
              <a:avLst/>
              <a:gdLst>
                <a:gd name="T0" fmla="*/ 0 w 16"/>
                <a:gd name="T1" fmla="*/ 1 h 144"/>
                <a:gd name="T2" fmla="*/ 1 w 16"/>
                <a:gd name="T3" fmla="*/ 0 h 144"/>
                <a:gd name="T4" fmla="*/ 1 w 16"/>
                <a:gd name="T5" fmla="*/ 2 h 144"/>
                <a:gd name="T6" fmla="*/ 0 w 16"/>
                <a:gd name="T7" fmla="*/ 2 h 144"/>
                <a:gd name="T8" fmla="*/ 0 w 16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4">
                  <a:moveTo>
                    <a:pt x="0" y="11"/>
                  </a:moveTo>
                  <a:lnTo>
                    <a:pt x="16" y="0"/>
                  </a:lnTo>
                  <a:lnTo>
                    <a:pt x="16" y="144"/>
                  </a:lnTo>
                  <a:lnTo>
                    <a:pt x="0" y="13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07" name="Freeform 54"/>
            <p:cNvSpPr>
              <a:spLocks/>
            </p:cNvSpPr>
            <p:nvPr/>
          </p:nvSpPr>
          <p:spPr bwMode="auto">
            <a:xfrm>
              <a:off x="722" y="2183"/>
              <a:ext cx="8" cy="72"/>
            </a:xfrm>
            <a:custGeom>
              <a:avLst/>
              <a:gdLst>
                <a:gd name="T0" fmla="*/ 0 w 17"/>
                <a:gd name="T1" fmla="*/ 1 h 144"/>
                <a:gd name="T2" fmla="*/ 0 w 17"/>
                <a:gd name="T3" fmla="*/ 0 h 144"/>
                <a:gd name="T4" fmla="*/ 0 w 17"/>
                <a:gd name="T5" fmla="*/ 2 h 144"/>
                <a:gd name="T6" fmla="*/ 0 w 17"/>
                <a:gd name="T7" fmla="*/ 2 h 144"/>
                <a:gd name="T8" fmla="*/ 0 w 1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44">
                  <a:moveTo>
                    <a:pt x="17" y="11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08" name="Oval 55"/>
            <p:cNvSpPr>
              <a:spLocks noChangeArrowheads="1"/>
            </p:cNvSpPr>
            <p:nvPr/>
          </p:nvSpPr>
          <p:spPr bwMode="auto">
            <a:xfrm>
              <a:off x="662" y="2185"/>
              <a:ext cx="88" cy="69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09" name="Freeform 56"/>
            <p:cNvSpPr>
              <a:spLocks/>
            </p:cNvSpPr>
            <p:nvPr/>
          </p:nvSpPr>
          <p:spPr bwMode="auto">
            <a:xfrm>
              <a:off x="697" y="2099"/>
              <a:ext cx="22" cy="193"/>
            </a:xfrm>
            <a:custGeom>
              <a:avLst/>
              <a:gdLst>
                <a:gd name="T0" fmla="*/ 0 w 45"/>
                <a:gd name="T1" fmla="*/ 0 h 386"/>
                <a:gd name="T2" fmla="*/ 0 w 45"/>
                <a:gd name="T3" fmla="*/ 0 h 386"/>
                <a:gd name="T4" fmla="*/ 0 w 45"/>
                <a:gd name="T5" fmla="*/ 4 h 386"/>
                <a:gd name="T6" fmla="*/ 0 w 45"/>
                <a:gd name="T7" fmla="*/ 4 h 386"/>
                <a:gd name="T8" fmla="*/ 0 w 45"/>
                <a:gd name="T9" fmla="*/ 3 h 386"/>
                <a:gd name="T10" fmla="*/ 0 w 45"/>
                <a:gd name="T11" fmla="*/ 3 h 386"/>
                <a:gd name="T12" fmla="*/ 0 w 45"/>
                <a:gd name="T13" fmla="*/ 0 h 3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86">
                  <a:moveTo>
                    <a:pt x="45" y="0"/>
                  </a:moveTo>
                  <a:lnTo>
                    <a:pt x="0" y="0"/>
                  </a:lnTo>
                  <a:lnTo>
                    <a:pt x="0" y="385"/>
                  </a:lnTo>
                  <a:lnTo>
                    <a:pt x="17" y="386"/>
                  </a:lnTo>
                  <a:lnTo>
                    <a:pt x="35" y="382"/>
                  </a:lnTo>
                  <a:lnTo>
                    <a:pt x="45" y="37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0" name="Freeform 57"/>
            <p:cNvSpPr>
              <a:spLocks/>
            </p:cNvSpPr>
            <p:nvPr/>
          </p:nvSpPr>
          <p:spPr bwMode="auto">
            <a:xfrm>
              <a:off x="646" y="2294"/>
              <a:ext cx="142" cy="48"/>
            </a:xfrm>
            <a:custGeom>
              <a:avLst/>
              <a:gdLst>
                <a:gd name="T0" fmla="*/ 1 w 284"/>
                <a:gd name="T1" fmla="*/ 0 h 97"/>
                <a:gd name="T2" fmla="*/ 1 w 284"/>
                <a:gd name="T3" fmla="*/ 0 h 97"/>
                <a:gd name="T4" fmla="*/ 1 w 284"/>
                <a:gd name="T5" fmla="*/ 0 h 97"/>
                <a:gd name="T6" fmla="*/ 2 w 284"/>
                <a:gd name="T7" fmla="*/ 0 h 97"/>
                <a:gd name="T8" fmla="*/ 2 w 284"/>
                <a:gd name="T9" fmla="*/ 0 h 97"/>
                <a:gd name="T10" fmla="*/ 2 w 284"/>
                <a:gd name="T11" fmla="*/ 0 h 97"/>
                <a:gd name="T12" fmla="*/ 3 w 284"/>
                <a:gd name="T13" fmla="*/ 0 h 97"/>
                <a:gd name="T14" fmla="*/ 3 w 284"/>
                <a:gd name="T15" fmla="*/ 0 h 97"/>
                <a:gd name="T16" fmla="*/ 2 w 284"/>
                <a:gd name="T17" fmla="*/ 0 h 97"/>
                <a:gd name="T18" fmla="*/ 2 w 284"/>
                <a:gd name="T19" fmla="*/ 0 h 97"/>
                <a:gd name="T20" fmla="*/ 2 w 284"/>
                <a:gd name="T21" fmla="*/ 0 h 97"/>
                <a:gd name="T22" fmla="*/ 2 w 284"/>
                <a:gd name="T23" fmla="*/ 0 h 97"/>
                <a:gd name="T24" fmla="*/ 2 w 284"/>
                <a:gd name="T25" fmla="*/ 0 h 97"/>
                <a:gd name="T26" fmla="*/ 1 w 284"/>
                <a:gd name="T27" fmla="*/ 0 h 97"/>
                <a:gd name="T28" fmla="*/ 1 w 284"/>
                <a:gd name="T29" fmla="*/ 0 h 97"/>
                <a:gd name="T30" fmla="*/ 1 w 284"/>
                <a:gd name="T31" fmla="*/ 0 h 97"/>
                <a:gd name="T32" fmla="*/ 0 w 284"/>
                <a:gd name="T33" fmla="*/ 0 h 97"/>
                <a:gd name="T34" fmla="*/ 1 w 284"/>
                <a:gd name="T35" fmla="*/ 0 h 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4" h="97">
                  <a:moveTo>
                    <a:pt x="82" y="12"/>
                  </a:moveTo>
                  <a:lnTo>
                    <a:pt x="104" y="15"/>
                  </a:lnTo>
                  <a:lnTo>
                    <a:pt x="123" y="16"/>
                  </a:lnTo>
                  <a:lnTo>
                    <a:pt x="144" y="14"/>
                  </a:lnTo>
                  <a:lnTo>
                    <a:pt x="159" y="8"/>
                  </a:lnTo>
                  <a:lnTo>
                    <a:pt x="169" y="0"/>
                  </a:lnTo>
                  <a:lnTo>
                    <a:pt x="284" y="63"/>
                  </a:lnTo>
                  <a:lnTo>
                    <a:pt x="273" y="73"/>
                  </a:lnTo>
                  <a:lnTo>
                    <a:pt x="252" y="84"/>
                  </a:lnTo>
                  <a:lnTo>
                    <a:pt x="235" y="88"/>
                  </a:lnTo>
                  <a:lnTo>
                    <a:pt x="214" y="93"/>
                  </a:lnTo>
                  <a:lnTo>
                    <a:pt x="183" y="96"/>
                  </a:lnTo>
                  <a:lnTo>
                    <a:pt x="143" y="97"/>
                  </a:lnTo>
                  <a:lnTo>
                    <a:pt x="104" y="97"/>
                  </a:lnTo>
                  <a:lnTo>
                    <a:pt x="64" y="96"/>
                  </a:lnTo>
                  <a:lnTo>
                    <a:pt x="30" y="91"/>
                  </a:lnTo>
                  <a:lnTo>
                    <a:pt x="0" y="78"/>
                  </a:lnTo>
                  <a:lnTo>
                    <a:pt x="82" y="12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30" name="Oval 58"/>
          <p:cNvSpPr>
            <a:spLocks noChangeArrowheads="1"/>
          </p:cNvSpPr>
          <p:nvPr/>
        </p:nvSpPr>
        <p:spPr bwMode="auto">
          <a:xfrm>
            <a:off x="5964112" y="3478562"/>
            <a:ext cx="562267" cy="395649"/>
          </a:xfrm>
          <a:prstGeom prst="ellipse">
            <a:avLst/>
          </a:prstGeom>
          <a:solidFill>
            <a:srgbClr val="FF8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8631" name="Freeform 59"/>
          <p:cNvSpPr>
            <a:spLocks/>
          </p:cNvSpPr>
          <p:nvPr/>
        </p:nvSpPr>
        <p:spPr bwMode="auto">
          <a:xfrm>
            <a:off x="5789679" y="2941108"/>
            <a:ext cx="907421" cy="784296"/>
          </a:xfrm>
          <a:custGeom>
            <a:avLst/>
            <a:gdLst>
              <a:gd name="T0" fmla="*/ 0 w 978"/>
              <a:gd name="T1" fmla="*/ 0 h 895"/>
              <a:gd name="T2" fmla="*/ 2147483647 w 978"/>
              <a:gd name="T3" fmla="*/ 2147483647 h 895"/>
              <a:gd name="T4" fmla="*/ 2147483647 w 978"/>
              <a:gd name="T5" fmla="*/ 2147483647 h 895"/>
              <a:gd name="T6" fmla="*/ 2147483647 w 978"/>
              <a:gd name="T7" fmla="*/ 0 h 895"/>
              <a:gd name="T8" fmla="*/ 0 w 978"/>
              <a:gd name="T9" fmla="*/ 0 h 8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8" h="895">
                <a:moveTo>
                  <a:pt x="0" y="0"/>
                </a:moveTo>
                <a:lnTo>
                  <a:pt x="198" y="895"/>
                </a:lnTo>
                <a:lnTo>
                  <a:pt x="783" y="895"/>
                </a:lnTo>
                <a:lnTo>
                  <a:pt x="9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8632" name="Freeform 60"/>
          <p:cNvSpPr>
            <a:spLocks/>
          </p:cNvSpPr>
          <p:nvPr/>
        </p:nvSpPr>
        <p:spPr bwMode="auto">
          <a:xfrm>
            <a:off x="5977102" y="3716652"/>
            <a:ext cx="539998" cy="15755"/>
          </a:xfrm>
          <a:custGeom>
            <a:avLst/>
            <a:gdLst>
              <a:gd name="T0" fmla="*/ 0 w 581"/>
              <a:gd name="T1" fmla="*/ 0 h 18"/>
              <a:gd name="T2" fmla="*/ 2147483647 w 581"/>
              <a:gd name="T3" fmla="*/ 2147483647 h 18"/>
              <a:gd name="T4" fmla="*/ 2147483647 w 581"/>
              <a:gd name="T5" fmla="*/ 2147483647 h 18"/>
              <a:gd name="T6" fmla="*/ 2147483647 w 581"/>
              <a:gd name="T7" fmla="*/ 0 h 18"/>
              <a:gd name="T8" fmla="*/ 0 w 58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1" h="18">
                <a:moveTo>
                  <a:pt x="0" y="0"/>
                </a:moveTo>
                <a:lnTo>
                  <a:pt x="2" y="18"/>
                </a:lnTo>
                <a:lnTo>
                  <a:pt x="575" y="18"/>
                </a:lnTo>
                <a:lnTo>
                  <a:pt x="5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8633" name="Oval 61"/>
          <p:cNvSpPr>
            <a:spLocks noChangeArrowheads="1"/>
          </p:cNvSpPr>
          <p:nvPr/>
        </p:nvSpPr>
        <p:spPr bwMode="auto">
          <a:xfrm>
            <a:off x="5789680" y="2864080"/>
            <a:ext cx="909276" cy="143554"/>
          </a:xfrm>
          <a:prstGeom prst="ellipse">
            <a:avLst/>
          </a:prstGeom>
          <a:solidFill>
            <a:srgbClr val="FFA04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8634" name="Freeform 62"/>
          <p:cNvSpPr>
            <a:spLocks/>
          </p:cNvSpPr>
          <p:nvPr/>
        </p:nvSpPr>
        <p:spPr bwMode="auto">
          <a:xfrm>
            <a:off x="6248029" y="2991878"/>
            <a:ext cx="385979" cy="840317"/>
          </a:xfrm>
          <a:custGeom>
            <a:avLst/>
            <a:gdLst>
              <a:gd name="T0" fmla="*/ 0 w 415"/>
              <a:gd name="T1" fmla="*/ 2147483647 h 961"/>
              <a:gd name="T2" fmla="*/ 2147483647 w 415"/>
              <a:gd name="T3" fmla="*/ 2147483647 h 961"/>
              <a:gd name="T4" fmla="*/ 2147483647 w 415"/>
              <a:gd name="T5" fmla="*/ 2147483647 h 961"/>
              <a:gd name="T6" fmla="*/ 2147483647 w 415"/>
              <a:gd name="T7" fmla="*/ 2147483647 h 961"/>
              <a:gd name="T8" fmla="*/ 2147483647 w 415"/>
              <a:gd name="T9" fmla="*/ 2147483647 h 961"/>
              <a:gd name="T10" fmla="*/ 2147483647 w 415"/>
              <a:gd name="T11" fmla="*/ 2147483647 h 961"/>
              <a:gd name="T12" fmla="*/ 2147483647 w 415"/>
              <a:gd name="T13" fmla="*/ 2147483647 h 961"/>
              <a:gd name="T14" fmla="*/ 2147483647 w 415"/>
              <a:gd name="T15" fmla="*/ 2147483647 h 961"/>
              <a:gd name="T16" fmla="*/ 2147483647 w 415"/>
              <a:gd name="T17" fmla="*/ 2147483647 h 961"/>
              <a:gd name="T18" fmla="*/ 2147483647 w 415"/>
              <a:gd name="T19" fmla="*/ 2147483647 h 961"/>
              <a:gd name="T20" fmla="*/ 2147483647 w 415"/>
              <a:gd name="T21" fmla="*/ 0 h 961"/>
              <a:gd name="T22" fmla="*/ 2147483647 w 415"/>
              <a:gd name="T23" fmla="*/ 2147483647 h 961"/>
              <a:gd name="T24" fmla="*/ 2147483647 w 415"/>
              <a:gd name="T25" fmla="*/ 2147483647 h 961"/>
              <a:gd name="T26" fmla="*/ 2147483647 w 415"/>
              <a:gd name="T27" fmla="*/ 2147483647 h 961"/>
              <a:gd name="T28" fmla="*/ 2147483647 w 415"/>
              <a:gd name="T29" fmla="*/ 2147483647 h 961"/>
              <a:gd name="T30" fmla="*/ 2147483647 w 415"/>
              <a:gd name="T31" fmla="*/ 2147483647 h 961"/>
              <a:gd name="T32" fmla="*/ 2147483647 w 415"/>
              <a:gd name="T33" fmla="*/ 2147483647 h 961"/>
              <a:gd name="T34" fmla="*/ 2147483647 w 415"/>
              <a:gd name="T35" fmla="*/ 2147483647 h 961"/>
              <a:gd name="T36" fmla="*/ 2147483647 w 415"/>
              <a:gd name="T37" fmla="*/ 2147483647 h 961"/>
              <a:gd name="T38" fmla="*/ 2147483647 w 415"/>
              <a:gd name="T39" fmla="*/ 2147483647 h 961"/>
              <a:gd name="T40" fmla="*/ 0 w 415"/>
              <a:gd name="T41" fmla="*/ 2147483647 h 96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15" h="961">
                <a:moveTo>
                  <a:pt x="0" y="961"/>
                </a:moveTo>
                <a:lnTo>
                  <a:pt x="51" y="954"/>
                </a:lnTo>
                <a:lnTo>
                  <a:pt x="103" y="940"/>
                </a:lnTo>
                <a:lnTo>
                  <a:pt x="151" y="913"/>
                </a:lnTo>
                <a:lnTo>
                  <a:pt x="199" y="879"/>
                </a:lnTo>
                <a:lnTo>
                  <a:pt x="223" y="837"/>
                </a:lnTo>
                <a:lnTo>
                  <a:pt x="243" y="779"/>
                </a:lnTo>
                <a:lnTo>
                  <a:pt x="261" y="721"/>
                </a:lnTo>
                <a:lnTo>
                  <a:pt x="274" y="669"/>
                </a:lnTo>
                <a:lnTo>
                  <a:pt x="292" y="604"/>
                </a:lnTo>
                <a:lnTo>
                  <a:pt x="415" y="0"/>
                </a:lnTo>
                <a:lnTo>
                  <a:pt x="364" y="18"/>
                </a:lnTo>
                <a:lnTo>
                  <a:pt x="312" y="28"/>
                </a:lnTo>
                <a:lnTo>
                  <a:pt x="216" y="38"/>
                </a:lnTo>
                <a:lnTo>
                  <a:pt x="106" y="45"/>
                </a:lnTo>
                <a:lnTo>
                  <a:pt x="110" y="680"/>
                </a:lnTo>
                <a:lnTo>
                  <a:pt x="106" y="762"/>
                </a:lnTo>
                <a:lnTo>
                  <a:pt x="99" y="824"/>
                </a:lnTo>
                <a:lnTo>
                  <a:pt x="86" y="879"/>
                </a:lnTo>
                <a:lnTo>
                  <a:pt x="58" y="920"/>
                </a:lnTo>
                <a:lnTo>
                  <a:pt x="0" y="961"/>
                </a:lnTo>
                <a:close/>
              </a:path>
            </a:pathLst>
          </a:custGeom>
          <a:solidFill>
            <a:srgbClr val="FFA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8635" name="Oval 63"/>
          <p:cNvSpPr>
            <a:spLocks noChangeArrowheads="1"/>
          </p:cNvSpPr>
          <p:nvPr/>
        </p:nvSpPr>
        <p:spPr bwMode="auto">
          <a:xfrm>
            <a:off x="5804525" y="2874584"/>
            <a:ext cx="874019" cy="124297"/>
          </a:xfrm>
          <a:prstGeom prst="ellipse">
            <a:avLst/>
          </a:prstGeom>
          <a:solidFill>
            <a:srgbClr val="C06000"/>
          </a:solidFill>
          <a:ln w="7938">
            <a:solidFill>
              <a:srgbClr val="E07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8636" name="Oval 64"/>
          <p:cNvSpPr>
            <a:spLocks noChangeArrowheads="1"/>
          </p:cNvSpPr>
          <p:nvPr/>
        </p:nvSpPr>
        <p:spPr bwMode="auto">
          <a:xfrm>
            <a:off x="7663902" y="4205085"/>
            <a:ext cx="512164" cy="96287"/>
          </a:xfrm>
          <a:prstGeom prst="ellipse">
            <a:avLst/>
          </a:prstGeom>
          <a:solidFill>
            <a:srgbClr val="201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grpSp>
        <p:nvGrpSpPr>
          <p:cNvPr id="68637" name="Group 65"/>
          <p:cNvGrpSpPr>
            <a:grpSpLocks/>
          </p:cNvGrpSpPr>
          <p:nvPr/>
        </p:nvGrpSpPr>
        <p:grpSpPr bwMode="auto">
          <a:xfrm>
            <a:off x="7676893" y="3835696"/>
            <a:ext cx="359999" cy="456922"/>
            <a:chOff x="605" y="2095"/>
            <a:chExt cx="194" cy="261"/>
          </a:xfrm>
        </p:grpSpPr>
        <p:sp>
          <p:nvSpPr>
            <p:cNvPr id="68687" name="Oval 66"/>
            <p:cNvSpPr>
              <a:spLocks noChangeArrowheads="1"/>
            </p:cNvSpPr>
            <p:nvPr/>
          </p:nvSpPr>
          <p:spPr bwMode="auto">
            <a:xfrm>
              <a:off x="648" y="2178"/>
              <a:ext cx="107" cy="83"/>
            </a:xfrm>
            <a:prstGeom prst="ellipse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88" name="Oval 67"/>
            <p:cNvSpPr>
              <a:spLocks noChangeArrowheads="1"/>
            </p:cNvSpPr>
            <p:nvPr/>
          </p:nvSpPr>
          <p:spPr bwMode="auto">
            <a:xfrm>
              <a:off x="605" y="2304"/>
              <a:ext cx="194" cy="52"/>
            </a:xfrm>
            <a:prstGeom prst="ellipse">
              <a:avLst/>
            </a:prstGeom>
            <a:solidFill>
              <a:srgbClr val="E07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89" name="Freeform 68"/>
            <p:cNvSpPr>
              <a:spLocks/>
            </p:cNvSpPr>
            <p:nvPr/>
          </p:nvSpPr>
          <p:spPr bwMode="auto">
            <a:xfrm>
              <a:off x="607" y="2287"/>
              <a:ext cx="190" cy="38"/>
            </a:xfrm>
            <a:custGeom>
              <a:avLst/>
              <a:gdLst>
                <a:gd name="T0" fmla="*/ 0 w 381"/>
                <a:gd name="T1" fmla="*/ 1 h 76"/>
                <a:gd name="T2" fmla="*/ 1 w 381"/>
                <a:gd name="T3" fmla="*/ 0 h 76"/>
                <a:gd name="T4" fmla="*/ 1 w 381"/>
                <a:gd name="T5" fmla="*/ 0 h 76"/>
                <a:gd name="T6" fmla="*/ 2 w 381"/>
                <a:gd name="T7" fmla="*/ 1 h 76"/>
                <a:gd name="T8" fmla="*/ 0 w 381"/>
                <a:gd name="T9" fmla="*/ 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1" h="76">
                  <a:moveTo>
                    <a:pt x="0" y="76"/>
                  </a:moveTo>
                  <a:lnTo>
                    <a:pt x="138" y="0"/>
                  </a:lnTo>
                  <a:lnTo>
                    <a:pt x="248" y="0"/>
                  </a:lnTo>
                  <a:lnTo>
                    <a:pt x="381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07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90" name="Rectangle 69"/>
            <p:cNvSpPr>
              <a:spLocks noChangeArrowheads="1"/>
            </p:cNvSpPr>
            <p:nvPr/>
          </p:nvSpPr>
          <p:spPr bwMode="auto">
            <a:xfrm>
              <a:off x="679" y="2095"/>
              <a:ext cx="46" cy="191"/>
            </a:xfrm>
            <a:prstGeom prst="rect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91" name="Freeform 70"/>
            <p:cNvSpPr>
              <a:spLocks/>
            </p:cNvSpPr>
            <p:nvPr/>
          </p:nvSpPr>
          <p:spPr bwMode="auto">
            <a:xfrm>
              <a:off x="607" y="2321"/>
              <a:ext cx="188" cy="7"/>
            </a:xfrm>
            <a:custGeom>
              <a:avLst/>
              <a:gdLst>
                <a:gd name="T0" fmla="*/ 0 w 377"/>
                <a:gd name="T1" fmla="*/ 0 h 14"/>
                <a:gd name="T2" fmla="*/ 0 w 377"/>
                <a:gd name="T3" fmla="*/ 1 h 14"/>
                <a:gd name="T4" fmla="*/ 2 w 377"/>
                <a:gd name="T5" fmla="*/ 1 h 14"/>
                <a:gd name="T6" fmla="*/ 2 w 377"/>
                <a:gd name="T7" fmla="*/ 0 h 14"/>
                <a:gd name="T8" fmla="*/ 0 w 37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7" h="14">
                  <a:moveTo>
                    <a:pt x="23" y="0"/>
                  </a:moveTo>
                  <a:lnTo>
                    <a:pt x="0" y="14"/>
                  </a:lnTo>
                  <a:lnTo>
                    <a:pt x="377" y="14"/>
                  </a:lnTo>
                  <a:lnTo>
                    <a:pt x="35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0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92" name="Oval 71"/>
            <p:cNvSpPr>
              <a:spLocks noChangeArrowheads="1"/>
            </p:cNvSpPr>
            <p:nvPr/>
          </p:nvSpPr>
          <p:spPr bwMode="auto">
            <a:xfrm>
              <a:off x="677" y="2282"/>
              <a:ext cx="49" cy="15"/>
            </a:xfrm>
            <a:prstGeom prst="ellipse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93" name="Rectangle 72"/>
            <p:cNvSpPr>
              <a:spLocks noChangeArrowheads="1"/>
            </p:cNvSpPr>
            <p:nvPr/>
          </p:nvSpPr>
          <p:spPr bwMode="auto">
            <a:xfrm>
              <a:off x="679" y="2279"/>
              <a:ext cx="45" cy="11"/>
            </a:xfrm>
            <a:prstGeom prst="rect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94" name="Freeform 73"/>
            <p:cNvSpPr>
              <a:spLocks/>
            </p:cNvSpPr>
            <p:nvPr/>
          </p:nvSpPr>
          <p:spPr bwMode="auto">
            <a:xfrm>
              <a:off x="672" y="2183"/>
              <a:ext cx="8" cy="72"/>
            </a:xfrm>
            <a:custGeom>
              <a:avLst/>
              <a:gdLst>
                <a:gd name="T0" fmla="*/ 0 w 16"/>
                <a:gd name="T1" fmla="*/ 1 h 144"/>
                <a:gd name="T2" fmla="*/ 1 w 16"/>
                <a:gd name="T3" fmla="*/ 0 h 144"/>
                <a:gd name="T4" fmla="*/ 1 w 16"/>
                <a:gd name="T5" fmla="*/ 2 h 144"/>
                <a:gd name="T6" fmla="*/ 0 w 16"/>
                <a:gd name="T7" fmla="*/ 2 h 144"/>
                <a:gd name="T8" fmla="*/ 0 w 16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4">
                  <a:moveTo>
                    <a:pt x="0" y="11"/>
                  </a:moveTo>
                  <a:lnTo>
                    <a:pt x="16" y="0"/>
                  </a:lnTo>
                  <a:lnTo>
                    <a:pt x="16" y="144"/>
                  </a:lnTo>
                  <a:lnTo>
                    <a:pt x="0" y="13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95" name="Freeform 74"/>
            <p:cNvSpPr>
              <a:spLocks/>
            </p:cNvSpPr>
            <p:nvPr/>
          </p:nvSpPr>
          <p:spPr bwMode="auto">
            <a:xfrm>
              <a:off x="722" y="2183"/>
              <a:ext cx="8" cy="72"/>
            </a:xfrm>
            <a:custGeom>
              <a:avLst/>
              <a:gdLst>
                <a:gd name="T0" fmla="*/ 0 w 17"/>
                <a:gd name="T1" fmla="*/ 1 h 144"/>
                <a:gd name="T2" fmla="*/ 0 w 17"/>
                <a:gd name="T3" fmla="*/ 0 h 144"/>
                <a:gd name="T4" fmla="*/ 0 w 17"/>
                <a:gd name="T5" fmla="*/ 2 h 144"/>
                <a:gd name="T6" fmla="*/ 0 w 17"/>
                <a:gd name="T7" fmla="*/ 2 h 144"/>
                <a:gd name="T8" fmla="*/ 0 w 1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44">
                  <a:moveTo>
                    <a:pt x="17" y="11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96" name="Oval 75"/>
            <p:cNvSpPr>
              <a:spLocks noChangeArrowheads="1"/>
            </p:cNvSpPr>
            <p:nvPr/>
          </p:nvSpPr>
          <p:spPr bwMode="auto">
            <a:xfrm>
              <a:off x="662" y="2185"/>
              <a:ext cx="88" cy="69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97" name="Freeform 76"/>
            <p:cNvSpPr>
              <a:spLocks/>
            </p:cNvSpPr>
            <p:nvPr/>
          </p:nvSpPr>
          <p:spPr bwMode="auto">
            <a:xfrm>
              <a:off x="697" y="2099"/>
              <a:ext cx="22" cy="193"/>
            </a:xfrm>
            <a:custGeom>
              <a:avLst/>
              <a:gdLst>
                <a:gd name="T0" fmla="*/ 0 w 45"/>
                <a:gd name="T1" fmla="*/ 0 h 386"/>
                <a:gd name="T2" fmla="*/ 0 w 45"/>
                <a:gd name="T3" fmla="*/ 0 h 386"/>
                <a:gd name="T4" fmla="*/ 0 w 45"/>
                <a:gd name="T5" fmla="*/ 4 h 386"/>
                <a:gd name="T6" fmla="*/ 0 w 45"/>
                <a:gd name="T7" fmla="*/ 4 h 386"/>
                <a:gd name="T8" fmla="*/ 0 w 45"/>
                <a:gd name="T9" fmla="*/ 3 h 386"/>
                <a:gd name="T10" fmla="*/ 0 w 45"/>
                <a:gd name="T11" fmla="*/ 3 h 386"/>
                <a:gd name="T12" fmla="*/ 0 w 45"/>
                <a:gd name="T13" fmla="*/ 0 h 3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86">
                  <a:moveTo>
                    <a:pt x="45" y="0"/>
                  </a:moveTo>
                  <a:lnTo>
                    <a:pt x="0" y="0"/>
                  </a:lnTo>
                  <a:lnTo>
                    <a:pt x="0" y="385"/>
                  </a:lnTo>
                  <a:lnTo>
                    <a:pt x="17" y="386"/>
                  </a:lnTo>
                  <a:lnTo>
                    <a:pt x="35" y="382"/>
                  </a:lnTo>
                  <a:lnTo>
                    <a:pt x="45" y="37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98" name="Freeform 77"/>
            <p:cNvSpPr>
              <a:spLocks/>
            </p:cNvSpPr>
            <p:nvPr/>
          </p:nvSpPr>
          <p:spPr bwMode="auto">
            <a:xfrm>
              <a:off x="646" y="2294"/>
              <a:ext cx="142" cy="48"/>
            </a:xfrm>
            <a:custGeom>
              <a:avLst/>
              <a:gdLst>
                <a:gd name="T0" fmla="*/ 1 w 284"/>
                <a:gd name="T1" fmla="*/ 0 h 97"/>
                <a:gd name="T2" fmla="*/ 1 w 284"/>
                <a:gd name="T3" fmla="*/ 0 h 97"/>
                <a:gd name="T4" fmla="*/ 1 w 284"/>
                <a:gd name="T5" fmla="*/ 0 h 97"/>
                <a:gd name="T6" fmla="*/ 2 w 284"/>
                <a:gd name="T7" fmla="*/ 0 h 97"/>
                <a:gd name="T8" fmla="*/ 2 w 284"/>
                <a:gd name="T9" fmla="*/ 0 h 97"/>
                <a:gd name="T10" fmla="*/ 2 w 284"/>
                <a:gd name="T11" fmla="*/ 0 h 97"/>
                <a:gd name="T12" fmla="*/ 3 w 284"/>
                <a:gd name="T13" fmla="*/ 0 h 97"/>
                <a:gd name="T14" fmla="*/ 3 w 284"/>
                <a:gd name="T15" fmla="*/ 0 h 97"/>
                <a:gd name="T16" fmla="*/ 2 w 284"/>
                <a:gd name="T17" fmla="*/ 0 h 97"/>
                <a:gd name="T18" fmla="*/ 2 w 284"/>
                <a:gd name="T19" fmla="*/ 0 h 97"/>
                <a:gd name="T20" fmla="*/ 2 w 284"/>
                <a:gd name="T21" fmla="*/ 0 h 97"/>
                <a:gd name="T22" fmla="*/ 2 w 284"/>
                <a:gd name="T23" fmla="*/ 0 h 97"/>
                <a:gd name="T24" fmla="*/ 2 w 284"/>
                <a:gd name="T25" fmla="*/ 0 h 97"/>
                <a:gd name="T26" fmla="*/ 1 w 284"/>
                <a:gd name="T27" fmla="*/ 0 h 97"/>
                <a:gd name="T28" fmla="*/ 1 w 284"/>
                <a:gd name="T29" fmla="*/ 0 h 97"/>
                <a:gd name="T30" fmla="*/ 1 w 284"/>
                <a:gd name="T31" fmla="*/ 0 h 97"/>
                <a:gd name="T32" fmla="*/ 0 w 284"/>
                <a:gd name="T33" fmla="*/ 0 h 97"/>
                <a:gd name="T34" fmla="*/ 1 w 284"/>
                <a:gd name="T35" fmla="*/ 0 h 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4" h="97">
                  <a:moveTo>
                    <a:pt x="82" y="12"/>
                  </a:moveTo>
                  <a:lnTo>
                    <a:pt x="104" y="15"/>
                  </a:lnTo>
                  <a:lnTo>
                    <a:pt x="123" y="16"/>
                  </a:lnTo>
                  <a:lnTo>
                    <a:pt x="144" y="14"/>
                  </a:lnTo>
                  <a:lnTo>
                    <a:pt x="159" y="8"/>
                  </a:lnTo>
                  <a:lnTo>
                    <a:pt x="169" y="0"/>
                  </a:lnTo>
                  <a:lnTo>
                    <a:pt x="284" y="63"/>
                  </a:lnTo>
                  <a:lnTo>
                    <a:pt x="273" y="73"/>
                  </a:lnTo>
                  <a:lnTo>
                    <a:pt x="252" y="84"/>
                  </a:lnTo>
                  <a:lnTo>
                    <a:pt x="235" y="88"/>
                  </a:lnTo>
                  <a:lnTo>
                    <a:pt x="214" y="93"/>
                  </a:lnTo>
                  <a:lnTo>
                    <a:pt x="183" y="96"/>
                  </a:lnTo>
                  <a:lnTo>
                    <a:pt x="143" y="97"/>
                  </a:lnTo>
                  <a:lnTo>
                    <a:pt x="104" y="97"/>
                  </a:lnTo>
                  <a:lnTo>
                    <a:pt x="64" y="96"/>
                  </a:lnTo>
                  <a:lnTo>
                    <a:pt x="30" y="91"/>
                  </a:lnTo>
                  <a:lnTo>
                    <a:pt x="0" y="78"/>
                  </a:lnTo>
                  <a:lnTo>
                    <a:pt x="82" y="12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38" name="Oval 78"/>
          <p:cNvSpPr>
            <a:spLocks noChangeArrowheads="1"/>
          </p:cNvSpPr>
          <p:nvPr/>
        </p:nvSpPr>
        <p:spPr bwMode="auto">
          <a:xfrm>
            <a:off x="7567408" y="3478562"/>
            <a:ext cx="562267" cy="395649"/>
          </a:xfrm>
          <a:prstGeom prst="ellipse">
            <a:avLst/>
          </a:prstGeom>
          <a:solidFill>
            <a:schemeClr val="tx2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8639" name="Freeform 79"/>
          <p:cNvSpPr>
            <a:spLocks/>
          </p:cNvSpPr>
          <p:nvPr/>
        </p:nvSpPr>
        <p:spPr bwMode="auto">
          <a:xfrm>
            <a:off x="7392975" y="2941108"/>
            <a:ext cx="907421" cy="784296"/>
          </a:xfrm>
          <a:custGeom>
            <a:avLst/>
            <a:gdLst>
              <a:gd name="T0" fmla="*/ 0 w 978"/>
              <a:gd name="T1" fmla="*/ 0 h 895"/>
              <a:gd name="T2" fmla="*/ 2147483647 w 978"/>
              <a:gd name="T3" fmla="*/ 2147483647 h 895"/>
              <a:gd name="T4" fmla="*/ 2147483647 w 978"/>
              <a:gd name="T5" fmla="*/ 2147483647 h 895"/>
              <a:gd name="T6" fmla="*/ 2147483647 w 978"/>
              <a:gd name="T7" fmla="*/ 0 h 895"/>
              <a:gd name="T8" fmla="*/ 0 w 978"/>
              <a:gd name="T9" fmla="*/ 0 h 8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8" h="895">
                <a:moveTo>
                  <a:pt x="0" y="0"/>
                </a:moveTo>
                <a:lnTo>
                  <a:pt x="198" y="895"/>
                </a:lnTo>
                <a:lnTo>
                  <a:pt x="783" y="895"/>
                </a:lnTo>
                <a:lnTo>
                  <a:pt x="9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8640" name="Freeform 80"/>
          <p:cNvSpPr>
            <a:spLocks/>
          </p:cNvSpPr>
          <p:nvPr/>
        </p:nvSpPr>
        <p:spPr bwMode="auto">
          <a:xfrm>
            <a:off x="7580398" y="3716652"/>
            <a:ext cx="539998" cy="15755"/>
          </a:xfrm>
          <a:custGeom>
            <a:avLst/>
            <a:gdLst>
              <a:gd name="T0" fmla="*/ 0 w 581"/>
              <a:gd name="T1" fmla="*/ 0 h 18"/>
              <a:gd name="T2" fmla="*/ 2147483647 w 581"/>
              <a:gd name="T3" fmla="*/ 2147483647 h 18"/>
              <a:gd name="T4" fmla="*/ 2147483647 w 581"/>
              <a:gd name="T5" fmla="*/ 2147483647 h 18"/>
              <a:gd name="T6" fmla="*/ 2147483647 w 581"/>
              <a:gd name="T7" fmla="*/ 0 h 18"/>
              <a:gd name="T8" fmla="*/ 0 w 58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1" h="18">
                <a:moveTo>
                  <a:pt x="0" y="0"/>
                </a:moveTo>
                <a:lnTo>
                  <a:pt x="2" y="18"/>
                </a:lnTo>
                <a:lnTo>
                  <a:pt x="575" y="18"/>
                </a:lnTo>
                <a:lnTo>
                  <a:pt x="5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8641" name="Oval 81"/>
          <p:cNvSpPr>
            <a:spLocks noChangeArrowheads="1"/>
          </p:cNvSpPr>
          <p:nvPr/>
        </p:nvSpPr>
        <p:spPr bwMode="auto">
          <a:xfrm>
            <a:off x="7392975" y="2864080"/>
            <a:ext cx="909276" cy="143554"/>
          </a:xfrm>
          <a:prstGeom prst="ellipse">
            <a:avLst/>
          </a:prstGeom>
          <a:solidFill>
            <a:srgbClr val="FFA04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8642" name="Freeform 82"/>
          <p:cNvSpPr>
            <a:spLocks/>
          </p:cNvSpPr>
          <p:nvPr/>
        </p:nvSpPr>
        <p:spPr bwMode="auto">
          <a:xfrm>
            <a:off x="7851325" y="2991878"/>
            <a:ext cx="385979" cy="840317"/>
          </a:xfrm>
          <a:custGeom>
            <a:avLst/>
            <a:gdLst>
              <a:gd name="T0" fmla="*/ 0 w 415"/>
              <a:gd name="T1" fmla="*/ 2147483647 h 961"/>
              <a:gd name="T2" fmla="*/ 2147483647 w 415"/>
              <a:gd name="T3" fmla="*/ 2147483647 h 961"/>
              <a:gd name="T4" fmla="*/ 2147483647 w 415"/>
              <a:gd name="T5" fmla="*/ 2147483647 h 961"/>
              <a:gd name="T6" fmla="*/ 2147483647 w 415"/>
              <a:gd name="T7" fmla="*/ 2147483647 h 961"/>
              <a:gd name="T8" fmla="*/ 2147483647 w 415"/>
              <a:gd name="T9" fmla="*/ 2147483647 h 961"/>
              <a:gd name="T10" fmla="*/ 2147483647 w 415"/>
              <a:gd name="T11" fmla="*/ 2147483647 h 961"/>
              <a:gd name="T12" fmla="*/ 2147483647 w 415"/>
              <a:gd name="T13" fmla="*/ 2147483647 h 961"/>
              <a:gd name="T14" fmla="*/ 2147483647 w 415"/>
              <a:gd name="T15" fmla="*/ 2147483647 h 961"/>
              <a:gd name="T16" fmla="*/ 2147483647 w 415"/>
              <a:gd name="T17" fmla="*/ 2147483647 h 961"/>
              <a:gd name="T18" fmla="*/ 2147483647 w 415"/>
              <a:gd name="T19" fmla="*/ 2147483647 h 961"/>
              <a:gd name="T20" fmla="*/ 2147483647 w 415"/>
              <a:gd name="T21" fmla="*/ 0 h 961"/>
              <a:gd name="T22" fmla="*/ 2147483647 w 415"/>
              <a:gd name="T23" fmla="*/ 2147483647 h 961"/>
              <a:gd name="T24" fmla="*/ 2147483647 w 415"/>
              <a:gd name="T25" fmla="*/ 2147483647 h 961"/>
              <a:gd name="T26" fmla="*/ 2147483647 w 415"/>
              <a:gd name="T27" fmla="*/ 2147483647 h 961"/>
              <a:gd name="T28" fmla="*/ 2147483647 w 415"/>
              <a:gd name="T29" fmla="*/ 2147483647 h 961"/>
              <a:gd name="T30" fmla="*/ 2147483647 w 415"/>
              <a:gd name="T31" fmla="*/ 2147483647 h 961"/>
              <a:gd name="T32" fmla="*/ 2147483647 w 415"/>
              <a:gd name="T33" fmla="*/ 2147483647 h 961"/>
              <a:gd name="T34" fmla="*/ 2147483647 w 415"/>
              <a:gd name="T35" fmla="*/ 2147483647 h 961"/>
              <a:gd name="T36" fmla="*/ 2147483647 w 415"/>
              <a:gd name="T37" fmla="*/ 2147483647 h 961"/>
              <a:gd name="T38" fmla="*/ 2147483647 w 415"/>
              <a:gd name="T39" fmla="*/ 2147483647 h 961"/>
              <a:gd name="T40" fmla="*/ 0 w 415"/>
              <a:gd name="T41" fmla="*/ 2147483647 h 96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15" h="961">
                <a:moveTo>
                  <a:pt x="0" y="961"/>
                </a:moveTo>
                <a:lnTo>
                  <a:pt x="51" y="954"/>
                </a:lnTo>
                <a:lnTo>
                  <a:pt x="103" y="940"/>
                </a:lnTo>
                <a:lnTo>
                  <a:pt x="151" y="913"/>
                </a:lnTo>
                <a:lnTo>
                  <a:pt x="199" y="879"/>
                </a:lnTo>
                <a:lnTo>
                  <a:pt x="223" y="837"/>
                </a:lnTo>
                <a:lnTo>
                  <a:pt x="243" y="779"/>
                </a:lnTo>
                <a:lnTo>
                  <a:pt x="261" y="721"/>
                </a:lnTo>
                <a:lnTo>
                  <a:pt x="274" y="669"/>
                </a:lnTo>
                <a:lnTo>
                  <a:pt x="292" y="604"/>
                </a:lnTo>
                <a:lnTo>
                  <a:pt x="415" y="0"/>
                </a:lnTo>
                <a:lnTo>
                  <a:pt x="364" y="18"/>
                </a:lnTo>
                <a:lnTo>
                  <a:pt x="312" y="28"/>
                </a:lnTo>
                <a:lnTo>
                  <a:pt x="216" y="38"/>
                </a:lnTo>
                <a:lnTo>
                  <a:pt x="106" y="45"/>
                </a:lnTo>
                <a:lnTo>
                  <a:pt x="110" y="680"/>
                </a:lnTo>
                <a:lnTo>
                  <a:pt x="106" y="762"/>
                </a:lnTo>
                <a:lnTo>
                  <a:pt x="99" y="824"/>
                </a:lnTo>
                <a:lnTo>
                  <a:pt x="86" y="879"/>
                </a:lnTo>
                <a:lnTo>
                  <a:pt x="58" y="920"/>
                </a:lnTo>
                <a:lnTo>
                  <a:pt x="0" y="9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8643" name="Oval 83"/>
          <p:cNvSpPr>
            <a:spLocks noChangeArrowheads="1"/>
          </p:cNvSpPr>
          <p:nvPr/>
        </p:nvSpPr>
        <p:spPr bwMode="auto">
          <a:xfrm>
            <a:off x="7407821" y="2874584"/>
            <a:ext cx="874019" cy="124297"/>
          </a:xfrm>
          <a:prstGeom prst="ellipse">
            <a:avLst/>
          </a:prstGeom>
          <a:solidFill>
            <a:srgbClr val="C06000"/>
          </a:solidFill>
          <a:ln w="7938">
            <a:solidFill>
              <a:srgbClr val="E07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8644" name="Oval 84"/>
          <p:cNvSpPr>
            <a:spLocks noChangeArrowheads="1"/>
          </p:cNvSpPr>
          <p:nvPr/>
        </p:nvSpPr>
        <p:spPr bwMode="auto">
          <a:xfrm>
            <a:off x="9267198" y="4205085"/>
            <a:ext cx="512164" cy="96287"/>
          </a:xfrm>
          <a:prstGeom prst="ellipse">
            <a:avLst/>
          </a:prstGeom>
          <a:solidFill>
            <a:srgbClr val="201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grpSp>
        <p:nvGrpSpPr>
          <p:cNvPr id="68645" name="Group 85"/>
          <p:cNvGrpSpPr>
            <a:grpSpLocks/>
          </p:cNvGrpSpPr>
          <p:nvPr/>
        </p:nvGrpSpPr>
        <p:grpSpPr bwMode="auto">
          <a:xfrm>
            <a:off x="9280189" y="3835696"/>
            <a:ext cx="359999" cy="456922"/>
            <a:chOff x="605" y="2095"/>
            <a:chExt cx="194" cy="261"/>
          </a:xfrm>
        </p:grpSpPr>
        <p:sp>
          <p:nvSpPr>
            <p:cNvPr id="68675" name="Oval 86"/>
            <p:cNvSpPr>
              <a:spLocks noChangeArrowheads="1"/>
            </p:cNvSpPr>
            <p:nvPr/>
          </p:nvSpPr>
          <p:spPr bwMode="auto">
            <a:xfrm>
              <a:off x="648" y="2178"/>
              <a:ext cx="107" cy="83"/>
            </a:xfrm>
            <a:prstGeom prst="ellipse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76" name="Oval 87"/>
            <p:cNvSpPr>
              <a:spLocks noChangeArrowheads="1"/>
            </p:cNvSpPr>
            <p:nvPr/>
          </p:nvSpPr>
          <p:spPr bwMode="auto">
            <a:xfrm>
              <a:off x="605" y="2304"/>
              <a:ext cx="194" cy="52"/>
            </a:xfrm>
            <a:prstGeom prst="ellipse">
              <a:avLst/>
            </a:prstGeom>
            <a:solidFill>
              <a:srgbClr val="E07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77" name="Freeform 88"/>
            <p:cNvSpPr>
              <a:spLocks/>
            </p:cNvSpPr>
            <p:nvPr/>
          </p:nvSpPr>
          <p:spPr bwMode="auto">
            <a:xfrm>
              <a:off x="607" y="2287"/>
              <a:ext cx="190" cy="38"/>
            </a:xfrm>
            <a:custGeom>
              <a:avLst/>
              <a:gdLst>
                <a:gd name="T0" fmla="*/ 0 w 381"/>
                <a:gd name="T1" fmla="*/ 1 h 76"/>
                <a:gd name="T2" fmla="*/ 1 w 381"/>
                <a:gd name="T3" fmla="*/ 0 h 76"/>
                <a:gd name="T4" fmla="*/ 1 w 381"/>
                <a:gd name="T5" fmla="*/ 0 h 76"/>
                <a:gd name="T6" fmla="*/ 2 w 381"/>
                <a:gd name="T7" fmla="*/ 1 h 76"/>
                <a:gd name="T8" fmla="*/ 0 w 381"/>
                <a:gd name="T9" fmla="*/ 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1" h="76">
                  <a:moveTo>
                    <a:pt x="0" y="76"/>
                  </a:moveTo>
                  <a:lnTo>
                    <a:pt x="138" y="0"/>
                  </a:lnTo>
                  <a:lnTo>
                    <a:pt x="248" y="0"/>
                  </a:lnTo>
                  <a:lnTo>
                    <a:pt x="381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07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78" name="Rectangle 89"/>
            <p:cNvSpPr>
              <a:spLocks noChangeArrowheads="1"/>
            </p:cNvSpPr>
            <p:nvPr/>
          </p:nvSpPr>
          <p:spPr bwMode="auto">
            <a:xfrm>
              <a:off x="679" y="2095"/>
              <a:ext cx="46" cy="191"/>
            </a:xfrm>
            <a:prstGeom prst="rect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79" name="Freeform 90"/>
            <p:cNvSpPr>
              <a:spLocks/>
            </p:cNvSpPr>
            <p:nvPr/>
          </p:nvSpPr>
          <p:spPr bwMode="auto">
            <a:xfrm>
              <a:off x="607" y="2321"/>
              <a:ext cx="188" cy="7"/>
            </a:xfrm>
            <a:custGeom>
              <a:avLst/>
              <a:gdLst>
                <a:gd name="T0" fmla="*/ 0 w 377"/>
                <a:gd name="T1" fmla="*/ 0 h 14"/>
                <a:gd name="T2" fmla="*/ 0 w 377"/>
                <a:gd name="T3" fmla="*/ 1 h 14"/>
                <a:gd name="T4" fmla="*/ 2 w 377"/>
                <a:gd name="T5" fmla="*/ 1 h 14"/>
                <a:gd name="T6" fmla="*/ 2 w 377"/>
                <a:gd name="T7" fmla="*/ 0 h 14"/>
                <a:gd name="T8" fmla="*/ 0 w 37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7" h="14">
                  <a:moveTo>
                    <a:pt x="23" y="0"/>
                  </a:moveTo>
                  <a:lnTo>
                    <a:pt x="0" y="14"/>
                  </a:lnTo>
                  <a:lnTo>
                    <a:pt x="377" y="14"/>
                  </a:lnTo>
                  <a:lnTo>
                    <a:pt x="35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0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0" name="Oval 91"/>
            <p:cNvSpPr>
              <a:spLocks noChangeArrowheads="1"/>
            </p:cNvSpPr>
            <p:nvPr/>
          </p:nvSpPr>
          <p:spPr bwMode="auto">
            <a:xfrm>
              <a:off x="677" y="2282"/>
              <a:ext cx="49" cy="15"/>
            </a:xfrm>
            <a:prstGeom prst="ellipse">
              <a:avLst/>
            </a:prstGeom>
            <a:solidFill>
              <a:srgbClr val="C06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81" name="Rectangle 92"/>
            <p:cNvSpPr>
              <a:spLocks noChangeArrowheads="1"/>
            </p:cNvSpPr>
            <p:nvPr/>
          </p:nvSpPr>
          <p:spPr bwMode="auto">
            <a:xfrm>
              <a:off x="679" y="2279"/>
              <a:ext cx="45" cy="11"/>
            </a:xfrm>
            <a:prstGeom prst="rect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2" name="Freeform 93"/>
            <p:cNvSpPr>
              <a:spLocks/>
            </p:cNvSpPr>
            <p:nvPr/>
          </p:nvSpPr>
          <p:spPr bwMode="auto">
            <a:xfrm>
              <a:off x="672" y="2183"/>
              <a:ext cx="8" cy="72"/>
            </a:xfrm>
            <a:custGeom>
              <a:avLst/>
              <a:gdLst>
                <a:gd name="T0" fmla="*/ 0 w 16"/>
                <a:gd name="T1" fmla="*/ 1 h 144"/>
                <a:gd name="T2" fmla="*/ 1 w 16"/>
                <a:gd name="T3" fmla="*/ 0 h 144"/>
                <a:gd name="T4" fmla="*/ 1 w 16"/>
                <a:gd name="T5" fmla="*/ 2 h 144"/>
                <a:gd name="T6" fmla="*/ 0 w 16"/>
                <a:gd name="T7" fmla="*/ 2 h 144"/>
                <a:gd name="T8" fmla="*/ 0 w 16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4">
                  <a:moveTo>
                    <a:pt x="0" y="11"/>
                  </a:moveTo>
                  <a:lnTo>
                    <a:pt x="16" y="0"/>
                  </a:lnTo>
                  <a:lnTo>
                    <a:pt x="16" y="144"/>
                  </a:lnTo>
                  <a:lnTo>
                    <a:pt x="0" y="13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3" name="Freeform 94"/>
            <p:cNvSpPr>
              <a:spLocks/>
            </p:cNvSpPr>
            <p:nvPr/>
          </p:nvSpPr>
          <p:spPr bwMode="auto">
            <a:xfrm>
              <a:off x="722" y="2183"/>
              <a:ext cx="8" cy="72"/>
            </a:xfrm>
            <a:custGeom>
              <a:avLst/>
              <a:gdLst>
                <a:gd name="T0" fmla="*/ 0 w 17"/>
                <a:gd name="T1" fmla="*/ 1 h 144"/>
                <a:gd name="T2" fmla="*/ 0 w 17"/>
                <a:gd name="T3" fmla="*/ 0 h 144"/>
                <a:gd name="T4" fmla="*/ 0 w 17"/>
                <a:gd name="T5" fmla="*/ 2 h 144"/>
                <a:gd name="T6" fmla="*/ 0 w 17"/>
                <a:gd name="T7" fmla="*/ 2 h 144"/>
                <a:gd name="T8" fmla="*/ 0 w 1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44">
                  <a:moveTo>
                    <a:pt x="17" y="11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4" name="Oval 95"/>
            <p:cNvSpPr>
              <a:spLocks noChangeArrowheads="1"/>
            </p:cNvSpPr>
            <p:nvPr/>
          </p:nvSpPr>
          <p:spPr bwMode="auto">
            <a:xfrm>
              <a:off x="662" y="2185"/>
              <a:ext cx="88" cy="69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5" name="Freeform 96"/>
            <p:cNvSpPr>
              <a:spLocks/>
            </p:cNvSpPr>
            <p:nvPr/>
          </p:nvSpPr>
          <p:spPr bwMode="auto">
            <a:xfrm>
              <a:off x="697" y="2099"/>
              <a:ext cx="22" cy="193"/>
            </a:xfrm>
            <a:custGeom>
              <a:avLst/>
              <a:gdLst>
                <a:gd name="T0" fmla="*/ 0 w 45"/>
                <a:gd name="T1" fmla="*/ 0 h 386"/>
                <a:gd name="T2" fmla="*/ 0 w 45"/>
                <a:gd name="T3" fmla="*/ 0 h 386"/>
                <a:gd name="T4" fmla="*/ 0 w 45"/>
                <a:gd name="T5" fmla="*/ 4 h 386"/>
                <a:gd name="T6" fmla="*/ 0 w 45"/>
                <a:gd name="T7" fmla="*/ 4 h 386"/>
                <a:gd name="T8" fmla="*/ 0 w 45"/>
                <a:gd name="T9" fmla="*/ 3 h 386"/>
                <a:gd name="T10" fmla="*/ 0 w 45"/>
                <a:gd name="T11" fmla="*/ 3 h 386"/>
                <a:gd name="T12" fmla="*/ 0 w 45"/>
                <a:gd name="T13" fmla="*/ 0 h 3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86">
                  <a:moveTo>
                    <a:pt x="45" y="0"/>
                  </a:moveTo>
                  <a:lnTo>
                    <a:pt x="0" y="0"/>
                  </a:lnTo>
                  <a:lnTo>
                    <a:pt x="0" y="385"/>
                  </a:lnTo>
                  <a:lnTo>
                    <a:pt x="17" y="386"/>
                  </a:lnTo>
                  <a:lnTo>
                    <a:pt x="35" y="382"/>
                  </a:lnTo>
                  <a:lnTo>
                    <a:pt x="45" y="37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6" name="Freeform 97"/>
            <p:cNvSpPr>
              <a:spLocks/>
            </p:cNvSpPr>
            <p:nvPr/>
          </p:nvSpPr>
          <p:spPr bwMode="auto">
            <a:xfrm>
              <a:off x="646" y="2294"/>
              <a:ext cx="142" cy="48"/>
            </a:xfrm>
            <a:custGeom>
              <a:avLst/>
              <a:gdLst>
                <a:gd name="T0" fmla="*/ 1 w 284"/>
                <a:gd name="T1" fmla="*/ 0 h 97"/>
                <a:gd name="T2" fmla="*/ 1 w 284"/>
                <a:gd name="T3" fmla="*/ 0 h 97"/>
                <a:gd name="T4" fmla="*/ 1 w 284"/>
                <a:gd name="T5" fmla="*/ 0 h 97"/>
                <a:gd name="T6" fmla="*/ 2 w 284"/>
                <a:gd name="T7" fmla="*/ 0 h 97"/>
                <a:gd name="T8" fmla="*/ 2 w 284"/>
                <a:gd name="T9" fmla="*/ 0 h 97"/>
                <a:gd name="T10" fmla="*/ 2 w 284"/>
                <a:gd name="T11" fmla="*/ 0 h 97"/>
                <a:gd name="T12" fmla="*/ 3 w 284"/>
                <a:gd name="T13" fmla="*/ 0 h 97"/>
                <a:gd name="T14" fmla="*/ 3 w 284"/>
                <a:gd name="T15" fmla="*/ 0 h 97"/>
                <a:gd name="T16" fmla="*/ 2 w 284"/>
                <a:gd name="T17" fmla="*/ 0 h 97"/>
                <a:gd name="T18" fmla="*/ 2 w 284"/>
                <a:gd name="T19" fmla="*/ 0 h 97"/>
                <a:gd name="T20" fmla="*/ 2 w 284"/>
                <a:gd name="T21" fmla="*/ 0 h 97"/>
                <a:gd name="T22" fmla="*/ 2 w 284"/>
                <a:gd name="T23" fmla="*/ 0 h 97"/>
                <a:gd name="T24" fmla="*/ 2 w 284"/>
                <a:gd name="T25" fmla="*/ 0 h 97"/>
                <a:gd name="T26" fmla="*/ 1 w 284"/>
                <a:gd name="T27" fmla="*/ 0 h 97"/>
                <a:gd name="T28" fmla="*/ 1 w 284"/>
                <a:gd name="T29" fmla="*/ 0 h 97"/>
                <a:gd name="T30" fmla="*/ 1 w 284"/>
                <a:gd name="T31" fmla="*/ 0 h 97"/>
                <a:gd name="T32" fmla="*/ 0 w 284"/>
                <a:gd name="T33" fmla="*/ 0 h 97"/>
                <a:gd name="T34" fmla="*/ 1 w 284"/>
                <a:gd name="T35" fmla="*/ 0 h 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4" h="97">
                  <a:moveTo>
                    <a:pt x="82" y="12"/>
                  </a:moveTo>
                  <a:lnTo>
                    <a:pt x="104" y="15"/>
                  </a:lnTo>
                  <a:lnTo>
                    <a:pt x="123" y="16"/>
                  </a:lnTo>
                  <a:lnTo>
                    <a:pt x="144" y="14"/>
                  </a:lnTo>
                  <a:lnTo>
                    <a:pt x="159" y="8"/>
                  </a:lnTo>
                  <a:lnTo>
                    <a:pt x="169" y="0"/>
                  </a:lnTo>
                  <a:lnTo>
                    <a:pt x="284" y="63"/>
                  </a:lnTo>
                  <a:lnTo>
                    <a:pt x="273" y="73"/>
                  </a:lnTo>
                  <a:lnTo>
                    <a:pt x="252" y="84"/>
                  </a:lnTo>
                  <a:lnTo>
                    <a:pt x="235" y="88"/>
                  </a:lnTo>
                  <a:lnTo>
                    <a:pt x="214" y="93"/>
                  </a:lnTo>
                  <a:lnTo>
                    <a:pt x="183" y="96"/>
                  </a:lnTo>
                  <a:lnTo>
                    <a:pt x="143" y="97"/>
                  </a:lnTo>
                  <a:lnTo>
                    <a:pt x="104" y="97"/>
                  </a:lnTo>
                  <a:lnTo>
                    <a:pt x="64" y="96"/>
                  </a:lnTo>
                  <a:lnTo>
                    <a:pt x="30" y="91"/>
                  </a:lnTo>
                  <a:lnTo>
                    <a:pt x="0" y="78"/>
                  </a:lnTo>
                  <a:lnTo>
                    <a:pt x="82" y="12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46" name="Oval 98"/>
          <p:cNvSpPr>
            <a:spLocks noChangeArrowheads="1"/>
          </p:cNvSpPr>
          <p:nvPr/>
        </p:nvSpPr>
        <p:spPr bwMode="auto">
          <a:xfrm>
            <a:off x="9170704" y="3478562"/>
            <a:ext cx="562267" cy="395649"/>
          </a:xfrm>
          <a:prstGeom prst="ellipse">
            <a:avLst/>
          </a:prstGeom>
          <a:solidFill>
            <a:srgbClr val="FF8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8647" name="Freeform 99"/>
          <p:cNvSpPr>
            <a:spLocks/>
          </p:cNvSpPr>
          <p:nvPr/>
        </p:nvSpPr>
        <p:spPr bwMode="auto">
          <a:xfrm>
            <a:off x="8996271" y="2941108"/>
            <a:ext cx="907421" cy="784296"/>
          </a:xfrm>
          <a:custGeom>
            <a:avLst/>
            <a:gdLst>
              <a:gd name="T0" fmla="*/ 0 w 978"/>
              <a:gd name="T1" fmla="*/ 0 h 895"/>
              <a:gd name="T2" fmla="*/ 2147483647 w 978"/>
              <a:gd name="T3" fmla="*/ 2147483647 h 895"/>
              <a:gd name="T4" fmla="*/ 2147483647 w 978"/>
              <a:gd name="T5" fmla="*/ 2147483647 h 895"/>
              <a:gd name="T6" fmla="*/ 2147483647 w 978"/>
              <a:gd name="T7" fmla="*/ 0 h 895"/>
              <a:gd name="T8" fmla="*/ 0 w 978"/>
              <a:gd name="T9" fmla="*/ 0 h 8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8" h="895">
                <a:moveTo>
                  <a:pt x="0" y="0"/>
                </a:moveTo>
                <a:lnTo>
                  <a:pt x="198" y="895"/>
                </a:lnTo>
                <a:lnTo>
                  <a:pt x="783" y="895"/>
                </a:lnTo>
                <a:lnTo>
                  <a:pt x="9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8648" name="Freeform 100"/>
          <p:cNvSpPr>
            <a:spLocks/>
          </p:cNvSpPr>
          <p:nvPr/>
        </p:nvSpPr>
        <p:spPr bwMode="auto">
          <a:xfrm>
            <a:off x="9183693" y="3716652"/>
            <a:ext cx="539998" cy="15755"/>
          </a:xfrm>
          <a:custGeom>
            <a:avLst/>
            <a:gdLst>
              <a:gd name="T0" fmla="*/ 0 w 581"/>
              <a:gd name="T1" fmla="*/ 0 h 18"/>
              <a:gd name="T2" fmla="*/ 2147483647 w 581"/>
              <a:gd name="T3" fmla="*/ 2147483647 h 18"/>
              <a:gd name="T4" fmla="*/ 2147483647 w 581"/>
              <a:gd name="T5" fmla="*/ 2147483647 h 18"/>
              <a:gd name="T6" fmla="*/ 2147483647 w 581"/>
              <a:gd name="T7" fmla="*/ 0 h 18"/>
              <a:gd name="T8" fmla="*/ 0 w 58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1" h="18">
                <a:moveTo>
                  <a:pt x="0" y="0"/>
                </a:moveTo>
                <a:lnTo>
                  <a:pt x="2" y="18"/>
                </a:lnTo>
                <a:lnTo>
                  <a:pt x="575" y="18"/>
                </a:lnTo>
                <a:lnTo>
                  <a:pt x="5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8649" name="Oval 101"/>
          <p:cNvSpPr>
            <a:spLocks noChangeArrowheads="1"/>
          </p:cNvSpPr>
          <p:nvPr/>
        </p:nvSpPr>
        <p:spPr bwMode="auto">
          <a:xfrm>
            <a:off x="8996271" y="2864080"/>
            <a:ext cx="909276" cy="143554"/>
          </a:xfrm>
          <a:prstGeom prst="ellipse">
            <a:avLst/>
          </a:prstGeom>
          <a:solidFill>
            <a:srgbClr val="FFA04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8650" name="Freeform 102"/>
          <p:cNvSpPr>
            <a:spLocks/>
          </p:cNvSpPr>
          <p:nvPr/>
        </p:nvSpPr>
        <p:spPr bwMode="auto">
          <a:xfrm>
            <a:off x="9454620" y="2991878"/>
            <a:ext cx="385979" cy="840317"/>
          </a:xfrm>
          <a:custGeom>
            <a:avLst/>
            <a:gdLst>
              <a:gd name="T0" fmla="*/ 0 w 415"/>
              <a:gd name="T1" fmla="*/ 2147483647 h 961"/>
              <a:gd name="T2" fmla="*/ 2147483647 w 415"/>
              <a:gd name="T3" fmla="*/ 2147483647 h 961"/>
              <a:gd name="T4" fmla="*/ 2147483647 w 415"/>
              <a:gd name="T5" fmla="*/ 2147483647 h 961"/>
              <a:gd name="T6" fmla="*/ 2147483647 w 415"/>
              <a:gd name="T7" fmla="*/ 2147483647 h 961"/>
              <a:gd name="T8" fmla="*/ 2147483647 w 415"/>
              <a:gd name="T9" fmla="*/ 2147483647 h 961"/>
              <a:gd name="T10" fmla="*/ 2147483647 w 415"/>
              <a:gd name="T11" fmla="*/ 2147483647 h 961"/>
              <a:gd name="T12" fmla="*/ 2147483647 w 415"/>
              <a:gd name="T13" fmla="*/ 2147483647 h 961"/>
              <a:gd name="T14" fmla="*/ 2147483647 w 415"/>
              <a:gd name="T15" fmla="*/ 2147483647 h 961"/>
              <a:gd name="T16" fmla="*/ 2147483647 w 415"/>
              <a:gd name="T17" fmla="*/ 2147483647 h 961"/>
              <a:gd name="T18" fmla="*/ 2147483647 w 415"/>
              <a:gd name="T19" fmla="*/ 2147483647 h 961"/>
              <a:gd name="T20" fmla="*/ 2147483647 w 415"/>
              <a:gd name="T21" fmla="*/ 0 h 961"/>
              <a:gd name="T22" fmla="*/ 2147483647 w 415"/>
              <a:gd name="T23" fmla="*/ 2147483647 h 961"/>
              <a:gd name="T24" fmla="*/ 2147483647 w 415"/>
              <a:gd name="T25" fmla="*/ 2147483647 h 961"/>
              <a:gd name="T26" fmla="*/ 2147483647 w 415"/>
              <a:gd name="T27" fmla="*/ 2147483647 h 961"/>
              <a:gd name="T28" fmla="*/ 2147483647 w 415"/>
              <a:gd name="T29" fmla="*/ 2147483647 h 961"/>
              <a:gd name="T30" fmla="*/ 2147483647 w 415"/>
              <a:gd name="T31" fmla="*/ 2147483647 h 961"/>
              <a:gd name="T32" fmla="*/ 2147483647 w 415"/>
              <a:gd name="T33" fmla="*/ 2147483647 h 961"/>
              <a:gd name="T34" fmla="*/ 2147483647 w 415"/>
              <a:gd name="T35" fmla="*/ 2147483647 h 961"/>
              <a:gd name="T36" fmla="*/ 2147483647 w 415"/>
              <a:gd name="T37" fmla="*/ 2147483647 h 961"/>
              <a:gd name="T38" fmla="*/ 2147483647 w 415"/>
              <a:gd name="T39" fmla="*/ 2147483647 h 961"/>
              <a:gd name="T40" fmla="*/ 0 w 415"/>
              <a:gd name="T41" fmla="*/ 2147483647 h 96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15" h="961">
                <a:moveTo>
                  <a:pt x="0" y="961"/>
                </a:moveTo>
                <a:lnTo>
                  <a:pt x="51" y="954"/>
                </a:lnTo>
                <a:lnTo>
                  <a:pt x="103" y="940"/>
                </a:lnTo>
                <a:lnTo>
                  <a:pt x="151" y="913"/>
                </a:lnTo>
                <a:lnTo>
                  <a:pt x="199" y="879"/>
                </a:lnTo>
                <a:lnTo>
                  <a:pt x="223" y="837"/>
                </a:lnTo>
                <a:lnTo>
                  <a:pt x="243" y="779"/>
                </a:lnTo>
                <a:lnTo>
                  <a:pt x="261" y="721"/>
                </a:lnTo>
                <a:lnTo>
                  <a:pt x="274" y="669"/>
                </a:lnTo>
                <a:lnTo>
                  <a:pt x="292" y="604"/>
                </a:lnTo>
                <a:lnTo>
                  <a:pt x="415" y="0"/>
                </a:lnTo>
                <a:lnTo>
                  <a:pt x="364" y="18"/>
                </a:lnTo>
                <a:lnTo>
                  <a:pt x="312" y="28"/>
                </a:lnTo>
                <a:lnTo>
                  <a:pt x="216" y="38"/>
                </a:lnTo>
                <a:lnTo>
                  <a:pt x="106" y="45"/>
                </a:lnTo>
                <a:lnTo>
                  <a:pt x="110" y="680"/>
                </a:lnTo>
                <a:lnTo>
                  <a:pt x="106" y="762"/>
                </a:lnTo>
                <a:lnTo>
                  <a:pt x="99" y="824"/>
                </a:lnTo>
                <a:lnTo>
                  <a:pt x="86" y="879"/>
                </a:lnTo>
                <a:lnTo>
                  <a:pt x="58" y="920"/>
                </a:lnTo>
                <a:lnTo>
                  <a:pt x="0" y="961"/>
                </a:lnTo>
                <a:close/>
              </a:path>
            </a:pathLst>
          </a:custGeom>
          <a:solidFill>
            <a:srgbClr val="FFA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68651" name="Oval 103"/>
          <p:cNvSpPr>
            <a:spLocks noChangeArrowheads="1"/>
          </p:cNvSpPr>
          <p:nvPr/>
        </p:nvSpPr>
        <p:spPr bwMode="auto">
          <a:xfrm>
            <a:off x="9011116" y="2874584"/>
            <a:ext cx="874019" cy="124297"/>
          </a:xfrm>
          <a:prstGeom prst="ellipse">
            <a:avLst/>
          </a:prstGeom>
          <a:solidFill>
            <a:srgbClr val="C06000"/>
          </a:solidFill>
          <a:ln w="7938">
            <a:solidFill>
              <a:srgbClr val="E07000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en-US"/>
          </a:p>
        </p:txBody>
      </p:sp>
      <p:grpSp>
        <p:nvGrpSpPr>
          <p:cNvPr id="68652" name="Group 126"/>
          <p:cNvGrpSpPr>
            <a:grpSpLocks/>
          </p:cNvGrpSpPr>
          <p:nvPr/>
        </p:nvGrpSpPr>
        <p:grpSpPr bwMode="auto">
          <a:xfrm>
            <a:off x="6056895" y="1260475"/>
            <a:ext cx="1870512" cy="1383022"/>
            <a:chOff x="3264" y="720"/>
            <a:chExt cx="1008" cy="790"/>
          </a:xfrm>
        </p:grpSpPr>
        <p:sp>
          <p:nvSpPr>
            <p:cNvPr id="68653" name="Freeform 23"/>
            <p:cNvSpPr>
              <a:spLocks/>
            </p:cNvSpPr>
            <p:nvPr/>
          </p:nvSpPr>
          <p:spPr bwMode="auto">
            <a:xfrm rot="5400000">
              <a:off x="3465" y="986"/>
              <a:ext cx="291" cy="9"/>
            </a:xfrm>
            <a:custGeom>
              <a:avLst/>
              <a:gdLst>
                <a:gd name="T0" fmla="*/ 0 w 581"/>
                <a:gd name="T1" fmla="*/ 0 h 18"/>
                <a:gd name="T2" fmla="*/ 1 w 581"/>
                <a:gd name="T3" fmla="*/ 1 h 18"/>
                <a:gd name="T4" fmla="*/ 5 w 581"/>
                <a:gd name="T5" fmla="*/ 1 h 18"/>
                <a:gd name="T6" fmla="*/ 5 w 581"/>
                <a:gd name="T7" fmla="*/ 0 h 18"/>
                <a:gd name="T8" fmla="*/ 0 w 58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1" h="18">
                  <a:moveTo>
                    <a:pt x="0" y="0"/>
                  </a:moveTo>
                  <a:lnTo>
                    <a:pt x="2" y="18"/>
                  </a:lnTo>
                  <a:lnTo>
                    <a:pt x="575" y="18"/>
                  </a:lnTo>
                  <a:lnTo>
                    <a:pt x="5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654" name="Group 104"/>
            <p:cNvGrpSpPr>
              <a:grpSpLocks/>
            </p:cNvGrpSpPr>
            <p:nvPr/>
          </p:nvGrpSpPr>
          <p:grpSpPr bwMode="auto">
            <a:xfrm>
              <a:off x="3264" y="720"/>
              <a:ext cx="1008" cy="790"/>
              <a:chOff x="3264" y="720"/>
              <a:chExt cx="1008" cy="790"/>
            </a:xfrm>
          </p:grpSpPr>
          <p:sp>
            <p:nvSpPr>
              <p:cNvPr id="68655" name="Oval 105"/>
              <p:cNvSpPr>
                <a:spLocks noChangeArrowheads="1"/>
              </p:cNvSpPr>
              <p:nvPr/>
            </p:nvSpPr>
            <p:spPr bwMode="auto">
              <a:xfrm rot="5400000">
                <a:off x="3154" y="926"/>
                <a:ext cx="276" cy="55"/>
              </a:xfrm>
              <a:prstGeom prst="ellipse">
                <a:avLst/>
              </a:pr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8656" name="Group 106"/>
              <p:cNvGrpSpPr>
                <a:grpSpLocks/>
              </p:cNvGrpSpPr>
              <p:nvPr/>
            </p:nvGrpSpPr>
            <p:grpSpPr bwMode="auto">
              <a:xfrm rot="5400000">
                <a:off x="3298" y="830"/>
                <a:ext cx="194" cy="261"/>
                <a:chOff x="605" y="2095"/>
                <a:chExt cx="194" cy="261"/>
              </a:xfrm>
            </p:grpSpPr>
            <p:sp>
              <p:nvSpPr>
                <p:cNvPr id="68663" name="Oval 107"/>
                <p:cNvSpPr>
                  <a:spLocks noChangeArrowheads="1"/>
                </p:cNvSpPr>
                <p:nvPr/>
              </p:nvSpPr>
              <p:spPr bwMode="auto">
                <a:xfrm>
                  <a:off x="648" y="2178"/>
                  <a:ext cx="107" cy="83"/>
                </a:xfrm>
                <a:prstGeom prst="ellipse">
                  <a:avLst/>
                </a:prstGeom>
                <a:solidFill>
                  <a:srgbClr val="C060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64" name="Oval 108"/>
                <p:cNvSpPr>
                  <a:spLocks noChangeArrowheads="1"/>
                </p:cNvSpPr>
                <p:nvPr/>
              </p:nvSpPr>
              <p:spPr bwMode="auto">
                <a:xfrm>
                  <a:off x="605" y="2304"/>
                  <a:ext cx="194" cy="52"/>
                </a:xfrm>
                <a:prstGeom prst="ellipse">
                  <a:avLst/>
                </a:prstGeom>
                <a:solidFill>
                  <a:srgbClr val="E070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65" name="Freeform 109"/>
                <p:cNvSpPr>
                  <a:spLocks/>
                </p:cNvSpPr>
                <p:nvPr/>
              </p:nvSpPr>
              <p:spPr bwMode="auto">
                <a:xfrm>
                  <a:off x="607" y="2287"/>
                  <a:ext cx="190" cy="38"/>
                </a:xfrm>
                <a:custGeom>
                  <a:avLst/>
                  <a:gdLst>
                    <a:gd name="T0" fmla="*/ 0 w 381"/>
                    <a:gd name="T1" fmla="*/ 1 h 76"/>
                    <a:gd name="T2" fmla="*/ 1 w 381"/>
                    <a:gd name="T3" fmla="*/ 0 h 76"/>
                    <a:gd name="T4" fmla="*/ 1 w 381"/>
                    <a:gd name="T5" fmla="*/ 0 h 76"/>
                    <a:gd name="T6" fmla="*/ 2 w 381"/>
                    <a:gd name="T7" fmla="*/ 1 h 76"/>
                    <a:gd name="T8" fmla="*/ 0 w 381"/>
                    <a:gd name="T9" fmla="*/ 1 h 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1" h="76">
                      <a:moveTo>
                        <a:pt x="0" y="76"/>
                      </a:moveTo>
                      <a:lnTo>
                        <a:pt x="138" y="0"/>
                      </a:lnTo>
                      <a:lnTo>
                        <a:pt x="248" y="0"/>
                      </a:lnTo>
                      <a:lnTo>
                        <a:pt x="381" y="76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E07000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66" name="Rectangle 110"/>
                <p:cNvSpPr>
                  <a:spLocks noChangeArrowheads="1"/>
                </p:cNvSpPr>
                <p:nvPr/>
              </p:nvSpPr>
              <p:spPr bwMode="auto">
                <a:xfrm>
                  <a:off x="679" y="2095"/>
                  <a:ext cx="46" cy="191"/>
                </a:xfrm>
                <a:prstGeom prst="rect">
                  <a:avLst/>
                </a:prstGeom>
                <a:solidFill>
                  <a:srgbClr val="C06000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67" name="Freeform 111"/>
                <p:cNvSpPr>
                  <a:spLocks/>
                </p:cNvSpPr>
                <p:nvPr/>
              </p:nvSpPr>
              <p:spPr bwMode="auto">
                <a:xfrm>
                  <a:off x="607" y="2321"/>
                  <a:ext cx="188" cy="7"/>
                </a:xfrm>
                <a:custGeom>
                  <a:avLst/>
                  <a:gdLst>
                    <a:gd name="T0" fmla="*/ 0 w 377"/>
                    <a:gd name="T1" fmla="*/ 0 h 14"/>
                    <a:gd name="T2" fmla="*/ 0 w 377"/>
                    <a:gd name="T3" fmla="*/ 1 h 14"/>
                    <a:gd name="T4" fmla="*/ 2 w 377"/>
                    <a:gd name="T5" fmla="*/ 1 h 14"/>
                    <a:gd name="T6" fmla="*/ 2 w 377"/>
                    <a:gd name="T7" fmla="*/ 0 h 14"/>
                    <a:gd name="T8" fmla="*/ 0 w 377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77" h="14">
                      <a:moveTo>
                        <a:pt x="23" y="0"/>
                      </a:moveTo>
                      <a:lnTo>
                        <a:pt x="0" y="14"/>
                      </a:lnTo>
                      <a:lnTo>
                        <a:pt x="377" y="14"/>
                      </a:lnTo>
                      <a:lnTo>
                        <a:pt x="358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E07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68" name="Oval 112"/>
                <p:cNvSpPr>
                  <a:spLocks noChangeArrowheads="1"/>
                </p:cNvSpPr>
                <p:nvPr/>
              </p:nvSpPr>
              <p:spPr bwMode="auto">
                <a:xfrm>
                  <a:off x="677" y="2282"/>
                  <a:ext cx="49" cy="15"/>
                </a:xfrm>
                <a:prstGeom prst="ellipse">
                  <a:avLst/>
                </a:prstGeom>
                <a:solidFill>
                  <a:srgbClr val="C060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69" name="Rectangle 113"/>
                <p:cNvSpPr>
                  <a:spLocks noChangeArrowheads="1"/>
                </p:cNvSpPr>
                <p:nvPr/>
              </p:nvSpPr>
              <p:spPr bwMode="auto">
                <a:xfrm>
                  <a:off x="679" y="2279"/>
                  <a:ext cx="45" cy="11"/>
                </a:xfrm>
                <a:prstGeom prst="rect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70" name="Freeform 114"/>
                <p:cNvSpPr>
                  <a:spLocks/>
                </p:cNvSpPr>
                <p:nvPr/>
              </p:nvSpPr>
              <p:spPr bwMode="auto">
                <a:xfrm>
                  <a:off x="672" y="2183"/>
                  <a:ext cx="8" cy="72"/>
                </a:xfrm>
                <a:custGeom>
                  <a:avLst/>
                  <a:gdLst>
                    <a:gd name="T0" fmla="*/ 0 w 16"/>
                    <a:gd name="T1" fmla="*/ 1 h 144"/>
                    <a:gd name="T2" fmla="*/ 1 w 16"/>
                    <a:gd name="T3" fmla="*/ 0 h 144"/>
                    <a:gd name="T4" fmla="*/ 1 w 16"/>
                    <a:gd name="T5" fmla="*/ 2 h 144"/>
                    <a:gd name="T6" fmla="*/ 0 w 16"/>
                    <a:gd name="T7" fmla="*/ 2 h 144"/>
                    <a:gd name="T8" fmla="*/ 0 w 16"/>
                    <a:gd name="T9" fmla="*/ 1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44">
                      <a:moveTo>
                        <a:pt x="0" y="11"/>
                      </a:moveTo>
                      <a:lnTo>
                        <a:pt x="16" y="0"/>
                      </a:lnTo>
                      <a:lnTo>
                        <a:pt x="16" y="144"/>
                      </a:lnTo>
                      <a:lnTo>
                        <a:pt x="0" y="136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71" name="Freeform 115"/>
                <p:cNvSpPr>
                  <a:spLocks/>
                </p:cNvSpPr>
                <p:nvPr/>
              </p:nvSpPr>
              <p:spPr bwMode="auto">
                <a:xfrm>
                  <a:off x="722" y="2183"/>
                  <a:ext cx="8" cy="72"/>
                </a:xfrm>
                <a:custGeom>
                  <a:avLst/>
                  <a:gdLst>
                    <a:gd name="T0" fmla="*/ 0 w 17"/>
                    <a:gd name="T1" fmla="*/ 1 h 144"/>
                    <a:gd name="T2" fmla="*/ 0 w 17"/>
                    <a:gd name="T3" fmla="*/ 0 h 144"/>
                    <a:gd name="T4" fmla="*/ 0 w 17"/>
                    <a:gd name="T5" fmla="*/ 2 h 144"/>
                    <a:gd name="T6" fmla="*/ 0 w 17"/>
                    <a:gd name="T7" fmla="*/ 2 h 144"/>
                    <a:gd name="T8" fmla="*/ 0 w 17"/>
                    <a:gd name="T9" fmla="*/ 1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44">
                      <a:moveTo>
                        <a:pt x="17" y="11"/>
                      </a:moveTo>
                      <a:lnTo>
                        <a:pt x="0" y="0"/>
                      </a:lnTo>
                      <a:lnTo>
                        <a:pt x="0" y="144"/>
                      </a:lnTo>
                      <a:lnTo>
                        <a:pt x="17" y="136"/>
                      </a:lnTo>
                      <a:lnTo>
                        <a:pt x="17" y="11"/>
                      </a:lnTo>
                      <a:close/>
                    </a:path>
                  </a:pathLst>
                </a:cu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72" name="Oval 116"/>
                <p:cNvSpPr>
                  <a:spLocks noChangeArrowheads="1"/>
                </p:cNvSpPr>
                <p:nvPr/>
              </p:nvSpPr>
              <p:spPr bwMode="auto">
                <a:xfrm>
                  <a:off x="662" y="2185"/>
                  <a:ext cx="88" cy="69"/>
                </a:xfrm>
                <a:prstGeom prst="ellipse">
                  <a:avLst/>
                </a:pr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73" name="Freeform 117"/>
                <p:cNvSpPr>
                  <a:spLocks/>
                </p:cNvSpPr>
                <p:nvPr/>
              </p:nvSpPr>
              <p:spPr bwMode="auto">
                <a:xfrm>
                  <a:off x="697" y="2099"/>
                  <a:ext cx="22" cy="193"/>
                </a:xfrm>
                <a:custGeom>
                  <a:avLst/>
                  <a:gdLst>
                    <a:gd name="T0" fmla="*/ 0 w 45"/>
                    <a:gd name="T1" fmla="*/ 0 h 386"/>
                    <a:gd name="T2" fmla="*/ 0 w 45"/>
                    <a:gd name="T3" fmla="*/ 0 h 386"/>
                    <a:gd name="T4" fmla="*/ 0 w 45"/>
                    <a:gd name="T5" fmla="*/ 4 h 386"/>
                    <a:gd name="T6" fmla="*/ 0 w 45"/>
                    <a:gd name="T7" fmla="*/ 4 h 386"/>
                    <a:gd name="T8" fmla="*/ 0 w 45"/>
                    <a:gd name="T9" fmla="*/ 3 h 386"/>
                    <a:gd name="T10" fmla="*/ 0 w 45"/>
                    <a:gd name="T11" fmla="*/ 3 h 386"/>
                    <a:gd name="T12" fmla="*/ 0 w 45"/>
                    <a:gd name="T13" fmla="*/ 0 h 3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5" h="386">
                      <a:moveTo>
                        <a:pt x="45" y="0"/>
                      </a:moveTo>
                      <a:lnTo>
                        <a:pt x="0" y="0"/>
                      </a:lnTo>
                      <a:lnTo>
                        <a:pt x="0" y="385"/>
                      </a:lnTo>
                      <a:lnTo>
                        <a:pt x="17" y="386"/>
                      </a:lnTo>
                      <a:lnTo>
                        <a:pt x="35" y="382"/>
                      </a:lnTo>
                      <a:lnTo>
                        <a:pt x="45" y="378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74" name="Freeform 118"/>
                <p:cNvSpPr>
                  <a:spLocks/>
                </p:cNvSpPr>
                <p:nvPr/>
              </p:nvSpPr>
              <p:spPr bwMode="auto">
                <a:xfrm>
                  <a:off x="646" y="2294"/>
                  <a:ext cx="142" cy="48"/>
                </a:xfrm>
                <a:custGeom>
                  <a:avLst/>
                  <a:gdLst>
                    <a:gd name="T0" fmla="*/ 1 w 284"/>
                    <a:gd name="T1" fmla="*/ 0 h 97"/>
                    <a:gd name="T2" fmla="*/ 1 w 284"/>
                    <a:gd name="T3" fmla="*/ 0 h 97"/>
                    <a:gd name="T4" fmla="*/ 1 w 284"/>
                    <a:gd name="T5" fmla="*/ 0 h 97"/>
                    <a:gd name="T6" fmla="*/ 2 w 284"/>
                    <a:gd name="T7" fmla="*/ 0 h 97"/>
                    <a:gd name="T8" fmla="*/ 2 w 284"/>
                    <a:gd name="T9" fmla="*/ 0 h 97"/>
                    <a:gd name="T10" fmla="*/ 2 w 284"/>
                    <a:gd name="T11" fmla="*/ 0 h 97"/>
                    <a:gd name="T12" fmla="*/ 3 w 284"/>
                    <a:gd name="T13" fmla="*/ 0 h 97"/>
                    <a:gd name="T14" fmla="*/ 3 w 284"/>
                    <a:gd name="T15" fmla="*/ 0 h 97"/>
                    <a:gd name="T16" fmla="*/ 2 w 284"/>
                    <a:gd name="T17" fmla="*/ 0 h 97"/>
                    <a:gd name="T18" fmla="*/ 2 w 284"/>
                    <a:gd name="T19" fmla="*/ 0 h 97"/>
                    <a:gd name="T20" fmla="*/ 2 w 284"/>
                    <a:gd name="T21" fmla="*/ 0 h 97"/>
                    <a:gd name="T22" fmla="*/ 2 w 284"/>
                    <a:gd name="T23" fmla="*/ 0 h 97"/>
                    <a:gd name="T24" fmla="*/ 2 w 284"/>
                    <a:gd name="T25" fmla="*/ 0 h 97"/>
                    <a:gd name="T26" fmla="*/ 1 w 284"/>
                    <a:gd name="T27" fmla="*/ 0 h 97"/>
                    <a:gd name="T28" fmla="*/ 1 w 284"/>
                    <a:gd name="T29" fmla="*/ 0 h 97"/>
                    <a:gd name="T30" fmla="*/ 1 w 284"/>
                    <a:gd name="T31" fmla="*/ 0 h 97"/>
                    <a:gd name="T32" fmla="*/ 0 w 284"/>
                    <a:gd name="T33" fmla="*/ 0 h 97"/>
                    <a:gd name="T34" fmla="*/ 1 w 284"/>
                    <a:gd name="T35" fmla="*/ 0 h 9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84" h="97">
                      <a:moveTo>
                        <a:pt x="82" y="12"/>
                      </a:moveTo>
                      <a:lnTo>
                        <a:pt x="104" y="15"/>
                      </a:lnTo>
                      <a:lnTo>
                        <a:pt x="123" y="16"/>
                      </a:lnTo>
                      <a:lnTo>
                        <a:pt x="144" y="14"/>
                      </a:lnTo>
                      <a:lnTo>
                        <a:pt x="159" y="8"/>
                      </a:lnTo>
                      <a:lnTo>
                        <a:pt x="169" y="0"/>
                      </a:lnTo>
                      <a:lnTo>
                        <a:pt x="284" y="63"/>
                      </a:lnTo>
                      <a:lnTo>
                        <a:pt x="273" y="73"/>
                      </a:lnTo>
                      <a:lnTo>
                        <a:pt x="252" y="84"/>
                      </a:lnTo>
                      <a:lnTo>
                        <a:pt x="235" y="88"/>
                      </a:lnTo>
                      <a:lnTo>
                        <a:pt x="214" y="93"/>
                      </a:lnTo>
                      <a:lnTo>
                        <a:pt x="183" y="96"/>
                      </a:lnTo>
                      <a:lnTo>
                        <a:pt x="143" y="97"/>
                      </a:lnTo>
                      <a:lnTo>
                        <a:pt x="104" y="97"/>
                      </a:lnTo>
                      <a:lnTo>
                        <a:pt x="64" y="96"/>
                      </a:lnTo>
                      <a:lnTo>
                        <a:pt x="30" y="91"/>
                      </a:lnTo>
                      <a:lnTo>
                        <a:pt x="0" y="78"/>
                      </a:lnTo>
                      <a:lnTo>
                        <a:pt x="82" y="12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8657" name="Oval 119"/>
              <p:cNvSpPr>
                <a:spLocks noChangeArrowheads="1"/>
              </p:cNvSpPr>
              <p:nvPr/>
            </p:nvSpPr>
            <p:spPr bwMode="auto">
              <a:xfrm rot="5400000">
                <a:off x="3465" y="855"/>
                <a:ext cx="303" cy="226"/>
              </a:xfrm>
              <a:prstGeom prst="ellipse">
                <a:avLst/>
              </a:prstGeom>
              <a:solidFill>
                <a:srgbClr val="FF990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58" name="Freeform 120"/>
              <p:cNvSpPr>
                <a:spLocks/>
              </p:cNvSpPr>
              <p:nvPr/>
            </p:nvSpPr>
            <p:spPr bwMode="auto">
              <a:xfrm rot="5400000">
                <a:off x="3579" y="741"/>
                <a:ext cx="489" cy="448"/>
              </a:xfrm>
              <a:custGeom>
                <a:avLst/>
                <a:gdLst>
                  <a:gd name="T0" fmla="*/ 0 w 978"/>
                  <a:gd name="T1" fmla="*/ 0 h 895"/>
                  <a:gd name="T2" fmla="*/ 2 w 978"/>
                  <a:gd name="T3" fmla="*/ 7 h 895"/>
                  <a:gd name="T4" fmla="*/ 7 w 978"/>
                  <a:gd name="T5" fmla="*/ 7 h 895"/>
                  <a:gd name="T6" fmla="*/ 8 w 978"/>
                  <a:gd name="T7" fmla="*/ 0 h 895"/>
                  <a:gd name="T8" fmla="*/ 0 w 978"/>
                  <a:gd name="T9" fmla="*/ 0 h 8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8" h="895">
                    <a:moveTo>
                      <a:pt x="0" y="0"/>
                    </a:moveTo>
                    <a:lnTo>
                      <a:pt x="198" y="895"/>
                    </a:lnTo>
                    <a:lnTo>
                      <a:pt x="783" y="895"/>
                    </a:lnTo>
                    <a:lnTo>
                      <a:pt x="9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59" name="Oval 121"/>
              <p:cNvSpPr>
                <a:spLocks noChangeArrowheads="1"/>
              </p:cNvSpPr>
              <p:nvPr/>
            </p:nvSpPr>
            <p:spPr bwMode="auto">
              <a:xfrm rot="5400000">
                <a:off x="3780" y="924"/>
                <a:ext cx="490" cy="82"/>
              </a:xfrm>
              <a:prstGeom prst="ellipse">
                <a:avLst/>
              </a:prstGeom>
              <a:solidFill>
                <a:srgbClr val="FFA04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60" name="Freeform 122"/>
              <p:cNvSpPr>
                <a:spLocks/>
              </p:cNvSpPr>
              <p:nvPr/>
            </p:nvSpPr>
            <p:spPr bwMode="auto">
              <a:xfrm rot="5400000">
                <a:off x="3688" y="872"/>
                <a:ext cx="208" cy="480"/>
              </a:xfrm>
              <a:custGeom>
                <a:avLst/>
                <a:gdLst>
                  <a:gd name="T0" fmla="*/ 0 w 415"/>
                  <a:gd name="T1" fmla="*/ 7 h 961"/>
                  <a:gd name="T2" fmla="*/ 1 w 415"/>
                  <a:gd name="T3" fmla="*/ 7 h 961"/>
                  <a:gd name="T4" fmla="*/ 1 w 415"/>
                  <a:gd name="T5" fmla="*/ 7 h 961"/>
                  <a:gd name="T6" fmla="*/ 2 w 415"/>
                  <a:gd name="T7" fmla="*/ 7 h 961"/>
                  <a:gd name="T8" fmla="*/ 2 w 415"/>
                  <a:gd name="T9" fmla="*/ 6 h 961"/>
                  <a:gd name="T10" fmla="*/ 2 w 415"/>
                  <a:gd name="T11" fmla="*/ 6 h 961"/>
                  <a:gd name="T12" fmla="*/ 2 w 415"/>
                  <a:gd name="T13" fmla="*/ 6 h 961"/>
                  <a:gd name="T14" fmla="*/ 3 w 415"/>
                  <a:gd name="T15" fmla="*/ 5 h 961"/>
                  <a:gd name="T16" fmla="*/ 3 w 415"/>
                  <a:gd name="T17" fmla="*/ 5 h 961"/>
                  <a:gd name="T18" fmla="*/ 3 w 415"/>
                  <a:gd name="T19" fmla="*/ 4 h 961"/>
                  <a:gd name="T20" fmla="*/ 4 w 415"/>
                  <a:gd name="T21" fmla="*/ 0 h 961"/>
                  <a:gd name="T22" fmla="*/ 3 w 415"/>
                  <a:gd name="T23" fmla="*/ 0 h 961"/>
                  <a:gd name="T24" fmla="*/ 3 w 415"/>
                  <a:gd name="T25" fmla="*/ 0 h 961"/>
                  <a:gd name="T26" fmla="*/ 2 w 415"/>
                  <a:gd name="T27" fmla="*/ 0 h 961"/>
                  <a:gd name="T28" fmla="*/ 1 w 415"/>
                  <a:gd name="T29" fmla="*/ 0 h 961"/>
                  <a:gd name="T30" fmla="*/ 1 w 415"/>
                  <a:gd name="T31" fmla="*/ 5 h 961"/>
                  <a:gd name="T32" fmla="*/ 1 w 415"/>
                  <a:gd name="T33" fmla="*/ 5 h 961"/>
                  <a:gd name="T34" fmla="*/ 1 w 415"/>
                  <a:gd name="T35" fmla="*/ 6 h 961"/>
                  <a:gd name="T36" fmla="*/ 1 w 415"/>
                  <a:gd name="T37" fmla="*/ 6 h 961"/>
                  <a:gd name="T38" fmla="*/ 1 w 415"/>
                  <a:gd name="T39" fmla="*/ 7 h 961"/>
                  <a:gd name="T40" fmla="*/ 0 w 415"/>
                  <a:gd name="T41" fmla="*/ 7 h 9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5" h="961">
                    <a:moveTo>
                      <a:pt x="0" y="961"/>
                    </a:moveTo>
                    <a:lnTo>
                      <a:pt x="51" y="954"/>
                    </a:lnTo>
                    <a:lnTo>
                      <a:pt x="103" y="940"/>
                    </a:lnTo>
                    <a:lnTo>
                      <a:pt x="151" y="913"/>
                    </a:lnTo>
                    <a:lnTo>
                      <a:pt x="199" y="879"/>
                    </a:lnTo>
                    <a:lnTo>
                      <a:pt x="223" y="837"/>
                    </a:lnTo>
                    <a:lnTo>
                      <a:pt x="243" y="779"/>
                    </a:lnTo>
                    <a:lnTo>
                      <a:pt x="261" y="721"/>
                    </a:lnTo>
                    <a:lnTo>
                      <a:pt x="274" y="669"/>
                    </a:lnTo>
                    <a:lnTo>
                      <a:pt x="292" y="604"/>
                    </a:lnTo>
                    <a:lnTo>
                      <a:pt x="415" y="0"/>
                    </a:lnTo>
                    <a:lnTo>
                      <a:pt x="364" y="18"/>
                    </a:lnTo>
                    <a:lnTo>
                      <a:pt x="312" y="28"/>
                    </a:lnTo>
                    <a:lnTo>
                      <a:pt x="216" y="38"/>
                    </a:lnTo>
                    <a:lnTo>
                      <a:pt x="106" y="45"/>
                    </a:lnTo>
                    <a:lnTo>
                      <a:pt x="110" y="680"/>
                    </a:lnTo>
                    <a:lnTo>
                      <a:pt x="106" y="762"/>
                    </a:lnTo>
                    <a:lnTo>
                      <a:pt x="99" y="824"/>
                    </a:lnTo>
                    <a:lnTo>
                      <a:pt x="86" y="879"/>
                    </a:lnTo>
                    <a:lnTo>
                      <a:pt x="58" y="920"/>
                    </a:lnTo>
                    <a:lnTo>
                      <a:pt x="0" y="961"/>
                    </a:ln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61" name="Oval 123"/>
              <p:cNvSpPr>
                <a:spLocks noChangeArrowheads="1"/>
              </p:cNvSpPr>
              <p:nvPr/>
            </p:nvSpPr>
            <p:spPr bwMode="auto">
              <a:xfrm rot="5400000">
                <a:off x="3784" y="920"/>
                <a:ext cx="471" cy="71"/>
              </a:xfrm>
              <a:prstGeom prst="ellipse">
                <a:avLst/>
              </a:prstGeom>
              <a:solidFill>
                <a:srgbClr val="C06000"/>
              </a:solidFill>
              <a:ln w="7938">
                <a:solidFill>
                  <a:srgbClr val="E07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62" name="AutoShape 124"/>
              <p:cNvSpPr>
                <a:spLocks noChangeArrowheads="1"/>
              </p:cNvSpPr>
              <p:nvPr/>
            </p:nvSpPr>
            <p:spPr bwMode="auto">
              <a:xfrm flipV="1">
                <a:off x="4128" y="1179"/>
                <a:ext cx="144" cy="3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100 w 21600"/>
                  <a:gd name="T13" fmla="*/ 2250 h 21600"/>
                  <a:gd name="T14" fmla="*/ 16500 w 21600"/>
                  <a:gd name="T15" fmla="*/ 13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25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معرض">
  <a:themeElements>
    <a:clrScheme name="معرض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معرض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عرض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معرض</Template>
  <TotalTime>1854</TotalTime>
  <Words>2391</Words>
  <Application>Microsoft Office PowerPoint</Application>
  <PresentationFormat>مخصص</PresentationFormat>
  <Paragraphs>337</Paragraphs>
  <Slides>62</Slides>
  <Notes>39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62</vt:i4>
      </vt:variant>
    </vt:vector>
  </HeadingPairs>
  <TitlesOfParts>
    <vt:vector size="63" baseType="lpstr">
      <vt:lpstr>معرض</vt:lpstr>
      <vt:lpstr> وةى</vt:lpstr>
      <vt:lpstr>بدون وجود حلم .. ملهم .. ومغري؛ تفقد الحياة نكهتها وطاقتها، ويتبرمج العقل نحو حلول تقليدية فقيرة </vt:lpstr>
      <vt:lpstr>أكمل المربعات التالية من (1) إلى (9) في كل الاتجاهات  بحيث تساوي النتيجة ( 15 ).</vt:lpstr>
      <vt:lpstr>الحل 1</vt:lpstr>
      <vt:lpstr>الحل 2</vt:lpstr>
      <vt:lpstr>عرض تقديمي في PowerPoint</vt:lpstr>
      <vt:lpstr>عرض تقديمي في PowerPoint</vt:lpstr>
      <vt:lpstr>كيف يمكننا إعادة ترتيب هذه الأكواب بحيث يكون أحدها فارغاً والآخر ممتلئًا , بشرط عدم نقل أي منها من مكانه الأصلي ؟</vt:lpstr>
      <vt:lpstr>عرض تقديمي في PowerPoint</vt:lpstr>
      <vt:lpstr>عرض تقديمي في PowerPoint</vt:lpstr>
      <vt:lpstr>ما الشكل الذي يختلف عن الأشكال الأخرى ؟</vt:lpstr>
      <vt:lpstr>إذا اخترت هذا الشكل …تهانينا…فهذه هي الإجابة الصحيحة.</vt:lpstr>
      <vt:lpstr>إذا اخترت هذا الشكل …تهانينا…فهذه هي الإجابة الصحيحة.</vt:lpstr>
      <vt:lpstr>اذا اخترت هذا الشكل …تهانينا…فهذه هي الإجابة الصحيحة.</vt:lpstr>
      <vt:lpstr>بمعنى آخر  كل الإجابات السابقة صحيحة وتتوقف  صحتها على وجهة نظرك في الاختيار</vt:lpstr>
      <vt:lpstr>اكتب إجابتك على ورقة خارجية لو سمحت </vt:lpstr>
      <vt:lpstr>ما الأشياء التي تشعر أنك تواجه صعوبة في التعامل معها خاصة في مجال عملك </vt:lpstr>
      <vt:lpstr>الابداع لغة واصطلاحاً  مفهوم الإبداع لغوياً : </vt:lpstr>
      <vt:lpstr>عرض تقديمي في PowerPoint</vt:lpstr>
      <vt:lpstr>عرض تقديمي في PowerPoint</vt:lpstr>
      <vt:lpstr>تعريف الإبداع</vt:lpstr>
      <vt:lpstr>(تابع) تعريف الإبداع</vt:lpstr>
      <vt:lpstr>عرض تقديمي في PowerPoint</vt:lpstr>
      <vt:lpstr>الإبـداع الإداري</vt:lpstr>
      <vt:lpstr>أهمية الإبـداع</vt:lpstr>
      <vt:lpstr>عرض تقديمي في PowerPoint</vt:lpstr>
      <vt:lpstr>أهمية التدريب على الإبداع</vt:lpstr>
      <vt:lpstr>العلاقة بين الإبداع والتفكير</vt:lpstr>
      <vt:lpstr>تعريف التفكير الإبداعي   (Creative Thinking  )</vt:lpstr>
      <vt:lpstr>عرض تقديمي في PowerPoint</vt:lpstr>
      <vt:lpstr>عناصر التفكير الإبداعي :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في مرحلة البحث عن الإبداع ورغم الإحباطات المتوقعة       </vt:lpstr>
      <vt:lpstr>عرض تقديمي في PowerPoint</vt:lpstr>
      <vt:lpstr>إستراتيجية التعامل مع معوقات الإبداع </vt:lpstr>
      <vt:lpstr>إستراتيجية التعامل مع معوقات الإبداع </vt:lpstr>
      <vt:lpstr>كيف تطبق مراحل الإبداع</vt:lpstr>
      <vt:lpstr>من يحتاج الى إبداعاتك ؟</vt:lpstr>
      <vt:lpstr>الإبداع الفردي ( الذاتي )</vt:lpstr>
      <vt:lpstr>إذا أردت أن تكون مبدعاً , اتبع الآتي:</vt:lpstr>
      <vt:lpstr>إذا أردت أن تكون مبدعاً, أتبع الآتي:</vt:lpstr>
      <vt:lpstr>تمرين</vt:lpstr>
      <vt:lpstr>الإبداع الجماعي</vt:lpstr>
      <vt:lpstr>أسباب الحاجة الى الإبداع الجماعي</vt:lpstr>
      <vt:lpstr>مميزات الإبداع الجماعي </vt:lpstr>
      <vt:lpstr>مراحل وآلية العمل الإبداعي الجماعي</vt:lpstr>
      <vt:lpstr>فرص الإبداع في الإدارة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safaa</dc:creator>
  <cp:lastModifiedBy>9647731302021</cp:lastModifiedBy>
  <cp:revision>54</cp:revision>
  <cp:lastPrinted>2019-03-28T06:26:12Z</cp:lastPrinted>
  <dcterms:modified xsi:type="dcterms:W3CDTF">2023-11-21T19:06:28Z</dcterms:modified>
</cp:coreProperties>
</file>