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5" r:id="rId28"/>
    <p:sldId id="286" r:id="rId29"/>
    <p:sldId id="283" r:id="rId30"/>
    <p:sldId id="284"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8" d="100"/>
          <a:sy n="78" d="100"/>
        </p:scale>
        <p:origin x="159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197157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157220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501186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65651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4007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2816828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874838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0468431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880177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8469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421509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14600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62541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1008079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43922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9857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116823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10/03/1445</a:t>
            </a:fld>
            <a:endParaRPr lang="ar-IQ"/>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115883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0B6602F9-FDE7-48F9-8FD9-7B97E870F6F3}" type="datetimeFigureOut">
              <a:rPr lang="ar-IQ" smtClean="0"/>
              <a:pPr/>
              <a:t>10/03/1445</a:t>
            </a:fld>
            <a:endParaRPr lang="ar-IQ"/>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ar-IQ"/>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435D0BA2-88FE-402E-AE8B-1128F8A587A9}" type="slidenum">
              <a:rPr lang="ar-IQ" smtClean="0"/>
              <a:pPr/>
              <a:t>‹#›</a:t>
            </a:fld>
            <a:endParaRPr lang="ar-IQ"/>
          </a:p>
        </p:txBody>
      </p:sp>
    </p:spTree>
    <p:extLst>
      <p:ext uri="{BB962C8B-B14F-4D97-AF65-F5344CB8AC3E}">
        <p14:creationId xmlns:p14="http://schemas.microsoft.com/office/powerpoint/2010/main" val="316460811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 id="214748374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71480"/>
            <a:ext cx="7772400" cy="2671780"/>
          </a:xfrm>
        </p:spPr>
        <p:txBody>
          <a:bodyPr/>
          <a:lstStyle/>
          <a:p>
            <a:pPr algn="ctr"/>
            <a:r>
              <a:rPr lang="ar-IQ" dirty="0">
                <a:solidFill>
                  <a:schemeClr val="tx1">
                    <a:lumMod val="95000"/>
                    <a:lumOff val="5000"/>
                  </a:schemeClr>
                </a:solidFill>
              </a:rPr>
              <a:t>الكشف المبكر عن </a:t>
            </a:r>
            <a:r>
              <a:rPr lang="ar-IQ" dirty="0">
                <a:solidFill>
                  <a:srgbClr val="FF00FF"/>
                </a:solidFill>
              </a:rPr>
              <a:t>سرطان عنق الرحم </a:t>
            </a:r>
            <a:r>
              <a:rPr lang="ar-IQ" dirty="0">
                <a:solidFill>
                  <a:schemeClr val="tx1">
                    <a:lumMod val="95000"/>
                    <a:lumOff val="5000"/>
                  </a:schemeClr>
                </a:solidFill>
              </a:rPr>
              <a:t>هو اقصر الطرق للعلاج من المرض</a:t>
            </a:r>
          </a:p>
        </p:txBody>
      </p:sp>
      <p:sp>
        <p:nvSpPr>
          <p:cNvPr id="3" name="Subtitle 2"/>
          <p:cNvSpPr>
            <a:spLocks noGrp="1"/>
          </p:cNvSpPr>
          <p:nvPr>
            <p:ph type="subTitle" idx="1"/>
          </p:nvPr>
        </p:nvSpPr>
        <p:spPr/>
        <p:txBody>
          <a:bodyPr/>
          <a:lstStyle/>
          <a:p>
            <a:pPr algn="ctr"/>
            <a:r>
              <a:rPr lang="ar-IQ" dirty="0">
                <a:solidFill>
                  <a:schemeClr val="tx1"/>
                </a:solidFill>
              </a:rPr>
              <a:t>ا.م.د. كواكب نجم الدين عبدالله</a:t>
            </a:r>
          </a:p>
          <a:p>
            <a:pPr algn="ctr"/>
            <a:r>
              <a:rPr lang="ar-IQ" dirty="0">
                <a:solidFill>
                  <a:schemeClr val="tx1"/>
                </a:solidFill>
              </a:rPr>
              <a:t>مديرة المركزالوطني الريادي لبحوث السرطان</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ownloads\WhatsApp Image 2023-09-19 at 12.18.05 PM.jpeg"/>
          <p:cNvPicPr>
            <a:picLocks noChangeAspect="1" noChangeArrowheads="1"/>
          </p:cNvPicPr>
          <p:nvPr/>
        </p:nvPicPr>
        <p:blipFill>
          <a:blip r:embed="rId2"/>
          <a:srcRect/>
          <a:stretch>
            <a:fillRect/>
          </a:stretch>
        </p:blipFill>
        <p:spPr bwMode="auto">
          <a:xfrm>
            <a:off x="1071538" y="571480"/>
            <a:ext cx="7286676" cy="5786478"/>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928670"/>
            <a:ext cx="7715304" cy="5715040"/>
          </a:xfrm>
        </p:spPr>
        <p:txBody>
          <a:bodyPr>
            <a:normAutofit/>
          </a:bodyPr>
          <a:lstStyle/>
          <a:p>
            <a:pPr algn="just"/>
            <a:r>
              <a:rPr lang="ar-IQ" dirty="0">
                <a:solidFill>
                  <a:schemeClr val="tx1">
                    <a:lumMod val="95000"/>
                    <a:lumOff val="5000"/>
                  </a:schemeClr>
                </a:solidFill>
              </a:rPr>
              <a:t>فالتغيرات التي لا تحتل فيها الخلايا الشاذة كامل ثخانة عنق الرحم توصف بانها حثلية ( </a:t>
            </a:r>
            <a:r>
              <a:rPr lang="en-US" dirty="0" err="1">
                <a:solidFill>
                  <a:srgbClr val="C00000"/>
                </a:solidFill>
              </a:rPr>
              <a:t>Dysphastic</a:t>
            </a:r>
            <a:r>
              <a:rPr lang="ar-IQ" dirty="0">
                <a:solidFill>
                  <a:schemeClr val="tx1">
                    <a:lumMod val="95000"/>
                    <a:lumOff val="5000"/>
                  </a:schemeClr>
                </a:solidFill>
              </a:rPr>
              <a:t> ) واما اذا احتلت فيها هذه الخلايا الشاذة كامل ثخانة النسيج فانها توصف بكونها سرطانية في منشأها وهي تختلف عن السرطانه البينة ( </a:t>
            </a:r>
            <a:r>
              <a:rPr lang="en-US" dirty="0">
                <a:solidFill>
                  <a:srgbClr val="C00000"/>
                </a:solidFill>
              </a:rPr>
              <a:t>invasive Cancer</a:t>
            </a:r>
            <a:r>
              <a:rPr lang="ar-IQ" dirty="0">
                <a:solidFill>
                  <a:schemeClr val="tx1">
                    <a:lumMod val="95000"/>
                    <a:lumOff val="5000"/>
                  </a:schemeClr>
                </a:solidFill>
              </a:rPr>
              <a:t>) بانحصارها داخل الظهارة وافتقارها الى الغزو والانتشار.</a:t>
            </a:r>
          </a:p>
          <a:p>
            <a:pPr algn="just"/>
            <a:r>
              <a:rPr lang="ar-IQ" dirty="0">
                <a:solidFill>
                  <a:schemeClr val="tx1">
                    <a:lumMod val="95000"/>
                    <a:lumOff val="5000"/>
                  </a:schemeClr>
                </a:solidFill>
              </a:rPr>
              <a:t>الا انه اصبح واضحا ان عملية الانتقال من عملية الحثل الى مرحلة السرطانة في منشأها هو حدثية متواصلة واحدة وان وضع حد بين النمطين بالشذوذ داخل الظهارة ماهو الا اجراء ذاتي او اعتباطي .</a:t>
            </a:r>
          </a:p>
          <a:p>
            <a:pPr algn="just"/>
            <a:r>
              <a:rPr lang="ar-IQ" dirty="0">
                <a:solidFill>
                  <a:schemeClr val="tx1">
                    <a:lumMod val="95000"/>
                    <a:lumOff val="5000"/>
                  </a:schemeClr>
                </a:solidFill>
              </a:rPr>
              <a:t>ولهذا السبب اصبح مصطلح تكون الورم داخل ظهارة عنق الرحم </a:t>
            </a:r>
            <a:r>
              <a:rPr lang="en-US" dirty="0">
                <a:solidFill>
                  <a:srgbClr val="FF0000"/>
                </a:solidFill>
              </a:rPr>
              <a:t>CIN</a:t>
            </a:r>
            <a:r>
              <a:rPr lang="ar-IQ" dirty="0">
                <a:solidFill>
                  <a:schemeClr val="tx1">
                    <a:lumMod val="95000"/>
                    <a:lumOff val="5000"/>
                  </a:schemeClr>
                </a:solidFill>
              </a:rPr>
              <a:t> او ما يسمى ب </a:t>
            </a:r>
            <a:r>
              <a:rPr lang="en-US" dirty="0">
                <a:solidFill>
                  <a:srgbClr val="C00000"/>
                </a:solidFill>
              </a:rPr>
              <a:t>Cervical intraepithelial </a:t>
            </a:r>
            <a:r>
              <a:rPr lang="en-US" dirty="0" err="1">
                <a:solidFill>
                  <a:srgbClr val="C00000"/>
                </a:solidFill>
              </a:rPr>
              <a:t>Neoplasia</a:t>
            </a:r>
            <a:r>
              <a:rPr lang="en-US" dirty="0">
                <a:solidFill>
                  <a:srgbClr val="C00000"/>
                </a:solidFill>
              </a:rPr>
              <a:t> </a:t>
            </a:r>
            <a:r>
              <a:rPr lang="ar-IQ" dirty="0">
                <a:solidFill>
                  <a:srgbClr val="C00000"/>
                </a:solidFill>
              </a:rPr>
              <a:t> </a:t>
            </a:r>
            <a:r>
              <a:rPr lang="ar-IQ" dirty="0">
                <a:solidFill>
                  <a:schemeClr val="tx1">
                    <a:lumMod val="95000"/>
                    <a:lumOff val="5000"/>
                  </a:schemeClr>
                </a:solidFill>
              </a:rPr>
              <a:t>ملائما لتغطية الطيف الكامل للتبدل من مرحلة ما قبل الخبيث في ظهارة عنق الرحم الى مرحلة السرطان واصبحت تسمى حالات الشذوذ التي صنفت سابقا كحثل خفيف او معتدل </a:t>
            </a:r>
            <a:r>
              <a:rPr lang="en-US" dirty="0">
                <a:solidFill>
                  <a:srgbClr val="FF0000"/>
                </a:solidFill>
              </a:rPr>
              <a:t>CIN I</a:t>
            </a:r>
            <a:r>
              <a:rPr lang="en-US" dirty="0">
                <a:solidFill>
                  <a:schemeClr val="tx1">
                    <a:lumMod val="95000"/>
                    <a:lumOff val="5000"/>
                  </a:schemeClr>
                </a:solidFill>
              </a:rPr>
              <a:t> )</a:t>
            </a:r>
            <a:r>
              <a:rPr lang="ar-IQ" dirty="0">
                <a:solidFill>
                  <a:schemeClr val="tx1">
                    <a:lumMod val="95000"/>
                    <a:lumOff val="5000"/>
                  </a:schemeClr>
                </a:solidFill>
              </a:rPr>
              <a:t>) </a:t>
            </a:r>
            <a:r>
              <a:rPr lang="en-US" dirty="0">
                <a:solidFill>
                  <a:schemeClr val="tx1">
                    <a:lumMod val="95000"/>
                    <a:lumOff val="5000"/>
                  </a:schemeClr>
                </a:solidFill>
              </a:rPr>
              <a:t> </a:t>
            </a:r>
            <a:r>
              <a:rPr lang="ar-IQ" dirty="0">
                <a:solidFill>
                  <a:schemeClr val="tx1">
                    <a:lumMod val="95000"/>
                    <a:lumOff val="5000"/>
                  </a:schemeClr>
                </a:solidFill>
              </a:rPr>
              <a:t>او</a:t>
            </a:r>
            <a:r>
              <a:rPr lang="en-US" dirty="0">
                <a:solidFill>
                  <a:srgbClr val="FF0000"/>
                </a:solidFill>
              </a:rPr>
              <a:t>(CIN II)</a:t>
            </a:r>
            <a:r>
              <a:rPr lang="ar-IQ" dirty="0">
                <a:solidFill>
                  <a:srgbClr val="FF0000"/>
                </a:solidFill>
              </a:rPr>
              <a:t> </a:t>
            </a:r>
            <a:r>
              <a:rPr lang="ar-IQ" dirty="0">
                <a:solidFill>
                  <a:schemeClr val="tx1">
                    <a:lumMod val="95000"/>
                    <a:lumOff val="5000"/>
                  </a:schemeClr>
                </a:solidFill>
              </a:rPr>
              <a:t>على التوالي .</a:t>
            </a:r>
          </a:p>
          <a:p>
            <a:pPr algn="just"/>
            <a:r>
              <a:rPr lang="ar-IQ" dirty="0">
                <a:solidFill>
                  <a:schemeClr val="tx1">
                    <a:lumMod val="95000"/>
                    <a:lumOff val="5000"/>
                  </a:schemeClr>
                </a:solidFill>
              </a:rPr>
              <a:t>بينما يرمز الى الحثل الشديد او السرطانة بمنشئها </a:t>
            </a:r>
            <a:r>
              <a:rPr lang="en-US" dirty="0">
                <a:solidFill>
                  <a:srgbClr val="FF0000"/>
                </a:solidFill>
              </a:rPr>
              <a:t>(CIN III)</a:t>
            </a:r>
            <a:r>
              <a:rPr lang="ar-IQ" dirty="0">
                <a:solidFill>
                  <a:schemeClr val="tx1">
                    <a:lumMod val="95000"/>
                    <a:lumOff val="5000"/>
                  </a:schemeClr>
                </a:solidFill>
              </a:rPr>
              <a:t>.</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pPr>
              <a:buNone/>
            </a:pPr>
            <a:r>
              <a:rPr lang="ar-IQ" dirty="0"/>
              <a:t>الا انه يجب عدم الظن ان جميع حالات </a:t>
            </a:r>
            <a:r>
              <a:rPr lang="en-US" dirty="0">
                <a:solidFill>
                  <a:srgbClr val="FF0000"/>
                </a:solidFill>
              </a:rPr>
              <a:t>CIN I</a:t>
            </a:r>
            <a:r>
              <a:rPr lang="ar-IQ" dirty="0">
                <a:solidFill>
                  <a:srgbClr val="FF0000"/>
                </a:solidFill>
              </a:rPr>
              <a:t> </a:t>
            </a:r>
            <a:r>
              <a:rPr lang="ar-IQ" dirty="0"/>
              <a:t>و </a:t>
            </a:r>
            <a:r>
              <a:rPr lang="en-US" dirty="0">
                <a:solidFill>
                  <a:srgbClr val="FF0000"/>
                </a:solidFill>
              </a:rPr>
              <a:t>CIN II</a:t>
            </a:r>
            <a:r>
              <a:rPr lang="ar-IQ" dirty="0">
                <a:solidFill>
                  <a:srgbClr val="FF0000"/>
                </a:solidFill>
              </a:rPr>
              <a:t> </a:t>
            </a:r>
            <a:r>
              <a:rPr lang="ar-IQ" dirty="0"/>
              <a:t>سوف تتقدم حتما لتتحول الى </a:t>
            </a:r>
            <a:r>
              <a:rPr lang="en-US" dirty="0"/>
              <a:t> </a:t>
            </a:r>
            <a:r>
              <a:rPr lang="en-US" dirty="0">
                <a:solidFill>
                  <a:srgbClr val="FF0000"/>
                </a:solidFill>
              </a:rPr>
              <a:t>CIN III </a:t>
            </a:r>
            <a:r>
              <a:rPr lang="ar-IQ" dirty="0">
                <a:solidFill>
                  <a:srgbClr val="FF0000"/>
                </a:solidFill>
              </a:rPr>
              <a:t> </a:t>
            </a:r>
            <a:r>
              <a:rPr lang="ar-IQ" dirty="0"/>
              <a:t>او ان الاخيرة سوف تتطور لتصبح سرطانة غزوية وفي الواقع ان العديد من تلك الحالات اما ان تتوقف او تتراجع تلقائيا اذا ما تم اكتشافها وعلاجها مبكرا .</a:t>
            </a:r>
          </a:p>
          <a:p>
            <a:pPr>
              <a:buNone/>
            </a:pPr>
            <a:r>
              <a:rPr lang="ar-IQ" dirty="0"/>
              <a:t>كما بات شبه مؤكد انها ليست اوراما حقيقة في طبيعتها بل هي تمثل استجابة خلوية لا نمطية لعوامل ابرزها الخمج </a:t>
            </a:r>
            <a:r>
              <a:rPr lang="en-US" dirty="0">
                <a:solidFill>
                  <a:srgbClr val="FF0000"/>
                </a:solidFill>
              </a:rPr>
              <a:t>Inflammation</a:t>
            </a:r>
            <a:r>
              <a:rPr lang="ar-IQ" dirty="0"/>
              <a:t> وفي الوقت ذاته اوضحت الدراسات العالمية ان ثلث حالات ال </a:t>
            </a:r>
            <a:r>
              <a:rPr lang="en-US" dirty="0">
                <a:solidFill>
                  <a:srgbClr val="FF0000"/>
                </a:solidFill>
              </a:rPr>
              <a:t>CIN III</a:t>
            </a:r>
            <a:r>
              <a:rPr lang="ar-IQ" dirty="0">
                <a:solidFill>
                  <a:srgbClr val="FF0000"/>
                </a:solidFill>
              </a:rPr>
              <a:t> </a:t>
            </a:r>
            <a:r>
              <a:rPr lang="ar-IQ" dirty="0"/>
              <a:t>تقريبا تمضي قدما الى مرحلة السرطان وطور الغزو اذا ما اهملت .</a:t>
            </a:r>
          </a:p>
        </p:txBody>
      </p:sp>
    </p:spTree>
  </p:cSld>
  <p:clrMapOvr>
    <a:masterClrMapping/>
  </p:clrMapOvr>
  <p:transition>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srgbClr val="FF00FF"/>
                </a:solidFill>
              </a:rPr>
              <a:t>تشخيص نسيجي وخلوي لسرطان عنق الرحم والافات ما قبل السرطانية </a:t>
            </a:r>
          </a:p>
        </p:txBody>
      </p:sp>
      <p:pic>
        <p:nvPicPr>
          <p:cNvPr id="5122" name="Picture 2" descr="C:\Users\user\Downloads\WhatsApp Image 2023-09-19 at 12.36.27 PM.jpeg"/>
          <p:cNvPicPr>
            <a:picLocks noChangeAspect="1" noChangeArrowheads="1"/>
          </p:cNvPicPr>
          <p:nvPr/>
        </p:nvPicPr>
        <p:blipFill>
          <a:blip r:embed="rId2"/>
          <a:srcRect/>
          <a:stretch>
            <a:fillRect/>
          </a:stretch>
        </p:blipFill>
        <p:spPr bwMode="auto">
          <a:xfrm>
            <a:off x="4143372" y="1785926"/>
            <a:ext cx="4214843" cy="3571900"/>
          </a:xfrm>
          <a:prstGeom prst="rect">
            <a:avLst/>
          </a:prstGeom>
          <a:noFill/>
        </p:spPr>
      </p:pic>
      <p:pic>
        <p:nvPicPr>
          <p:cNvPr id="5123" name="Picture 3" descr="C:\Users\user\Downloads\WhatsApp Image 2023-09-19 at 12.36.28 PM.jpeg"/>
          <p:cNvPicPr>
            <a:picLocks noChangeAspect="1" noChangeArrowheads="1"/>
          </p:cNvPicPr>
          <p:nvPr/>
        </p:nvPicPr>
        <p:blipFill>
          <a:blip r:embed="rId3"/>
          <a:srcRect/>
          <a:stretch>
            <a:fillRect/>
          </a:stretch>
        </p:blipFill>
        <p:spPr bwMode="auto">
          <a:xfrm>
            <a:off x="428596" y="1928802"/>
            <a:ext cx="3286148" cy="3357586"/>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الخفيف</a:t>
            </a:r>
          </a:p>
        </p:txBody>
      </p:sp>
      <p:pic>
        <p:nvPicPr>
          <p:cNvPr id="3" name="Picture 2" descr="C:\Users\user\Downloads\WhatsApp Image 2023-09-19 at 12.44.01 PM.jpeg"/>
          <p:cNvPicPr>
            <a:picLocks noChangeAspect="1" noChangeArrowheads="1"/>
          </p:cNvPicPr>
          <p:nvPr/>
        </p:nvPicPr>
        <p:blipFill>
          <a:blip r:embed="rId2"/>
          <a:srcRect/>
          <a:stretch>
            <a:fillRect/>
          </a:stretch>
        </p:blipFill>
        <p:spPr bwMode="auto">
          <a:xfrm>
            <a:off x="500034" y="1428736"/>
            <a:ext cx="8286808" cy="4572032"/>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الغزو</a:t>
            </a:r>
          </a:p>
        </p:txBody>
      </p:sp>
      <p:pic>
        <p:nvPicPr>
          <p:cNvPr id="7170" name="Picture 2" descr="C:\Users\user\Downloads\WhatsApp Image 2023-09-19 at 12.46.45 PM.jpeg"/>
          <p:cNvPicPr>
            <a:picLocks noChangeAspect="1" noChangeArrowheads="1"/>
          </p:cNvPicPr>
          <p:nvPr/>
        </p:nvPicPr>
        <p:blipFill>
          <a:blip r:embed="rId2"/>
          <a:srcRect/>
          <a:stretch>
            <a:fillRect/>
          </a:stretch>
        </p:blipFill>
        <p:spPr bwMode="auto">
          <a:xfrm>
            <a:off x="642910" y="1428736"/>
            <a:ext cx="7786741" cy="4500594"/>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normAutofit/>
          </a:bodyPr>
          <a:lstStyle/>
          <a:p>
            <a:pPr algn="ctr"/>
            <a:r>
              <a:rPr lang="ar-IQ" dirty="0">
                <a:solidFill>
                  <a:srgbClr val="FF00FF"/>
                </a:solidFill>
              </a:rPr>
              <a:t>مسببات سرطان عنق الرحم والافات ماقبل السرطانية</a:t>
            </a:r>
            <a:br>
              <a:rPr lang="ar-IQ" dirty="0">
                <a:solidFill>
                  <a:srgbClr val="FF00FF"/>
                </a:solidFill>
              </a:rPr>
            </a:br>
            <a:r>
              <a:rPr lang="en-US" dirty="0">
                <a:solidFill>
                  <a:srgbClr val="FF00FF"/>
                </a:solidFill>
              </a:rPr>
              <a:t>HPV</a:t>
            </a:r>
            <a:endParaRPr lang="ar-IQ" dirty="0">
              <a:solidFill>
                <a:srgbClr val="FF00FF"/>
              </a:solidFill>
            </a:endParaRPr>
          </a:p>
        </p:txBody>
      </p:sp>
      <p:pic>
        <p:nvPicPr>
          <p:cNvPr id="8194" name="Picture 2" descr="C:\Users\user\Downloads\WhatsApp Image 2023-09-19 at 12.53.26 PM.jpeg"/>
          <p:cNvPicPr>
            <a:picLocks noChangeAspect="1" noChangeArrowheads="1"/>
          </p:cNvPicPr>
          <p:nvPr/>
        </p:nvPicPr>
        <p:blipFill>
          <a:blip r:embed="rId2"/>
          <a:srcRect/>
          <a:stretch>
            <a:fillRect/>
          </a:stretch>
        </p:blipFill>
        <p:spPr bwMode="auto">
          <a:xfrm>
            <a:off x="1071538" y="2357430"/>
            <a:ext cx="6786610" cy="4071966"/>
          </a:xfrm>
          <a:prstGeom prst="rect">
            <a:avLst/>
          </a:prstGeom>
          <a:noFill/>
        </p:spPr>
      </p:pic>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571480"/>
            <a:ext cx="7786742" cy="5500726"/>
          </a:xfrm>
        </p:spPr>
        <p:txBody>
          <a:bodyPr>
            <a:normAutofit/>
          </a:bodyPr>
          <a:lstStyle/>
          <a:p>
            <a:pPr algn="just"/>
            <a:r>
              <a:rPr lang="ar-IQ" sz="2800" dirty="0">
                <a:solidFill>
                  <a:schemeClr val="tx1">
                    <a:lumMod val="95000"/>
                    <a:lumOff val="5000"/>
                  </a:schemeClr>
                </a:solidFill>
              </a:rPr>
              <a:t>في الاونة الاخيرة اكتشفت الابحاث العالمية ان العامل الاساسي للاصابة بسرطان عنق الرحم هو فيروس الورم الحليمي البشري </a:t>
            </a:r>
            <a:r>
              <a:rPr lang="en-US" sz="2800" dirty="0">
                <a:solidFill>
                  <a:srgbClr val="FF0000"/>
                </a:solidFill>
              </a:rPr>
              <a:t>HPV</a:t>
            </a:r>
            <a:r>
              <a:rPr lang="en-US" sz="2800" dirty="0">
                <a:solidFill>
                  <a:schemeClr val="tx1">
                    <a:lumMod val="95000"/>
                    <a:lumOff val="5000"/>
                  </a:schemeClr>
                </a:solidFill>
              </a:rPr>
              <a:t> </a:t>
            </a:r>
            <a:r>
              <a:rPr lang="ar-IQ" sz="2800" dirty="0">
                <a:solidFill>
                  <a:schemeClr val="tx1">
                    <a:lumMod val="95000"/>
                    <a:lumOff val="5000"/>
                  </a:schemeClr>
                </a:solidFill>
              </a:rPr>
              <a:t> .</a:t>
            </a:r>
          </a:p>
          <a:p>
            <a:pPr algn="just"/>
            <a:r>
              <a:rPr lang="ar-IQ" sz="2800" dirty="0">
                <a:solidFill>
                  <a:schemeClr val="tx1">
                    <a:lumMod val="95000"/>
                    <a:lumOff val="5000"/>
                  </a:schemeClr>
                </a:solidFill>
              </a:rPr>
              <a:t>لقد بينت دراسات علم الاوبئة سابقا وجود علاقة بين سرطان عنق الرحم الحرشفي والزواج المبكر والحمل المبكر وتعدد مرات الحمل والاتصال الجنسي مع اطراف متعدد والطلاق والامراض التي تنتقل بالاتصال الجنسي والبغاء وكذلك الوضع الاجتماعي المتدني .</a:t>
            </a:r>
          </a:p>
          <a:p>
            <a:pPr algn="just"/>
            <a:r>
              <a:rPr lang="ar-IQ" sz="2800" dirty="0">
                <a:solidFill>
                  <a:schemeClr val="tx1">
                    <a:lumMod val="95000"/>
                    <a:lumOff val="5000"/>
                  </a:schemeClr>
                </a:solidFill>
              </a:rPr>
              <a:t>والان اصبح من المؤكد ان العامل المشترك الذي يربط هذه العوامل المختلفة هو البداية المبكرة بالنشاط الجنسي الذي ترافقه الاصابة بفيروس الورم الحليمي البشري .</a:t>
            </a: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357166"/>
            <a:ext cx="8001056" cy="5786478"/>
          </a:xfrm>
        </p:spPr>
        <p:txBody>
          <a:bodyPr>
            <a:normAutofit/>
          </a:bodyPr>
          <a:lstStyle/>
          <a:p>
            <a:pPr algn="just"/>
            <a:r>
              <a:rPr lang="ar-IQ" dirty="0">
                <a:solidFill>
                  <a:schemeClr val="tx1">
                    <a:lumMod val="95000"/>
                    <a:lumOff val="5000"/>
                  </a:schemeClr>
                </a:solidFill>
              </a:rPr>
              <a:t>عندما تصاب المراة ببعض انواع فيروس الورم الحليمي البشري </a:t>
            </a:r>
            <a:r>
              <a:rPr lang="en-US" dirty="0">
                <a:solidFill>
                  <a:schemeClr val="tx1">
                    <a:lumMod val="95000"/>
                    <a:lumOff val="5000"/>
                  </a:schemeClr>
                </a:solidFill>
              </a:rPr>
              <a:t> </a:t>
            </a:r>
            <a:r>
              <a:rPr lang="en-US" dirty="0">
                <a:solidFill>
                  <a:srgbClr val="FF0000"/>
                </a:solidFill>
              </a:rPr>
              <a:t>HPV</a:t>
            </a:r>
            <a:r>
              <a:rPr lang="ar-IQ" dirty="0">
                <a:solidFill>
                  <a:schemeClr val="tx1">
                    <a:lumMod val="95000"/>
                    <a:lumOff val="5000"/>
                  </a:schemeClr>
                </a:solidFill>
              </a:rPr>
              <a:t> يبدأ المرض .</a:t>
            </a:r>
          </a:p>
          <a:p>
            <a:pPr algn="just"/>
            <a:r>
              <a:rPr lang="ar-IQ" dirty="0">
                <a:solidFill>
                  <a:schemeClr val="tx1">
                    <a:lumMod val="95000"/>
                    <a:lumOff val="5000"/>
                  </a:schemeClr>
                </a:solidFill>
              </a:rPr>
              <a:t>قد يقضي جهاز المناعة على هذا الفيروس بشكل نهائي.</a:t>
            </a:r>
          </a:p>
          <a:p>
            <a:pPr algn="just"/>
            <a:r>
              <a:rPr lang="ar-IQ" dirty="0">
                <a:solidFill>
                  <a:schemeClr val="tx1">
                    <a:lumMod val="95000"/>
                    <a:lumOff val="5000"/>
                  </a:schemeClr>
                </a:solidFill>
              </a:rPr>
              <a:t>ولكن في بعض الحالات اذا لم يتم القضاء على الفيروس بشكل تام قد تتحول الخلاياالطبيعية في بطانة عنق الرحم الى خلايا ماقبل السرطانية ( </a:t>
            </a:r>
            <a:r>
              <a:rPr lang="ar-IQ" dirty="0">
                <a:solidFill>
                  <a:srgbClr val="FF0000"/>
                </a:solidFill>
              </a:rPr>
              <a:t>الحثلية</a:t>
            </a:r>
            <a:r>
              <a:rPr lang="ar-IQ" dirty="0">
                <a:solidFill>
                  <a:schemeClr val="tx1">
                    <a:lumMod val="95000"/>
                    <a:lumOff val="5000"/>
                  </a:schemeClr>
                </a:solidFill>
              </a:rPr>
              <a:t> ) واذا لم يتم الكشف المبكر عن هذه الخلايا ومعالجتها قد تتحول الى خلايا سرطانية .</a:t>
            </a:r>
          </a:p>
          <a:p>
            <a:pPr algn="just"/>
            <a:r>
              <a:rPr lang="ar-IQ" dirty="0">
                <a:solidFill>
                  <a:schemeClr val="accent1">
                    <a:lumMod val="50000"/>
                  </a:schemeClr>
                </a:solidFill>
              </a:rPr>
              <a:t>حثل خفيف</a:t>
            </a:r>
            <a:r>
              <a:rPr lang="en-US" dirty="0">
                <a:solidFill>
                  <a:schemeClr val="accent1">
                    <a:lumMod val="50000"/>
                  </a:schemeClr>
                </a:solidFill>
              </a:rPr>
              <a:t> </a:t>
            </a:r>
            <a:r>
              <a:rPr lang="en-US" dirty="0">
                <a:solidFill>
                  <a:srgbClr val="FF0000"/>
                </a:solidFill>
              </a:rPr>
              <a:t>CNI I Mild Dysplasia</a:t>
            </a:r>
            <a:r>
              <a:rPr lang="ar-IQ" dirty="0">
                <a:solidFill>
                  <a:schemeClr val="tx1">
                    <a:lumMod val="95000"/>
                    <a:lumOff val="5000"/>
                  </a:schemeClr>
                </a:solidFill>
              </a:rPr>
              <a:t>           </a:t>
            </a:r>
            <a:r>
              <a:rPr lang="ar-IQ" dirty="0">
                <a:solidFill>
                  <a:schemeClr val="accent1">
                    <a:lumMod val="50000"/>
                  </a:schemeClr>
                </a:solidFill>
              </a:rPr>
              <a:t>حثل معتدل </a:t>
            </a:r>
            <a:r>
              <a:rPr lang="en-US" dirty="0">
                <a:solidFill>
                  <a:srgbClr val="FF0000"/>
                </a:solidFill>
              </a:rPr>
              <a:t>CIN II Moderate Dysplasia</a:t>
            </a:r>
            <a:r>
              <a:rPr lang="ar-IQ" dirty="0">
                <a:solidFill>
                  <a:schemeClr val="tx1">
                    <a:lumMod val="95000"/>
                    <a:lumOff val="5000"/>
                  </a:schemeClr>
                </a:solidFill>
              </a:rPr>
              <a:t>        </a:t>
            </a:r>
            <a:r>
              <a:rPr lang="ar-IQ" dirty="0">
                <a:solidFill>
                  <a:schemeClr val="accent1">
                    <a:lumMod val="50000"/>
                  </a:schemeClr>
                </a:solidFill>
              </a:rPr>
              <a:t>حثل شديد</a:t>
            </a:r>
            <a:r>
              <a:rPr lang="en-US" dirty="0">
                <a:solidFill>
                  <a:srgbClr val="FF0000"/>
                </a:solidFill>
              </a:rPr>
              <a:t>CINIII</a:t>
            </a:r>
            <a:r>
              <a:rPr lang="en-US" dirty="0">
                <a:solidFill>
                  <a:schemeClr val="tx1">
                    <a:lumMod val="95000"/>
                    <a:lumOff val="5000"/>
                  </a:schemeClr>
                </a:solidFill>
              </a:rPr>
              <a:t> </a:t>
            </a:r>
            <a:r>
              <a:rPr lang="en-US" dirty="0">
                <a:solidFill>
                  <a:srgbClr val="FF0000"/>
                </a:solidFill>
              </a:rPr>
              <a:t>Severe Dysplasia</a:t>
            </a:r>
            <a:r>
              <a:rPr lang="en-US" dirty="0">
                <a:solidFill>
                  <a:schemeClr val="tx1">
                    <a:lumMod val="95000"/>
                    <a:lumOff val="5000"/>
                  </a:schemeClr>
                </a:solidFill>
              </a:rPr>
              <a:t> </a:t>
            </a:r>
            <a:r>
              <a:rPr lang="ar-IQ" dirty="0">
                <a:solidFill>
                  <a:schemeClr val="tx1">
                    <a:lumMod val="95000"/>
                    <a:lumOff val="5000"/>
                  </a:schemeClr>
                </a:solidFill>
              </a:rPr>
              <a:t>              </a:t>
            </a:r>
            <a:r>
              <a:rPr lang="ar-IQ" dirty="0">
                <a:solidFill>
                  <a:schemeClr val="accent1">
                    <a:lumMod val="50000"/>
                  </a:schemeClr>
                </a:solidFill>
              </a:rPr>
              <a:t>سرطانة في منشئها</a:t>
            </a:r>
            <a:r>
              <a:rPr lang="en-US" dirty="0">
                <a:solidFill>
                  <a:schemeClr val="accent1">
                    <a:lumMod val="50000"/>
                  </a:schemeClr>
                </a:solidFill>
              </a:rPr>
              <a:t>  </a:t>
            </a:r>
            <a:r>
              <a:rPr lang="en-US" dirty="0">
                <a:solidFill>
                  <a:srgbClr val="FF0000"/>
                </a:solidFill>
              </a:rPr>
              <a:t>Carcinoma in Situ</a:t>
            </a:r>
            <a:r>
              <a:rPr lang="ar-IQ" dirty="0">
                <a:solidFill>
                  <a:schemeClr val="tx1">
                    <a:lumMod val="95000"/>
                    <a:lumOff val="5000"/>
                  </a:schemeClr>
                </a:solidFill>
              </a:rPr>
              <a:t>       </a:t>
            </a:r>
            <a:r>
              <a:rPr lang="ar-IQ" dirty="0">
                <a:solidFill>
                  <a:schemeClr val="accent1">
                    <a:lumMod val="50000"/>
                  </a:schemeClr>
                </a:solidFill>
              </a:rPr>
              <a:t>سرطانية بينة وغزوية </a:t>
            </a:r>
            <a:r>
              <a:rPr lang="en-US" dirty="0">
                <a:solidFill>
                  <a:srgbClr val="FF0000"/>
                </a:solidFill>
              </a:rPr>
              <a:t>Invasive Cancer</a:t>
            </a:r>
            <a:r>
              <a:rPr lang="ar-IQ" dirty="0">
                <a:solidFill>
                  <a:schemeClr val="tx1">
                    <a:lumMod val="95000"/>
                    <a:lumOff val="5000"/>
                  </a:schemeClr>
                </a:solidFill>
              </a:rPr>
              <a:t>.</a:t>
            </a:r>
          </a:p>
        </p:txBody>
      </p:sp>
      <p:cxnSp>
        <p:nvCxnSpPr>
          <p:cNvPr id="7" name="Straight Arrow Connector 6"/>
          <p:cNvCxnSpPr/>
          <p:nvPr/>
        </p:nvCxnSpPr>
        <p:spPr>
          <a:xfrm rot="10800000">
            <a:off x="2214546" y="4000504"/>
            <a:ext cx="128588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2928926" y="4429132"/>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3500430" y="4857760"/>
            <a:ext cx="14287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3714744" y="5286388"/>
            <a:ext cx="128588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srgbClr val="FF00FF"/>
                </a:solidFill>
              </a:rPr>
              <a:t>مراحل سرطان عنق الرحم </a:t>
            </a:r>
            <a:r>
              <a:rPr lang="en-US" dirty="0">
                <a:solidFill>
                  <a:srgbClr val="FF00FF"/>
                </a:solidFill>
              </a:rPr>
              <a:t>Staging of the Disease </a:t>
            </a:r>
            <a:endParaRPr lang="ar-IQ" dirty="0">
              <a:solidFill>
                <a:srgbClr val="FF00FF"/>
              </a:solidFill>
            </a:endParaRPr>
          </a:p>
        </p:txBody>
      </p:sp>
      <p:sp>
        <p:nvSpPr>
          <p:cNvPr id="3" name="Content Placeholder 2"/>
          <p:cNvSpPr>
            <a:spLocks noGrp="1"/>
          </p:cNvSpPr>
          <p:nvPr>
            <p:ph idx="1"/>
          </p:nvPr>
        </p:nvSpPr>
        <p:spPr/>
        <p:txBody>
          <a:bodyPr>
            <a:normAutofit/>
          </a:bodyPr>
          <a:lstStyle/>
          <a:p>
            <a:r>
              <a:rPr lang="ar-IQ" u="sng" dirty="0">
                <a:solidFill>
                  <a:srgbClr val="0070C0"/>
                </a:solidFill>
              </a:rPr>
              <a:t>المرحلة الاولى </a:t>
            </a:r>
            <a:r>
              <a:rPr lang="ar-IQ" dirty="0">
                <a:solidFill>
                  <a:schemeClr val="tx1">
                    <a:lumMod val="95000"/>
                    <a:lumOff val="5000"/>
                  </a:schemeClr>
                </a:solidFill>
              </a:rPr>
              <a:t>: عندما يكون السرطان منحصرا في منطقة عنق الرحم.</a:t>
            </a:r>
          </a:p>
          <a:p>
            <a:r>
              <a:rPr lang="ar-IQ" u="sng" dirty="0">
                <a:solidFill>
                  <a:srgbClr val="0070C0"/>
                </a:solidFill>
              </a:rPr>
              <a:t>المرحلة الثانية </a:t>
            </a:r>
            <a:r>
              <a:rPr lang="ar-IQ" dirty="0">
                <a:solidFill>
                  <a:schemeClr val="tx1">
                    <a:lumMod val="95000"/>
                    <a:lumOff val="5000"/>
                  </a:schemeClr>
                </a:solidFill>
              </a:rPr>
              <a:t>: عند انتشار المرض خارج عنق الرحم ليصل الى المهبل ولكن دون ان يصل الى جدار الحوض الجانبي اوالجزء السفلي من المهبل .</a:t>
            </a:r>
          </a:p>
          <a:p>
            <a:r>
              <a:rPr lang="ar-IQ" u="sng" dirty="0">
                <a:solidFill>
                  <a:srgbClr val="0070C0"/>
                </a:solidFill>
              </a:rPr>
              <a:t>المرحلة الثالثة </a:t>
            </a:r>
            <a:r>
              <a:rPr lang="ar-IQ" dirty="0">
                <a:solidFill>
                  <a:schemeClr val="tx1">
                    <a:lumMod val="95000"/>
                    <a:lumOff val="5000"/>
                  </a:schemeClr>
                </a:solidFill>
              </a:rPr>
              <a:t>: عندما ينتشر السرطان خارج عنق الرحم الى منطقة الحوض او المثانة او المستقيم .</a:t>
            </a:r>
          </a:p>
          <a:p>
            <a:r>
              <a:rPr lang="ar-IQ" u="sng" dirty="0">
                <a:solidFill>
                  <a:srgbClr val="0070C0"/>
                </a:solidFill>
              </a:rPr>
              <a:t>المرحلة الرابعة </a:t>
            </a:r>
            <a:r>
              <a:rPr lang="ar-IQ" dirty="0">
                <a:solidFill>
                  <a:schemeClr val="tx1">
                    <a:lumMod val="95000"/>
                    <a:lumOff val="5000"/>
                  </a:schemeClr>
                </a:solidFill>
              </a:rPr>
              <a:t>: المرحلة المتقدمة جدا حين ينتشرالورم الى اعراضاء الجسم المختلفة البعيدة عن الحوض مثل الرئتين والكبد والعظام.</a:t>
            </a: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FF"/>
                </a:solidFill>
              </a:rPr>
              <a:t>اولا.. التعريف بالمرض والوقاية منه</a:t>
            </a:r>
          </a:p>
        </p:txBody>
      </p:sp>
      <p:sp>
        <p:nvSpPr>
          <p:cNvPr id="3" name="Content Placeholder 2"/>
          <p:cNvSpPr>
            <a:spLocks noGrp="1"/>
          </p:cNvSpPr>
          <p:nvPr>
            <p:ph idx="1"/>
          </p:nvPr>
        </p:nvSpPr>
        <p:spPr/>
        <p:txBody>
          <a:bodyPr>
            <a:normAutofit/>
          </a:bodyPr>
          <a:lstStyle/>
          <a:p>
            <a:r>
              <a:rPr lang="ar-IQ" dirty="0"/>
              <a:t>ماهو سرطان عنق الرحم </a:t>
            </a:r>
            <a:r>
              <a:rPr lang="en-US" dirty="0"/>
              <a:t>Cervical Cancer</a:t>
            </a:r>
            <a:r>
              <a:rPr lang="ar-IQ" dirty="0"/>
              <a:t> </a:t>
            </a:r>
          </a:p>
          <a:p>
            <a:pPr algn="just"/>
            <a:r>
              <a:rPr lang="ar-IQ" dirty="0"/>
              <a:t>عنق الرحم هو ذلك الجزء الاسفل من الرحم الذي يربط الجزء الاعلى من الرحم بالمهبل .</a:t>
            </a:r>
          </a:p>
          <a:p>
            <a:pPr algn="just"/>
            <a:r>
              <a:rPr lang="ar-IQ" dirty="0"/>
              <a:t>سرطان عنق الرحم هو نمو غير طبيعي لخلايا عنق الرحم وهو من اهم انواع السرطان التي يمكن السيطرة عليها ومكافحتها عن طريق الوقاية والكشف المبكر.</a:t>
            </a:r>
          </a:p>
          <a:p>
            <a:pPr algn="just"/>
            <a:r>
              <a:rPr lang="ar-IQ" dirty="0"/>
              <a:t>وذلك لان معظم التغيرات التي تطرأ على خلايا عنق الرحم والمؤدية الى السرطان عادة مايسهل معالجتها اذا ما اكتشفت مبكرا وهي في مرحلتها الابتدائية.</a:t>
            </a: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user\Downloads\WhatsApp Image 2023-09-19 at 1.19.15 PM (1).jpeg"/>
          <p:cNvPicPr>
            <a:picLocks noChangeAspect="1" noChangeArrowheads="1"/>
          </p:cNvPicPr>
          <p:nvPr/>
        </p:nvPicPr>
        <p:blipFill>
          <a:blip r:embed="rId2"/>
          <a:srcRect/>
          <a:stretch>
            <a:fillRect/>
          </a:stretch>
        </p:blipFill>
        <p:spPr bwMode="auto">
          <a:xfrm>
            <a:off x="4786314" y="714356"/>
            <a:ext cx="4143404" cy="5000660"/>
          </a:xfrm>
          <a:prstGeom prst="rect">
            <a:avLst/>
          </a:prstGeom>
          <a:noFill/>
        </p:spPr>
      </p:pic>
      <p:pic>
        <p:nvPicPr>
          <p:cNvPr id="9219" name="Picture 3" descr="C:\Users\user\Downloads\WhatsApp Image 2023-09-19 at 1.19.15 PM.jpeg"/>
          <p:cNvPicPr>
            <a:picLocks noChangeAspect="1" noChangeArrowheads="1"/>
          </p:cNvPicPr>
          <p:nvPr/>
        </p:nvPicPr>
        <p:blipFill>
          <a:blip r:embed="rId3"/>
          <a:srcRect/>
          <a:stretch>
            <a:fillRect/>
          </a:stretch>
        </p:blipFill>
        <p:spPr bwMode="auto">
          <a:xfrm>
            <a:off x="571472" y="785794"/>
            <a:ext cx="3786214" cy="4857784"/>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357166"/>
            <a:ext cx="7772400" cy="1470025"/>
          </a:xfrm>
        </p:spPr>
        <p:txBody>
          <a:bodyPr>
            <a:normAutofit/>
          </a:bodyPr>
          <a:lstStyle/>
          <a:p>
            <a:r>
              <a:rPr lang="ar-IQ" dirty="0">
                <a:solidFill>
                  <a:srgbClr val="FF00FF"/>
                </a:solidFill>
              </a:rPr>
              <a:t>اعراض الاصابة بسرطان عنق الرحم والافات ماقبل السرطانية</a:t>
            </a:r>
          </a:p>
        </p:txBody>
      </p:sp>
      <p:sp>
        <p:nvSpPr>
          <p:cNvPr id="3" name="Subtitle 2"/>
          <p:cNvSpPr>
            <a:spLocks noGrp="1"/>
          </p:cNvSpPr>
          <p:nvPr>
            <p:ph type="subTitle" idx="1"/>
          </p:nvPr>
        </p:nvSpPr>
        <p:spPr>
          <a:xfrm>
            <a:off x="642910" y="1857364"/>
            <a:ext cx="7858180" cy="4500594"/>
          </a:xfrm>
        </p:spPr>
        <p:txBody>
          <a:bodyPr>
            <a:noAutofit/>
          </a:bodyPr>
          <a:lstStyle/>
          <a:p>
            <a:pPr algn="just"/>
            <a:r>
              <a:rPr lang="ar-IQ" sz="2800" dirty="0">
                <a:solidFill>
                  <a:schemeClr val="tx1">
                    <a:lumMod val="95000"/>
                    <a:lumOff val="5000"/>
                  </a:schemeClr>
                </a:solidFill>
              </a:rPr>
              <a:t>عادة لا توجد هناك اعراض او علامات تنذر بالافات ماقبل السرطانية او السرطانات المبكرة والتي غالبا ماتكشف في مرحلة متقدمة من المرض ، ومن ابرز تلك الاعراض هي افرزات مهبلية غير طبيعية عادة ماتكون ذات رائحة كريهة او الم يحدث قبل الاتصال الجنسي والم الحوض الذي يمتدد الى الساقين ، النزف المهبلي الذي يتبع الجماع او النزف الغزير الذي يحدث خارج اوقات الدورة الشهرية.</a:t>
            </a:r>
          </a:p>
          <a:p>
            <a:pPr algn="just"/>
            <a:r>
              <a:rPr lang="ar-IQ" sz="2800" dirty="0">
                <a:solidFill>
                  <a:schemeClr val="tx1">
                    <a:lumMod val="95000"/>
                    <a:lumOff val="5000"/>
                  </a:schemeClr>
                </a:solidFill>
              </a:rPr>
              <a:t>وفي حالات متقدمة قد يسبب المرض انتشار تبول دموي او نزف اثناء التبرز اذا ما وصل المرض الى المثانة والمستقيم.</a:t>
            </a:r>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285860"/>
            <a:ext cx="8072494" cy="4429156"/>
          </a:xfrm>
        </p:spPr>
        <p:txBody>
          <a:bodyPr/>
          <a:lstStyle/>
          <a:p>
            <a:pPr algn="just"/>
            <a:r>
              <a:rPr lang="ar-IQ" dirty="0">
                <a:solidFill>
                  <a:schemeClr val="tx1">
                    <a:lumMod val="95000"/>
                    <a:lumOff val="5000"/>
                  </a:schemeClr>
                </a:solidFill>
              </a:rPr>
              <a:t> اما عند المرأة المصابة بفيروس الورم الحليمي البشري فقد تكون الاصابة ايضا بدون اعراض ، او قد تظهر على شكل ثأليل في المنطقة التناسلية التي تشمل منطقة الفرج او المهبل او عنق الرحم او الشرج . وقد يصاحب ظهورالثأليل احساس بالحكة او الالم او عدم الراحة في منطقة الاصابة .</a:t>
            </a:r>
          </a:p>
          <a:p>
            <a:pPr algn="just"/>
            <a:r>
              <a:rPr lang="ar-IQ" dirty="0">
                <a:solidFill>
                  <a:srgbClr val="FF0000"/>
                </a:solidFill>
              </a:rPr>
              <a:t>ولذا فان ظهور مثل تلك الاعراض يحتم على المريضة الاسراع الى استشارة الطبيبة المختصة.</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blob:https://web.whatsapp.com/9ae85b00-4b26-42f6-9571-d762afb99c83"/>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1028" name="AutoShape 4" descr="blob:https://web.whatsapp.com/90d06148-ca76-4eff-aa6a-2282234b565b"/>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1029" name="Picture 5" descr="C:\Users\user\Desktop\567af395-03a6-4974-bcdd-b8d3d67bf752.jpg"/>
          <p:cNvPicPr>
            <a:picLocks noChangeAspect="1" noChangeArrowheads="1"/>
          </p:cNvPicPr>
          <p:nvPr/>
        </p:nvPicPr>
        <p:blipFill>
          <a:blip r:embed="rId2"/>
          <a:srcRect/>
          <a:stretch>
            <a:fillRect/>
          </a:stretch>
        </p:blipFill>
        <p:spPr bwMode="auto">
          <a:xfrm>
            <a:off x="428596" y="0"/>
            <a:ext cx="4500594" cy="6500834"/>
          </a:xfrm>
          <a:prstGeom prst="rect">
            <a:avLst/>
          </a:prstGeom>
          <a:ln>
            <a:noFill/>
          </a:ln>
          <a:effectLst>
            <a:softEdge rad="112500"/>
          </a:effectLst>
        </p:spPr>
      </p:pic>
      <p:pic>
        <p:nvPicPr>
          <p:cNvPr id="5" name="Picture 4" descr="صورة.jpg"/>
          <p:cNvPicPr>
            <a:picLocks noChangeAspect="1"/>
          </p:cNvPicPr>
          <p:nvPr/>
        </p:nvPicPr>
        <p:blipFill>
          <a:blip r:embed="rId3"/>
          <a:stretch>
            <a:fillRect/>
          </a:stretch>
        </p:blipFill>
        <p:spPr>
          <a:xfrm>
            <a:off x="5072066" y="428604"/>
            <a:ext cx="3786214" cy="5429288"/>
          </a:xfrm>
          <a:prstGeom prst="rect">
            <a:avLst/>
          </a:prstGeom>
          <a:ln>
            <a:noFill/>
          </a:ln>
          <a:effectLst>
            <a:softEdge rad="112500"/>
          </a:effectLst>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1"/>
            <a:ext cx="7772400" cy="1071570"/>
          </a:xfrm>
        </p:spPr>
        <p:txBody>
          <a:bodyPr/>
          <a:lstStyle/>
          <a:p>
            <a:r>
              <a:rPr lang="ar-IQ" dirty="0">
                <a:solidFill>
                  <a:srgbClr val="FF00FF"/>
                </a:solidFill>
              </a:rPr>
              <a:t>رابعا .. الفحوصات الدورية</a:t>
            </a:r>
          </a:p>
        </p:txBody>
      </p:sp>
      <p:sp>
        <p:nvSpPr>
          <p:cNvPr id="3" name="Subtitle 2"/>
          <p:cNvSpPr>
            <a:spLocks noGrp="1"/>
          </p:cNvSpPr>
          <p:nvPr>
            <p:ph type="subTitle" idx="1"/>
          </p:nvPr>
        </p:nvSpPr>
        <p:spPr>
          <a:xfrm>
            <a:off x="428596" y="1142984"/>
            <a:ext cx="8286808" cy="5357850"/>
          </a:xfrm>
        </p:spPr>
        <p:txBody>
          <a:bodyPr>
            <a:normAutofit fontScale="92500" lnSpcReduction="10000"/>
          </a:bodyPr>
          <a:lstStyle/>
          <a:p>
            <a:pPr algn="just"/>
            <a:r>
              <a:rPr lang="ar-IQ" dirty="0">
                <a:solidFill>
                  <a:schemeClr val="tx1">
                    <a:lumMod val="95000"/>
                    <a:lumOff val="5000"/>
                  </a:schemeClr>
                </a:solidFill>
              </a:rPr>
              <a:t>وتشمل :</a:t>
            </a:r>
            <a:r>
              <a:rPr lang="ar-IQ" dirty="0">
                <a:solidFill>
                  <a:srgbClr val="FF0000"/>
                </a:solidFill>
              </a:rPr>
              <a:t>اولا : الكشف المبكر عن سرطان عنق الرحم</a:t>
            </a:r>
          </a:p>
          <a:p>
            <a:pPr algn="just" rtl="0"/>
            <a:r>
              <a:rPr lang="en-US" sz="2800" dirty="0">
                <a:solidFill>
                  <a:srgbClr val="FF0000"/>
                </a:solidFill>
              </a:rPr>
              <a:t>Early Detection and Screening for Cervical cancer</a:t>
            </a:r>
          </a:p>
          <a:p>
            <a:pPr algn="just"/>
            <a:r>
              <a:rPr lang="ar-IQ" sz="2800" dirty="0">
                <a:solidFill>
                  <a:schemeClr val="tx1">
                    <a:lumMod val="95000"/>
                    <a:lumOff val="5000"/>
                  </a:schemeClr>
                </a:solidFill>
              </a:rPr>
              <a:t>ينمو السرطان داخل خلايا عنق الرحم عادة ببطأ ويمر بفترة حضانة طويلة الامد قد تصل الى 10 سنوات قبل ان تظهر العلامات الاولى للاصابة به ( كما اشرنا سابقا ) ولذا فقد اثبتت الدراسات العالمية ان سرطان عنق الرحم يمكن السيطرة عليه بسهوله عن طريق الكشف او التحري المبكر وذلك لان معظم التغيرات التي تطرأ على خلايا عنق الرحم والتي قد تؤدي بالتالي الى الاصابة بالسرطان ، عادة ما يسهل معالجتها في مراحلها الابتدائية اذا ما تم اكتشافها وتشخيصها مبكرا وهي في مرحلة ( </a:t>
            </a:r>
            <a:r>
              <a:rPr lang="ar-IQ" sz="2800" dirty="0">
                <a:solidFill>
                  <a:srgbClr val="FF0000"/>
                </a:solidFill>
              </a:rPr>
              <a:t>الحثل</a:t>
            </a:r>
            <a:r>
              <a:rPr lang="ar-IQ" sz="2800" dirty="0">
                <a:solidFill>
                  <a:schemeClr val="tx1">
                    <a:lumMod val="95000"/>
                    <a:lumOff val="5000"/>
                  </a:schemeClr>
                </a:solidFill>
              </a:rPr>
              <a:t> ) ولاسيما ان </a:t>
            </a:r>
            <a:r>
              <a:rPr lang="ar-IQ" sz="2800" dirty="0">
                <a:solidFill>
                  <a:srgbClr val="FF0000"/>
                </a:solidFill>
              </a:rPr>
              <a:t>85% </a:t>
            </a:r>
            <a:r>
              <a:rPr lang="ar-IQ" sz="2800" dirty="0">
                <a:solidFill>
                  <a:schemeClr val="tx1">
                    <a:lumMod val="95000"/>
                    <a:lumOff val="5000"/>
                  </a:schemeClr>
                </a:solidFill>
              </a:rPr>
              <a:t>تقريبا من حالات الحثل هي من النوع الخفيف التي قد تختفي تماما بعد معالجة الخمج المرافق او العلة المسببة لها.</a:t>
            </a:r>
          </a:p>
        </p:txBody>
      </p:sp>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857388"/>
          </a:xfrm>
        </p:spPr>
        <p:txBody>
          <a:bodyPr>
            <a:normAutofit/>
          </a:bodyPr>
          <a:lstStyle/>
          <a:p>
            <a:pPr algn="just"/>
            <a:r>
              <a:rPr lang="ar-IQ" sz="3200" dirty="0">
                <a:solidFill>
                  <a:srgbClr val="C00000"/>
                </a:solidFill>
              </a:rPr>
              <a:t>وفقا لمنهجية المتبعة من قبل منظمة الصحة العالمية هناك ثلاث طرق رئيسية عالمية للكشف المبكر عن سرطان عنق الرحم وهي :</a:t>
            </a:r>
          </a:p>
        </p:txBody>
      </p:sp>
      <p:sp>
        <p:nvSpPr>
          <p:cNvPr id="3" name="Content Placeholder 2"/>
          <p:cNvSpPr>
            <a:spLocks noGrp="1"/>
          </p:cNvSpPr>
          <p:nvPr>
            <p:ph idx="1"/>
          </p:nvPr>
        </p:nvSpPr>
        <p:spPr>
          <a:xfrm>
            <a:off x="457200" y="1857364"/>
            <a:ext cx="8229600" cy="4268799"/>
          </a:xfrm>
        </p:spPr>
        <p:txBody>
          <a:bodyPr>
            <a:normAutofit/>
          </a:bodyPr>
          <a:lstStyle/>
          <a:p>
            <a:pPr marL="514350" indent="-514350" algn="r">
              <a:buAutoNum type="arabicPeriod"/>
            </a:pPr>
            <a:r>
              <a:rPr lang="ar-IQ" dirty="0">
                <a:solidFill>
                  <a:srgbClr val="FF0000"/>
                </a:solidFill>
              </a:rPr>
              <a:t>مسحة عنق الرحم </a:t>
            </a:r>
            <a:r>
              <a:rPr lang="en-US" dirty="0">
                <a:solidFill>
                  <a:srgbClr val="FF0000"/>
                </a:solidFill>
              </a:rPr>
              <a:t>Pap smear</a:t>
            </a:r>
            <a:r>
              <a:rPr lang="ar-IQ" dirty="0">
                <a:solidFill>
                  <a:srgbClr val="FF0000"/>
                </a:solidFill>
              </a:rPr>
              <a:t> </a:t>
            </a:r>
          </a:p>
          <a:p>
            <a:pPr marL="0" indent="0" algn="just">
              <a:buNone/>
            </a:pPr>
            <a:r>
              <a:rPr lang="ar-IQ" dirty="0">
                <a:solidFill>
                  <a:schemeClr val="tx1">
                    <a:lumMod val="95000"/>
                    <a:lumOff val="5000"/>
                  </a:schemeClr>
                </a:solidFill>
              </a:rPr>
              <a:t>يعد هذ الاختيار افضل طرق للتحري عن سرطان عنق الرحم . ان الفحص المجهري للخلايا التي تتقشر تلقائيا من عنق الرحم من خلال ما يسمى بمسحات عنق الرحم او مسحات بابا نيكولا </a:t>
            </a:r>
            <a:r>
              <a:rPr lang="en-US" dirty="0">
                <a:solidFill>
                  <a:schemeClr val="tx1">
                    <a:lumMod val="95000"/>
                    <a:lumOff val="5000"/>
                  </a:schemeClr>
                </a:solidFill>
              </a:rPr>
              <a:t>pap smear</a:t>
            </a:r>
            <a:r>
              <a:rPr lang="ar-IQ" dirty="0">
                <a:solidFill>
                  <a:schemeClr val="tx1">
                    <a:lumMod val="95000"/>
                    <a:lumOff val="5000"/>
                  </a:schemeClr>
                </a:solidFill>
              </a:rPr>
              <a:t> يؤدي الى اكتشاف الخلايا ما قبل السرطانية وبالتالي سوف يساعد الطبيب على معالجتها والتخلص منها قبل تطورها الى مرحلة سرطان ( </a:t>
            </a:r>
            <a:r>
              <a:rPr lang="ar-IQ" dirty="0">
                <a:solidFill>
                  <a:srgbClr val="FF0000"/>
                </a:solidFill>
              </a:rPr>
              <a:t>البين</a:t>
            </a:r>
            <a:r>
              <a:rPr lang="ar-IQ" dirty="0">
                <a:solidFill>
                  <a:schemeClr val="tx1">
                    <a:lumMod val="95000"/>
                    <a:lumOff val="5000"/>
                  </a:schemeClr>
                </a:solidFill>
              </a:rPr>
              <a:t> ) الذي يتبعه الغزو والانتشار.</a:t>
            </a:r>
          </a:p>
        </p:txBody>
      </p:sp>
    </p:spTree>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user\Downloads\WhatsApp Image 2023-09-20 at 11.25.42 AM.jpeg"/>
          <p:cNvPicPr>
            <a:picLocks noChangeAspect="1" noChangeArrowheads="1"/>
          </p:cNvPicPr>
          <p:nvPr/>
        </p:nvPicPr>
        <p:blipFill>
          <a:blip r:embed="rId2"/>
          <a:srcRect/>
          <a:stretch>
            <a:fillRect/>
          </a:stretch>
        </p:blipFill>
        <p:spPr bwMode="auto">
          <a:xfrm>
            <a:off x="4786314" y="571480"/>
            <a:ext cx="4143404" cy="4071966"/>
          </a:xfrm>
          <a:prstGeom prst="rect">
            <a:avLst/>
          </a:prstGeom>
          <a:noFill/>
        </p:spPr>
      </p:pic>
      <p:pic>
        <p:nvPicPr>
          <p:cNvPr id="36867" name="Picture 3" descr="C:\Users\user\Downloads\WhatsApp Image 2023-09-20 at 11.25.41 AM.jpeg"/>
          <p:cNvPicPr>
            <a:picLocks noChangeAspect="1" noChangeArrowheads="1"/>
          </p:cNvPicPr>
          <p:nvPr/>
        </p:nvPicPr>
        <p:blipFill>
          <a:blip r:embed="rId3"/>
          <a:srcRect/>
          <a:stretch>
            <a:fillRect/>
          </a:stretch>
        </p:blipFill>
        <p:spPr bwMode="auto">
          <a:xfrm>
            <a:off x="571472" y="571480"/>
            <a:ext cx="3743330" cy="4000528"/>
          </a:xfrm>
          <a:prstGeom prst="rect">
            <a:avLst/>
          </a:prstGeom>
          <a:noFill/>
        </p:spPr>
      </p:pic>
    </p:spTree>
  </p:cSld>
  <p:clrMapOvr>
    <a:masterClrMapping/>
  </p:clrMapOvr>
  <p:transition spd="slow">
    <p:wheel spokes="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1"/>
            <a:ext cx="7772400" cy="1571612"/>
          </a:xfrm>
        </p:spPr>
        <p:txBody>
          <a:bodyPr/>
          <a:lstStyle/>
          <a:p>
            <a:r>
              <a:rPr lang="ar-IQ" dirty="0">
                <a:solidFill>
                  <a:schemeClr val="accent1">
                    <a:lumMod val="50000"/>
                  </a:schemeClr>
                </a:solidFill>
              </a:rPr>
              <a:t>كيف يتم اجراء فحص مسحة عنق الرحم</a:t>
            </a:r>
          </a:p>
        </p:txBody>
      </p:sp>
      <p:sp>
        <p:nvSpPr>
          <p:cNvPr id="3" name="Subtitle 2"/>
          <p:cNvSpPr>
            <a:spLocks noGrp="1"/>
          </p:cNvSpPr>
          <p:nvPr>
            <p:ph type="subTitle" idx="1"/>
          </p:nvPr>
        </p:nvSpPr>
        <p:spPr>
          <a:xfrm>
            <a:off x="857224" y="1857364"/>
            <a:ext cx="7715304" cy="4500594"/>
          </a:xfrm>
        </p:spPr>
        <p:txBody>
          <a:bodyPr>
            <a:noAutofit/>
          </a:bodyPr>
          <a:lstStyle/>
          <a:p>
            <a:pPr algn="just"/>
            <a:r>
              <a:rPr lang="ar-IQ" sz="2400" dirty="0">
                <a:solidFill>
                  <a:schemeClr val="tx1">
                    <a:lumMod val="95000"/>
                    <a:lumOff val="5000"/>
                  </a:schemeClr>
                </a:solidFill>
              </a:rPr>
              <a:t>يفضل اجراء هذا الفحص بعد العشرة ايام الاولى من ابتداء الدورة الشهرية و يجب تفادي الدوش المهبلي او الكريمات و العلاجات المهبلية لمدة يومين قبل الفحص .</a:t>
            </a:r>
          </a:p>
          <a:p>
            <a:pPr algn="just"/>
            <a:r>
              <a:rPr lang="ar-IQ" sz="2400" dirty="0">
                <a:solidFill>
                  <a:schemeClr val="tx2">
                    <a:lumMod val="75000"/>
                  </a:schemeClr>
                </a:solidFill>
              </a:rPr>
              <a:t>كيف يتم الفحص ؟</a:t>
            </a:r>
          </a:p>
          <a:p>
            <a:pPr algn="just"/>
            <a:r>
              <a:rPr lang="ar-IQ" sz="2400" dirty="0">
                <a:solidFill>
                  <a:schemeClr val="tx2">
                    <a:lumMod val="75000"/>
                  </a:schemeClr>
                </a:solidFill>
              </a:rPr>
              <a:t>تستلقي المريضة على السرير حيث تدخلالطبيبة المنظار المهبلي في داخل المهبل. ومن ثم تؤخذ عينة من الخلايا السطحية لعنقالرحم والمهبل بواسطة ماسحة رقيقة من الخشب او البلاستك او فرشاة خاصة ، وتمسح العينة برفق على شرائح زجاجية يتم تثبيتها مباشرة بالكحول المطلق لمدة 20 دقيقة على الاقل ، بعد ذلك تصبغ الشرائح الزجاجية التي تضم الخلايا قيد الفحص بصبغة بابا نيكولاو الخاصة بالتشخيص الخلوي ومن ثم يتم فحص العينات الخلوية مختبريا تحت المجهر للتأكد من خلوها من الخلايا السرطانية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a:buNone/>
            </a:pPr>
            <a:r>
              <a:rPr lang="ar-IQ" dirty="0"/>
              <a:t>ويمتاز هذا الفحص بكونه سريعا ، وسهلا ، وغير مؤلم وهو يعطي نتائج مظمونة دون الحاجة الى تخدير، ولذا عادة ما يمارس داخل المختبرات او العيادات الخارجية.</a:t>
            </a:r>
          </a:p>
          <a:p>
            <a:pPr algn="just">
              <a:buNone/>
            </a:pPr>
            <a:r>
              <a:rPr lang="ar-IQ" dirty="0"/>
              <a:t>وينصح عالميا بالابتداء باجراء الفحص بعد 2-3 سنوات من بدأ الحياة الجنسية و مرة واحدة سنويا ، وعند تسجيل 3 مسحات طبيعية متتالية يمكن حين اذ اجراء هذا الفحص كل 3 سنوات اذا لم تظهر عند المرأة اعراض تدل على وجود المرض ، ويجب ان يستمر ذلك الى عمر 70 سنة.</a:t>
            </a: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Users\user\Downloads\WhatsApp Image 2023-09-20 at 11.27.06 AM.jpeg"/>
          <p:cNvPicPr>
            <a:picLocks noChangeAspect="1" noChangeArrowheads="1"/>
          </p:cNvPicPr>
          <p:nvPr/>
        </p:nvPicPr>
        <p:blipFill>
          <a:blip r:embed="rId2"/>
          <a:srcRect/>
          <a:stretch>
            <a:fillRect/>
          </a:stretch>
        </p:blipFill>
        <p:spPr bwMode="auto">
          <a:xfrm>
            <a:off x="4500562" y="500042"/>
            <a:ext cx="4395798" cy="4929222"/>
          </a:xfrm>
          <a:prstGeom prst="rect">
            <a:avLst/>
          </a:prstGeom>
          <a:noFill/>
        </p:spPr>
      </p:pic>
      <p:pic>
        <p:nvPicPr>
          <p:cNvPr id="37891" name="Picture 3" descr="C:\Users\user\Downloads\WhatsApp Image 2023-09-20 at 11.33.31 AM.jpeg"/>
          <p:cNvPicPr>
            <a:picLocks noChangeAspect="1" noChangeArrowheads="1"/>
          </p:cNvPicPr>
          <p:nvPr/>
        </p:nvPicPr>
        <p:blipFill>
          <a:blip r:embed="rId3"/>
          <a:srcRect/>
          <a:stretch>
            <a:fillRect/>
          </a:stretch>
        </p:blipFill>
        <p:spPr bwMode="auto">
          <a:xfrm>
            <a:off x="428596" y="571480"/>
            <a:ext cx="3786214" cy="4857784"/>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srgbClr val="FF00FF"/>
                </a:solidFill>
              </a:rPr>
              <a:t>اولا.. حجم المشكلة</a:t>
            </a:r>
            <a:br>
              <a:rPr lang="ar-IQ" dirty="0">
                <a:solidFill>
                  <a:srgbClr val="FF00FF"/>
                </a:solidFill>
              </a:rPr>
            </a:br>
            <a:r>
              <a:rPr lang="ar-IQ" dirty="0">
                <a:solidFill>
                  <a:srgbClr val="FF00FF"/>
                </a:solidFill>
              </a:rPr>
              <a:t> </a:t>
            </a:r>
            <a:r>
              <a:rPr lang="en-US" dirty="0">
                <a:solidFill>
                  <a:srgbClr val="FF00FF"/>
                </a:solidFill>
              </a:rPr>
              <a:t>Magnitude of the problem</a:t>
            </a:r>
            <a:endParaRPr lang="ar-IQ" dirty="0">
              <a:solidFill>
                <a:srgbClr val="FF00FF"/>
              </a:solidFill>
            </a:endParaRPr>
          </a:p>
        </p:txBody>
      </p:sp>
      <p:sp>
        <p:nvSpPr>
          <p:cNvPr id="3" name="Content Placeholder 2"/>
          <p:cNvSpPr>
            <a:spLocks noGrp="1"/>
          </p:cNvSpPr>
          <p:nvPr>
            <p:ph idx="1"/>
          </p:nvPr>
        </p:nvSpPr>
        <p:spPr/>
        <p:txBody>
          <a:bodyPr>
            <a:normAutofit/>
          </a:bodyPr>
          <a:lstStyle/>
          <a:p>
            <a:pPr algn="just"/>
            <a:r>
              <a:rPr lang="ar-IQ" dirty="0"/>
              <a:t>سرطان عنق الرحم ابرز انواع السرطانات التي تصاب بها المرأة ( بعد سرطان الثدي ) في العالم وفي اقطار العالم النامية ، ويعتبر من اهم اسباب الوفيات عند النساء في منتصف العمر، حيث قدرت احصائيات منظمةالصحة العالمية الاخيرة لعام 2008 ان هناك 53 الف حالة اصابة جديدة لسرطان عنق الرحم في العالم ، 85% منها تأتي من الاقطار النامية كماان هناك 275 حالة وفيات من جراء هذا النوع من السرطانات سنويا ، 88% منها تقع في الاقطار النامية.</a:t>
            </a:r>
          </a:p>
        </p:txBody>
      </p:sp>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Users\user\Downloads\WhatsApp Image 2023-09-20 at 11.33.31 AM (1).jpeg"/>
          <p:cNvPicPr>
            <a:picLocks noChangeAspect="1" noChangeArrowheads="1"/>
          </p:cNvPicPr>
          <p:nvPr/>
        </p:nvPicPr>
        <p:blipFill>
          <a:blip r:embed="rId2"/>
          <a:srcRect/>
          <a:stretch>
            <a:fillRect/>
          </a:stretch>
        </p:blipFill>
        <p:spPr bwMode="auto">
          <a:xfrm>
            <a:off x="4929190" y="571480"/>
            <a:ext cx="3643318" cy="5000660"/>
          </a:xfrm>
          <a:prstGeom prst="rect">
            <a:avLst/>
          </a:prstGeom>
          <a:noFill/>
        </p:spPr>
      </p:pic>
      <p:pic>
        <p:nvPicPr>
          <p:cNvPr id="38915" name="Picture 3" descr="C:\Users\user\Downloads\WhatsApp Image 2023-09-20 at 11.33.31 AM (2).jpeg"/>
          <p:cNvPicPr>
            <a:picLocks noChangeAspect="1" noChangeArrowheads="1"/>
          </p:cNvPicPr>
          <p:nvPr/>
        </p:nvPicPr>
        <p:blipFill>
          <a:blip r:embed="rId3"/>
          <a:srcRect/>
          <a:stretch>
            <a:fillRect/>
          </a:stretch>
        </p:blipFill>
        <p:spPr bwMode="auto">
          <a:xfrm>
            <a:off x="714348" y="571480"/>
            <a:ext cx="3857652" cy="5072098"/>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7224" y="500042"/>
            <a:ext cx="7643866" cy="5715040"/>
          </a:xfrm>
        </p:spPr>
        <p:txBody>
          <a:bodyPr>
            <a:normAutofit/>
          </a:bodyPr>
          <a:lstStyle/>
          <a:p>
            <a:pPr algn="just"/>
            <a:r>
              <a:rPr lang="ar-IQ" sz="2800" dirty="0">
                <a:solidFill>
                  <a:srgbClr val="C00000"/>
                </a:solidFill>
              </a:rPr>
              <a:t>اذا اظهرت المسحة نتائج غير مطمئنة او ما يدل على وجود تغيرات حثلية ، قد يقوم الطبيب بما يلي :</a:t>
            </a:r>
          </a:p>
          <a:p>
            <a:pPr algn="just"/>
            <a:r>
              <a:rPr lang="ar-IQ" sz="2800" dirty="0">
                <a:solidFill>
                  <a:srgbClr val="C00000"/>
                </a:solidFill>
              </a:rPr>
              <a:t>_ </a:t>
            </a:r>
            <a:r>
              <a:rPr lang="ar-IQ" sz="2800" dirty="0">
                <a:solidFill>
                  <a:schemeClr val="tx1">
                    <a:lumMod val="95000"/>
                    <a:lumOff val="5000"/>
                  </a:schemeClr>
                </a:solidFill>
              </a:rPr>
              <a:t>اعادة الفحص بعد 3-6 اشهر تكون المريضة قد تعاطت خلالها العلاج الملائم وفقا لمرحلة الحثل المشخصة من قبل الطبيب المختص في علم الامراض ، ومن الجدير بالذكر ان في بعض الاحيان قد تختفي هذه التغيرات تلقائيا بدون علاج.</a:t>
            </a:r>
          </a:p>
          <a:p>
            <a:pPr algn="just"/>
            <a:r>
              <a:rPr lang="ar-IQ" sz="2800" dirty="0">
                <a:solidFill>
                  <a:srgbClr val="C00000"/>
                </a:solidFill>
              </a:rPr>
              <a:t>_</a:t>
            </a:r>
            <a:r>
              <a:rPr lang="ar-IQ" sz="2800" dirty="0">
                <a:solidFill>
                  <a:schemeClr val="tx1">
                    <a:lumMod val="95000"/>
                    <a:lumOff val="5000"/>
                  </a:schemeClr>
                </a:solidFill>
              </a:rPr>
              <a:t> اخذ عينة من الافرازات المهبلية للتحري عن وجود فايروس الورم الحليمي البشري و الاستعانة بناظور عنق الرحم لتشخيص المناطق المشتبه بها او اجراء عملية بسيطة باخذ خزعة من عنق الرحم.</a:t>
            </a:r>
          </a:p>
          <a:p>
            <a:pPr algn="just"/>
            <a:endParaRPr lang="ar-IQ" dirty="0">
              <a:solidFill>
                <a:srgbClr val="C00000"/>
              </a:solidFill>
            </a:endParaRPr>
          </a:p>
          <a:p>
            <a:pPr algn="just"/>
            <a:endParaRPr lang="ar-IQ" dirty="0"/>
          </a:p>
        </p:txBody>
      </p:sp>
    </p:spTree>
  </p:cSld>
  <p:clrMapOvr>
    <a:masterClrMapping/>
  </p:clrMapOvr>
  <p:transition spd="slow">
    <p:strips/>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85728"/>
            <a:ext cx="7772400" cy="1000132"/>
          </a:xfrm>
        </p:spPr>
        <p:txBody>
          <a:bodyPr>
            <a:normAutofit/>
          </a:bodyPr>
          <a:lstStyle/>
          <a:p>
            <a:r>
              <a:rPr lang="ar-IQ" dirty="0">
                <a:solidFill>
                  <a:srgbClr val="C00000"/>
                </a:solidFill>
              </a:rPr>
              <a:t>ناظور عنق الرحم </a:t>
            </a:r>
            <a:r>
              <a:rPr lang="en-US" dirty="0" err="1">
                <a:solidFill>
                  <a:srgbClr val="C00000"/>
                </a:solidFill>
              </a:rPr>
              <a:t>Colposcopy</a:t>
            </a:r>
            <a:endParaRPr lang="ar-IQ" dirty="0">
              <a:solidFill>
                <a:srgbClr val="C00000"/>
              </a:solidFill>
            </a:endParaRPr>
          </a:p>
        </p:txBody>
      </p:sp>
      <p:sp>
        <p:nvSpPr>
          <p:cNvPr id="3" name="Subtitle 2"/>
          <p:cNvSpPr>
            <a:spLocks noGrp="1"/>
          </p:cNvSpPr>
          <p:nvPr>
            <p:ph type="subTitle" idx="1"/>
          </p:nvPr>
        </p:nvSpPr>
        <p:spPr>
          <a:xfrm>
            <a:off x="428596" y="1428736"/>
            <a:ext cx="8286808" cy="5143536"/>
          </a:xfrm>
        </p:spPr>
        <p:txBody>
          <a:bodyPr/>
          <a:lstStyle/>
          <a:p>
            <a:pPr algn="just"/>
            <a:endParaRPr lang="ar-IQ" dirty="0">
              <a:solidFill>
                <a:schemeClr val="tx1">
                  <a:lumMod val="95000"/>
                  <a:lumOff val="5000"/>
                </a:schemeClr>
              </a:solidFill>
            </a:endParaRPr>
          </a:p>
          <a:p>
            <a:pPr algn="just"/>
            <a:r>
              <a:rPr lang="ar-IQ" dirty="0">
                <a:solidFill>
                  <a:schemeClr val="tx1">
                    <a:lumMod val="95000"/>
                    <a:lumOff val="5000"/>
                  </a:schemeClr>
                </a:solidFill>
              </a:rPr>
              <a:t>هو فحص السطح الخارجي لعنق الرحم بواسطة جهاز يحمل عدسة مكبرة واضاءة قوية ، يمكن الطبيب من التعرف على المناطق غير الطبيعية او المشتبه بها ومن ثم الحصول على خزعة نسيجية من تلك المناطق لغرض فحص النسيج مجهريا والكشف عن الخلايا ماقبل السرطانية او الخلايا السرطانية. </a:t>
            </a:r>
          </a:p>
          <a:p>
            <a:pPr algn="just"/>
            <a:r>
              <a:rPr lang="ar-IQ" dirty="0">
                <a:solidFill>
                  <a:schemeClr val="tx1">
                    <a:lumMod val="95000"/>
                    <a:lumOff val="5000"/>
                  </a:schemeClr>
                </a:solidFill>
              </a:rPr>
              <a:t>ومن الممكن الاستعانة بحامض الخليك ( </a:t>
            </a:r>
            <a:r>
              <a:rPr lang="en-US" dirty="0">
                <a:solidFill>
                  <a:schemeClr val="tx1">
                    <a:lumMod val="95000"/>
                    <a:lumOff val="5000"/>
                  </a:schemeClr>
                </a:solidFill>
              </a:rPr>
              <a:t>Acetic Acid</a:t>
            </a:r>
            <a:r>
              <a:rPr lang="ar-IQ" dirty="0">
                <a:solidFill>
                  <a:schemeClr val="tx1">
                    <a:lumMod val="95000"/>
                    <a:lumOff val="5000"/>
                  </a:schemeClr>
                </a:solidFill>
              </a:rPr>
              <a:t>) او فحص اليود – اختبار شلر ( </a:t>
            </a:r>
            <a:r>
              <a:rPr lang="en-US" dirty="0">
                <a:solidFill>
                  <a:schemeClr val="tx1">
                    <a:lumMod val="95000"/>
                    <a:lumOff val="5000"/>
                  </a:schemeClr>
                </a:solidFill>
              </a:rPr>
              <a:t>Schiller </a:t>
            </a:r>
            <a:r>
              <a:rPr lang="en-US" dirty="0" err="1">
                <a:solidFill>
                  <a:schemeClr val="tx1">
                    <a:lumMod val="95000"/>
                    <a:lumOff val="5000"/>
                  </a:schemeClr>
                </a:solidFill>
              </a:rPr>
              <a:t>Lodine</a:t>
            </a:r>
            <a:r>
              <a:rPr lang="ar-IQ" dirty="0">
                <a:solidFill>
                  <a:schemeClr val="tx1">
                    <a:lumMod val="95000"/>
                    <a:lumOff val="5000"/>
                  </a:schemeClr>
                </a:solidFill>
              </a:rPr>
              <a:t>) لتعيين الافات ماقبل السرطانية.</a:t>
            </a:r>
          </a:p>
        </p:txBody>
      </p:sp>
    </p:spTree>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Users\user\Downloads\WhatsApp Image 2023-09-20 at 12.15.03 PM.jpeg"/>
          <p:cNvPicPr>
            <a:picLocks noChangeAspect="1" noChangeArrowheads="1"/>
          </p:cNvPicPr>
          <p:nvPr/>
        </p:nvPicPr>
        <p:blipFill>
          <a:blip r:embed="rId2"/>
          <a:srcRect/>
          <a:stretch>
            <a:fillRect/>
          </a:stretch>
        </p:blipFill>
        <p:spPr bwMode="auto">
          <a:xfrm>
            <a:off x="1214414" y="500042"/>
            <a:ext cx="7000924" cy="5429288"/>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Users\user\Downloads\WhatsApp Image 2023-09-20 at 12.15.03 PM (1).jpeg"/>
          <p:cNvPicPr>
            <a:picLocks noChangeAspect="1" noChangeArrowheads="1"/>
          </p:cNvPicPr>
          <p:nvPr/>
        </p:nvPicPr>
        <p:blipFill>
          <a:blip r:embed="rId2"/>
          <a:srcRect/>
          <a:stretch>
            <a:fillRect/>
          </a:stretch>
        </p:blipFill>
        <p:spPr bwMode="auto">
          <a:xfrm>
            <a:off x="1357290" y="785794"/>
            <a:ext cx="7000924" cy="5214973"/>
          </a:xfrm>
          <a:prstGeom prst="rect">
            <a:avLst/>
          </a:prstGeom>
          <a:noFill/>
        </p:spPr>
      </p:pic>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428604"/>
            <a:ext cx="7772400" cy="1470025"/>
          </a:xfrm>
        </p:spPr>
        <p:txBody>
          <a:bodyPr>
            <a:normAutofit fontScale="90000"/>
          </a:bodyPr>
          <a:lstStyle/>
          <a:p>
            <a:pPr algn="ctr"/>
            <a:r>
              <a:rPr lang="ar-IQ" dirty="0">
                <a:solidFill>
                  <a:srgbClr val="C00000"/>
                </a:solidFill>
              </a:rPr>
              <a:t>التحري عن فايروس الورم الحليمي البشري </a:t>
            </a:r>
            <a:r>
              <a:rPr lang="en-US" dirty="0">
                <a:solidFill>
                  <a:srgbClr val="C00000"/>
                </a:solidFill>
              </a:rPr>
              <a:t>Human </a:t>
            </a:r>
            <a:r>
              <a:rPr lang="en-US" dirty="0" err="1">
                <a:solidFill>
                  <a:srgbClr val="C00000"/>
                </a:solidFill>
              </a:rPr>
              <a:t>Papilloma</a:t>
            </a:r>
            <a:r>
              <a:rPr lang="en-US" dirty="0">
                <a:solidFill>
                  <a:srgbClr val="C00000"/>
                </a:solidFill>
              </a:rPr>
              <a:t> Virus</a:t>
            </a:r>
            <a:endParaRPr lang="ar-IQ" dirty="0">
              <a:solidFill>
                <a:srgbClr val="C00000"/>
              </a:solidFill>
            </a:endParaRPr>
          </a:p>
        </p:txBody>
      </p:sp>
      <p:sp>
        <p:nvSpPr>
          <p:cNvPr id="3" name="Subtitle 2"/>
          <p:cNvSpPr>
            <a:spLocks noGrp="1"/>
          </p:cNvSpPr>
          <p:nvPr>
            <p:ph type="subTitle" idx="1"/>
          </p:nvPr>
        </p:nvSpPr>
        <p:spPr>
          <a:xfrm>
            <a:off x="857224" y="2214554"/>
            <a:ext cx="7643866" cy="3857652"/>
          </a:xfrm>
        </p:spPr>
        <p:txBody>
          <a:bodyPr>
            <a:normAutofit/>
          </a:bodyPr>
          <a:lstStyle/>
          <a:p>
            <a:pPr algn="just"/>
            <a:r>
              <a:rPr lang="ar-IQ" sz="3200" dirty="0">
                <a:solidFill>
                  <a:schemeClr val="tx1">
                    <a:lumMod val="95000"/>
                    <a:lumOff val="5000"/>
                  </a:schemeClr>
                </a:solidFill>
              </a:rPr>
              <a:t>هو فيروس صغير الحجم ذو حامض نووي منقوص الاوكسجين (</a:t>
            </a:r>
            <a:r>
              <a:rPr lang="en-US" sz="3200" dirty="0">
                <a:solidFill>
                  <a:schemeClr val="tx1">
                    <a:lumMod val="95000"/>
                    <a:lumOff val="5000"/>
                  </a:schemeClr>
                </a:solidFill>
              </a:rPr>
              <a:t>DNA </a:t>
            </a:r>
            <a:r>
              <a:rPr lang="ar-IQ" sz="3200" dirty="0">
                <a:solidFill>
                  <a:schemeClr val="tx1">
                    <a:lumMod val="95000"/>
                    <a:lumOff val="5000"/>
                  </a:schemeClr>
                </a:solidFill>
              </a:rPr>
              <a:t>) له قابلية اصابة الخلايا المبطنة للجزء الاسفل من الجهاز الهضمي لكل من النساء والرجال على حد سواء ( المستقيم ومنطقة حول السرج ). وهو المسبب الرئيسي للاصابة بسرطان عنق الرحم . </a:t>
            </a:r>
          </a:p>
        </p:txBody>
      </p:sp>
    </p:spTree>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00043"/>
            <a:ext cx="8072494" cy="1500197"/>
          </a:xfrm>
        </p:spPr>
        <p:txBody>
          <a:bodyPr>
            <a:noAutofit/>
          </a:bodyPr>
          <a:lstStyle/>
          <a:p>
            <a:pPr algn="ctr"/>
            <a:r>
              <a:rPr lang="ar-IQ" sz="3200" dirty="0">
                <a:solidFill>
                  <a:srgbClr val="C00000"/>
                </a:solidFill>
              </a:rPr>
              <a:t>يوجد هناك مايزيد 100 نوع من فايروس </a:t>
            </a:r>
            <a:r>
              <a:rPr lang="en-US" sz="3200" dirty="0">
                <a:solidFill>
                  <a:srgbClr val="C00000"/>
                </a:solidFill>
              </a:rPr>
              <a:t>HPV</a:t>
            </a:r>
            <a:r>
              <a:rPr lang="ar-IQ" sz="3200" dirty="0">
                <a:solidFill>
                  <a:srgbClr val="C00000"/>
                </a:solidFill>
              </a:rPr>
              <a:t> حوالي 30-40 نوعا منها يصيب المنطقة التناسلية ويمكن تصنيفها الى صنفين :</a:t>
            </a:r>
          </a:p>
        </p:txBody>
      </p:sp>
      <p:sp>
        <p:nvSpPr>
          <p:cNvPr id="3" name="Subtitle 2"/>
          <p:cNvSpPr>
            <a:spLocks noGrp="1"/>
          </p:cNvSpPr>
          <p:nvPr>
            <p:ph type="subTitle" idx="1"/>
          </p:nvPr>
        </p:nvSpPr>
        <p:spPr>
          <a:xfrm>
            <a:off x="785786" y="2285992"/>
            <a:ext cx="7858180" cy="3714776"/>
          </a:xfrm>
        </p:spPr>
        <p:txBody>
          <a:bodyPr>
            <a:normAutofit/>
          </a:bodyPr>
          <a:lstStyle/>
          <a:p>
            <a:pPr algn="just"/>
            <a:r>
              <a:rPr lang="ar-IQ" sz="2800" dirty="0">
                <a:solidFill>
                  <a:srgbClr val="C00000"/>
                </a:solidFill>
              </a:rPr>
              <a:t>اولا: </a:t>
            </a:r>
            <a:r>
              <a:rPr lang="ar-IQ" sz="2800" dirty="0">
                <a:solidFill>
                  <a:schemeClr val="tx1">
                    <a:lumMod val="95000"/>
                    <a:lumOff val="5000"/>
                  </a:schemeClr>
                </a:solidFill>
              </a:rPr>
              <a:t>الانواع ذات الخطورة الواطئة مثل ( </a:t>
            </a:r>
            <a:r>
              <a:rPr lang="en-US" sz="2800" dirty="0">
                <a:solidFill>
                  <a:srgbClr val="C00000"/>
                </a:solidFill>
              </a:rPr>
              <a:t>HPV 6 , 11 </a:t>
            </a:r>
            <a:r>
              <a:rPr lang="ar-IQ" sz="2800" dirty="0">
                <a:solidFill>
                  <a:schemeClr val="tx1">
                    <a:lumMod val="95000"/>
                    <a:lumOff val="5000"/>
                  </a:schemeClr>
                </a:solidFill>
              </a:rPr>
              <a:t>) ويتسببان بنسبة 90 % من حالات الاصابة بالتأليل التناسلية. </a:t>
            </a:r>
          </a:p>
          <a:p>
            <a:pPr algn="just"/>
            <a:r>
              <a:rPr lang="ar-IQ" sz="2800" dirty="0">
                <a:solidFill>
                  <a:srgbClr val="C00000"/>
                </a:solidFill>
              </a:rPr>
              <a:t>ثانيا :  </a:t>
            </a:r>
            <a:r>
              <a:rPr lang="ar-IQ" sz="2800" dirty="0">
                <a:solidFill>
                  <a:schemeClr val="tx1">
                    <a:lumMod val="95000"/>
                    <a:lumOff val="5000"/>
                  </a:schemeClr>
                </a:solidFill>
              </a:rPr>
              <a:t>الانواع ذات الخطورة العالية مثل (</a:t>
            </a:r>
            <a:r>
              <a:rPr lang="en-US" sz="2800" dirty="0">
                <a:solidFill>
                  <a:srgbClr val="C00000"/>
                </a:solidFill>
              </a:rPr>
              <a:t>HPV 16 , 18 </a:t>
            </a:r>
            <a:r>
              <a:rPr lang="ar-IQ" sz="2800" dirty="0">
                <a:solidFill>
                  <a:schemeClr val="tx1">
                    <a:lumMod val="95000"/>
                    <a:lumOff val="5000"/>
                  </a:schemeClr>
                </a:solidFill>
              </a:rPr>
              <a:t>) ويتسببان بنسبة 70 % من حالات الاصابة بالافات ما قبل السرطانية وسرطان عنق الرحم ، وبنسبة من 40-50 % من حالات سرطان الفرج و 70 % من حالات سرطان المهبل .</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642918"/>
            <a:ext cx="7500990" cy="5500726"/>
          </a:xfrm>
        </p:spPr>
        <p:txBody>
          <a:bodyPr/>
          <a:lstStyle/>
          <a:p>
            <a:pPr algn="just"/>
            <a:r>
              <a:rPr lang="ar-IQ" sz="2800" dirty="0">
                <a:solidFill>
                  <a:schemeClr val="tx1">
                    <a:lumMod val="95000"/>
                    <a:lumOff val="5000"/>
                  </a:schemeClr>
                </a:solidFill>
              </a:rPr>
              <a:t>ينتقل هذا الفايروس عند ممارسة النشاط الجنسي الذي يشمل الاعضاء التناسلية حتى وان لم يتم الجماع . ومن لم يتوصل العلم الى علاج فعلي لهذا المرض ويعتمد غالبية الاشخاص المصابين على صحة الجهاز المناعي للتخلص من الفيروس. ولكن عند انخفاض مستوى مناعة ااجسم لأي سبب مثل التدخين،والارهاق او تقدم العمر (وتحديدا بعد سن 30) او عند الاصابة بمرض نقص المناعة المكتسب (الايدز) قد لا يتم القضاء التام على هذا الفيروس ولذا تصبح المرأة المصابة ب </a:t>
            </a:r>
            <a:r>
              <a:rPr lang="en-US" sz="2800" dirty="0">
                <a:solidFill>
                  <a:srgbClr val="C00000"/>
                </a:solidFill>
              </a:rPr>
              <a:t>HPV 16 , 18 </a:t>
            </a:r>
            <a:r>
              <a:rPr lang="ar-IQ" sz="2800" dirty="0">
                <a:solidFill>
                  <a:srgbClr val="C00000"/>
                </a:solidFill>
              </a:rPr>
              <a:t> </a:t>
            </a:r>
            <a:r>
              <a:rPr lang="ar-IQ" sz="2800" dirty="0">
                <a:solidFill>
                  <a:schemeClr val="tx1">
                    <a:lumMod val="95000"/>
                    <a:lumOff val="5000"/>
                  </a:schemeClr>
                </a:solidFill>
              </a:rPr>
              <a:t>هي المعرضة للأصاالرحم. بة بألافات ما قبل السرطانية وسرطان عنق</a:t>
            </a: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357166"/>
            <a:ext cx="7772400" cy="1470025"/>
          </a:xfrm>
        </p:spPr>
        <p:txBody>
          <a:bodyPr>
            <a:normAutofit/>
          </a:bodyPr>
          <a:lstStyle/>
          <a:p>
            <a:r>
              <a:rPr lang="ar-IQ" dirty="0">
                <a:solidFill>
                  <a:srgbClr val="FF0000"/>
                </a:solidFill>
              </a:rPr>
              <a:t>اللقاح الرباعي لفايروس الورم الحليمي البشري </a:t>
            </a:r>
          </a:p>
        </p:txBody>
      </p:sp>
      <p:sp>
        <p:nvSpPr>
          <p:cNvPr id="3" name="Subtitle 2"/>
          <p:cNvSpPr>
            <a:spLocks noGrp="1"/>
          </p:cNvSpPr>
          <p:nvPr>
            <p:ph type="subTitle" idx="1"/>
          </p:nvPr>
        </p:nvSpPr>
        <p:spPr>
          <a:xfrm>
            <a:off x="928662" y="2357430"/>
            <a:ext cx="7500990" cy="3929090"/>
          </a:xfrm>
        </p:spPr>
        <p:txBody>
          <a:bodyPr>
            <a:noAutofit/>
          </a:bodyPr>
          <a:lstStyle/>
          <a:p>
            <a:pPr algn="just"/>
            <a:r>
              <a:rPr lang="ar-IQ" sz="3600" dirty="0">
                <a:solidFill>
                  <a:schemeClr val="tx1">
                    <a:lumMod val="95000"/>
                    <a:lumOff val="5000"/>
                  </a:schemeClr>
                </a:solidFill>
              </a:rPr>
              <a:t>اثبتت الدراسات فعالية هذا اللقاح ضد الانواع (6 ،18،16،11) ويعطي للنساء اللاتي تتراوح اعمارهن مابين (9ـ26) سنة وبثلاث جرع (الجرعة الاولى والثانية بعد شهرين والثالثة بعد مرور ستة اشهر ) وذلك لحماية المراة من الثأليل التناسلية والأفات ماقبل السرطانية لخلايا عنق الرحم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invX="1"/>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214290"/>
            <a:ext cx="7772400" cy="1643074"/>
          </a:xfrm>
        </p:spPr>
        <p:txBody>
          <a:bodyPr>
            <a:normAutofit fontScale="90000"/>
          </a:bodyPr>
          <a:lstStyle/>
          <a:p>
            <a:pPr algn="ctr"/>
            <a:r>
              <a:rPr lang="ar-IQ" dirty="0">
                <a:solidFill>
                  <a:srgbClr val="C00000"/>
                </a:solidFill>
              </a:rPr>
              <a:t>ابرز اهداف برنامج الكشف المبكر عن سرطان عنق الرحم التابع الى المركزالوطني  الريادي لبحوث السرطان</a:t>
            </a:r>
          </a:p>
        </p:txBody>
      </p:sp>
      <p:sp>
        <p:nvSpPr>
          <p:cNvPr id="3" name="Subtitle 2"/>
          <p:cNvSpPr>
            <a:spLocks noGrp="1"/>
          </p:cNvSpPr>
          <p:nvPr>
            <p:ph type="subTitle" idx="1"/>
          </p:nvPr>
        </p:nvSpPr>
        <p:spPr>
          <a:xfrm>
            <a:off x="857224" y="2428868"/>
            <a:ext cx="7715304" cy="4071966"/>
          </a:xfrm>
        </p:spPr>
        <p:txBody>
          <a:bodyPr>
            <a:normAutofit/>
          </a:bodyPr>
          <a:lstStyle/>
          <a:p>
            <a:pPr algn="just">
              <a:buFont typeface="Arial" pitchFamily="34" charset="0"/>
              <a:buChar char="•"/>
            </a:pPr>
            <a:r>
              <a:rPr lang="ar-IQ" sz="2800" dirty="0">
                <a:solidFill>
                  <a:schemeClr val="tx1">
                    <a:lumMod val="95000"/>
                    <a:lumOff val="5000"/>
                  </a:schemeClr>
                </a:solidFill>
              </a:rPr>
              <a:t> توعية النساء العراقيات على مختلف المستويات الاجتماعية والثقافية وتعريفهن بعوامل الاخطار المتعلقة بالمرض وطرق الوقاية من السرطان والكشف المبكر عنه.</a:t>
            </a:r>
          </a:p>
          <a:p>
            <a:pPr algn="just">
              <a:buFont typeface="Arial" pitchFamily="34" charset="0"/>
              <a:buChar char="•"/>
            </a:pPr>
            <a:r>
              <a:rPr lang="ar-IQ" sz="2800" dirty="0">
                <a:solidFill>
                  <a:schemeClr val="tx1">
                    <a:lumMod val="95000"/>
                    <a:lumOff val="5000"/>
                  </a:schemeClr>
                </a:solidFill>
              </a:rPr>
              <a:t> تشجيع الدراسات العملية والتطبيقية والبحوث العلمية في هذا المجال .</a:t>
            </a:r>
          </a:p>
          <a:p>
            <a:pPr algn="just">
              <a:buFont typeface="Arial" pitchFamily="34" charset="0"/>
              <a:buChar char="•"/>
            </a:pPr>
            <a:r>
              <a:rPr lang="ar-IQ" sz="2800" dirty="0">
                <a:solidFill>
                  <a:schemeClr val="tx1">
                    <a:lumMod val="95000"/>
                    <a:lumOff val="5000"/>
                  </a:schemeClr>
                </a:solidFill>
              </a:rPr>
              <a:t> اقامة الندوات والمؤتمرات داخل الجامعة والوزارات للوصول الى اكبر عدد من شرائح المجتمع وتوعيته عن المرض .  </a:t>
            </a: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endParaRPr lang="ar-IQ" dirty="0"/>
          </a:p>
          <a:p>
            <a:endParaRPr lang="ar-IQ" dirty="0"/>
          </a:p>
          <a:p>
            <a:pPr algn="just"/>
            <a:r>
              <a:rPr lang="ar-IQ" sz="4000" dirty="0"/>
              <a:t>تزداد نسبة الاصابة بهذا المرض في العالم بصورة عامة عند النساء بعد سن الخامسة والثلاثين لتبلغ قمة الاصابة عند المريضات في الخمسينات والستينات من العمر .</a:t>
            </a:r>
          </a:p>
          <a:p>
            <a:endParaRPr lang="ar-IQ" dirty="0"/>
          </a:p>
          <a:p>
            <a:endParaRPr lang="ar-IQ" dirty="0"/>
          </a:p>
          <a:p>
            <a:endParaRPr lang="ar-IQ" dirty="0"/>
          </a:p>
          <a:p>
            <a:pPr>
              <a:buNone/>
            </a:pPr>
            <a:endParaRPr lang="ar-IQ"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428604"/>
            <a:ext cx="7772400" cy="1428760"/>
          </a:xfrm>
        </p:spPr>
        <p:txBody>
          <a:bodyPr>
            <a:normAutofit/>
          </a:bodyPr>
          <a:lstStyle/>
          <a:p>
            <a:pPr algn="ctr"/>
            <a:r>
              <a:rPr lang="ar-IQ" dirty="0">
                <a:solidFill>
                  <a:srgbClr val="FF0000"/>
                </a:solidFill>
              </a:rPr>
              <a:t>نصائح و ارشادات عامة</a:t>
            </a:r>
          </a:p>
        </p:txBody>
      </p:sp>
      <p:sp>
        <p:nvSpPr>
          <p:cNvPr id="3" name="Subtitle 2"/>
          <p:cNvSpPr>
            <a:spLocks noGrp="1"/>
          </p:cNvSpPr>
          <p:nvPr>
            <p:ph type="subTitle" idx="1"/>
          </p:nvPr>
        </p:nvSpPr>
        <p:spPr>
          <a:xfrm>
            <a:off x="571472" y="857232"/>
            <a:ext cx="7929618" cy="5643602"/>
          </a:xfrm>
        </p:spPr>
        <p:txBody>
          <a:bodyPr>
            <a:noAutofit/>
          </a:bodyPr>
          <a:lstStyle/>
          <a:p>
            <a:pPr marL="514350" indent="-514350" algn="just">
              <a:buFont typeface="+mj-lt"/>
              <a:buAutoNum type="arabicPeriod"/>
            </a:pPr>
            <a:r>
              <a:rPr lang="ar-IQ" sz="2400" dirty="0">
                <a:solidFill>
                  <a:schemeClr val="tx1"/>
                </a:solidFill>
              </a:rPr>
              <a:t> </a:t>
            </a:r>
            <a:r>
              <a:rPr lang="ar-IQ" dirty="0">
                <a:solidFill>
                  <a:schemeClr val="tx1"/>
                </a:solidFill>
              </a:rPr>
              <a:t>الالتزام بتعاليم الشريعة الاسلامية وتجنب تعدد الشركاء والعلاقات غير الشرعية .</a:t>
            </a:r>
          </a:p>
          <a:p>
            <a:pPr marL="514350" indent="-514350" algn="just">
              <a:buFont typeface="+mj-lt"/>
              <a:buAutoNum type="arabicPeriod"/>
            </a:pPr>
            <a:r>
              <a:rPr lang="ar-IQ" dirty="0">
                <a:solidFill>
                  <a:schemeClr val="tx1"/>
                </a:solidFill>
              </a:rPr>
              <a:t> تجنب الاساليب الجنسية الشاذة مثل الجنس الشرجي .</a:t>
            </a:r>
          </a:p>
          <a:p>
            <a:pPr marL="514350" indent="-514350" algn="just">
              <a:buFont typeface="+mj-lt"/>
              <a:buAutoNum type="arabicPeriod"/>
            </a:pPr>
            <a:r>
              <a:rPr lang="ar-IQ" dirty="0">
                <a:solidFill>
                  <a:schemeClr val="tx1"/>
                </a:solidFill>
              </a:rPr>
              <a:t> الالتزام بالجدول الدوري لفحص مسحة عنق الرحم للنساء المتزوجات و بارشادات الطبية المختصة المبنية على نتائج الفحص .</a:t>
            </a:r>
          </a:p>
          <a:p>
            <a:pPr marL="514350" indent="-514350" algn="just">
              <a:buFont typeface="+mj-lt"/>
              <a:buAutoNum type="arabicPeriod"/>
            </a:pPr>
            <a:r>
              <a:rPr lang="ar-IQ" dirty="0">
                <a:solidFill>
                  <a:schemeClr val="tx1"/>
                </a:solidFill>
              </a:rPr>
              <a:t> استشارة الطبيب المختص عند ملاحظة وجود ثاليل في المنطقة التناسلية سواء عند الزوج اوالزوجة وتجنب الاتصال الجنسي المباشر بدون استخدام الاساليب الوقائية مثل (كوندوم) .</a:t>
            </a:r>
          </a:p>
          <a:p>
            <a:pPr marL="514350" indent="-514350" algn="just">
              <a:buFont typeface="+mj-lt"/>
              <a:buAutoNum type="arabicPeriod"/>
            </a:pPr>
            <a:r>
              <a:rPr lang="ar-IQ" dirty="0">
                <a:solidFill>
                  <a:schemeClr val="tx1"/>
                </a:solidFill>
              </a:rPr>
              <a:t> مراجعة الطبيبة المختصة عند وجود اعراض غير طبيعية  مثل الافرازات المهبلية ذات الرائحة الكريهة او اضطرابات الدورة الشهرية او وجود الام او نزف مهبلي يتبع عملية الجماع .</a:t>
            </a:r>
          </a:p>
          <a:p>
            <a:pPr marL="514350" indent="-514350" algn="just">
              <a:buFont typeface="+mj-lt"/>
              <a:buAutoNum type="arabicPeriod"/>
            </a:pPr>
            <a:r>
              <a:rPr lang="ar-IQ" dirty="0">
                <a:solidFill>
                  <a:schemeClr val="tx1"/>
                </a:solidFill>
              </a:rPr>
              <a:t> التطعيم باللقاح الرباعي لفيروس الورم الحليمي البشري وتحديدا للأنواع 16 و 18.</a:t>
            </a:r>
          </a:p>
          <a:p>
            <a:pPr marL="514350" indent="-514350" algn="just">
              <a:buFont typeface="+mj-lt"/>
              <a:buAutoNum type="arabicPeriod"/>
            </a:pPr>
            <a:r>
              <a:rPr lang="ar-IQ" dirty="0">
                <a:solidFill>
                  <a:schemeClr val="tx1"/>
                </a:solidFill>
              </a:rPr>
              <a:t> الامتناع عن التدخين والحفاظ على النظافة الشخصية .</a:t>
            </a:r>
          </a:p>
        </p:txBody>
      </p:sp>
    </p:spTree>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42852"/>
            <a:ext cx="7772400" cy="2000264"/>
          </a:xfrm>
        </p:spPr>
        <p:txBody>
          <a:bodyPr>
            <a:normAutofit/>
          </a:bodyPr>
          <a:lstStyle/>
          <a:p>
            <a:r>
              <a:rPr lang="ar-IQ" sz="6600" dirty="0">
                <a:solidFill>
                  <a:srgbClr val="FF00FF"/>
                </a:solidFill>
              </a:rPr>
              <a:t>مع تمنياتنا لكِ بالصحة و دوام العافية </a:t>
            </a:r>
          </a:p>
        </p:txBody>
      </p:sp>
      <p:pic>
        <p:nvPicPr>
          <p:cNvPr id="41986" name="Picture 2" descr="C:\Users\user\Downloads\WhatsApp Image 2023-09-20 at 1.13.03 PM.jpeg"/>
          <p:cNvPicPr>
            <a:picLocks noChangeAspect="1" noChangeArrowheads="1"/>
          </p:cNvPicPr>
          <p:nvPr/>
        </p:nvPicPr>
        <p:blipFill>
          <a:blip r:embed="rId2"/>
          <a:srcRect/>
          <a:stretch>
            <a:fillRect/>
          </a:stretch>
        </p:blipFill>
        <p:spPr bwMode="auto">
          <a:xfrm>
            <a:off x="1000100" y="2214554"/>
            <a:ext cx="7143800" cy="4214842"/>
          </a:xfrm>
          <a:prstGeom prst="rect">
            <a:avLst/>
          </a:prstGeom>
          <a:ln>
            <a:noFill/>
          </a:ln>
          <a:effectLst>
            <a:softEdge rad="112500"/>
          </a:effectLst>
        </p:spPr>
      </p:pic>
    </p:spTree>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user\Downloads\WhatsApp Image 2023-09-19 at 11.47.44 AM.jpeg"/>
          <p:cNvPicPr>
            <a:picLocks noChangeAspect="1" noChangeArrowheads="1"/>
          </p:cNvPicPr>
          <p:nvPr/>
        </p:nvPicPr>
        <p:blipFill>
          <a:blip r:embed="rId2"/>
          <a:srcRect/>
          <a:stretch>
            <a:fillRect/>
          </a:stretch>
        </p:blipFill>
        <p:spPr bwMode="auto">
          <a:xfrm>
            <a:off x="1071538" y="428604"/>
            <a:ext cx="7643851" cy="607223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ownloads\WhatsApp Image 2023-09-19 at 11.48.23 AM.jpeg"/>
          <p:cNvPicPr>
            <a:picLocks noChangeAspect="1" noChangeArrowheads="1"/>
          </p:cNvPicPr>
          <p:nvPr/>
        </p:nvPicPr>
        <p:blipFill>
          <a:blip r:embed="rId2"/>
          <a:srcRect/>
          <a:stretch>
            <a:fillRect/>
          </a:stretch>
        </p:blipFill>
        <p:spPr bwMode="auto">
          <a:xfrm>
            <a:off x="857224" y="357166"/>
            <a:ext cx="7643866" cy="607223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solidFill>
                  <a:srgbClr val="FF00FF"/>
                </a:solidFill>
              </a:rPr>
              <a:t>ثانيا .. عوامل الخطورة التي قد تحصل او تسبب حدوث هذا المرض </a:t>
            </a:r>
          </a:p>
        </p:txBody>
      </p:sp>
      <p:sp>
        <p:nvSpPr>
          <p:cNvPr id="3" name="Content Placeholder 2"/>
          <p:cNvSpPr>
            <a:spLocks noGrp="1"/>
          </p:cNvSpPr>
          <p:nvPr>
            <p:ph idx="1"/>
          </p:nvPr>
        </p:nvSpPr>
        <p:spPr/>
        <p:txBody>
          <a:bodyPr/>
          <a:lstStyle/>
          <a:p>
            <a:pPr algn="just" rtl="1"/>
            <a:r>
              <a:rPr lang="ar-IQ" dirty="0"/>
              <a:t>ضعف او انعدام الوعي بمخاطر الاصابة بتلك السرطانات عند السكان وعند مقدمي خدمات الرعاية الصحية وراسمي السياسات .</a:t>
            </a:r>
          </a:p>
          <a:p>
            <a:pPr algn="just" rtl="1"/>
            <a:r>
              <a:rPr lang="ar-IQ" dirty="0"/>
              <a:t>انعدام برامج الكشف المبكر عن الافات المنذرة بحدوث السرطان مما يؤدي الى تشخيص الورم في مراحل متقدمة حيث يكون العلاج مستعصيا.</a:t>
            </a:r>
          </a:p>
          <a:p>
            <a:pPr algn="just" rtl="1"/>
            <a:r>
              <a:rPr lang="ar-IQ" dirty="0"/>
              <a:t>قلة الفرص المتاحة للوصول الى خدمات الرعاية الصحية الاولية والمراكز التخصصية .</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428604"/>
            <a:ext cx="8072494" cy="5786478"/>
          </a:xfrm>
        </p:spPr>
        <p:txBody>
          <a:bodyPr>
            <a:noAutofit/>
          </a:bodyPr>
          <a:lstStyle/>
          <a:p>
            <a:pPr algn="just"/>
            <a:r>
              <a:rPr lang="ar-IQ" sz="2800" dirty="0">
                <a:solidFill>
                  <a:schemeClr val="tx1">
                    <a:lumMod val="95000"/>
                    <a:lumOff val="5000"/>
                  </a:schemeClr>
                </a:solidFill>
              </a:rPr>
              <a:t>اعلى نسب الاصابة بسرطان عنق الرحم تقع في بلدان شرق افريقيا وجنوب وسط اسيا . وعلى الرغم من ان نسب الاصابة بهذا المرض في العراق وبمعظم الدول المجاورة واقطار العالم الاسلامي ، تعتبر ضئيلة نسبيا ، الا ان هذه الحالات غالبا ما تشخص في مراحل متأخرة نسبيا يصعب التحكم فيها بواسطة العلاج .</a:t>
            </a:r>
          </a:p>
          <a:p>
            <a:pPr algn="just"/>
            <a:r>
              <a:rPr lang="ar-IQ" sz="2800" dirty="0">
                <a:solidFill>
                  <a:schemeClr val="tx1">
                    <a:lumMod val="95000"/>
                    <a:lumOff val="5000"/>
                  </a:schemeClr>
                </a:solidFill>
              </a:rPr>
              <a:t>وفقا لسجل السرطان العراقي الاخير يمثل سرطان عنق الرحم مايقارب 2% فقط من مجموع حالات السرطان التي تصيب النساء العراقيات بالمرض ، حيث ان بعض حالات سرطان عنق الرحم المتأخرة قد تسجل كسرطان لبطانة الرحم خصوصا اذا ما تم التشخيص بعد انتشار الورم وغزوه . قمة الاصابات بهذا النوع من السرطان سجلت عند الاناث العراقيات في الفئة العمرية التي تقع مابين 45 و 55 سنة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invX="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143000"/>
          </a:xfrm>
        </p:spPr>
        <p:txBody>
          <a:bodyPr/>
          <a:lstStyle/>
          <a:p>
            <a:r>
              <a:rPr lang="ar-IQ" dirty="0">
                <a:solidFill>
                  <a:srgbClr val="FF00FF"/>
                </a:solidFill>
              </a:rPr>
              <a:t>ثالثا .. اعراض الاورام المحسوسة</a:t>
            </a:r>
          </a:p>
        </p:txBody>
      </p:sp>
      <p:sp>
        <p:nvSpPr>
          <p:cNvPr id="3" name="Content Placeholder 2"/>
          <p:cNvSpPr>
            <a:spLocks noGrp="1"/>
          </p:cNvSpPr>
          <p:nvPr>
            <p:ph idx="1"/>
          </p:nvPr>
        </p:nvSpPr>
        <p:spPr>
          <a:xfrm>
            <a:off x="500034" y="2000240"/>
            <a:ext cx="8215370" cy="4311649"/>
          </a:xfrm>
        </p:spPr>
        <p:txBody>
          <a:bodyPr>
            <a:normAutofit/>
          </a:bodyPr>
          <a:lstStyle/>
          <a:p>
            <a:r>
              <a:rPr lang="ar-IQ" u="sng" dirty="0"/>
              <a:t>مرض عنق الرحم قبل الخبيث ( الافات ماقبل السرطانية ): </a:t>
            </a:r>
          </a:p>
          <a:p>
            <a:pPr>
              <a:buNone/>
            </a:pPr>
            <a:endParaRPr lang="ar-IQ" u="sng" dirty="0"/>
          </a:p>
          <a:p>
            <a:pPr marL="0" indent="0" algn="just">
              <a:buNone/>
            </a:pPr>
            <a:r>
              <a:rPr lang="ar-IQ" dirty="0"/>
              <a:t>المعترف به في الوقت الحاضر ان سرطان عنق الرحم الحرشفي لاينشأ بالخلية الحرشفية السوية على نحو مفاجئ بل يتطور على مدى عدد من السنين قد يمتد الى عشرسنوات تبدأ من خلالها درجات متزايدة من الشذوذ قبل ان تظهر العلامات الاولى للاصابة بهذا المرض.</a:t>
            </a:r>
          </a:p>
        </p:txBody>
      </p:sp>
    </p:spTree>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397</TotalTime>
  <Words>2228</Words>
  <Application>Microsoft Office PowerPoint</Application>
  <PresentationFormat>On-screen Show (4:3)</PresentationFormat>
  <Paragraphs>93</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Tw Cen MT</vt:lpstr>
      <vt:lpstr>Droplet</vt:lpstr>
      <vt:lpstr>الكشف المبكر عن سرطان عنق الرحم هو اقصر الطرق للعلاج من المرض</vt:lpstr>
      <vt:lpstr>اولا.. التعريف بالمرض والوقاية منه</vt:lpstr>
      <vt:lpstr>اولا.. حجم المشكلة  Magnitude of the problem</vt:lpstr>
      <vt:lpstr>PowerPoint Presentation</vt:lpstr>
      <vt:lpstr>PowerPoint Presentation</vt:lpstr>
      <vt:lpstr>PowerPoint Presentation</vt:lpstr>
      <vt:lpstr>ثانيا .. عوامل الخطورة التي قد تحصل او تسبب حدوث هذا المرض </vt:lpstr>
      <vt:lpstr>PowerPoint Presentation</vt:lpstr>
      <vt:lpstr>ثالثا .. اعراض الاورام المحسوسة</vt:lpstr>
      <vt:lpstr>PowerPoint Presentation</vt:lpstr>
      <vt:lpstr>PowerPoint Presentation</vt:lpstr>
      <vt:lpstr>PowerPoint Presentation</vt:lpstr>
      <vt:lpstr>تشخيص نسيجي وخلوي لسرطان عنق الرحم والافات ما قبل السرطانية </vt:lpstr>
      <vt:lpstr>الخفيف</vt:lpstr>
      <vt:lpstr>الغزو</vt:lpstr>
      <vt:lpstr>مسببات سرطان عنق الرحم والافات ماقبل السرطانية HPV</vt:lpstr>
      <vt:lpstr>PowerPoint Presentation</vt:lpstr>
      <vt:lpstr>PowerPoint Presentation</vt:lpstr>
      <vt:lpstr>مراحل سرطان عنق الرحم Staging of the Disease </vt:lpstr>
      <vt:lpstr>PowerPoint Presentation</vt:lpstr>
      <vt:lpstr>اعراض الاصابة بسرطان عنق الرحم والافات ماقبل السرطانية</vt:lpstr>
      <vt:lpstr>PowerPoint Presentation</vt:lpstr>
      <vt:lpstr>PowerPoint Presentation</vt:lpstr>
      <vt:lpstr>رابعا .. الفحوصات الدورية</vt:lpstr>
      <vt:lpstr>وفقا لمنهجية المتبعة من قبل منظمة الصحة العالمية هناك ثلاث طرق رئيسية عالمية للكشف المبكر عن سرطان عنق الرحم وهي :</vt:lpstr>
      <vt:lpstr>PowerPoint Presentation</vt:lpstr>
      <vt:lpstr>كيف يتم اجراء فحص مسحة عنق الرحم</vt:lpstr>
      <vt:lpstr>PowerPoint Presentation</vt:lpstr>
      <vt:lpstr>PowerPoint Presentation</vt:lpstr>
      <vt:lpstr>PowerPoint Presentation</vt:lpstr>
      <vt:lpstr>PowerPoint Presentation</vt:lpstr>
      <vt:lpstr>ناظور عنق الرحم Colposcopy</vt:lpstr>
      <vt:lpstr>PowerPoint Presentation</vt:lpstr>
      <vt:lpstr>PowerPoint Presentation</vt:lpstr>
      <vt:lpstr>التحري عن فايروس الورم الحليمي البشري Human Papilloma Virus</vt:lpstr>
      <vt:lpstr>يوجد هناك مايزيد 100 نوع من فايروس HPV حوالي 30-40 نوعا منها يصيب المنطقة التناسلية ويمكن تصنيفها الى صنفين :</vt:lpstr>
      <vt:lpstr>PowerPoint Presentation</vt:lpstr>
      <vt:lpstr>اللقاح الرباعي لفايروس الورم الحليمي البشري </vt:lpstr>
      <vt:lpstr>ابرز اهداف برنامج الكشف المبكر عن سرطان عنق الرحم التابع الى المركزالوطني  الريادي لبحوث السرطان</vt:lpstr>
      <vt:lpstr>نصائح و ارشادات عامة</vt:lpstr>
      <vt:lpstr>مع تمنياتنا لكِ بالصحة و دوام العافية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الكشف المبكر عن سرطان عنق الرحم هو اقصر الطرق للعلاج</dc:title>
  <dc:creator>user</dc:creator>
  <cp:lastModifiedBy>Mohamed Mussaed Albadri</cp:lastModifiedBy>
  <cp:revision>60</cp:revision>
  <dcterms:created xsi:type="dcterms:W3CDTF">2023-09-19T07:43:16Z</dcterms:created>
  <dcterms:modified xsi:type="dcterms:W3CDTF">2023-09-24T07:00:40Z</dcterms:modified>
</cp:coreProperties>
</file>