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31" r:id="rId1"/>
  </p:sldMasterIdLst>
  <p:sldIdLst>
    <p:sldId id="256" r:id="rId2"/>
    <p:sldId id="257" r:id="rId3"/>
    <p:sldId id="258" r:id="rId4"/>
    <p:sldId id="260" r:id="rId5"/>
    <p:sldId id="261" r:id="rId6"/>
    <p:sldId id="262" r:id="rId7"/>
    <p:sldId id="265" r:id="rId8"/>
    <p:sldId id="272" r:id="rId9"/>
    <p:sldId id="273" r:id="rId10"/>
    <p:sldId id="275" r:id="rId11"/>
    <p:sldId id="276" r:id="rId12"/>
    <p:sldId id="277" r:id="rId13"/>
    <p:sldId id="278" r:id="rId14"/>
    <p:sldId id="279" r:id="rId15"/>
    <p:sldId id="280" r:id="rId16"/>
    <p:sldId id="281" r:id="rId17"/>
    <p:sldId id="282" r:id="rId18"/>
    <p:sldId id="285" r:id="rId19"/>
    <p:sldId id="286" r:id="rId20"/>
    <p:sldId id="283" r:id="rId21"/>
    <p:sldId id="287" r:id="rId22"/>
    <p:sldId id="288" r:id="rId23"/>
    <p:sldId id="289" r:id="rId24"/>
    <p:sldId id="290" r:id="rId25"/>
    <p:sldId id="291" r:id="rId26"/>
    <p:sldId id="292" r:id="rId27"/>
    <p:sldId id="293" r:id="rId28"/>
    <p:sldId id="294" r:id="rId29"/>
    <p:sldId id="295" r:id="rId30"/>
    <p:sldId id="296" r:id="rId31"/>
    <p:sldId id="297" r:id="rId3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Droplets-S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313259" y="1300786"/>
            <a:ext cx="6517482"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313259" y="3886201"/>
            <a:ext cx="6517482"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B6602F9-FDE7-48F9-8FD9-7B97E870F6F3}" type="datetimeFigureOut">
              <a:rPr lang="ar-IQ" smtClean="0"/>
              <a:pPr/>
              <a:t>14/05/1445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35D0BA2-88FE-402E-AE8B-1128F8A587A9}" type="slidenum">
              <a:rPr lang="ar-IQ" smtClean="0"/>
              <a:pPr/>
              <a:t>‹#›</a:t>
            </a:fld>
            <a:endParaRPr lang="ar-IQ"/>
          </a:p>
        </p:txBody>
      </p:sp>
    </p:spTree>
    <p:extLst>
      <p:ext uri="{BB962C8B-B14F-4D97-AF65-F5344CB8AC3E}">
        <p14:creationId xmlns:p14="http://schemas.microsoft.com/office/powerpoint/2010/main" val="1971574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46" y="4289374"/>
            <a:ext cx="7773324"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88558" y="698261"/>
            <a:ext cx="7366899"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331" y="5108728"/>
            <a:ext cx="7773339"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B6602F9-FDE7-48F9-8FD9-7B97E870F6F3}" type="datetimeFigureOut">
              <a:rPr lang="ar-IQ" smtClean="0"/>
              <a:pPr/>
              <a:t>14/05/1445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35D0BA2-88FE-402E-AE8B-1128F8A587A9}" type="slidenum">
              <a:rPr lang="ar-IQ" smtClean="0"/>
              <a:pPr/>
              <a:t>‹#›</a:t>
            </a:fld>
            <a:endParaRPr lang="ar-IQ"/>
          </a:p>
        </p:txBody>
      </p:sp>
    </p:spTree>
    <p:extLst>
      <p:ext uri="{BB962C8B-B14F-4D97-AF65-F5344CB8AC3E}">
        <p14:creationId xmlns:p14="http://schemas.microsoft.com/office/powerpoint/2010/main" val="3157220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7773339"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31" y="4204821"/>
            <a:ext cx="7773339"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B6602F9-FDE7-48F9-8FD9-7B97E870F6F3}" type="datetimeFigureOut">
              <a:rPr lang="ar-IQ" smtClean="0"/>
              <a:pPr/>
              <a:t>14/05/1445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35D0BA2-88FE-402E-AE8B-1128F8A587A9}" type="slidenum">
              <a:rPr lang="ar-IQ" smtClean="0"/>
              <a:pPr/>
              <a:t>‹#›</a:t>
            </a:fld>
            <a:endParaRPr lang="ar-IQ"/>
          </a:p>
        </p:txBody>
      </p:sp>
    </p:spTree>
    <p:extLst>
      <p:ext uri="{BB962C8B-B14F-4D97-AF65-F5344CB8AC3E}">
        <p14:creationId xmlns:p14="http://schemas.microsoft.com/office/powerpoint/2010/main" val="35011864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3" name="Picture 12"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084659" y="872588"/>
            <a:ext cx="6977064" cy="2729915"/>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610032"/>
            <a:ext cx="6564224"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5331" y="4372797"/>
            <a:ext cx="7773339"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B6602F9-FDE7-48F9-8FD9-7B97E870F6F3}" type="datetimeFigureOut">
              <a:rPr lang="ar-IQ" smtClean="0"/>
              <a:pPr/>
              <a:t>14/05/1445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35D0BA2-88FE-402E-AE8B-1128F8A587A9}" type="slidenum">
              <a:rPr lang="ar-IQ" smtClean="0"/>
              <a:pPr/>
              <a:t>‹#›</a:t>
            </a:fld>
            <a:endParaRPr lang="ar-IQ"/>
          </a:p>
        </p:txBody>
      </p:sp>
      <p:sp>
        <p:nvSpPr>
          <p:cNvPr id="11" name="TextBox 10"/>
          <p:cNvSpPr txBox="1"/>
          <p:nvPr/>
        </p:nvSpPr>
        <p:spPr>
          <a:xfrm>
            <a:off x="737626" y="887859"/>
            <a:ext cx="546888"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850130" y="3120015"/>
            <a:ext cx="553641"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8656518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2138722"/>
            <a:ext cx="7773339"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31" y="4662335"/>
            <a:ext cx="777333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B6602F9-FDE7-48F9-8FD9-7B97E870F6F3}" type="datetimeFigureOut">
              <a:rPr lang="ar-IQ" smtClean="0"/>
              <a:pPr/>
              <a:t>14/05/1445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35D0BA2-88FE-402E-AE8B-1128F8A587A9}" type="slidenum">
              <a:rPr lang="ar-IQ" smtClean="0"/>
              <a:pPr/>
              <a:t>‹#›</a:t>
            </a:fld>
            <a:endParaRPr lang="ar-IQ"/>
          </a:p>
        </p:txBody>
      </p:sp>
    </p:spTree>
    <p:extLst>
      <p:ext uri="{BB962C8B-B14F-4D97-AF65-F5344CB8AC3E}">
        <p14:creationId xmlns:p14="http://schemas.microsoft.com/office/powerpoint/2010/main" val="400792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4" name="Picture 13"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5" name="Title 1"/>
          <p:cNvSpPr>
            <a:spLocks noGrp="1"/>
          </p:cNvSpPr>
          <p:nvPr>
            <p:ph type="title"/>
          </p:nvPr>
        </p:nvSpPr>
        <p:spPr>
          <a:xfrm>
            <a:off x="685331" y="609600"/>
            <a:ext cx="7773339"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331" y="2367093"/>
            <a:ext cx="2474232"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331" y="2943356"/>
            <a:ext cx="2474232"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339292" y="2367093"/>
            <a:ext cx="2468641"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331012" y="2943356"/>
            <a:ext cx="2477513"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5979974" y="2367093"/>
            <a:ext cx="2478696"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5979974" y="2943356"/>
            <a:ext cx="247869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0B6602F9-FDE7-48F9-8FD9-7B97E870F6F3}" type="datetimeFigureOut">
              <a:rPr lang="ar-IQ" smtClean="0"/>
              <a:pPr/>
              <a:t>14/05/1445</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35D0BA2-88FE-402E-AE8B-1128F8A587A9}" type="slidenum">
              <a:rPr lang="ar-IQ" smtClean="0"/>
              <a:pPr/>
              <a:t>‹#›</a:t>
            </a:fld>
            <a:endParaRPr lang="ar-IQ"/>
          </a:p>
        </p:txBody>
      </p:sp>
    </p:spTree>
    <p:extLst>
      <p:ext uri="{BB962C8B-B14F-4D97-AF65-F5344CB8AC3E}">
        <p14:creationId xmlns:p14="http://schemas.microsoft.com/office/powerpoint/2010/main" val="28168289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7" name="Picture 1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0" name="Title 1"/>
          <p:cNvSpPr>
            <a:spLocks noGrp="1"/>
          </p:cNvSpPr>
          <p:nvPr>
            <p:ph type="title"/>
          </p:nvPr>
        </p:nvSpPr>
        <p:spPr>
          <a:xfrm>
            <a:off x="685331" y="610772"/>
            <a:ext cx="7773339"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5331" y="4204820"/>
            <a:ext cx="2472307"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5331" y="2367093"/>
            <a:ext cx="2472307"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5331" y="4781082"/>
            <a:ext cx="2472307"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332069" y="4204820"/>
            <a:ext cx="247637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331011" y="2367093"/>
            <a:ext cx="2477514"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331011" y="4781081"/>
            <a:ext cx="2477514"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5979974" y="4204820"/>
            <a:ext cx="247551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5979974" y="2367093"/>
            <a:ext cx="2478696"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79880" y="4781079"/>
            <a:ext cx="2478790"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0B6602F9-FDE7-48F9-8FD9-7B97E870F6F3}" type="datetimeFigureOut">
              <a:rPr lang="ar-IQ" smtClean="0"/>
              <a:pPr/>
              <a:t>14/05/1445</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35D0BA2-88FE-402E-AE8B-1128F8A587A9}" type="slidenum">
              <a:rPr lang="ar-IQ" smtClean="0"/>
              <a:pPr/>
              <a:t>‹#›</a:t>
            </a:fld>
            <a:endParaRPr lang="ar-IQ"/>
          </a:p>
        </p:txBody>
      </p:sp>
    </p:spTree>
    <p:extLst>
      <p:ext uri="{BB962C8B-B14F-4D97-AF65-F5344CB8AC3E}">
        <p14:creationId xmlns:p14="http://schemas.microsoft.com/office/powerpoint/2010/main" val="8748384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685331" y="2367094"/>
            <a:ext cx="7773339"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6602F9-FDE7-48F9-8FD9-7B97E870F6F3}" type="datetimeFigureOut">
              <a:rPr lang="ar-IQ" smtClean="0"/>
              <a:pPr/>
              <a:t>14/05/1445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35D0BA2-88FE-402E-AE8B-1128F8A587A9}" type="slidenum">
              <a:rPr lang="ar-IQ" smtClean="0"/>
              <a:pPr/>
              <a:t>‹#›</a:t>
            </a:fld>
            <a:endParaRPr lang="ar-IQ"/>
          </a:p>
        </p:txBody>
      </p:sp>
    </p:spTree>
    <p:extLst>
      <p:ext uri="{BB962C8B-B14F-4D97-AF65-F5344CB8AC3E}">
        <p14:creationId xmlns:p14="http://schemas.microsoft.com/office/powerpoint/2010/main" val="30468431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10" name="Picture 9"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6543675" y="609602"/>
            <a:ext cx="1914995"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685331" y="609602"/>
            <a:ext cx="5744043"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6602F9-FDE7-48F9-8FD9-7B97E870F6F3}" type="datetimeFigureOut">
              <a:rPr lang="ar-IQ" smtClean="0"/>
              <a:pPr/>
              <a:t>14/05/1445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35D0BA2-88FE-402E-AE8B-1128F8A587A9}" type="slidenum">
              <a:rPr lang="ar-IQ" smtClean="0"/>
              <a:pPr/>
              <a:t>‹#›</a:t>
            </a:fld>
            <a:endParaRPr lang="ar-IQ"/>
          </a:p>
        </p:txBody>
      </p:sp>
    </p:spTree>
    <p:extLst>
      <p:ext uri="{BB962C8B-B14F-4D97-AF65-F5344CB8AC3E}">
        <p14:creationId xmlns:p14="http://schemas.microsoft.com/office/powerpoint/2010/main" val="8801778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0B6602F9-FDE7-48F9-8FD9-7B97E870F6F3}" type="datetimeFigureOut">
              <a:rPr lang="ar-IQ" smtClean="0"/>
              <a:pPr/>
              <a:t>14/05/1445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35D0BA2-88FE-402E-AE8B-1128F8A587A9}" type="slidenum">
              <a:rPr lang="ar-IQ" smtClean="0"/>
              <a:pPr/>
              <a:t>‹#›</a:t>
            </a:fld>
            <a:endParaRPr lang="ar-IQ"/>
          </a:p>
        </p:txBody>
      </p:sp>
    </p:spTree>
    <p:extLst>
      <p:ext uri="{BB962C8B-B14F-4D97-AF65-F5344CB8AC3E}">
        <p14:creationId xmlns:p14="http://schemas.microsoft.com/office/powerpoint/2010/main" val="8469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685330" y="2367093"/>
            <a:ext cx="777287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6602F9-FDE7-48F9-8FD9-7B97E870F6F3}" type="datetimeFigureOut">
              <a:rPr lang="ar-IQ" smtClean="0"/>
              <a:pPr/>
              <a:t>14/05/1445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35D0BA2-88FE-402E-AE8B-1128F8A587A9}" type="slidenum">
              <a:rPr lang="ar-IQ" smtClean="0"/>
              <a:pPr/>
              <a:t>‹#›</a:t>
            </a:fld>
            <a:endParaRPr lang="ar-IQ"/>
          </a:p>
        </p:txBody>
      </p:sp>
    </p:spTree>
    <p:extLst>
      <p:ext uri="{BB962C8B-B14F-4D97-AF65-F5344CB8AC3E}">
        <p14:creationId xmlns:p14="http://schemas.microsoft.com/office/powerpoint/2010/main" val="4215099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828564"/>
            <a:ext cx="7763814"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685331" y="3657458"/>
            <a:ext cx="7763814"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B6602F9-FDE7-48F9-8FD9-7B97E870F6F3}" type="datetimeFigureOut">
              <a:rPr lang="ar-IQ" smtClean="0"/>
              <a:pPr/>
              <a:t>14/05/1445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35D0BA2-88FE-402E-AE8B-1128F8A587A9}" type="slidenum">
              <a:rPr lang="ar-IQ" smtClean="0"/>
              <a:pPr/>
              <a:t>‹#›</a:t>
            </a:fld>
            <a:endParaRPr lang="ar-IQ"/>
          </a:p>
        </p:txBody>
      </p:sp>
    </p:spTree>
    <p:extLst>
      <p:ext uri="{BB962C8B-B14F-4D97-AF65-F5344CB8AC3E}">
        <p14:creationId xmlns:p14="http://schemas.microsoft.com/office/powerpoint/2010/main" val="3146008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685330" y="2367093"/>
            <a:ext cx="382952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4629150" y="2367093"/>
            <a:ext cx="382905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B6602F9-FDE7-48F9-8FD9-7B97E870F6F3}" type="datetimeFigureOut">
              <a:rPr lang="ar-IQ" smtClean="0"/>
              <a:pPr/>
              <a:t>14/05/1445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35D0BA2-88FE-402E-AE8B-1128F8A587A9}" type="slidenum">
              <a:rPr lang="ar-IQ" smtClean="0"/>
              <a:pPr/>
              <a:t>‹#›</a:t>
            </a:fld>
            <a:endParaRPr lang="ar-IQ"/>
          </a:p>
        </p:txBody>
      </p:sp>
    </p:spTree>
    <p:extLst>
      <p:ext uri="{BB962C8B-B14F-4D97-AF65-F5344CB8AC3E}">
        <p14:creationId xmlns:p14="http://schemas.microsoft.com/office/powerpoint/2010/main" val="3625417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Picture 10"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59746" y="2371018"/>
            <a:ext cx="3655106"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685331" y="3051013"/>
            <a:ext cx="3829520"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97317" y="2371018"/>
            <a:ext cx="3661353"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4629150" y="3051013"/>
            <a:ext cx="382905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B6602F9-FDE7-48F9-8FD9-7B97E870F6F3}" type="datetimeFigureOut">
              <a:rPr lang="ar-IQ" smtClean="0"/>
              <a:pPr/>
              <a:t>14/05/1445</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435D0BA2-88FE-402E-AE8B-1128F8A587A9}" type="slidenum">
              <a:rPr lang="ar-IQ" smtClean="0"/>
              <a:pPr/>
              <a:t>‹#›</a:t>
            </a:fld>
            <a:endParaRPr lang="ar-IQ"/>
          </a:p>
        </p:txBody>
      </p:sp>
    </p:spTree>
    <p:extLst>
      <p:ext uri="{BB962C8B-B14F-4D97-AF65-F5344CB8AC3E}">
        <p14:creationId xmlns:p14="http://schemas.microsoft.com/office/powerpoint/2010/main" val="10080792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B6602F9-FDE7-48F9-8FD9-7B97E870F6F3}" type="datetimeFigureOut">
              <a:rPr lang="ar-IQ" smtClean="0"/>
              <a:pPr/>
              <a:t>14/05/1445</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35D0BA2-88FE-402E-AE8B-1128F8A587A9}" type="slidenum">
              <a:rPr lang="ar-IQ" smtClean="0"/>
              <a:pPr/>
              <a:t>‹#›</a:t>
            </a:fld>
            <a:endParaRPr lang="ar-IQ"/>
          </a:p>
        </p:txBody>
      </p:sp>
    </p:spTree>
    <p:extLst>
      <p:ext uri="{BB962C8B-B14F-4D97-AF65-F5344CB8AC3E}">
        <p14:creationId xmlns:p14="http://schemas.microsoft.com/office/powerpoint/2010/main" val="3439223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 name="Picture 5"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0B6602F9-FDE7-48F9-8FD9-7B97E870F6F3}" type="datetimeFigureOut">
              <a:rPr lang="ar-IQ" smtClean="0"/>
              <a:pPr/>
              <a:t>14/05/1445</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435D0BA2-88FE-402E-AE8B-1128F8A587A9}" type="slidenum">
              <a:rPr lang="ar-IQ" smtClean="0"/>
              <a:pPr/>
              <a:t>‹#›</a:t>
            </a:fld>
            <a:endParaRPr lang="ar-IQ"/>
          </a:p>
        </p:txBody>
      </p:sp>
    </p:spTree>
    <p:extLst>
      <p:ext uri="{BB962C8B-B14F-4D97-AF65-F5344CB8AC3E}">
        <p14:creationId xmlns:p14="http://schemas.microsoft.com/office/powerpoint/2010/main" val="398574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2951766"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3808547" y="609601"/>
            <a:ext cx="4650122"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331" y="2632852"/>
            <a:ext cx="2951767"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B6602F9-FDE7-48F9-8FD9-7B97E870F6F3}" type="datetimeFigureOut">
              <a:rPr lang="ar-IQ" smtClean="0"/>
              <a:pPr/>
              <a:t>14/05/1445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35D0BA2-88FE-402E-AE8B-1128F8A587A9}" type="slidenum">
              <a:rPr lang="ar-IQ" smtClean="0"/>
              <a:pPr/>
              <a:t>‹#›</a:t>
            </a:fld>
            <a:endParaRPr lang="ar-IQ"/>
          </a:p>
        </p:txBody>
      </p:sp>
    </p:spTree>
    <p:extLst>
      <p:ext uri="{BB962C8B-B14F-4D97-AF65-F5344CB8AC3E}">
        <p14:creationId xmlns:p14="http://schemas.microsoft.com/office/powerpoint/2010/main" val="11682305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2" y="609600"/>
            <a:ext cx="4129618"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004270" y="609601"/>
            <a:ext cx="3005851"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346" y="2632853"/>
            <a:ext cx="4129604"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B6602F9-FDE7-48F9-8FD9-7B97E870F6F3}" type="datetimeFigureOut">
              <a:rPr lang="ar-IQ" smtClean="0"/>
              <a:pPr/>
              <a:t>14/05/1445</a:t>
            </a:fld>
            <a:endParaRPr lang="ar-IQ"/>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35D0BA2-88FE-402E-AE8B-1128F8A587A9}" type="slidenum">
              <a:rPr lang="ar-IQ" smtClean="0"/>
              <a:pPr/>
              <a:t>‹#›</a:t>
            </a:fld>
            <a:endParaRPr lang="ar-IQ"/>
          </a:p>
        </p:txBody>
      </p:sp>
    </p:spTree>
    <p:extLst>
      <p:ext uri="{BB962C8B-B14F-4D97-AF65-F5344CB8AC3E}">
        <p14:creationId xmlns:p14="http://schemas.microsoft.com/office/powerpoint/2010/main" val="1158832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685332" y="618518"/>
            <a:ext cx="7773338"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331" y="2367094"/>
            <a:ext cx="7773339"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59053" y="5883276"/>
            <a:ext cx="2057400" cy="365125"/>
          </a:xfrm>
          <a:prstGeom prst="rect">
            <a:avLst/>
          </a:prstGeom>
        </p:spPr>
        <p:txBody>
          <a:bodyPr vert="horz" lIns="91440" tIns="45720" rIns="91440" bIns="45720" rtlCol="0" anchor="ctr"/>
          <a:lstStyle>
            <a:lvl1pPr algn="r">
              <a:defRPr sz="1000">
                <a:solidFill>
                  <a:schemeClr val="tx1"/>
                </a:solidFill>
              </a:defRPr>
            </a:lvl1pPr>
          </a:lstStyle>
          <a:p>
            <a:fld id="{0B6602F9-FDE7-48F9-8FD9-7B97E870F6F3}" type="datetimeFigureOut">
              <a:rPr lang="ar-IQ" smtClean="0"/>
              <a:pPr/>
              <a:t>14/05/1445</a:t>
            </a:fld>
            <a:endParaRPr lang="ar-IQ"/>
          </a:p>
        </p:txBody>
      </p:sp>
      <p:sp>
        <p:nvSpPr>
          <p:cNvPr id="5" name="Footer Placeholder 4"/>
          <p:cNvSpPr>
            <a:spLocks noGrp="1"/>
          </p:cNvSpPr>
          <p:nvPr>
            <p:ph type="ftr" sz="quarter" idx="3"/>
          </p:nvPr>
        </p:nvSpPr>
        <p:spPr>
          <a:xfrm>
            <a:off x="685331" y="5883276"/>
            <a:ext cx="5004665" cy="365125"/>
          </a:xfrm>
          <a:prstGeom prst="rect">
            <a:avLst/>
          </a:prstGeom>
        </p:spPr>
        <p:txBody>
          <a:bodyPr vert="horz" lIns="91440" tIns="45720" rIns="91440" bIns="45720" rtlCol="0" anchor="ctr"/>
          <a:lstStyle>
            <a:lvl1pPr algn="l">
              <a:defRPr sz="1000">
                <a:solidFill>
                  <a:schemeClr val="tx1"/>
                </a:solidFill>
              </a:defRPr>
            </a:lvl1pPr>
          </a:lstStyle>
          <a:p>
            <a:endParaRPr lang="ar-IQ"/>
          </a:p>
        </p:txBody>
      </p:sp>
      <p:sp>
        <p:nvSpPr>
          <p:cNvPr id="6" name="Slide Number Placeholder 5"/>
          <p:cNvSpPr>
            <a:spLocks noGrp="1"/>
          </p:cNvSpPr>
          <p:nvPr>
            <p:ph type="sldNum" sz="quarter" idx="4"/>
          </p:nvPr>
        </p:nvSpPr>
        <p:spPr>
          <a:xfrm>
            <a:off x="7885509" y="5883276"/>
            <a:ext cx="573161" cy="365125"/>
          </a:xfrm>
          <a:prstGeom prst="rect">
            <a:avLst/>
          </a:prstGeom>
        </p:spPr>
        <p:txBody>
          <a:bodyPr vert="horz" lIns="91440" tIns="45720" rIns="91440" bIns="45720" rtlCol="0" anchor="ctr"/>
          <a:lstStyle>
            <a:lvl1pPr algn="r">
              <a:defRPr sz="1000">
                <a:solidFill>
                  <a:schemeClr val="tx1"/>
                </a:solidFill>
              </a:defRPr>
            </a:lvl1pPr>
          </a:lstStyle>
          <a:p>
            <a:fld id="{435D0BA2-88FE-402E-AE8B-1128F8A587A9}" type="slidenum">
              <a:rPr lang="ar-IQ" smtClean="0"/>
              <a:pPr/>
              <a:t>‹#›</a:t>
            </a:fld>
            <a:endParaRPr lang="ar-IQ"/>
          </a:p>
        </p:txBody>
      </p:sp>
    </p:spTree>
    <p:extLst>
      <p:ext uri="{BB962C8B-B14F-4D97-AF65-F5344CB8AC3E}">
        <p14:creationId xmlns:p14="http://schemas.microsoft.com/office/powerpoint/2010/main" val="3164608118"/>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 id="2147483743" r:id="rId12"/>
    <p:sldLayoutId id="2147483744" r:id="rId13"/>
    <p:sldLayoutId id="2147483745" r:id="rId14"/>
    <p:sldLayoutId id="2147483746" r:id="rId15"/>
    <p:sldLayoutId id="2147483747" r:id="rId16"/>
    <p:sldLayoutId id="2147483748" r:id="rId17"/>
    <p:sldLayoutId id="2147483749" r:id="rId18"/>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571480"/>
            <a:ext cx="7772400" cy="2671780"/>
          </a:xfrm>
        </p:spPr>
        <p:txBody>
          <a:bodyPr/>
          <a:lstStyle/>
          <a:p>
            <a:pPr algn="ctr"/>
            <a:r>
              <a:rPr lang="ar-IQ" dirty="0">
                <a:solidFill>
                  <a:schemeClr val="tx1">
                    <a:lumMod val="95000"/>
                    <a:lumOff val="5000"/>
                  </a:schemeClr>
                </a:solidFill>
                <a:latin typeface="Sakkal Majalla" panose="02000000000000000000" pitchFamily="2" charset="-78"/>
                <a:cs typeface="Sakkal Majalla" panose="02000000000000000000" pitchFamily="2" charset="-78"/>
              </a:rPr>
              <a:t>الكشف المبكر عن </a:t>
            </a:r>
            <a:r>
              <a:rPr lang="ar-IQ" dirty="0">
                <a:solidFill>
                  <a:srgbClr val="FF00FF"/>
                </a:solidFill>
                <a:latin typeface="Sakkal Majalla" panose="02000000000000000000" pitchFamily="2" charset="-78"/>
                <a:cs typeface="Sakkal Majalla" panose="02000000000000000000" pitchFamily="2" charset="-78"/>
              </a:rPr>
              <a:t>سرطان عنق الرحم </a:t>
            </a:r>
            <a:r>
              <a:rPr lang="ar-IQ" dirty="0">
                <a:solidFill>
                  <a:schemeClr val="tx1">
                    <a:lumMod val="95000"/>
                    <a:lumOff val="5000"/>
                  </a:schemeClr>
                </a:solidFill>
                <a:latin typeface="Sakkal Majalla" panose="02000000000000000000" pitchFamily="2" charset="-78"/>
                <a:cs typeface="Sakkal Majalla" panose="02000000000000000000" pitchFamily="2" charset="-78"/>
              </a:rPr>
              <a:t>هو اقصر الطرق للعلاج من المرض</a:t>
            </a:r>
          </a:p>
        </p:txBody>
      </p:sp>
      <p:sp>
        <p:nvSpPr>
          <p:cNvPr id="3" name="Subtitle 2"/>
          <p:cNvSpPr>
            <a:spLocks noGrp="1"/>
          </p:cNvSpPr>
          <p:nvPr>
            <p:ph type="subTitle" idx="1"/>
          </p:nvPr>
        </p:nvSpPr>
        <p:spPr/>
        <p:txBody>
          <a:bodyPr/>
          <a:lstStyle/>
          <a:p>
            <a:pPr algn="ctr"/>
            <a:r>
              <a:rPr lang="ar-IQ" b="1" dirty="0">
                <a:solidFill>
                  <a:schemeClr val="tx1"/>
                </a:solidFill>
                <a:latin typeface="Sakkal Majalla" panose="02000000000000000000" pitchFamily="2" charset="-78"/>
                <a:cs typeface="Sakkal Majalla" panose="02000000000000000000" pitchFamily="2" charset="-78"/>
              </a:rPr>
              <a:t>ا.م.د. كواكب نجم الدين عبدالله</a:t>
            </a:r>
          </a:p>
          <a:p>
            <a:pPr algn="ctr"/>
            <a:r>
              <a:rPr lang="ar-IQ" b="1">
                <a:solidFill>
                  <a:schemeClr val="tx1"/>
                </a:solidFill>
                <a:latin typeface="Sakkal Majalla" panose="02000000000000000000" pitchFamily="2" charset="-78"/>
                <a:cs typeface="Sakkal Majalla" panose="02000000000000000000" pitchFamily="2" charset="-78"/>
              </a:rPr>
              <a:t>مديرة المركز الوطني </a:t>
            </a:r>
            <a:r>
              <a:rPr lang="ar-IQ" b="1" dirty="0">
                <a:solidFill>
                  <a:schemeClr val="tx1"/>
                </a:solidFill>
                <a:latin typeface="Sakkal Majalla" panose="02000000000000000000" pitchFamily="2" charset="-78"/>
                <a:cs typeface="Sakkal Majalla" panose="02000000000000000000" pitchFamily="2" charset="-78"/>
              </a:rPr>
              <a:t>الريادي لبحوث السرطان</a:t>
            </a: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dirty="0">
                <a:solidFill>
                  <a:srgbClr val="FF00FF"/>
                </a:solidFill>
                <a:latin typeface="Sakkal Majalla" panose="02000000000000000000" pitchFamily="2" charset="-78"/>
                <a:cs typeface="Sakkal Majalla" panose="02000000000000000000" pitchFamily="2" charset="-78"/>
              </a:rPr>
              <a:t>مراحل سرطان عنق الرحم</a:t>
            </a:r>
          </a:p>
        </p:txBody>
      </p:sp>
      <p:sp>
        <p:nvSpPr>
          <p:cNvPr id="3" name="Content Placeholder 2"/>
          <p:cNvSpPr>
            <a:spLocks noGrp="1"/>
          </p:cNvSpPr>
          <p:nvPr>
            <p:ph idx="1"/>
          </p:nvPr>
        </p:nvSpPr>
        <p:spPr>
          <a:xfrm>
            <a:off x="685331" y="1916832"/>
            <a:ext cx="7773339" cy="4322650"/>
          </a:xfrm>
        </p:spPr>
        <p:txBody>
          <a:bodyPr>
            <a:noAutofit/>
          </a:bodyPr>
          <a:lstStyle/>
          <a:p>
            <a:pPr algn="r" rtl="1"/>
            <a:r>
              <a:rPr lang="ar-IQ" sz="2400" u="sng" dirty="0">
                <a:solidFill>
                  <a:srgbClr val="0070C0"/>
                </a:solidFill>
                <a:latin typeface="Sakkal Majalla" panose="02000000000000000000" pitchFamily="2" charset="-78"/>
                <a:cs typeface="Sakkal Majalla" panose="02000000000000000000" pitchFamily="2" charset="-78"/>
              </a:rPr>
              <a:t>المرحلة الاولى </a:t>
            </a:r>
            <a:r>
              <a:rPr lang="ar-IQ" sz="2400" dirty="0">
                <a:solidFill>
                  <a:schemeClr val="tx1">
                    <a:lumMod val="95000"/>
                    <a:lumOff val="5000"/>
                  </a:schemeClr>
                </a:solidFill>
                <a:latin typeface="Sakkal Majalla" panose="02000000000000000000" pitchFamily="2" charset="-78"/>
                <a:cs typeface="Sakkal Majalla" panose="02000000000000000000" pitchFamily="2" charset="-78"/>
              </a:rPr>
              <a:t>: عندما يكون السرطان منحصرا في منطقة عنق الرحم.</a:t>
            </a:r>
          </a:p>
          <a:p>
            <a:pPr algn="r" rtl="1"/>
            <a:r>
              <a:rPr lang="ar-IQ" sz="2400" u="sng" dirty="0">
                <a:solidFill>
                  <a:srgbClr val="0070C0"/>
                </a:solidFill>
                <a:latin typeface="Sakkal Majalla" panose="02000000000000000000" pitchFamily="2" charset="-78"/>
                <a:cs typeface="Sakkal Majalla" panose="02000000000000000000" pitchFamily="2" charset="-78"/>
              </a:rPr>
              <a:t>المرحلة الثانية </a:t>
            </a:r>
            <a:r>
              <a:rPr lang="ar-IQ" sz="2400" dirty="0">
                <a:solidFill>
                  <a:schemeClr val="tx1">
                    <a:lumMod val="95000"/>
                    <a:lumOff val="5000"/>
                  </a:schemeClr>
                </a:solidFill>
                <a:latin typeface="Sakkal Majalla" panose="02000000000000000000" pitchFamily="2" charset="-78"/>
                <a:cs typeface="Sakkal Majalla" panose="02000000000000000000" pitchFamily="2" charset="-78"/>
              </a:rPr>
              <a:t>: عند انتشار المرض خارج عنق الرحم ليصل الى المهبل ولكن دون ان يصل الى جدار الحوض الجانبي اوالجزء السفلي من المهبل .</a:t>
            </a:r>
          </a:p>
          <a:p>
            <a:pPr algn="r" rtl="1"/>
            <a:r>
              <a:rPr lang="ar-IQ" sz="2400" u="sng" dirty="0">
                <a:solidFill>
                  <a:srgbClr val="0070C0"/>
                </a:solidFill>
                <a:latin typeface="Sakkal Majalla" panose="02000000000000000000" pitchFamily="2" charset="-78"/>
                <a:cs typeface="Sakkal Majalla" panose="02000000000000000000" pitchFamily="2" charset="-78"/>
              </a:rPr>
              <a:t>المرحلة الثالثة </a:t>
            </a:r>
            <a:r>
              <a:rPr lang="ar-IQ" sz="2400" dirty="0">
                <a:solidFill>
                  <a:schemeClr val="tx1">
                    <a:lumMod val="95000"/>
                    <a:lumOff val="5000"/>
                  </a:schemeClr>
                </a:solidFill>
                <a:latin typeface="Sakkal Majalla" panose="02000000000000000000" pitchFamily="2" charset="-78"/>
                <a:cs typeface="Sakkal Majalla" panose="02000000000000000000" pitchFamily="2" charset="-78"/>
              </a:rPr>
              <a:t>: عندما ينتشر السرطان خارج عنق الرحم الى منطقة الحوض او المثانة او المستقيم .</a:t>
            </a:r>
          </a:p>
          <a:p>
            <a:pPr algn="r" rtl="1"/>
            <a:r>
              <a:rPr lang="ar-IQ" sz="2400" u="sng" dirty="0">
                <a:solidFill>
                  <a:srgbClr val="0070C0"/>
                </a:solidFill>
                <a:latin typeface="Sakkal Majalla" panose="02000000000000000000" pitchFamily="2" charset="-78"/>
                <a:cs typeface="Sakkal Majalla" panose="02000000000000000000" pitchFamily="2" charset="-78"/>
              </a:rPr>
              <a:t>المرحلة الرابعة </a:t>
            </a:r>
            <a:r>
              <a:rPr lang="ar-IQ" sz="2400" dirty="0">
                <a:solidFill>
                  <a:schemeClr val="tx1">
                    <a:lumMod val="95000"/>
                    <a:lumOff val="5000"/>
                  </a:schemeClr>
                </a:solidFill>
                <a:latin typeface="Sakkal Majalla" panose="02000000000000000000" pitchFamily="2" charset="-78"/>
                <a:cs typeface="Sakkal Majalla" panose="02000000000000000000" pitchFamily="2" charset="-78"/>
              </a:rPr>
              <a:t>: المرحلة المتقدمة جدا حين ينتشرالورم الى اعراضاء الجسم المختلفة البعيدة عن الحوض مثل الرئتين والكبد والعظام.</a:t>
            </a:r>
          </a:p>
        </p:txBody>
      </p:sp>
    </p:spTree>
  </p:cSld>
  <p:clrMapOvr>
    <a:masterClrMapping/>
  </p:clrMapOvr>
  <p:transition spd="slow">
    <p:randomBar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user\Downloads\WhatsApp Image 2023-09-19 at 1.19.15 PM (1).jpeg"/>
          <p:cNvPicPr>
            <a:picLocks noChangeAspect="1" noChangeArrowheads="1"/>
          </p:cNvPicPr>
          <p:nvPr/>
        </p:nvPicPr>
        <p:blipFill>
          <a:blip r:embed="rId2"/>
          <a:srcRect/>
          <a:stretch>
            <a:fillRect/>
          </a:stretch>
        </p:blipFill>
        <p:spPr bwMode="auto">
          <a:xfrm>
            <a:off x="4786314" y="714356"/>
            <a:ext cx="4143404" cy="5000660"/>
          </a:xfrm>
          <a:prstGeom prst="rect">
            <a:avLst/>
          </a:prstGeom>
          <a:noFill/>
        </p:spPr>
      </p:pic>
      <p:pic>
        <p:nvPicPr>
          <p:cNvPr id="9219" name="Picture 3" descr="C:\Users\user\Downloads\WhatsApp Image 2023-09-19 at 1.19.15 PM.jpeg"/>
          <p:cNvPicPr>
            <a:picLocks noChangeAspect="1" noChangeArrowheads="1"/>
          </p:cNvPicPr>
          <p:nvPr/>
        </p:nvPicPr>
        <p:blipFill>
          <a:blip r:embed="rId3"/>
          <a:srcRect/>
          <a:stretch>
            <a:fillRect/>
          </a:stretch>
        </p:blipFill>
        <p:spPr bwMode="auto">
          <a:xfrm>
            <a:off x="571472" y="785794"/>
            <a:ext cx="3786214" cy="4857784"/>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5786" y="357166"/>
            <a:ext cx="7772400" cy="1470025"/>
          </a:xfrm>
        </p:spPr>
        <p:txBody>
          <a:bodyPr>
            <a:normAutofit/>
          </a:bodyPr>
          <a:lstStyle/>
          <a:p>
            <a:pPr rtl="1"/>
            <a:r>
              <a:rPr lang="ar-IQ" dirty="0">
                <a:solidFill>
                  <a:srgbClr val="FF00FF"/>
                </a:solidFill>
                <a:latin typeface="Sakkal Majalla" panose="02000000000000000000" pitchFamily="2" charset="-78"/>
                <a:cs typeface="Sakkal Majalla" panose="02000000000000000000" pitchFamily="2" charset="-78"/>
              </a:rPr>
              <a:t>اعراض الاصابة بسرطان عنق الرحم والافات ماقبل السرطانية</a:t>
            </a:r>
          </a:p>
        </p:txBody>
      </p:sp>
      <p:sp>
        <p:nvSpPr>
          <p:cNvPr id="3" name="Subtitle 2"/>
          <p:cNvSpPr>
            <a:spLocks noGrp="1"/>
          </p:cNvSpPr>
          <p:nvPr>
            <p:ph type="subTitle" idx="1"/>
          </p:nvPr>
        </p:nvSpPr>
        <p:spPr>
          <a:xfrm>
            <a:off x="642910" y="1857364"/>
            <a:ext cx="7858180" cy="4500594"/>
          </a:xfrm>
        </p:spPr>
        <p:txBody>
          <a:bodyPr>
            <a:noAutofit/>
          </a:bodyPr>
          <a:lstStyle/>
          <a:p>
            <a:pPr algn="r" rtl="1"/>
            <a:r>
              <a:rPr lang="ar-IQ" sz="2800" dirty="0">
                <a:solidFill>
                  <a:schemeClr val="tx1">
                    <a:lumMod val="95000"/>
                    <a:lumOff val="5000"/>
                  </a:schemeClr>
                </a:solidFill>
                <a:latin typeface="Sakkal Majalla" panose="02000000000000000000" pitchFamily="2" charset="-78"/>
                <a:cs typeface="Sakkal Majalla" panose="02000000000000000000" pitchFamily="2" charset="-78"/>
              </a:rPr>
              <a:t> من ابرز تلك الاعراض هي : </a:t>
            </a:r>
          </a:p>
          <a:p>
            <a:pPr algn="r" rtl="1"/>
            <a:r>
              <a:rPr lang="ar-IQ" sz="2800" dirty="0">
                <a:solidFill>
                  <a:schemeClr val="tx1">
                    <a:lumMod val="95000"/>
                    <a:lumOff val="5000"/>
                  </a:schemeClr>
                </a:solidFill>
                <a:latin typeface="Sakkal Majalla" panose="02000000000000000000" pitchFamily="2" charset="-78"/>
                <a:cs typeface="Sakkal Majalla" panose="02000000000000000000" pitchFamily="2" charset="-78"/>
              </a:rPr>
              <a:t>1. افرازات مهبلية غير طبيعية عادة ماتكون ذات رائحة كريهة . </a:t>
            </a:r>
          </a:p>
          <a:p>
            <a:pPr algn="r" rtl="1"/>
            <a:r>
              <a:rPr lang="ar-IQ" sz="2800" dirty="0">
                <a:solidFill>
                  <a:schemeClr val="tx1">
                    <a:lumMod val="95000"/>
                    <a:lumOff val="5000"/>
                  </a:schemeClr>
                </a:solidFill>
                <a:latin typeface="Sakkal Majalla" panose="02000000000000000000" pitchFamily="2" charset="-78"/>
                <a:cs typeface="Sakkal Majalla" panose="02000000000000000000" pitchFamily="2" charset="-78"/>
              </a:rPr>
              <a:t>2. الم يحدث قبل الاتصال الجنسي والم الحوض الذي يمتدد الى الساقين . 3. النزف المهبلي الذي يتبع الجماع او النزف الغزير الذي يحدث خارج اوقات الدورة الشهرية.</a:t>
            </a:r>
          </a:p>
          <a:p>
            <a:pPr algn="r" rtl="1"/>
            <a:r>
              <a:rPr lang="ar-IQ" sz="2800" dirty="0">
                <a:solidFill>
                  <a:schemeClr val="tx1">
                    <a:lumMod val="95000"/>
                    <a:lumOff val="5000"/>
                  </a:schemeClr>
                </a:solidFill>
                <a:latin typeface="Sakkal Majalla" panose="02000000000000000000" pitchFamily="2" charset="-78"/>
                <a:cs typeface="Sakkal Majalla" panose="02000000000000000000" pitchFamily="2" charset="-78"/>
              </a:rPr>
              <a:t>4. وفي حالات متقدمة قد يسبب المرض انتشار تبول دموي او نزف اثناء التبرز اذا ما وصل المرض الى المثانة والمستقيم.</a:t>
            </a:r>
          </a:p>
        </p:txBody>
      </p:sp>
    </p:spTree>
  </p:cSld>
  <p:clrMapOvr>
    <a:masterClrMapping/>
  </p:clrMapOvr>
  <p:transition spd="slow">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71472" y="1285860"/>
            <a:ext cx="8072494" cy="4429156"/>
          </a:xfrm>
        </p:spPr>
        <p:txBody>
          <a:bodyPr/>
          <a:lstStyle/>
          <a:p>
            <a:pPr algn="r" rtl="1"/>
            <a:r>
              <a:rPr lang="ar-IQ" dirty="0">
                <a:solidFill>
                  <a:schemeClr val="tx1">
                    <a:lumMod val="95000"/>
                    <a:lumOff val="5000"/>
                  </a:schemeClr>
                </a:solidFill>
              </a:rPr>
              <a:t> </a:t>
            </a:r>
            <a:r>
              <a:rPr lang="ar-IQ" sz="3200" dirty="0">
                <a:solidFill>
                  <a:schemeClr val="tx1">
                    <a:lumMod val="95000"/>
                    <a:lumOff val="5000"/>
                  </a:schemeClr>
                </a:solidFill>
                <a:latin typeface="Sakkal Majalla" panose="02000000000000000000" pitchFamily="2" charset="-78"/>
                <a:cs typeface="Sakkal Majalla" panose="02000000000000000000" pitchFamily="2" charset="-78"/>
              </a:rPr>
              <a:t>اما عند المرأة المصابة بفيروس الورم الحليمي البشري تكون بدون اعراض ، او قد تظهر على شكل ثأليل في المنطقة التناسلية التي تشمل منطقة الفرج او المهبل او عنق الرحم او الشرج . وقد يصاحب ظهورالثأليل احساس بالحكة او الالم او عدم الراحة في منطقة الاصابة .</a:t>
            </a:r>
          </a:p>
          <a:p>
            <a:pPr algn="r" rtl="1"/>
            <a:r>
              <a:rPr lang="ar-IQ" sz="3200" dirty="0">
                <a:solidFill>
                  <a:srgbClr val="FF0000"/>
                </a:solidFill>
                <a:latin typeface="Sakkal Majalla" panose="02000000000000000000" pitchFamily="2" charset="-78"/>
                <a:cs typeface="Sakkal Majalla" panose="02000000000000000000" pitchFamily="2" charset="-78"/>
              </a:rPr>
              <a:t>ولذا فان ظهور مثل تلك الاعراض يحتم على المريضة الاسراع الى استشارة الطبيبة المختصة.</a:t>
            </a:r>
          </a:p>
        </p:txBody>
      </p:sp>
    </p:spTree>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descr="blob:https://web.whatsapp.com/9ae85b00-4b26-42f6-9571-d762afb99c83"/>
          <p:cNvSpPr>
            <a:spLocks noChangeAspect="1" noChangeArrowheads="1"/>
          </p:cNvSpPr>
          <p:nvPr/>
        </p:nvSpPr>
        <p:spPr bwMode="auto">
          <a:xfrm>
            <a:off x="89233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ar-IQ"/>
          </a:p>
        </p:txBody>
      </p:sp>
      <p:sp>
        <p:nvSpPr>
          <p:cNvPr id="1028" name="AutoShape 4" descr="blob:https://web.whatsapp.com/90d06148-ca76-4eff-aa6a-2282234b565b"/>
          <p:cNvSpPr>
            <a:spLocks noChangeAspect="1" noChangeArrowheads="1"/>
          </p:cNvSpPr>
          <p:nvPr/>
        </p:nvSpPr>
        <p:spPr bwMode="auto">
          <a:xfrm>
            <a:off x="89233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ar-IQ"/>
          </a:p>
        </p:txBody>
      </p:sp>
      <p:pic>
        <p:nvPicPr>
          <p:cNvPr id="1029" name="Picture 5" descr="C:\Users\user\Desktop\567af395-03a6-4974-bcdd-b8d3d67bf752.jpg"/>
          <p:cNvPicPr>
            <a:picLocks noChangeAspect="1" noChangeArrowheads="1"/>
          </p:cNvPicPr>
          <p:nvPr/>
        </p:nvPicPr>
        <p:blipFill>
          <a:blip r:embed="rId2"/>
          <a:srcRect/>
          <a:stretch>
            <a:fillRect/>
          </a:stretch>
        </p:blipFill>
        <p:spPr bwMode="auto">
          <a:xfrm>
            <a:off x="428596" y="0"/>
            <a:ext cx="4500594" cy="6500834"/>
          </a:xfrm>
          <a:prstGeom prst="rect">
            <a:avLst/>
          </a:prstGeom>
          <a:ln>
            <a:noFill/>
          </a:ln>
          <a:effectLst>
            <a:softEdge rad="112500"/>
          </a:effectLst>
        </p:spPr>
      </p:pic>
      <p:pic>
        <p:nvPicPr>
          <p:cNvPr id="5" name="Picture 4" descr="صورة.jpg"/>
          <p:cNvPicPr>
            <a:picLocks noChangeAspect="1"/>
          </p:cNvPicPr>
          <p:nvPr/>
        </p:nvPicPr>
        <p:blipFill>
          <a:blip r:embed="rId3"/>
          <a:stretch>
            <a:fillRect/>
          </a:stretch>
        </p:blipFill>
        <p:spPr>
          <a:xfrm>
            <a:off x="5072066" y="428604"/>
            <a:ext cx="3786214" cy="5429288"/>
          </a:xfrm>
          <a:prstGeom prst="rect">
            <a:avLst/>
          </a:prstGeom>
          <a:ln>
            <a:noFill/>
          </a:ln>
          <a:effectLst>
            <a:softEdge rad="112500"/>
          </a:effectLst>
        </p:spPr>
      </p:pic>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214291"/>
            <a:ext cx="7772400" cy="1071570"/>
          </a:xfrm>
        </p:spPr>
        <p:txBody>
          <a:bodyPr/>
          <a:lstStyle/>
          <a:p>
            <a:r>
              <a:rPr lang="ar-IQ" dirty="0">
                <a:solidFill>
                  <a:srgbClr val="FF00FF"/>
                </a:solidFill>
                <a:latin typeface="Sakkal Majalla" panose="02000000000000000000" pitchFamily="2" charset="-78"/>
                <a:cs typeface="Sakkal Majalla" panose="02000000000000000000" pitchFamily="2" charset="-78"/>
              </a:rPr>
              <a:t>الفحوصات الدورية</a:t>
            </a:r>
          </a:p>
        </p:txBody>
      </p:sp>
      <p:sp>
        <p:nvSpPr>
          <p:cNvPr id="3" name="Subtitle 2"/>
          <p:cNvSpPr>
            <a:spLocks noGrp="1"/>
          </p:cNvSpPr>
          <p:nvPr>
            <p:ph type="subTitle" idx="1"/>
          </p:nvPr>
        </p:nvSpPr>
        <p:spPr>
          <a:xfrm>
            <a:off x="428596" y="1142984"/>
            <a:ext cx="8286808" cy="5357850"/>
          </a:xfrm>
        </p:spPr>
        <p:txBody>
          <a:bodyPr>
            <a:normAutofit/>
          </a:bodyPr>
          <a:lstStyle/>
          <a:p>
            <a:pPr algn="r" rtl="1"/>
            <a:r>
              <a:rPr lang="ar-IQ" b="1" dirty="0">
                <a:solidFill>
                  <a:schemeClr val="tx1">
                    <a:lumMod val="95000"/>
                    <a:lumOff val="5000"/>
                  </a:schemeClr>
                </a:solidFill>
                <a:latin typeface="Sakkal Majalla" panose="02000000000000000000" pitchFamily="2" charset="-78"/>
                <a:cs typeface="Sakkal Majalla" panose="02000000000000000000" pitchFamily="2" charset="-78"/>
              </a:rPr>
              <a:t>واهمها </a:t>
            </a:r>
            <a:r>
              <a:rPr lang="ar-IQ" b="1" dirty="0">
                <a:solidFill>
                  <a:srgbClr val="FF0000"/>
                </a:solidFill>
                <a:latin typeface="Sakkal Majalla" panose="02000000000000000000" pitchFamily="2" charset="-78"/>
                <a:cs typeface="Sakkal Majalla" panose="02000000000000000000" pitchFamily="2" charset="-78"/>
              </a:rPr>
              <a:t>الكشف المبكر عن سرطان عنق الرحم</a:t>
            </a:r>
            <a:endParaRPr lang="ar-IQ" sz="2800" b="1" dirty="0">
              <a:solidFill>
                <a:srgbClr val="FF0000"/>
              </a:solidFill>
              <a:latin typeface="Sakkal Majalla" panose="02000000000000000000" pitchFamily="2" charset="-78"/>
              <a:cs typeface="Sakkal Majalla" panose="02000000000000000000" pitchFamily="2" charset="-78"/>
            </a:endParaRPr>
          </a:p>
          <a:p>
            <a:pPr algn="r" rtl="1"/>
            <a:r>
              <a:rPr lang="ar-IQ" sz="2800" dirty="0">
                <a:solidFill>
                  <a:schemeClr val="tx1">
                    <a:lumMod val="95000"/>
                    <a:lumOff val="5000"/>
                  </a:schemeClr>
                </a:solidFill>
                <a:latin typeface="Sakkal Majalla" panose="02000000000000000000" pitchFamily="2" charset="-78"/>
                <a:cs typeface="Sakkal Majalla" panose="02000000000000000000" pitchFamily="2" charset="-78"/>
              </a:rPr>
              <a:t>ينمو السرطان داخل خلايا عنق الرحم عادة ببطأ ويمر بفترة حضانة طويلة الامد قد تصل الى 10 سنوات قبل ان تظهر العلامات الاولى للاصابة به ( كما اشرنا سابقا ) ولذا فقد اثبتت الدراسات العالمية ان سرطان عنق الرحم يمكن السيطرة عليه بسهوله عن طريق الكشف او التحري المبكر وذلك لان معظم التغيرات التي تطرأ على خلايا عنق الرحم والتي قد تؤدي بالتالي الى الاصابة بالسرطان ، عادة ما يسهل معالجتها في مراحلها الابتدائية اذا ما تم اكتشافها وتشخيصها مبكرا وهي في مرحلة ( </a:t>
            </a:r>
            <a:r>
              <a:rPr lang="ar-IQ" sz="2800" dirty="0">
                <a:solidFill>
                  <a:srgbClr val="FF0000"/>
                </a:solidFill>
                <a:latin typeface="Sakkal Majalla" panose="02000000000000000000" pitchFamily="2" charset="-78"/>
                <a:cs typeface="Sakkal Majalla" panose="02000000000000000000" pitchFamily="2" charset="-78"/>
              </a:rPr>
              <a:t>الحثل</a:t>
            </a:r>
            <a:r>
              <a:rPr lang="ar-IQ" sz="2800" dirty="0">
                <a:solidFill>
                  <a:schemeClr val="tx1">
                    <a:lumMod val="95000"/>
                    <a:lumOff val="5000"/>
                  </a:schemeClr>
                </a:solidFill>
                <a:latin typeface="Sakkal Majalla" panose="02000000000000000000" pitchFamily="2" charset="-78"/>
                <a:cs typeface="Sakkal Majalla" panose="02000000000000000000" pitchFamily="2" charset="-78"/>
              </a:rPr>
              <a:t> ) ولاسيما ان </a:t>
            </a:r>
            <a:r>
              <a:rPr lang="ar-IQ" sz="2800" dirty="0">
                <a:solidFill>
                  <a:srgbClr val="FF0000"/>
                </a:solidFill>
                <a:latin typeface="Sakkal Majalla" panose="02000000000000000000" pitchFamily="2" charset="-78"/>
                <a:cs typeface="Sakkal Majalla" panose="02000000000000000000" pitchFamily="2" charset="-78"/>
              </a:rPr>
              <a:t>85% </a:t>
            </a:r>
            <a:r>
              <a:rPr lang="ar-IQ" sz="2800" dirty="0">
                <a:solidFill>
                  <a:schemeClr val="tx1">
                    <a:lumMod val="95000"/>
                    <a:lumOff val="5000"/>
                  </a:schemeClr>
                </a:solidFill>
                <a:latin typeface="Sakkal Majalla" panose="02000000000000000000" pitchFamily="2" charset="-78"/>
                <a:cs typeface="Sakkal Majalla" panose="02000000000000000000" pitchFamily="2" charset="-78"/>
              </a:rPr>
              <a:t>تقريبا من حالات الحثل هي من النوع الخفيف التي قد تختفي تماما بعد معالجة الخمج المرافق او العلة المسببة لها.</a:t>
            </a:r>
          </a:p>
        </p:txBody>
      </p:sp>
    </p:spTree>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142852"/>
            <a:ext cx="8229600" cy="1857388"/>
          </a:xfrm>
        </p:spPr>
        <p:txBody>
          <a:bodyPr>
            <a:normAutofit/>
          </a:bodyPr>
          <a:lstStyle/>
          <a:p>
            <a:pPr algn="just" rtl="1"/>
            <a:r>
              <a:rPr lang="ar-IQ" sz="3200" dirty="0">
                <a:solidFill>
                  <a:srgbClr val="C00000"/>
                </a:solidFill>
                <a:latin typeface="Sakkal Majalla" panose="02000000000000000000" pitchFamily="2" charset="-78"/>
                <a:cs typeface="Sakkal Majalla" panose="02000000000000000000" pitchFamily="2" charset="-78"/>
              </a:rPr>
              <a:t>وفقا لمنهجية المتبعة من قبل منظمة الصحة العالمية هناك ثلاث طرق رئيسية عالمية للكشف المبكر عن سرطان عنق الرحم وهي :</a:t>
            </a:r>
          </a:p>
        </p:txBody>
      </p:sp>
      <p:sp>
        <p:nvSpPr>
          <p:cNvPr id="3" name="Content Placeholder 2"/>
          <p:cNvSpPr>
            <a:spLocks noGrp="1"/>
          </p:cNvSpPr>
          <p:nvPr>
            <p:ph idx="1"/>
          </p:nvPr>
        </p:nvSpPr>
        <p:spPr>
          <a:xfrm>
            <a:off x="457200" y="1857364"/>
            <a:ext cx="8229600" cy="4268799"/>
          </a:xfrm>
        </p:spPr>
        <p:txBody>
          <a:bodyPr>
            <a:normAutofit/>
          </a:bodyPr>
          <a:lstStyle/>
          <a:p>
            <a:pPr marL="514350" indent="-514350" algn="r" rtl="1">
              <a:buAutoNum type="arabicPeriod"/>
            </a:pPr>
            <a:r>
              <a:rPr lang="ar-IQ" b="1" dirty="0">
                <a:solidFill>
                  <a:srgbClr val="FF0000"/>
                </a:solidFill>
                <a:latin typeface="Sakkal Majalla" panose="02000000000000000000" pitchFamily="2" charset="-78"/>
                <a:cs typeface="Sakkal Majalla" panose="02000000000000000000" pitchFamily="2" charset="-78"/>
              </a:rPr>
              <a:t>مسحة عنق الرحم    </a:t>
            </a:r>
            <a:r>
              <a:rPr lang="en-US" dirty="0">
                <a:solidFill>
                  <a:srgbClr val="FF0000"/>
                </a:solidFill>
              </a:rPr>
              <a:t>Pap smear</a:t>
            </a:r>
            <a:r>
              <a:rPr lang="ar-IQ" dirty="0">
                <a:solidFill>
                  <a:srgbClr val="FF0000"/>
                </a:solidFill>
              </a:rPr>
              <a:t> </a:t>
            </a:r>
          </a:p>
          <a:p>
            <a:pPr marL="0" indent="0" algn="r" rtl="1">
              <a:buNone/>
            </a:pPr>
            <a:r>
              <a:rPr lang="ar-IQ" dirty="0">
                <a:solidFill>
                  <a:schemeClr val="tx1">
                    <a:lumMod val="95000"/>
                    <a:lumOff val="5000"/>
                  </a:schemeClr>
                </a:solidFill>
              </a:rPr>
              <a:t>.</a:t>
            </a:r>
            <a:r>
              <a:rPr lang="ar-IQ" dirty="0">
                <a:solidFill>
                  <a:schemeClr val="tx1">
                    <a:lumMod val="95000"/>
                    <a:lumOff val="5000"/>
                  </a:schemeClr>
                </a:solidFill>
                <a:latin typeface="Sakkal Majalla" panose="02000000000000000000" pitchFamily="2" charset="-78"/>
                <a:cs typeface="Sakkal Majalla" panose="02000000000000000000" pitchFamily="2" charset="-78"/>
              </a:rPr>
              <a:t> يعد هذ الاختيار افضل طرق للتحري عن سرطان عنق الرحم . ان الفحص المجهري للخلايا التي تتقشر تلقائيا من عنق الرحم من خلال ما يسمى بمسحات عنق الرحم او مسحات بابا نيكولا </a:t>
            </a:r>
            <a:r>
              <a:rPr lang="en-US" dirty="0">
                <a:solidFill>
                  <a:schemeClr val="tx1">
                    <a:lumMod val="95000"/>
                    <a:lumOff val="5000"/>
                  </a:schemeClr>
                </a:solidFill>
                <a:latin typeface="Sakkal Majalla" panose="02000000000000000000" pitchFamily="2" charset="-78"/>
                <a:cs typeface="Sakkal Majalla" panose="02000000000000000000" pitchFamily="2" charset="-78"/>
              </a:rPr>
              <a:t>pap smear</a:t>
            </a:r>
            <a:r>
              <a:rPr lang="ar-IQ" dirty="0">
                <a:solidFill>
                  <a:schemeClr val="tx1">
                    <a:lumMod val="95000"/>
                    <a:lumOff val="5000"/>
                  </a:schemeClr>
                </a:solidFill>
                <a:latin typeface="Sakkal Majalla" panose="02000000000000000000" pitchFamily="2" charset="-78"/>
                <a:cs typeface="Sakkal Majalla" panose="02000000000000000000" pitchFamily="2" charset="-78"/>
              </a:rPr>
              <a:t> يؤدي الى اكتشاف الخلايا ما قبل السرطانية وبالتالي سوف يساعد الطبيب على معالجتها والتخلص منها قبل تطورها الى مرحلة سرطان ( </a:t>
            </a:r>
            <a:r>
              <a:rPr lang="ar-IQ" dirty="0">
                <a:solidFill>
                  <a:srgbClr val="FF0000"/>
                </a:solidFill>
                <a:latin typeface="Sakkal Majalla" panose="02000000000000000000" pitchFamily="2" charset="-78"/>
                <a:cs typeface="Sakkal Majalla" panose="02000000000000000000" pitchFamily="2" charset="-78"/>
              </a:rPr>
              <a:t>البين</a:t>
            </a:r>
            <a:r>
              <a:rPr lang="ar-IQ" dirty="0">
                <a:solidFill>
                  <a:schemeClr val="tx1">
                    <a:lumMod val="95000"/>
                    <a:lumOff val="5000"/>
                  </a:schemeClr>
                </a:solidFill>
                <a:latin typeface="Sakkal Majalla" panose="02000000000000000000" pitchFamily="2" charset="-78"/>
                <a:cs typeface="Sakkal Majalla" panose="02000000000000000000" pitchFamily="2" charset="-78"/>
              </a:rPr>
              <a:t> ) الذي يتبعه الغزو والانتشار.</a:t>
            </a:r>
            <a:endParaRPr lang="ar-IQ" dirty="0">
              <a:solidFill>
                <a:schemeClr val="tx1">
                  <a:lumMod val="95000"/>
                  <a:lumOff val="5000"/>
                </a:schemeClr>
              </a:solidFill>
            </a:endParaRPr>
          </a:p>
        </p:txBody>
      </p:sp>
    </p:spTree>
  </p:cSld>
  <p:clrMapOvr>
    <a:masterClrMapping/>
  </p:clrMapOvr>
  <p:transition spd="slow">
    <p:randomBar dir="ver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C:\Users\user\Downloads\WhatsApp Image 2023-09-20 at 11.25.42 AM.jpeg"/>
          <p:cNvPicPr>
            <a:picLocks noChangeAspect="1" noChangeArrowheads="1"/>
          </p:cNvPicPr>
          <p:nvPr/>
        </p:nvPicPr>
        <p:blipFill>
          <a:blip r:embed="rId2"/>
          <a:srcRect/>
          <a:stretch>
            <a:fillRect/>
          </a:stretch>
        </p:blipFill>
        <p:spPr bwMode="auto">
          <a:xfrm>
            <a:off x="4786314" y="571480"/>
            <a:ext cx="4143404" cy="4071966"/>
          </a:xfrm>
          <a:prstGeom prst="rect">
            <a:avLst/>
          </a:prstGeom>
          <a:noFill/>
        </p:spPr>
      </p:pic>
      <p:pic>
        <p:nvPicPr>
          <p:cNvPr id="36867" name="Picture 3" descr="C:\Users\user\Downloads\WhatsApp Image 2023-09-20 at 11.25.41 AM.jpeg"/>
          <p:cNvPicPr>
            <a:picLocks noChangeAspect="1" noChangeArrowheads="1"/>
          </p:cNvPicPr>
          <p:nvPr/>
        </p:nvPicPr>
        <p:blipFill>
          <a:blip r:embed="rId3"/>
          <a:srcRect/>
          <a:stretch>
            <a:fillRect/>
          </a:stretch>
        </p:blipFill>
        <p:spPr bwMode="auto">
          <a:xfrm>
            <a:off x="571472" y="571480"/>
            <a:ext cx="3743330" cy="4000528"/>
          </a:xfrm>
          <a:prstGeom prst="rect">
            <a:avLst/>
          </a:prstGeom>
          <a:noFill/>
        </p:spPr>
      </p:pic>
    </p:spTree>
  </p:cSld>
  <p:clrMapOvr>
    <a:masterClrMapping/>
  </p:clrMapOvr>
  <p:transition spd="slow">
    <p:wheel spokes="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57224" y="1"/>
            <a:ext cx="7772400" cy="1571612"/>
          </a:xfrm>
        </p:spPr>
        <p:txBody>
          <a:bodyPr/>
          <a:lstStyle/>
          <a:p>
            <a:pPr rtl="1"/>
            <a:r>
              <a:rPr lang="ar-IQ" b="1" dirty="0">
                <a:solidFill>
                  <a:schemeClr val="accent1">
                    <a:lumMod val="50000"/>
                  </a:schemeClr>
                </a:solidFill>
                <a:latin typeface="Sakkal Majalla" panose="02000000000000000000" pitchFamily="2" charset="-78"/>
                <a:cs typeface="Sakkal Majalla" panose="02000000000000000000" pitchFamily="2" charset="-78"/>
              </a:rPr>
              <a:t>كيف يتم اجراء فحص مسحة عنق الرحم</a:t>
            </a:r>
          </a:p>
        </p:txBody>
      </p:sp>
      <p:sp>
        <p:nvSpPr>
          <p:cNvPr id="3" name="Subtitle 2"/>
          <p:cNvSpPr>
            <a:spLocks noGrp="1"/>
          </p:cNvSpPr>
          <p:nvPr>
            <p:ph type="subTitle" idx="1"/>
          </p:nvPr>
        </p:nvSpPr>
        <p:spPr>
          <a:xfrm>
            <a:off x="857224" y="1857364"/>
            <a:ext cx="7715304" cy="4500594"/>
          </a:xfrm>
        </p:spPr>
        <p:txBody>
          <a:bodyPr>
            <a:noAutofit/>
          </a:bodyPr>
          <a:lstStyle/>
          <a:p>
            <a:pPr algn="r" rtl="1"/>
            <a:r>
              <a:rPr lang="ar-IQ" sz="2400" dirty="0">
                <a:solidFill>
                  <a:schemeClr val="tx1">
                    <a:lumMod val="95000"/>
                    <a:lumOff val="5000"/>
                  </a:schemeClr>
                </a:solidFill>
                <a:latin typeface="Sakkal Majalla" panose="02000000000000000000" pitchFamily="2" charset="-78"/>
                <a:cs typeface="Sakkal Majalla" panose="02000000000000000000" pitchFamily="2" charset="-78"/>
              </a:rPr>
              <a:t>يفضل اجراء هذا الفحص بعد العشرة ايام الاولى من ابتداء الدورة الشهرية و يجب تفادي الدوش المهبلي او الكريمات و العلاجات المهبلية لمدة يومين قبل الفحص .</a:t>
            </a:r>
          </a:p>
          <a:p>
            <a:pPr algn="r" rtl="1"/>
            <a:r>
              <a:rPr lang="ar-IQ" sz="2400" dirty="0">
                <a:solidFill>
                  <a:schemeClr val="tx2">
                    <a:lumMod val="75000"/>
                  </a:schemeClr>
                </a:solidFill>
                <a:latin typeface="Sakkal Majalla" panose="02000000000000000000" pitchFamily="2" charset="-78"/>
                <a:cs typeface="Sakkal Majalla" panose="02000000000000000000" pitchFamily="2" charset="-78"/>
              </a:rPr>
              <a:t>كيف يتم الفحص ؟</a:t>
            </a:r>
          </a:p>
          <a:p>
            <a:pPr algn="r" rtl="1"/>
            <a:r>
              <a:rPr lang="ar-IQ" sz="2400" dirty="0">
                <a:solidFill>
                  <a:schemeClr val="tx2">
                    <a:lumMod val="75000"/>
                  </a:schemeClr>
                </a:solidFill>
                <a:latin typeface="Sakkal Majalla" panose="02000000000000000000" pitchFamily="2" charset="-78"/>
                <a:cs typeface="Sakkal Majalla" panose="02000000000000000000" pitchFamily="2" charset="-78"/>
              </a:rPr>
              <a:t>تستلقي المريضة على السرير حيث تدخل الطبيبة المنظار المهبلي في داخل المهبل. ومن ثم تؤخذ عينة من الخلايا السطحية لعنق الرحم والمهبل بواسطة ماسحة رقيقة من الخشب او البلاستك او فرشاة خاصة ، وتمسح العينة برفق على شرائح زجاجية يتم تثبيتها مباشرة بالكحول المطلق لمدة 20 دقيقة على الاقل ، بعد ذلك تصبغ الشرائح الزجاجية التي تضم الخلايا قيد الفحص بصبغة بابا نيكولاو الخاصة بالتشخيص الخلوي ومن ثم يتم فحص العينات الخلوية مختبريا تحت المجهر للتأكد من خلوها من الخلايا السرطانية </a:t>
            </a:r>
            <a:r>
              <a:rPr lang="ar-IQ" sz="2400" dirty="0">
                <a:solidFill>
                  <a:schemeClr val="tx2">
                    <a:lumMod val="75000"/>
                  </a:schemeClr>
                </a:solidFill>
              </a:rPr>
              <a:t>.</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331" y="1052736"/>
            <a:ext cx="7773339" cy="4738465"/>
          </a:xfrm>
        </p:spPr>
        <p:txBody>
          <a:bodyPr>
            <a:normAutofit/>
          </a:bodyPr>
          <a:lstStyle/>
          <a:p>
            <a:pPr algn="r" rtl="1">
              <a:buNone/>
            </a:pPr>
            <a:r>
              <a:rPr lang="ar-IQ" sz="2400" dirty="0">
                <a:latin typeface="Sakkal Majalla" panose="02000000000000000000" pitchFamily="2" charset="-78"/>
                <a:cs typeface="Sakkal Majalla" panose="02000000000000000000" pitchFamily="2" charset="-78"/>
              </a:rPr>
              <a:t>ويمتاز هذا الفحص بكونه سريعا ، وسهلا ، وغير مؤلم وهو يعطي نتائج مضمونة دون الحاجة الى تخدير، ولذا عادة ما يمارس داخل المختبرات او العيادات الخارجية.</a:t>
            </a:r>
          </a:p>
          <a:p>
            <a:pPr algn="r" rtl="1">
              <a:buNone/>
            </a:pPr>
            <a:r>
              <a:rPr lang="ar-IQ" sz="2400" dirty="0">
                <a:latin typeface="Sakkal Majalla" panose="02000000000000000000" pitchFamily="2" charset="-78"/>
                <a:cs typeface="Sakkal Majalla" panose="02000000000000000000" pitchFamily="2" charset="-78"/>
              </a:rPr>
              <a:t>وينصح عالميا بالابتداء باجراء الفحص بعد 2-3 سنوات من بدأ الحياة الجنسية و مرة واحدة سنويا ، </a:t>
            </a:r>
          </a:p>
          <a:p>
            <a:pPr algn="r" rtl="1">
              <a:buNone/>
            </a:pPr>
            <a:r>
              <a:rPr lang="ar-IQ" sz="2400" dirty="0">
                <a:latin typeface="Sakkal Majalla" panose="02000000000000000000" pitchFamily="2" charset="-78"/>
                <a:cs typeface="Sakkal Majalla" panose="02000000000000000000" pitchFamily="2" charset="-78"/>
              </a:rPr>
              <a:t>وعند تسجيل 3 مسحات طبيعية متتالية يمكن اجراء هذا الفحص كل 3 سنوات اذا لم تظهر عند المرأة اعراض تدل على وجود المرض ، ويجب ان يستمر ذلك الى عمر 70سنة.</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solidFill>
                  <a:srgbClr val="FF00FF"/>
                </a:solidFill>
                <a:latin typeface="Sakkal Majalla" panose="02000000000000000000" pitchFamily="2" charset="-78"/>
                <a:cs typeface="Sakkal Majalla" panose="02000000000000000000" pitchFamily="2" charset="-78"/>
              </a:rPr>
              <a:t>التعريف بالمرض والوقاية منه</a:t>
            </a:r>
          </a:p>
        </p:txBody>
      </p:sp>
      <p:sp>
        <p:nvSpPr>
          <p:cNvPr id="3" name="Content Placeholder 2"/>
          <p:cNvSpPr>
            <a:spLocks noGrp="1"/>
          </p:cNvSpPr>
          <p:nvPr>
            <p:ph idx="1"/>
          </p:nvPr>
        </p:nvSpPr>
        <p:spPr>
          <a:xfrm>
            <a:off x="685331" y="1988840"/>
            <a:ext cx="7773337" cy="4250642"/>
          </a:xfrm>
        </p:spPr>
        <p:txBody>
          <a:bodyPr>
            <a:normAutofit/>
          </a:bodyPr>
          <a:lstStyle/>
          <a:p>
            <a:pPr algn="r" rtl="1"/>
            <a:r>
              <a:rPr lang="ar-IQ" sz="2800" b="1" dirty="0"/>
              <a:t>ماهو سرطان عنق الرحم </a:t>
            </a:r>
            <a:r>
              <a:rPr lang="en-US" sz="2800" b="1" dirty="0">
                <a:latin typeface="Sakkal Majalla" panose="02000000000000000000" pitchFamily="2" charset="-78"/>
                <a:cs typeface="Sakkal Majalla" panose="02000000000000000000" pitchFamily="2" charset="-78"/>
              </a:rPr>
              <a:t>Cervical Cancer</a:t>
            </a:r>
            <a:r>
              <a:rPr lang="ar-IQ" sz="2800" b="1" dirty="0">
                <a:latin typeface="Sakkal Majalla" panose="02000000000000000000" pitchFamily="2" charset="-78"/>
                <a:cs typeface="Sakkal Majalla" panose="02000000000000000000" pitchFamily="2" charset="-78"/>
              </a:rPr>
              <a:t> </a:t>
            </a:r>
          </a:p>
          <a:p>
            <a:pPr marL="0" indent="0" algn="r" rtl="1">
              <a:buNone/>
            </a:pPr>
            <a:r>
              <a:rPr lang="ar-IQ" sz="2800" dirty="0">
                <a:latin typeface="Sakkal Majalla" panose="02000000000000000000" pitchFamily="2" charset="-78"/>
                <a:cs typeface="Sakkal Majalla" panose="02000000000000000000" pitchFamily="2" charset="-78"/>
              </a:rPr>
              <a:t>سرطان عنق الرحم هو نمو غير طبيعي لخلايا عنق الرحم وهو من اهم انواع السرطان التي يمكن السيطرة عليها ومكافحتها عن طريق الوقاية والكشف المبكر.</a:t>
            </a:r>
          </a:p>
          <a:p>
            <a:pPr marL="0" indent="0" algn="r" rtl="1">
              <a:buNone/>
            </a:pPr>
            <a:r>
              <a:rPr lang="ar-IQ" sz="2800" dirty="0">
                <a:latin typeface="Sakkal Majalla" panose="02000000000000000000" pitchFamily="2" charset="-78"/>
                <a:cs typeface="Sakkal Majalla" panose="02000000000000000000" pitchFamily="2" charset="-78"/>
              </a:rPr>
              <a:t>وذلك لان معظم التغيرات التي تطرأ على خلايا عنق الرحم والمؤدية الى السرطان عادة مايسهل معالجتها اذا ما اكتشفت مبكرا وهي في مرحلتها الابتدائية.</a:t>
            </a:r>
          </a:p>
        </p:txBody>
      </p:sp>
    </p:spTree>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descr="C:\Users\user\Downloads\WhatsApp Image 2023-09-20 at 11.27.06 AM.jpeg"/>
          <p:cNvPicPr>
            <a:picLocks noChangeAspect="1" noChangeArrowheads="1"/>
          </p:cNvPicPr>
          <p:nvPr/>
        </p:nvPicPr>
        <p:blipFill>
          <a:blip r:embed="rId2"/>
          <a:srcRect/>
          <a:stretch>
            <a:fillRect/>
          </a:stretch>
        </p:blipFill>
        <p:spPr bwMode="auto">
          <a:xfrm>
            <a:off x="4500562" y="500042"/>
            <a:ext cx="4395798" cy="4929222"/>
          </a:xfrm>
          <a:prstGeom prst="rect">
            <a:avLst/>
          </a:prstGeom>
          <a:noFill/>
        </p:spPr>
      </p:pic>
      <p:pic>
        <p:nvPicPr>
          <p:cNvPr id="37891" name="Picture 3" descr="C:\Users\user\Downloads\WhatsApp Image 2023-09-20 at 11.33.31 AM.jpeg"/>
          <p:cNvPicPr>
            <a:picLocks noChangeAspect="1" noChangeArrowheads="1"/>
          </p:cNvPicPr>
          <p:nvPr/>
        </p:nvPicPr>
        <p:blipFill>
          <a:blip r:embed="rId3"/>
          <a:srcRect/>
          <a:stretch>
            <a:fillRect/>
          </a:stretch>
        </p:blipFill>
        <p:spPr bwMode="auto">
          <a:xfrm>
            <a:off x="428596" y="571480"/>
            <a:ext cx="3786214" cy="4857784"/>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57224" y="500042"/>
            <a:ext cx="7643866" cy="5715040"/>
          </a:xfrm>
        </p:spPr>
        <p:txBody>
          <a:bodyPr>
            <a:normAutofit/>
          </a:bodyPr>
          <a:lstStyle/>
          <a:p>
            <a:pPr algn="r" rtl="1"/>
            <a:r>
              <a:rPr lang="ar-IQ" sz="2800" b="1" dirty="0">
                <a:solidFill>
                  <a:srgbClr val="C00000"/>
                </a:solidFill>
                <a:latin typeface="Sakkal Majalla" panose="02000000000000000000" pitchFamily="2" charset="-78"/>
                <a:cs typeface="Sakkal Majalla" panose="02000000000000000000" pitchFamily="2" charset="-78"/>
              </a:rPr>
              <a:t>اذا اظهرت المسحة نتائج غير مطمئنة او ما يدل على وجود تغيرات حثلية ، قد يقوم الطبيب بما يلي :</a:t>
            </a:r>
          </a:p>
          <a:p>
            <a:pPr algn="r" rtl="1"/>
            <a:r>
              <a:rPr lang="ar-IQ" sz="2800" dirty="0">
                <a:solidFill>
                  <a:srgbClr val="C00000"/>
                </a:solidFill>
              </a:rPr>
              <a:t>_ </a:t>
            </a:r>
            <a:r>
              <a:rPr lang="ar-IQ" sz="2800" dirty="0">
                <a:solidFill>
                  <a:schemeClr val="tx1">
                    <a:lumMod val="95000"/>
                    <a:lumOff val="5000"/>
                  </a:schemeClr>
                </a:solidFill>
                <a:latin typeface="Sakkal Majalla" panose="02000000000000000000" pitchFamily="2" charset="-78"/>
                <a:cs typeface="Sakkal Majalla" panose="02000000000000000000" pitchFamily="2" charset="-78"/>
              </a:rPr>
              <a:t>اعادة الفحص بعد 3-6 اشهر تكون المريضة قد تعاطت خلالها العلاج الملائم وفقا لمرحلة الحثل المشخصة من قبل الطبيب المختص في علم الامراض ، ومن الجدير بالذكر ان في بعض الاحيان قد تختفي هذه التغيرات تلقائيا بدون علاج.</a:t>
            </a:r>
          </a:p>
          <a:p>
            <a:pPr algn="r" rtl="1"/>
            <a:r>
              <a:rPr lang="ar-IQ" sz="2800" dirty="0">
                <a:solidFill>
                  <a:srgbClr val="C00000"/>
                </a:solidFill>
                <a:latin typeface="Sakkal Majalla" panose="02000000000000000000" pitchFamily="2" charset="-78"/>
                <a:cs typeface="Sakkal Majalla" panose="02000000000000000000" pitchFamily="2" charset="-78"/>
              </a:rPr>
              <a:t>_</a:t>
            </a:r>
            <a:r>
              <a:rPr lang="ar-IQ" sz="2800" dirty="0">
                <a:solidFill>
                  <a:schemeClr val="tx1">
                    <a:lumMod val="95000"/>
                    <a:lumOff val="5000"/>
                  </a:schemeClr>
                </a:solidFill>
                <a:latin typeface="Sakkal Majalla" panose="02000000000000000000" pitchFamily="2" charset="-78"/>
                <a:cs typeface="Sakkal Majalla" panose="02000000000000000000" pitchFamily="2" charset="-78"/>
              </a:rPr>
              <a:t> اخذ عينة من الافرازات المهبلية للتحري عن وجود فايروس الورم الحليمي البشري و الاستعانة بناظور عنق الرحم لتشخيص المناطق المشتبه بها او اجراء عملية بسيطة باخذ خزعة من عنق الرحم.</a:t>
            </a:r>
          </a:p>
          <a:p>
            <a:pPr algn="just"/>
            <a:endParaRPr lang="ar-IQ" dirty="0">
              <a:solidFill>
                <a:srgbClr val="C00000"/>
              </a:solidFill>
            </a:endParaRPr>
          </a:p>
          <a:p>
            <a:pPr algn="just"/>
            <a:endParaRPr lang="ar-IQ" dirty="0"/>
          </a:p>
        </p:txBody>
      </p:sp>
    </p:spTree>
  </p:cSld>
  <p:clrMapOvr>
    <a:masterClrMapping/>
  </p:clrMapOvr>
  <p:transition spd="slow">
    <p:strips/>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0100" y="285728"/>
            <a:ext cx="7772400" cy="1000132"/>
          </a:xfrm>
        </p:spPr>
        <p:txBody>
          <a:bodyPr>
            <a:normAutofit/>
          </a:bodyPr>
          <a:lstStyle/>
          <a:p>
            <a:pPr rtl="1"/>
            <a:r>
              <a:rPr lang="ar-IQ" dirty="0">
                <a:solidFill>
                  <a:srgbClr val="C00000"/>
                </a:solidFill>
                <a:latin typeface="Sakkal Majalla" panose="02000000000000000000" pitchFamily="2" charset="-78"/>
                <a:cs typeface="Sakkal Majalla" panose="02000000000000000000" pitchFamily="2" charset="-78"/>
              </a:rPr>
              <a:t>ناظور عنق الرحم</a:t>
            </a:r>
          </a:p>
        </p:txBody>
      </p:sp>
      <p:sp>
        <p:nvSpPr>
          <p:cNvPr id="3" name="Subtitle 2"/>
          <p:cNvSpPr>
            <a:spLocks noGrp="1"/>
          </p:cNvSpPr>
          <p:nvPr>
            <p:ph type="subTitle" idx="1"/>
          </p:nvPr>
        </p:nvSpPr>
        <p:spPr>
          <a:xfrm>
            <a:off x="428596" y="1428736"/>
            <a:ext cx="8286808" cy="5143536"/>
          </a:xfrm>
        </p:spPr>
        <p:txBody>
          <a:bodyPr/>
          <a:lstStyle/>
          <a:p>
            <a:pPr algn="just"/>
            <a:endParaRPr lang="ar-IQ" dirty="0">
              <a:solidFill>
                <a:schemeClr val="tx1">
                  <a:lumMod val="95000"/>
                  <a:lumOff val="5000"/>
                </a:schemeClr>
              </a:solidFill>
            </a:endParaRPr>
          </a:p>
          <a:p>
            <a:pPr algn="r" rtl="1"/>
            <a:r>
              <a:rPr lang="ar-IQ" dirty="0">
                <a:solidFill>
                  <a:schemeClr val="tx1">
                    <a:lumMod val="95000"/>
                    <a:lumOff val="5000"/>
                  </a:schemeClr>
                </a:solidFill>
                <a:latin typeface="Sakkal Majalla" panose="02000000000000000000" pitchFamily="2" charset="-78"/>
                <a:cs typeface="Sakkal Majalla" panose="02000000000000000000" pitchFamily="2" charset="-78"/>
              </a:rPr>
              <a:t>هو فحص السطح الخارجي لعنق الرحم بواسطة جهاز يحمل عدسة مكبرة واضاءة قوية .</a:t>
            </a:r>
          </a:p>
          <a:p>
            <a:pPr algn="r" rtl="1"/>
            <a:r>
              <a:rPr lang="ar-IQ" dirty="0">
                <a:solidFill>
                  <a:schemeClr val="tx1">
                    <a:lumMod val="95000"/>
                    <a:lumOff val="5000"/>
                  </a:schemeClr>
                </a:solidFill>
                <a:latin typeface="Sakkal Majalla" panose="02000000000000000000" pitchFamily="2" charset="-78"/>
                <a:cs typeface="Sakkal Majalla" panose="02000000000000000000" pitchFamily="2" charset="-78"/>
              </a:rPr>
              <a:t> يساعد الطبيب من التعرف على المناطق غير الطبيعية او المشتبه بها ومن ثم الحصول على خزعة نسيجية من تلك المناطق لغرض فحص النسيج مجهريا والكشف عن الخلايا ماقبل السرطانية او الخلايا السرطانية. </a:t>
            </a:r>
          </a:p>
          <a:p>
            <a:pPr algn="r" rtl="1"/>
            <a:r>
              <a:rPr lang="ar-IQ" dirty="0">
                <a:solidFill>
                  <a:schemeClr val="tx1">
                    <a:lumMod val="95000"/>
                    <a:lumOff val="5000"/>
                  </a:schemeClr>
                </a:solidFill>
                <a:latin typeface="Sakkal Majalla" panose="02000000000000000000" pitchFamily="2" charset="-78"/>
                <a:cs typeface="Sakkal Majalla" panose="02000000000000000000" pitchFamily="2" charset="-78"/>
              </a:rPr>
              <a:t>ومن الممكن الاستعانة بحامض الخليك ( </a:t>
            </a:r>
            <a:r>
              <a:rPr lang="en-US" dirty="0">
                <a:solidFill>
                  <a:schemeClr val="tx1">
                    <a:lumMod val="95000"/>
                    <a:lumOff val="5000"/>
                  </a:schemeClr>
                </a:solidFill>
                <a:latin typeface="Sakkal Majalla" panose="02000000000000000000" pitchFamily="2" charset="-78"/>
                <a:cs typeface="Sakkal Majalla" panose="02000000000000000000" pitchFamily="2" charset="-78"/>
              </a:rPr>
              <a:t>Acetic Acid</a:t>
            </a:r>
            <a:r>
              <a:rPr lang="ar-IQ" dirty="0">
                <a:solidFill>
                  <a:schemeClr val="tx1">
                    <a:lumMod val="95000"/>
                    <a:lumOff val="5000"/>
                  </a:schemeClr>
                </a:solidFill>
                <a:latin typeface="Sakkal Majalla" panose="02000000000000000000" pitchFamily="2" charset="-78"/>
                <a:cs typeface="Sakkal Majalla" panose="02000000000000000000" pitchFamily="2" charset="-78"/>
              </a:rPr>
              <a:t>) او فحص اليود – اختبار شلر ( </a:t>
            </a:r>
            <a:r>
              <a:rPr lang="en-US" dirty="0">
                <a:solidFill>
                  <a:schemeClr val="tx1">
                    <a:lumMod val="95000"/>
                    <a:lumOff val="5000"/>
                  </a:schemeClr>
                </a:solidFill>
                <a:latin typeface="Sakkal Majalla" panose="02000000000000000000" pitchFamily="2" charset="-78"/>
                <a:cs typeface="Sakkal Majalla" panose="02000000000000000000" pitchFamily="2" charset="-78"/>
              </a:rPr>
              <a:t>Schiller Lodine</a:t>
            </a:r>
            <a:r>
              <a:rPr lang="ar-IQ" dirty="0">
                <a:solidFill>
                  <a:schemeClr val="tx1">
                    <a:lumMod val="95000"/>
                    <a:lumOff val="5000"/>
                  </a:schemeClr>
                </a:solidFill>
                <a:latin typeface="Sakkal Majalla" panose="02000000000000000000" pitchFamily="2" charset="-78"/>
                <a:cs typeface="Sakkal Majalla" panose="02000000000000000000" pitchFamily="2" charset="-78"/>
              </a:rPr>
              <a:t>) لتعيين الافات ماقبل السرطانية.</a:t>
            </a:r>
          </a:p>
        </p:txBody>
      </p:sp>
    </p:spTree>
  </p:cSld>
  <p:clrMapOvr>
    <a:masterClrMapping/>
  </p:clrMapOvr>
  <p:transition>
    <p:wip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2" descr="C:\Users\user\Downloads\WhatsApp Image 2023-09-20 at 12.15.03 PM.jpeg"/>
          <p:cNvPicPr>
            <a:picLocks noChangeAspect="1" noChangeArrowheads="1"/>
          </p:cNvPicPr>
          <p:nvPr/>
        </p:nvPicPr>
        <p:blipFill>
          <a:blip r:embed="rId2"/>
          <a:srcRect/>
          <a:stretch>
            <a:fillRect/>
          </a:stretch>
        </p:blipFill>
        <p:spPr bwMode="auto">
          <a:xfrm>
            <a:off x="1214414" y="500042"/>
            <a:ext cx="7000924" cy="5429288"/>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2" descr="C:\Users\user\Downloads\WhatsApp Image 2023-09-20 at 12.15.03 PM (1).jpeg"/>
          <p:cNvPicPr>
            <a:picLocks noChangeAspect="1" noChangeArrowheads="1"/>
          </p:cNvPicPr>
          <p:nvPr/>
        </p:nvPicPr>
        <p:blipFill>
          <a:blip r:embed="rId2"/>
          <a:srcRect/>
          <a:stretch>
            <a:fillRect/>
          </a:stretch>
        </p:blipFill>
        <p:spPr bwMode="auto">
          <a:xfrm>
            <a:off x="1357290" y="785794"/>
            <a:ext cx="7000924" cy="5214973"/>
          </a:xfrm>
          <a:prstGeom prst="rect">
            <a:avLst/>
          </a:prstGeom>
          <a:noFill/>
        </p:spPr>
      </p:pic>
    </p:spTree>
  </p:cSld>
  <p:clrMapOvr>
    <a:masterClrMapping/>
  </p:clrMapOvr>
  <p:transition>
    <p:wedg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5786" y="428604"/>
            <a:ext cx="7772400" cy="1470025"/>
          </a:xfrm>
        </p:spPr>
        <p:txBody>
          <a:bodyPr>
            <a:normAutofit/>
          </a:bodyPr>
          <a:lstStyle/>
          <a:p>
            <a:pPr algn="ctr"/>
            <a:r>
              <a:rPr lang="ar-IQ" dirty="0">
                <a:solidFill>
                  <a:srgbClr val="C00000"/>
                </a:solidFill>
                <a:latin typeface="Sakkal Majalla" panose="02000000000000000000" pitchFamily="2" charset="-78"/>
                <a:cs typeface="Sakkal Majalla" panose="02000000000000000000" pitchFamily="2" charset="-78"/>
              </a:rPr>
              <a:t>التحري عن فايروس الورم الحليمي البشري </a:t>
            </a:r>
            <a:r>
              <a:rPr lang="en-US" dirty="0">
                <a:solidFill>
                  <a:srgbClr val="C00000"/>
                </a:solidFill>
              </a:rPr>
              <a:t>Human </a:t>
            </a:r>
            <a:r>
              <a:rPr lang="en-US" dirty="0" err="1">
                <a:solidFill>
                  <a:srgbClr val="C00000"/>
                </a:solidFill>
              </a:rPr>
              <a:t>Papilloma</a:t>
            </a:r>
            <a:r>
              <a:rPr lang="en-US" dirty="0">
                <a:solidFill>
                  <a:srgbClr val="C00000"/>
                </a:solidFill>
              </a:rPr>
              <a:t> Virus</a:t>
            </a:r>
            <a:endParaRPr lang="ar-IQ" dirty="0">
              <a:solidFill>
                <a:srgbClr val="C00000"/>
              </a:solidFill>
            </a:endParaRPr>
          </a:p>
        </p:txBody>
      </p:sp>
      <p:sp>
        <p:nvSpPr>
          <p:cNvPr id="3" name="Subtitle 2"/>
          <p:cNvSpPr>
            <a:spLocks noGrp="1"/>
          </p:cNvSpPr>
          <p:nvPr>
            <p:ph type="subTitle" idx="1"/>
          </p:nvPr>
        </p:nvSpPr>
        <p:spPr>
          <a:xfrm>
            <a:off x="857224" y="2214554"/>
            <a:ext cx="7643866" cy="3857652"/>
          </a:xfrm>
        </p:spPr>
        <p:txBody>
          <a:bodyPr>
            <a:normAutofit/>
          </a:bodyPr>
          <a:lstStyle/>
          <a:p>
            <a:pPr algn="r" rtl="1"/>
            <a:r>
              <a:rPr lang="ar-IQ" sz="3200" dirty="0">
                <a:solidFill>
                  <a:schemeClr val="tx1">
                    <a:lumMod val="95000"/>
                    <a:lumOff val="5000"/>
                  </a:schemeClr>
                </a:solidFill>
                <a:latin typeface="Sakkal Majalla" panose="02000000000000000000" pitchFamily="2" charset="-78"/>
                <a:cs typeface="Sakkal Majalla" panose="02000000000000000000" pitchFamily="2" charset="-78"/>
              </a:rPr>
              <a:t>هو فيروس صغير الحجم ذو حامض نووي منقوص  الاوكسجين له قابلية اصابة الخلايا المبطنة للجزء الاسفل من الجهاز الهضمي لكل من النساء والرجال على حد سواء ( المستقيم ومنطقة حول السرج ). </a:t>
            </a:r>
          </a:p>
          <a:p>
            <a:pPr algn="r" rtl="1"/>
            <a:r>
              <a:rPr lang="ar-IQ" sz="3200" dirty="0">
                <a:solidFill>
                  <a:srgbClr val="FF0000"/>
                </a:solidFill>
                <a:latin typeface="Sakkal Majalla" panose="02000000000000000000" pitchFamily="2" charset="-78"/>
                <a:cs typeface="Sakkal Majalla" panose="02000000000000000000" pitchFamily="2" charset="-78"/>
              </a:rPr>
              <a:t>وهو المسبب الرئيسي للاصابة بسرطان عنق الرحم . </a:t>
            </a:r>
          </a:p>
        </p:txBody>
      </p:sp>
    </p:spTree>
  </p:cSld>
  <p:clrMapOvr>
    <a:masterClrMapping/>
  </p:clrMapOvr>
  <p:transition spd="slow">
    <p:randomBar dir="ver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500043"/>
            <a:ext cx="8072494" cy="1500197"/>
          </a:xfrm>
        </p:spPr>
        <p:txBody>
          <a:bodyPr>
            <a:noAutofit/>
          </a:bodyPr>
          <a:lstStyle/>
          <a:p>
            <a:pPr algn="ctr" rtl="1"/>
            <a:r>
              <a:rPr lang="ar-IQ" sz="3200" dirty="0">
                <a:solidFill>
                  <a:srgbClr val="C00000"/>
                </a:solidFill>
                <a:latin typeface="Sakkal Majalla" panose="02000000000000000000" pitchFamily="2" charset="-78"/>
                <a:cs typeface="Sakkal Majalla" panose="02000000000000000000" pitchFamily="2" charset="-78"/>
              </a:rPr>
              <a:t>يوجد هناك مايزيد 100 نوع من فايروس الورم الحليمي ، 30-40 نوع  منها يصيب المنطقة التناسلية ويمكن تصنيفها الى صنفين :</a:t>
            </a:r>
          </a:p>
        </p:txBody>
      </p:sp>
      <p:sp>
        <p:nvSpPr>
          <p:cNvPr id="3" name="Subtitle 2"/>
          <p:cNvSpPr>
            <a:spLocks noGrp="1"/>
          </p:cNvSpPr>
          <p:nvPr>
            <p:ph type="subTitle" idx="1"/>
          </p:nvPr>
        </p:nvSpPr>
        <p:spPr>
          <a:xfrm>
            <a:off x="785786" y="2285992"/>
            <a:ext cx="7858180" cy="3714776"/>
          </a:xfrm>
        </p:spPr>
        <p:txBody>
          <a:bodyPr>
            <a:normAutofit/>
          </a:bodyPr>
          <a:lstStyle/>
          <a:p>
            <a:pPr marL="514350" indent="-514350" algn="r" rtl="1">
              <a:buFont typeface="+mj-lt"/>
              <a:buAutoNum type="arabicPeriod"/>
            </a:pPr>
            <a:r>
              <a:rPr lang="ar-IQ" sz="2800" u="sng" dirty="0">
                <a:solidFill>
                  <a:schemeClr val="tx1">
                    <a:lumMod val="95000"/>
                    <a:lumOff val="5000"/>
                  </a:schemeClr>
                </a:solidFill>
                <a:latin typeface="Sakkal Majalla" panose="02000000000000000000" pitchFamily="2" charset="-78"/>
                <a:cs typeface="Sakkal Majalla" panose="02000000000000000000" pitchFamily="2" charset="-78"/>
              </a:rPr>
              <a:t>الانواع ذات الخطورة الواطئة </a:t>
            </a:r>
            <a:r>
              <a:rPr lang="ar-IQ" sz="2800" dirty="0">
                <a:solidFill>
                  <a:schemeClr val="tx1">
                    <a:lumMod val="95000"/>
                    <a:lumOff val="5000"/>
                  </a:schemeClr>
                </a:solidFill>
                <a:latin typeface="Sakkal Majalla" panose="02000000000000000000" pitchFamily="2" charset="-78"/>
                <a:cs typeface="Sakkal Majalla" panose="02000000000000000000" pitchFamily="2" charset="-78"/>
              </a:rPr>
              <a:t>مثل 11و6 ويتسببان بنسبة 90% من حالات الاصابة بالتأليل التناسلية. </a:t>
            </a:r>
          </a:p>
          <a:p>
            <a:pPr marL="514350" indent="-514350" algn="r" rtl="1">
              <a:buFont typeface="+mj-lt"/>
              <a:buAutoNum type="arabicPeriod"/>
            </a:pPr>
            <a:r>
              <a:rPr lang="ar-IQ" sz="2800" u="sng" dirty="0">
                <a:solidFill>
                  <a:schemeClr val="tx1">
                    <a:lumMod val="95000"/>
                    <a:lumOff val="5000"/>
                  </a:schemeClr>
                </a:solidFill>
                <a:latin typeface="Sakkal Majalla" panose="02000000000000000000" pitchFamily="2" charset="-78"/>
                <a:cs typeface="Sakkal Majalla" panose="02000000000000000000" pitchFamily="2" charset="-78"/>
              </a:rPr>
              <a:t>الانواع ذات الخطورة العالية </a:t>
            </a:r>
            <a:r>
              <a:rPr lang="ar-IQ" sz="2800" dirty="0">
                <a:solidFill>
                  <a:schemeClr val="tx1">
                    <a:lumMod val="95000"/>
                    <a:lumOff val="5000"/>
                  </a:schemeClr>
                </a:solidFill>
                <a:latin typeface="Sakkal Majalla" panose="02000000000000000000" pitchFamily="2" charset="-78"/>
                <a:cs typeface="Sakkal Majalla" panose="02000000000000000000" pitchFamily="2" charset="-78"/>
              </a:rPr>
              <a:t>مثل 16و18ويتسببان بنسبة 70 % من حالات الاصابة بالافات ما قبل السرطانية وسرطان عنق الرحم ، وبنسبة من 40-50 % من حالات سرطان الفرج و 70 % من حالات سرطان المهبل . </a:t>
            </a:r>
          </a:p>
          <a:p>
            <a:pPr marL="514350" indent="-514350" algn="just" rtl="1">
              <a:buFont typeface="+mj-lt"/>
              <a:buAutoNum type="arabicPeriod"/>
            </a:pPr>
            <a:endParaRPr lang="ar-IQ" sz="2800" dirty="0">
              <a:solidFill>
                <a:schemeClr val="tx1">
                  <a:lumMod val="95000"/>
                  <a:lumOff val="5000"/>
                </a:schemeClr>
              </a:solidFill>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00100" y="642918"/>
            <a:ext cx="7500990" cy="5500726"/>
          </a:xfrm>
        </p:spPr>
        <p:txBody>
          <a:bodyPr/>
          <a:lstStyle/>
          <a:p>
            <a:pPr algn="r" rtl="1"/>
            <a:r>
              <a:rPr lang="ar-IQ" sz="2800" dirty="0">
                <a:solidFill>
                  <a:schemeClr val="tx1">
                    <a:lumMod val="95000"/>
                    <a:lumOff val="5000"/>
                  </a:schemeClr>
                </a:solidFill>
                <a:latin typeface="Sakkal Majalla" panose="02000000000000000000" pitchFamily="2" charset="-78"/>
                <a:cs typeface="Sakkal Majalla" panose="02000000000000000000" pitchFamily="2" charset="-78"/>
              </a:rPr>
              <a:t>تنتقل عدوى فيروس الورم الحليمي البشري التناسلي عند ممارسة النشاط الجنسي او الطرق الأخرى لتلامس الأعضاء التناسلية حتى وان لم يتم الجماع . </a:t>
            </a:r>
          </a:p>
          <a:p>
            <a:pPr algn="r" rtl="1"/>
            <a:r>
              <a:rPr lang="ar-IQ" sz="2800" dirty="0">
                <a:solidFill>
                  <a:schemeClr val="tx1">
                    <a:lumMod val="95000"/>
                    <a:lumOff val="5000"/>
                  </a:schemeClr>
                </a:solidFill>
                <a:latin typeface="Sakkal Majalla" panose="02000000000000000000" pitchFamily="2" charset="-78"/>
                <a:cs typeface="Sakkal Majalla" panose="02000000000000000000" pitchFamily="2" charset="-78"/>
              </a:rPr>
              <a:t>ومن لم يتوصل العلم الى علاج فعلي لهذا المرض ويعتمد غالبية الاشخاص المصابين على صحة الجهاز المناعي للتخلص من الفيروس. ولكن عند انخفاض مستوى مناعة الجسم لأي سبب مثل التدخين،والارهاق او تقدم العمر (وتحديدا بعد سن 30) او عند الاصابة بمرض نقص المناعة المكتسب (الايدز) قد لا يتم القضاء التام على هذا الفيروس ولذا تصبح المرأة المصابة بنوع 16و18 هي المعرضة </a:t>
            </a:r>
            <a:r>
              <a:rPr lang="ar-IQ" sz="2800" dirty="0" err="1">
                <a:solidFill>
                  <a:schemeClr val="tx1">
                    <a:lumMod val="95000"/>
                    <a:lumOff val="5000"/>
                  </a:schemeClr>
                </a:solidFill>
                <a:latin typeface="Sakkal Majalla" panose="02000000000000000000" pitchFamily="2" charset="-78"/>
                <a:cs typeface="Sakkal Majalla" panose="02000000000000000000" pitchFamily="2" charset="-78"/>
              </a:rPr>
              <a:t>للأصابة</a:t>
            </a:r>
            <a:r>
              <a:rPr lang="ar-IQ" sz="2800" dirty="0">
                <a:solidFill>
                  <a:schemeClr val="tx1">
                    <a:lumMod val="95000"/>
                    <a:lumOff val="5000"/>
                  </a:schemeClr>
                </a:solidFill>
                <a:latin typeface="Sakkal Majalla" panose="02000000000000000000" pitchFamily="2" charset="-78"/>
                <a:cs typeface="Sakkal Majalla" panose="02000000000000000000" pitchFamily="2" charset="-78"/>
              </a:rPr>
              <a:t> بسرطان عنق الرحم. </a:t>
            </a:r>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1538" y="357166"/>
            <a:ext cx="7772400" cy="1470025"/>
          </a:xfrm>
        </p:spPr>
        <p:txBody>
          <a:bodyPr>
            <a:normAutofit/>
          </a:bodyPr>
          <a:lstStyle/>
          <a:p>
            <a:r>
              <a:rPr lang="ar-IQ" dirty="0">
                <a:solidFill>
                  <a:srgbClr val="FF0000"/>
                </a:solidFill>
                <a:latin typeface="Sakkal Majalla" panose="02000000000000000000" pitchFamily="2" charset="-78"/>
                <a:cs typeface="Sakkal Majalla" panose="02000000000000000000" pitchFamily="2" charset="-78"/>
              </a:rPr>
              <a:t>اللقاح الرباعي لفايروس الورم الحليمي البشري </a:t>
            </a:r>
          </a:p>
        </p:txBody>
      </p:sp>
      <p:sp>
        <p:nvSpPr>
          <p:cNvPr id="3" name="Subtitle 2"/>
          <p:cNvSpPr>
            <a:spLocks noGrp="1"/>
          </p:cNvSpPr>
          <p:nvPr>
            <p:ph type="subTitle" idx="1"/>
          </p:nvPr>
        </p:nvSpPr>
        <p:spPr>
          <a:xfrm>
            <a:off x="928662" y="2132856"/>
            <a:ext cx="7500990" cy="4153664"/>
          </a:xfrm>
        </p:spPr>
        <p:txBody>
          <a:bodyPr>
            <a:noAutofit/>
          </a:bodyPr>
          <a:lstStyle/>
          <a:p>
            <a:pPr algn="r" rtl="1"/>
            <a:r>
              <a:rPr lang="ar-IQ" sz="3600" dirty="0">
                <a:solidFill>
                  <a:schemeClr val="tx1">
                    <a:lumMod val="95000"/>
                    <a:lumOff val="5000"/>
                  </a:schemeClr>
                </a:solidFill>
                <a:latin typeface="Sakkal Majalla" panose="02000000000000000000" pitchFamily="2" charset="-78"/>
                <a:cs typeface="Sakkal Majalla" panose="02000000000000000000" pitchFamily="2" charset="-78"/>
              </a:rPr>
              <a:t>اثبتت الدراسات فعالية هذا اللقاح ضد الانواع (6 ،18،16،11) ويعطي للنساء اللاتي تتراوح اعمارهن </a:t>
            </a:r>
            <a:r>
              <a:rPr lang="ar-IQ" sz="3600" dirty="0" err="1">
                <a:solidFill>
                  <a:schemeClr val="tx1">
                    <a:lumMod val="95000"/>
                    <a:lumOff val="5000"/>
                  </a:schemeClr>
                </a:solidFill>
                <a:latin typeface="Sakkal Majalla" panose="02000000000000000000" pitchFamily="2" charset="-78"/>
                <a:cs typeface="Sakkal Majalla" panose="02000000000000000000" pitchFamily="2" charset="-78"/>
              </a:rPr>
              <a:t>مابين</a:t>
            </a:r>
            <a:r>
              <a:rPr lang="ar-IQ" sz="3600" dirty="0">
                <a:solidFill>
                  <a:schemeClr val="tx1">
                    <a:lumMod val="95000"/>
                    <a:lumOff val="5000"/>
                  </a:schemeClr>
                </a:solidFill>
                <a:latin typeface="Sakkal Majalla" panose="02000000000000000000" pitchFamily="2" charset="-78"/>
                <a:cs typeface="Sakkal Majalla" panose="02000000000000000000" pitchFamily="2" charset="-78"/>
              </a:rPr>
              <a:t> (19_26) سنة وبثلاث جرع (الجرعة الاولى والثانية بعد شهرين والثالثة بعد مرور ستة اشهر ) وذلك لحماية المراة من الثأليل التناسلية والأفات ماقبل السرطانية لخلايا عنق الرحم .</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invX="1"/>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8662" y="214290"/>
            <a:ext cx="7772400" cy="1643074"/>
          </a:xfrm>
        </p:spPr>
        <p:txBody>
          <a:bodyPr>
            <a:normAutofit/>
          </a:bodyPr>
          <a:lstStyle/>
          <a:p>
            <a:pPr algn="ctr" rtl="1"/>
            <a:r>
              <a:rPr lang="ar-IQ" sz="3600" dirty="0">
                <a:solidFill>
                  <a:srgbClr val="C00000"/>
                </a:solidFill>
                <a:latin typeface="Sakkal Majalla" panose="02000000000000000000" pitchFamily="2" charset="-78"/>
                <a:cs typeface="Sakkal Majalla" panose="02000000000000000000" pitchFamily="2" charset="-78"/>
              </a:rPr>
              <a:t>ابرز اهداف برنامج الكشف المبكر عن سرطان عنق الرحم التابع الى المركزالوطني  الريادي لبحوث السرطان</a:t>
            </a:r>
          </a:p>
        </p:txBody>
      </p:sp>
      <p:sp>
        <p:nvSpPr>
          <p:cNvPr id="3" name="Subtitle 2"/>
          <p:cNvSpPr>
            <a:spLocks noGrp="1"/>
          </p:cNvSpPr>
          <p:nvPr>
            <p:ph type="subTitle" idx="1"/>
          </p:nvPr>
        </p:nvSpPr>
        <p:spPr>
          <a:xfrm>
            <a:off x="857224" y="2428868"/>
            <a:ext cx="7715304" cy="4071966"/>
          </a:xfrm>
        </p:spPr>
        <p:txBody>
          <a:bodyPr>
            <a:normAutofit/>
          </a:bodyPr>
          <a:lstStyle/>
          <a:p>
            <a:pPr algn="r" rtl="1">
              <a:buFont typeface="Arial" pitchFamily="34" charset="0"/>
              <a:buChar char="•"/>
            </a:pPr>
            <a:r>
              <a:rPr lang="ar-IQ" sz="2800" dirty="0">
                <a:solidFill>
                  <a:schemeClr val="tx1">
                    <a:lumMod val="95000"/>
                    <a:lumOff val="5000"/>
                  </a:schemeClr>
                </a:solidFill>
              </a:rPr>
              <a:t> </a:t>
            </a:r>
            <a:r>
              <a:rPr lang="ar-IQ" sz="2800" dirty="0">
                <a:solidFill>
                  <a:schemeClr val="tx1">
                    <a:lumMod val="95000"/>
                    <a:lumOff val="5000"/>
                  </a:schemeClr>
                </a:solidFill>
                <a:latin typeface="Sakkal Majalla" panose="02000000000000000000" pitchFamily="2" charset="-78"/>
                <a:cs typeface="Sakkal Majalla" panose="02000000000000000000" pitchFamily="2" charset="-78"/>
              </a:rPr>
              <a:t>توعية النساء العراقيات على مختلف المستويات الاجتماعية والثقافية وتعريفهن بعوامل الاخطار المتعلقة بالمرض وطرق الوقاية من السرطان والكشف المبكر عنه.</a:t>
            </a:r>
          </a:p>
          <a:p>
            <a:pPr algn="r" rtl="1">
              <a:buFont typeface="Arial" pitchFamily="34" charset="0"/>
              <a:buChar char="•"/>
            </a:pPr>
            <a:r>
              <a:rPr lang="ar-IQ" sz="2800" dirty="0">
                <a:solidFill>
                  <a:schemeClr val="tx1">
                    <a:lumMod val="95000"/>
                    <a:lumOff val="5000"/>
                  </a:schemeClr>
                </a:solidFill>
                <a:latin typeface="Sakkal Majalla" panose="02000000000000000000" pitchFamily="2" charset="-78"/>
                <a:cs typeface="Sakkal Majalla" panose="02000000000000000000" pitchFamily="2" charset="-78"/>
              </a:rPr>
              <a:t> تشجيع الدراسات العملية والتطبيقية والبحوث العلمية في هذا المجال .</a:t>
            </a:r>
          </a:p>
          <a:p>
            <a:pPr algn="r" rtl="1">
              <a:buFont typeface="Arial" pitchFamily="34" charset="0"/>
              <a:buChar char="•"/>
            </a:pPr>
            <a:r>
              <a:rPr lang="ar-IQ" sz="2800" dirty="0">
                <a:solidFill>
                  <a:schemeClr val="tx1">
                    <a:lumMod val="95000"/>
                    <a:lumOff val="5000"/>
                  </a:schemeClr>
                </a:solidFill>
                <a:latin typeface="Sakkal Majalla" panose="02000000000000000000" pitchFamily="2" charset="-78"/>
                <a:cs typeface="Sakkal Majalla" panose="02000000000000000000" pitchFamily="2" charset="-78"/>
              </a:rPr>
              <a:t> اقامة الندوات والمؤتمرات داخل الجامعة والوزارات للوصول الى اكبر عدد من شرائح المجتمع وتوعيته عن المرض .  </a:t>
            </a:r>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32" y="404665"/>
            <a:ext cx="7773338" cy="1368152"/>
          </a:xfrm>
        </p:spPr>
        <p:txBody>
          <a:bodyPr>
            <a:normAutofit/>
          </a:bodyPr>
          <a:lstStyle/>
          <a:p>
            <a:pPr rtl="1"/>
            <a:r>
              <a:rPr lang="ar-IQ" dirty="0">
                <a:solidFill>
                  <a:srgbClr val="FF00FF"/>
                </a:solidFill>
                <a:latin typeface="Sakkal Majalla" panose="02000000000000000000" pitchFamily="2" charset="-78"/>
                <a:cs typeface="Sakkal Majalla" panose="02000000000000000000" pitchFamily="2" charset="-78"/>
              </a:rPr>
              <a:t>حجم المشكلة</a:t>
            </a:r>
            <a:br>
              <a:rPr lang="ar-IQ" dirty="0">
                <a:solidFill>
                  <a:srgbClr val="FF00FF"/>
                </a:solidFill>
              </a:rPr>
            </a:br>
            <a:r>
              <a:rPr lang="ar-IQ" dirty="0">
                <a:solidFill>
                  <a:srgbClr val="FF00FF"/>
                </a:solidFill>
              </a:rPr>
              <a:t> </a:t>
            </a:r>
            <a:r>
              <a:rPr lang="en-US" dirty="0">
                <a:solidFill>
                  <a:srgbClr val="FF00FF"/>
                </a:solidFill>
                <a:latin typeface="Sakkal Majalla" panose="02000000000000000000" pitchFamily="2" charset="-78"/>
                <a:cs typeface="Sakkal Majalla" panose="02000000000000000000" pitchFamily="2" charset="-78"/>
              </a:rPr>
              <a:t>Magnitude of the problem</a:t>
            </a:r>
            <a:endParaRPr lang="ar-IQ" dirty="0">
              <a:solidFill>
                <a:srgbClr val="FF00FF"/>
              </a:solidFill>
              <a:latin typeface="Sakkal Majalla" panose="02000000000000000000" pitchFamily="2" charset="-78"/>
              <a:cs typeface="Sakkal Majalla" panose="02000000000000000000" pitchFamily="2" charset="-78"/>
            </a:endParaRPr>
          </a:p>
        </p:txBody>
      </p:sp>
      <p:sp>
        <p:nvSpPr>
          <p:cNvPr id="3" name="Content Placeholder 2"/>
          <p:cNvSpPr>
            <a:spLocks noGrp="1"/>
          </p:cNvSpPr>
          <p:nvPr>
            <p:ph idx="1"/>
          </p:nvPr>
        </p:nvSpPr>
        <p:spPr>
          <a:xfrm>
            <a:off x="685331" y="1916832"/>
            <a:ext cx="7773339" cy="4322650"/>
          </a:xfrm>
        </p:spPr>
        <p:txBody>
          <a:bodyPr>
            <a:normAutofit/>
          </a:bodyPr>
          <a:lstStyle/>
          <a:p>
            <a:pPr algn="r" rtl="1"/>
            <a:r>
              <a:rPr lang="ar-IQ" sz="2400" dirty="0">
                <a:latin typeface="Sakkal Majalla" panose="02000000000000000000" pitchFamily="2" charset="-78"/>
                <a:cs typeface="Sakkal Majalla" panose="02000000000000000000" pitchFamily="2" charset="-78"/>
              </a:rPr>
              <a:t>يأتي سرطان عنق الرحم في المرتبة الرابعة بين السرطانات الأكثر شيوعا بين النساء عالميا ، حيث قدر عدد الحالات الجديدة بنحو604000 حالة وعدد الوفيات بنحو 342000 وفاة في عام 2020 .</a:t>
            </a:r>
          </a:p>
          <a:p>
            <a:pPr algn="r" rtl="1"/>
            <a:r>
              <a:rPr lang="ar-IQ" sz="2400" dirty="0">
                <a:latin typeface="Sakkal Majalla" panose="02000000000000000000" pitchFamily="2" charset="-78"/>
                <a:cs typeface="Sakkal Majalla" panose="02000000000000000000" pitchFamily="2" charset="-78"/>
              </a:rPr>
              <a:t>تزداد نسبة الاصابة بهذا المرض في العالم بصورة عامة عند النساء بعد سن الخامسة والثلاثين لتبلغ قمة الاصابة عند المريضات في الخمسينات والستينات من العمر .</a:t>
            </a:r>
          </a:p>
          <a:p>
            <a:pPr algn="r" rtl="1"/>
            <a:r>
              <a:rPr lang="ar-IQ" sz="2400" dirty="0">
                <a:latin typeface="Sakkal Majalla" panose="02000000000000000000" pitchFamily="2" charset="-78"/>
                <a:cs typeface="Sakkal Majalla" panose="02000000000000000000" pitchFamily="2" charset="-78"/>
              </a:rPr>
              <a:t> توجد اعلى معدلات الإصابة بسرطان عنق الرحم والوفيات الناجمة عنه في البلدان المنخفضة الدخل والمتوسطة الدخل . وهذا ناجم عن عدم اتاحة التطعيم ضد فيروس الورم الحليمي البشري وخدمات فحص عنق الرحم  والعلاج الى جانب المحددات الاجتماعية والاقتصادية.</a:t>
            </a:r>
          </a:p>
          <a:p>
            <a:pPr algn="r" rtl="1"/>
            <a:endParaRPr lang="ar-IQ" sz="2400" dirty="0">
              <a:latin typeface="Sakkal Majalla" panose="02000000000000000000" pitchFamily="2" charset="-78"/>
              <a:cs typeface="Sakkal Majalla" panose="02000000000000000000" pitchFamily="2" charset="-78"/>
            </a:endParaRPr>
          </a:p>
          <a:p>
            <a:pPr algn="r" rtl="1"/>
            <a:endParaRPr lang="ar-IQ" sz="2400" dirty="0">
              <a:latin typeface="Sakkal Majalla" panose="02000000000000000000" pitchFamily="2" charset="-78"/>
              <a:cs typeface="Sakkal Majalla" panose="02000000000000000000" pitchFamily="2" charset="-78"/>
            </a:endParaRPr>
          </a:p>
          <a:p>
            <a:pPr algn="r" rtl="1"/>
            <a:endParaRPr lang="ar-IQ" sz="2400" dirty="0">
              <a:latin typeface="Sakkal Majalla" panose="02000000000000000000" pitchFamily="2" charset="-78"/>
              <a:cs typeface="Sakkal Majalla" panose="02000000000000000000" pitchFamily="2" charset="-78"/>
            </a:endParaRPr>
          </a:p>
        </p:txBody>
      </p:sp>
    </p:spTree>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57224" y="428604"/>
            <a:ext cx="7772400" cy="1056180"/>
          </a:xfrm>
        </p:spPr>
        <p:txBody>
          <a:bodyPr>
            <a:normAutofit/>
          </a:bodyPr>
          <a:lstStyle/>
          <a:p>
            <a:pPr algn="ctr"/>
            <a:r>
              <a:rPr lang="ar-IQ" dirty="0">
                <a:solidFill>
                  <a:srgbClr val="FF0000"/>
                </a:solidFill>
                <a:latin typeface="Sakkal Majalla" panose="02000000000000000000" pitchFamily="2" charset="-78"/>
                <a:cs typeface="Sakkal Majalla" panose="02000000000000000000" pitchFamily="2" charset="-78"/>
              </a:rPr>
              <a:t>نصائح و ارشادات عامة</a:t>
            </a:r>
          </a:p>
        </p:txBody>
      </p:sp>
      <p:sp>
        <p:nvSpPr>
          <p:cNvPr id="3" name="Subtitle 2"/>
          <p:cNvSpPr>
            <a:spLocks noGrp="1"/>
          </p:cNvSpPr>
          <p:nvPr>
            <p:ph type="subTitle" idx="1"/>
          </p:nvPr>
        </p:nvSpPr>
        <p:spPr>
          <a:xfrm>
            <a:off x="571472" y="1484784"/>
            <a:ext cx="7929618" cy="5016050"/>
          </a:xfrm>
        </p:spPr>
        <p:txBody>
          <a:bodyPr>
            <a:noAutofit/>
          </a:bodyPr>
          <a:lstStyle/>
          <a:p>
            <a:pPr marL="514350" indent="-514350" algn="r" rtl="1">
              <a:buFont typeface="+mj-lt"/>
              <a:buAutoNum type="arabicPeriod"/>
            </a:pPr>
            <a:r>
              <a:rPr lang="ar-IQ" sz="2400" dirty="0">
                <a:solidFill>
                  <a:schemeClr val="tx1"/>
                </a:solidFill>
                <a:latin typeface="Sakkal Majalla" panose="02000000000000000000" pitchFamily="2" charset="-78"/>
                <a:cs typeface="Sakkal Majalla" panose="02000000000000000000" pitchFamily="2" charset="-78"/>
              </a:rPr>
              <a:t> </a:t>
            </a:r>
            <a:r>
              <a:rPr lang="ar-IQ" sz="2000" dirty="0">
                <a:solidFill>
                  <a:schemeClr val="tx1"/>
                </a:solidFill>
                <a:latin typeface="Sakkal Majalla" panose="02000000000000000000" pitchFamily="2" charset="-78"/>
                <a:cs typeface="Sakkal Majalla" panose="02000000000000000000" pitchFamily="2" charset="-78"/>
              </a:rPr>
              <a:t>الالتزام بتعاليم الشريعة الاسلامية وتجنب تعدد الشركاء والعلاقات غير الشرعية .</a:t>
            </a:r>
          </a:p>
          <a:p>
            <a:pPr marL="514350" indent="-514350" algn="r" rtl="1">
              <a:buFont typeface="+mj-lt"/>
              <a:buAutoNum type="arabicPeriod"/>
            </a:pPr>
            <a:r>
              <a:rPr lang="ar-IQ" sz="2000" dirty="0">
                <a:solidFill>
                  <a:schemeClr val="tx1"/>
                </a:solidFill>
                <a:latin typeface="Sakkal Majalla" panose="02000000000000000000" pitchFamily="2" charset="-78"/>
                <a:cs typeface="Sakkal Majalla" panose="02000000000000000000" pitchFamily="2" charset="-78"/>
              </a:rPr>
              <a:t> تجنب الاساليب الجنسية الشاذة مثل الجنس الشرجي .</a:t>
            </a:r>
          </a:p>
          <a:p>
            <a:pPr marL="514350" indent="-514350" algn="r" rtl="1">
              <a:buFont typeface="+mj-lt"/>
              <a:buAutoNum type="arabicPeriod"/>
            </a:pPr>
            <a:r>
              <a:rPr lang="ar-IQ" sz="2000" dirty="0">
                <a:solidFill>
                  <a:schemeClr val="tx1"/>
                </a:solidFill>
                <a:latin typeface="Sakkal Majalla" panose="02000000000000000000" pitchFamily="2" charset="-78"/>
                <a:cs typeface="Sakkal Majalla" panose="02000000000000000000" pitchFamily="2" charset="-78"/>
              </a:rPr>
              <a:t> الالتزام بالجدول الدوري لفحص مسحة عنق الرحم للنساء المتزوجات و بارشادات الطبية المختصة المبنية على نتائج الفحص .</a:t>
            </a:r>
          </a:p>
          <a:p>
            <a:pPr marL="514350" indent="-514350" algn="r" rtl="1">
              <a:buFont typeface="+mj-lt"/>
              <a:buAutoNum type="arabicPeriod"/>
            </a:pPr>
            <a:r>
              <a:rPr lang="ar-IQ" sz="2000" dirty="0">
                <a:solidFill>
                  <a:schemeClr val="tx1"/>
                </a:solidFill>
                <a:latin typeface="Sakkal Majalla" panose="02000000000000000000" pitchFamily="2" charset="-78"/>
                <a:cs typeface="Sakkal Majalla" panose="02000000000000000000" pitchFamily="2" charset="-78"/>
              </a:rPr>
              <a:t> استشارة الطبيب المختص عند ملاحظة وجود ثاليل في المنطقة التناسلية سواء عند الزوج اوالزوجة وتجنب الاتصال الجنسي المباشر بدون استخدام الاساليب الوقائية مثل (كوندوم) .</a:t>
            </a:r>
          </a:p>
          <a:p>
            <a:pPr marL="514350" indent="-514350" algn="r" rtl="1">
              <a:buFont typeface="+mj-lt"/>
              <a:buAutoNum type="arabicPeriod"/>
            </a:pPr>
            <a:r>
              <a:rPr lang="ar-IQ" sz="2000" dirty="0">
                <a:solidFill>
                  <a:schemeClr val="tx1"/>
                </a:solidFill>
                <a:latin typeface="Sakkal Majalla" panose="02000000000000000000" pitchFamily="2" charset="-78"/>
                <a:cs typeface="Sakkal Majalla" panose="02000000000000000000" pitchFamily="2" charset="-78"/>
              </a:rPr>
              <a:t> مراجعة الطبيبة المختصة عند وجود اعراض غير طبيعية  مثل الافرازات المهبلية ذات الرائحة الكريهة او اضطرابات الدورة الشهرية او وجود الام او نزف مهبلي يتبع عملية الجماع .</a:t>
            </a:r>
          </a:p>
          <a:p>
            <a:pPr marL="514350" indent="-514350" algn="r" rtl="1">
              <a:buFont typeface="+mj-lt"/>
              <a:buAutoNum type="arabicPeriod"/>
            </a:pPr>
            <a:r>
              <a:rPr lang="ar-IQ" sz="2000" dirty="0">
                <a:solidFill>
                  <a:schemeClr val="tx1"/>
                </a:solidFill>
                <a:latin typeface="Sakkal Majalla" panose="02000000000000000000" pitchFamily="2" charset="-78"/>
                <a:cs typeface="Sakkal Majalla" panose="02000000000000000000" pitchFamily="2" charset="-78"/>
              </a:rPr>
              <a:t> التطعيم باللقاح الرباعي لفيروس الورم الحليمي البشري وتحديدا للأنواع 16 و 18.</a:t>
            </a:r>
          </a:p>
          <a:p>
            <a:pPr marL="514350" indent="-514350" algn="r" rtl="1">
              <a:buFont typeface="+mj-lt"/>
              <a:buAutoNum type="arabicPeriod"/>
            </a:pPr>
            <a:r>
              <a:rPr lang="ar-IQ" sz="2000" dirty="0">
                <a:solidFill>
                  <a:schemeClr val="tx1"/>
                </a:solidFill>
                <a:latin typeface="Sakkal Majalla" panose="02000000000000000000" pitchFamily="2" charset="-78"/>
                <a:cs typeface="Sakkal Majalla" panose="02000000000000000000" pitchFamily="2" charset="-78"/>
              </a:rPr>
              <a:t> الامتناع عن التدخين والحفاظ على النظافة الشخصية .</a:t>
            </a:r>
          </a:p>
        </p:txBody>
      </p:sp>
    </p:spTree>
  </p:cSld>
  <p:clrMapOvr>
    <a:masterClrMapping/>
  </p:clrMapOvr>
  <p:transition spd="slow">
    <p:randomBar dir="ver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142852"/>
            <a:ext cx="7772400" cy="2000264"/>
          </a:xfrm>
        </p:spPr>
        <p:txBody>
          <a:bodyPr>
            <a:normAutofit/>
          </a:bodyPr>
          <a:lstStyle/>
          <a:p>
            <a:pPr rtl="1"/>
            <a:r>
              <a:rPr lang="ar-IQ" sz="6600" dirty="0">
                <a:solidFill>
                  <a:srgbClr val="FF00FF"/>
                </a:solidFill>
                <a:latin typeface="Sakkal Majalla" panose="02000000000000000000" pitchFamily="2" charset="-78"/>
                <a:cs typeface="Sakkal Majalla" panose="02000000000000000000" pitchFamily="2" charset="-78"/>
              </a:rPr>
              <a:t>مع تمنياتنا لكِ بالصحة و دوام العافية </a:t>
            </a:r>
          </a:p>
        </p:txBody>
      </p:sp>
      <p:pic>
        <p:nvPicPr>
          <p:cNvPr id="41986" name="Picture 2" descr="C:\Users\user\Downloads\WhatsApp Image 2023-09-20 at 1.13.03 PM.jpeg"/>
          <p:cNvPicPr>
            <a:picLocks noChangeAspect="1" noChangeArrowheads="1"/>
          </p:cNvPicPr>
          <p:nvPr/>
        </p:nvPicPr>
        <p:blipFill>
          <a:blip r:embed="rId2"/>
          <a:srcRect/>
          <a:stretch>
            <a:fillRect/>
          </a:stretch>
        </p:blipFill>
        <p:spPr bwMode="auto">
          <a:xfrm>
            <a:off x="1000100" y="2214554"/>
            <a:ext cx="7143800" cy="4214842"/>
          </a:xfrm>
          <a:prstGeom prst="rect">
            <a:avLst/>
          </a:prstGeom>
          <a:ln>
            <a:noFill/>
          </a:ln>
          <a:effectLst>
            <a:softEdge rad="112500"/>
          </a:effectLst>
        </p:spPr>
      </p:pic>
    </p:spTree>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user\Downloads\WhatsApp Image 2023-09-19 at 11.47.44 AM.jpeg"/>
          <p:cNvPicPr>
            <a:picLocks noChangeAspect="1" noChangeArrowheads="1"/>
          </p:cNvPicPr>
          <p:nvPr/>
        </p:nvPicPr>
        <p:blipFill>
          <a:blip r:embed="rId2"/>
          <a:srcRect/>
          <a:stretch>
            <a:fillRect/>
          </a:stretch>
        </p:blipFill>
        <p:spPr bwMode="auto">
          <a:xfrm>
            <a:off x="1071538" y="428604"/>
            <a:ext cx="7643851" cy="6072230"/>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user\Downloads\WhatsApp Image 2023-09-19 at 11.48.23 AM.jpeg"/>
          <p:cNvPicPr>
            <a:picLocks noChangeAspect="1" noChangeArrowheads="1"/>
          </p:cNvPicPr>
          <p:nvPr/>
        </p:nvPicPr>
        <p:blipFill>
          <a:blip r:embed="rId2"/>
          <a:srcRect/>
          <a:stretch>
            <a:fillRect/>
          </a:stretch>
        </p:blipFill>
        <p:spPr bwMode="auto">
          <a:xfrm>
            <a:off x="857224" y="357166"/>
            <a:ext cx="7643866" cy="6072230"/>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ar-IQ" dirty="0">
                <a:solidFill>
                  <a:srgbClr val="FF00FF"/>
                </a:solidFill>
                <a:latin typeface="Sakkal Majalla" panose="02000000000000000000" pitchFamily="2" charset="-78"/>
                <a:cs typeface="Sakkal Majalla" panose="02000000000000000000" pitchFamily="2" charset="-78"/>
              </a:rPr>
              <a:t>عوامل الخطورة التي قد تحصل او تسبب حدوث هذا المرض </a:t>
            </a:r>
          </a:p>
        </p:txBody>
      </p:sp>
      <p:sp>
        <p:nvSpPr>
          <p:cNvPr id="3" name="Content Placeholder 2"/>
          <p:cNvSpPr>
            <a:spLocks noGrp="1"/>
          </p:cNvSpPr>
          <p:nvPr>
            <p:ph idx="1"/>
          </p:nvPr>
        </p:nvSpPr>
        <p:spPr/>
        <p:txBody>
          <a:bodyPr>
            <a:normAutofit lnSpcReduction="10000"/>
          </a:bodyPr>
          <a:lstStyle/>
          <a:p>
            <a:pPr algn="just" rtl="1"/>
            <a:r>
              <a:rPr lang="ar-IQ" dirty="0"/>
              <a:t>ضعف او انعدام الوعي بمخاطر الاصابة بتلك السرطانات عند السكان وعند مقدمي خدمات الرعاية الصحية وراسمي السياسات .</a:t>
            </a:r>
          </a:p>
          <a:p>
            <a:pPr algn="just" rtl="1"/>
            <a:r>
              <a:rPr lang="ar-IQ" dirty="0"/>
              <a:t>انعدام برامج الكشف المبكر عن الافات المنذرة بحدوث السرطان مما يؤدي الى تشخيص الورم في مراحل متقدمة حيث يكون العلاج مستعصيا.</a:t>
            </a:r>
          </a:p>
          <a:p>
            <a:pPr algn="just" rtl="1"/>
            <a:r>
              <a:rPr lang="ar-IQ" dirty="0"/>
              <a:t>قلة الفرص المتاحة للوصول الى خدمات الرعاية الصحية الاولية والمراكز التخصصية .</a:t>
            </a:r>
          </a:p>
          <a:p>
            <a:pPr algn="just" rtl="1"/>
            <a:r>
              <a:rPr lang="ar-IQ" dirty="0"/>
              <a:t>الإصابة بفيروس الورم الحليمي البشري </a:t>
            </a:r>
            <a:r>
              <a:rPr lang="en-US" dirty="0"/>
              <a:t>HPV</a:t>
            </a:r>
            <a:r>
              <a:rPr lang="ar-IQ" dirty="0"/>
              <a:t> .</a:t>
            </a:r>
          </a:p>
          <a:p>
            <a:pPr algn="just" rtl="1"/>
            <a:r>
              <a:rPr lang="ar-IQ" dirty="0">
                <a:solidFill>
                  <a:schemeClr val="tx1">
                    <a:lumMod val="95000"/>
                    <a:lumOff val="5000"/>
                  </a:schemeClr>
                </a:solidFill>
                <a:latin typeface="Sakkal Majalla" panose="02000000000000000000" pitchFamily="2" charset="-78"/>
              </a:rPr>
              <a:t>بعض حالات سرطان عنق الرحم المتأخرة قد تسجل كسرطان لبطانة الرحم خصوصا اذا ما تم التشخيص بعد انتشار الورم وغزوه .</a:t>
            </a:r>
            <a:endParaRPr lang="ar-IQ" dirty="0"/>
          </a:p>
          <a:p>
            <a:pPr algn="just" rtl="1"/>
            <a:endParaRPr lang="ar-IQ" dirty="0"/>
          </a:p>
          <a:p>
            <a:pPr algn="just" rtl="1"/>
            <a:endParaRPr lang="ar-IQ" dirty="0"/>
          </a:p>
          <a:p>
            <a:pPr marL="0" indent="0" algn="just" rtl="1">
              <a:buNone/>
            </a:pPr>
            <a:endParaRPr lang="ar-IQ" dirty="0"/>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user\Downloads\WhatsApp Image 2023-09-19 at 12.18.05 PM.jpeg"/>
          <p:cNvPicPr>
            <a:picLocks noChangeAspect="1" noChangeArrowheads="1"/>
          </p:cNvPicPr>
          <p:nvPr/>
        </p:nvPicPr>
        <p:blipFill>
          <a:blip r:embed="rId2"/>
          <a:srcRect/>
          <a:stretch>
            <a:fillRect/>
          </a:stretch>
        </p:blipFill>
        <p:spPr bwMode="auto">
          <a:xfrm>
            <a:off x="1071538" y="571480"/>
            <a:ext cx="7286676" cy="5786478"/>
          </a:xfrm>
          <a:prstGeom prst="rect">
            <a:avLst/>
          </a:prstGeom>
          <a:noFill/>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428604"/>
            <a:ext cx="8229600" cy="1143000"/>
          </a:xfrm>
        </p:spPr>
        <p:txBody>
          <a:bodyPr>
            <a:normAutofit/>
          </a:bodyPr>
          <a:lstStyle/>
          <a:p>
            <a:pPr algn="ctr"/>
            <a:r>
              <a:rPr lang="ar-IQ" dirty="0">
                <a:solidFill>
                  <a:srgbClr val="FF00FF"/>
                </a:solidFill>
                <a:latin typeface="Sakkal Majalla" panose="02000000000000000000" pitchFamily="2" charset="-78"/>
                <a:cs typeface="Sakkal Majalla" panose="02000000000000000000" pitchFamily="2" charset="-78"/>
              </a:rPr>
              <a:t>مسببات سرطان عنق الرحم والافات ماقبل السرطانية</a:t>
            </a:r>
            <a:br>
              <a:rPr lang="ar-IQ" dirty="0">
                <a:solidFill>
                  <a:srgbClr val="FF00FF"/>
                </a:solidFill>
                <a:latin typeface="Sakkal Majalla" panose="02000000000000000000" pitchFamily="2" charset="-78"/>
                <a:cs typeface="Sakkal Majalla" panose="02000000000000000000" pitchFamily="2" charset="-78"/>
              </a:rPr>
            </a:br>
            <a:r>
              <a:rPr lang="en-US" dirty="0">
                <a:solidFill>
                  <a:srgbClr val="FF00FF"/>
                </a:solidFill>
                <a:latin typeface="Sakkal Majalla" panose="02000000000000000000" pitchFamily="2" charset="-78"/>
                <a:cs typeface="Sakkal Majalla" panose="02000000000000000000" pitchFamily="2" charset="-78"/>
              </a:rPr>
              <a:t>HPV</a:t>
            </a:r>
            <a:endParaRPr lang="ar-IQ" dirty="0">
              <a:solidFill>
                <a:srgbClr val="FF00FF"/>
              </a:solidFill>
              <a:latin typeface="Sakkal Majalla" panose="02000000000000000000" pitchFamily="2" charset="-78"/>
              <a:cs typeface="Sakkal Majalla" panose="02000000000000000000" pitchFamily="2" charset="-78"/>
            </a:endParaRPr>
          </a:p>
        </p:txBody>
      </p:sp>
      <p:pic>
        <p:nvPicPr>
          <p:cNvPr id="8194" name="Picture 2" descr="C:\Users\user\Downloads\WhatsApp Image 2023-09-19 at 12.53.26 PM.jpeg"/>
          <p:cNvPicPr>
            <a:picLocks noChangeAspect="1" noChangeArrowheads="1"/>
          </p:cNvPicPr>
          <p:nvPr/>
        </p:nvPicPr>
        <p:blipFill>
          <a:blip r:embed="rId2"/>
          <a:srcRect/>
          <a:stretch>
            <a:fillRect/>
          </a:stretch>
        </p:blipFill>
        <p:spPr bwMode="auto">
          <a:xfrm>
            <a:off x="1071538" y="2357430"/>
            <a:ext cx="6786610" cy="4071966"/>
          </a:xfrm>
          <a:prstGeom prst="rect">
            <a:avLst/>
          </a:prstGeom>
          <a:noFill/>
        </p:spPr>
      </p:pic>
    </p:spTree>
  </p:cSld>
  <p:clrMapOvr>
    <a:masterClrMapping/>
  </p:clrMapOvr>
  <p:transition>
    <p:wedg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14348" y="571480"/>
            <a:ext cx="7786742" cy="5500726"/>
          </a:xfrm>
        </p:spPr>
        <p:txBody>
          <a:bodyPr>
            <a:normAutofit/>
          </a:bodyPr>
          <a:lstStyle/>
          <a:p>
            <a:pPr algn="r" rtl="1"/>
            <a:r>
              <a:rPr lang="ar-IQ" sz="2800" dirty="0">
                <a:solidFill>
                  <a:schemeClr val="tx1">
                    <a:lumMod val="95000"/>
                    <a:lumOff val="5000"/>
                  </a:schemeClr>
                </a:solidFill>
                <a:latin typeface="Sakkal Majalla" panose="02000000000000000000" pitchFamily="2" charset="-78"/>
                <a:cs typeface="Sakkal Majalla" panose="02000000000000000000" pitchFamily="2" charset="-78"/>
              </a:rPr>
              <a:t>في الاونة الاخيرة اكتشفت الابحاث العالمية ان العامل الاساسي للاصابة بسرطان عنق الرحم هو فيروس الورم الحليمي البشري </a:t>
            </a:r>
            <a:r>
              <a:rPr lang="en-US" sz="2800" dirty="0">
                <a:solidFill>
                  <a:srgbClr val="FF0000"/>
                </a:solidFill>
                <a:latin typeface="Sakkal Majalla" panose="02000000000000000000" pitchFamily="2" charset="-78"/>
                <a:cs typeface="Sakkal Majalla" panose="02000000000000000000" pitchFamily="2" charset="-78"/>
              </a:rPr>
              <a:t>HPV</a:t>
            </a:r>
            <a:r>
              <a:rPr lang="en-US" sz="2800" dirty="0">
                <a:solidFill>
                  <a:schemeClr val="tx1">
                    <a:lumMod val="95000"/>
                    <a:lumOff val="5000"/>
                  </a:schemeClr>
                </a:solidFill>
                <a:latin typeface="Sakkal Majalla" panose="02000000000000000000" pitchFamily="2" charset="-78"/>
                <a:cs typeface="Sakkal Majalla" panose="02000000000000000000" pitchFamily="2" charset="-78"/>
              </a:rPr>
              <a:t> </a:t>
            </a:r>
            <a:r>
              <a:rPr lang="ar-IQ" sz="2800" dirty="0">
                <a:solidFill>
                  <a:schemeClr val="tx1">
                    <a:lumMod val="95000"/>
                    <a:lumOff val="5000"/>
                  </a:schemeClr>
                </a:solidFill>
                <a:latin typeface="Sakkal Majalla" panose="02000000000000000000" pitchFamily="2" charset="-78"/>
                <a:cs typeface="Sakkal Majalla" panose="02000000000000000000" pitchFamily="2" charset="-78"/>
              </a:rPr>
              <a:t> .</a:t>
            </a:r>
          </a:p>
          <a:p>
            <a:pPr algn="r" rtl="1"/>
            <a:r>
              <a:rPr lang="ar-IQ" sz="2800" dirty="0">
                <a:solidFill>
                  <a:schemeClr val="tx1">
                    <a:lumMod val="95000"/>
                    <a:lumOff val="5000"/>
                  </a:schemeClr>
                </a:solidFill>
                <a:latin typeface="Sakkal Majalla" panose="02000000000000000000" pitchFamily="2" charset="-78"/>
                <a:cs typeface="Sakkal Majalla" panose="02000000000000000000" pitchFamily="2" charset="-78"/>
              </a:rPr>
              <a:t>لقد بينت دراسات علم الاوبئة سابقا وجود علاقة بين سرطان عنق الرحم الحرشفي والزواج المبكر والحمل المبكر وتعدد مرات الحمل والاتصال الجنسي مع اطراف متعدد والطلاق والامراض التي تنتقل بالاتصال الجنسي والبغاء وكذلك الوضع الاجتماعي المتدني .</a:t>
            </a:r>
          </a:p>
          <a:p>
            <a:pPr algn="r" rtl="1"/>
            <a:r>
              <a:rPr lang="ar-IQ" sz="2800" dirty="0">
                <a:solidFill>
                  <a:schemeClr val="tx1">
                    <a:lumMod val="95000"/>
                    <a:lumOff val="5000"/>
                  </a:schemeClr>
                </a:solidFill>
                <a:latin typeface="Sakkal Majalla" panose="02000000000000000000" pitchFamily="2" charset="-78"/>
                <a:cs typeface="Sakkal Majalla" panose="02000000000000000000" pitchFamily="2" charset="-78"/>
              </a:rPr>
              <a:t>والان اصبح من المؤكد ان العامل المشترك الذي يربط هذه العوامل المختلفة هو البداية المبكرة بالنشاط الجنسي الذي ترافقه الاصابة بفيروس الورم الحليمي البشري .</a:t>
            </a:r>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TM04033925[[fn=Droplet]]</Template>
  <TotalTime>542</TotalTime>
  <Words>1634</Words>
  <Application>Microsoft Office PowerPoint</Application>
  <PresentationFormat>On-screen Show (4:3)</PresentationFormat>
  <Paragraphs>79</Paragraphs>
  <Slides>31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Sakkal Majalla</vt:lpstr>
      <vt:lpstr>Tw Cen MT</vt:lpstr>
      <vt:lpstr>Droplet</vt:lpstr>
      <vt:lpstr>الكشف المبكر عن سرطان عنق الرحم هو اقصر الطرق للعلاج من المرض</vt:lpstr>
      <vt:lpstr>التعريف بالمرض والوقاية منه</vt:lpstr>
      <vt:lpstr>حجم المشكلة  Magnitude of the problem</vt:lpstr>
      <vt:lpstr>PowerPoint Presentation</vt:lpstr>
      <vt:lpstr>PowerPoint Presentation</vt:lpstr>
      <vt:lpstr>عوامل الخطورة التي قد تحصل او تسبب حدوث هذا المرض </vt:lpstr>
      <vt:lpstr>PowerPoint Presentation</vt:lpstr>
      <vt:lpstr>مسببات سرطان عنق الرحم والافات ماقبل السرطانية HPV</vt:lpstr>
      <vt:lpstr>PowerPoint Presentation</vt:lpstr>
      <vt:lpstr>مراحل سرطان عنق الرحم</vt:lpstr>
      <vt:lpstr>PowerPoint Presentation</vt:lpstr>
      <vt:lpstr>اعراض الاصابة بسرطان عنق الرحم والافات ماقبل السرطانية</vt:lpstr>
      <vt:lpstr>PowerPoint Presentation</vt:lpstr>
      <vt:lpstr>PowerPoint Presentation</vt:lpstr>
      <vt:lpstr>الفحوصات الدورية</vt:lpstr>
      <vt:lpstr>وفقا لمنهجية المتبعة من قبل منظمة الصحة العالمية هناك ثلاث طرق رئيسية عالمية للكشف المبكر عن سرطان عنق الرحم وهي :</vt:lpstr>
      <vt:lpstr>PowerPoint Presentation</vt:lpstr>
      <vt:lpstr>كيف يتم اجراء فحص مسحة عنق الرحم</vt:lpstr>
      <vt:lpstr>PowerPoint Presentation</vt:lpstr>
      <vt:lpstr>PowerPoint Presentation</vt:lpstr>
      <vt:lpstr>PowerPoint Presentation</vt:lpstr>
      <vt:lpstr>ناظور عنق الرحم</vt:lpstr>
      <vt:lpstr>PowerPoint Presentation</vt:lpstr>
      <vt:lpstr>PowerPoint Presentation</vt:lpstr>
      <vt:lpstr>التحري عن فايروس الورم الحليمي البشري Human Papilloma Virus</vt:lpstr>
      <vt:lpstr>يوجد هناك مايزيد 100 نوع من فايروس الورم الحليمي ، 30-40 نوع  منها يصيب المنطقة التناسلية ويمكن تصنيفها الى صنفين :</vt:lpstr>
      <vt:lpstr>PowerPoint Presentation</vt:lpstr>
      <vt:lpstr>اللقاح الرباعي لفايروس الورم الحليمي البشري </vt:lpstr>
      <vt:lpstr>ابرز اهداف برنامج الكشف المبكر عن سرطان عنق الرحم التابع الى المركزالوطني  الريادي لبحوث السرطان</vt:lpstr>
      <vt:lpstr>نصائح و ارشادات عامة</vt:lpstr>
      <vt:lpstr>مع تمنياتنا لكِ بالصحة و دوام العافية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الكشف المبكر عن سرطان عنق الرحم هو اقصر الطرق للعلاج</dc:title>
  <dc:creator>user</dc:creator>
  <cp:lastModifiedBy>Bayda</cp:lastModifiedBy>
  <cp:revision>100</cp:revision>
  <dcterms:created xsi:type="dcterms:W3CDTF">2023-09-19T07:43:16Z</dcterms:created>
  <dcterms:modified xsi:type="dcterms:W3CDTF">2023-11-26T16:19:34Z</dcterms:modified>
</cp:coreProperties>
</file>