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notesMasterIdLst>
    <p:notesMasterId r:id="rId51"/>
  </p:notesMasterIdLst>
  <p:handoutMasterIdLst>
    <p:handoutMasterId r:id="rId52"/>
  </p:handoutMasterIdLst>
  <p:sldIdLst>
    <p:sldId id="256" r:id="rId2"/>
    <p:sldId id="451" r:id="rId3"/>
    <p:sldId id="456" r:id="rId4"/>
    <p:sldId id="462" r:id="rId5"/>
    <p:sldId id="445" r:id="rId6"/>
    <p:sldId id="453" r:id="rId7"/>
    <p:sldId id="446" r:id="rId8"/>
    <p:sldId id="447" r:id="rId9"/>
    <p:sldId id="452" r:id="rId10"/>
    <p:sldId id="459" r:id="rId11"/>
    <p:sldId id="458" r:id="rId12"/>
    <p:sldId id="454" r:id="rId13"/>
    <p:sldId id="449" r:id="rId14"/>
    <p:sldId id="391" r:id="rId15"/>
    <p:sldId id="464" r:id="rId16"/>
    <p:sldId id="448" r:id="rId17"/>
    <p:sldId id="466" r:id="rId18"/>
    <p:sldId id="457" r:id="rId19"/>
    <p:sldId id="430" r:id="rId20"/>
    <p:sldId id="418" r:id="rId21"/>
    <p:sldId id="419" r:id="rId22"/>
    <p:sldId id="420" r:id="rId23"/>
    <p:sldId id="424" r:id="rId24"/>
    <p:sldId id="425" r:id="rId25"/>
    <p:sldId id="426" r:id="rId26"/>
    <p:sldId id="427" r:id="rId27"/>
    <p:sldId id="429" r:id="rId28"/>
    <p:sldId id="428" r:id="rId29"/>
    <p:sldId id="431" r:id="rId30"/>
    <p:sldId id="432" r:id="rId31"/>
    <p:sldId id="433" r:id="rId32"/>
    <p:sldId id="434" r:id="rId33"/>
    <p:sldId id="461" r:id="rId34"/>
    <p:sldId id="436" r:id="rId35"/>
    <p:sldId id="438" r:id="rId36"/>
    <p:sldId id="439" r:id="rId37"/>
    <p:sldId id="440" r:id="rId38"/>
    <p:sldId id="441" r:id="rId39"/>
    <p:sldId id="393" r:id="rId40"/>
    <p:sldId id="394" r:id="rId41"/>
    <p:sldId id="442" r:id="rId42"/>
    <p:sldId id="396" r:id="rId43"/>
    <p:sldId id="399" r:id="rId44"/>
    <p:sldId id="443" r:id="rId45"/>
    <p:sldId id="444" r:id="rId46"/>
    <p:sldId id="400" r:id="rId47"/>
    <p:sldId id="401" r:id="rId48"/>
    <p:sldId id="450" r:id="rId49"/>
    <p:sldId id="460" r:id="rId50"/>
  </p:sldIdLst>
  <p:sldSz cx="9144000" cy="6858000" type="screen4x3"/>
  <p:notesSz cx="6858000" cy="9144000"/>
  <p:defaultTextStyle>
    <a:defPPr>
      <a:defRPr lang="ar-KW"/>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858" autoAdjust="0"/>
    <p:restoredTop sz="94567"/>
  </p:normalViewPr>
  <p:slideViewPr>
    <p:cSldViewPr>
      <p:cViewPr>
        <p:scale>
          <a:sx n="60" d="100"/>
          <a:sy n="60" d="100"/>
        </p:scale>
        <p:origin x="1374" y="72"/>
      </p:cViewPr>
      <p:guideLst>
        <p:guide orient="horz" pos="2160"/>
        <p:guide pos="2880"/>
      </p:guideLst>
    </p:cSldViewPr>
  </p:slideViewPr>
  <p:notesTextViewPr>
    <p:cViewPr>
      <p:scale>
        <a:sx n="1" d="1"/>
        <a:sy n="1" d="1"/>
      </p:scale>
      <p:origin x="0" y="0"/>
    </p:cViewPr>
  </p:notesTextViewPr>
  <p:sorterViewPr>
    <p:cViewPr>
      <p:scale>
        <a:sx n="100" d="100"/>
        <a:sy n="100" d="100"/>
      </p:scale>
      <p:origin x="0" y="18762"/>
    </p:cViewPr>
  </p:sorterViewPr>
  <p:notesViewPr>
    <p:cSldViewPr>
      <p:cViewPr varScale="1">
        <p:scale>
          <a:sx n="53" d="100"/>
          <a:sy n="53" d="100"/>
        </p:scale>
        <p:origin x="-282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r>
              <a:rPr lang="ar-KW" dirty="0"/>
              <a:t>كيف تعد دراسة تربوية</a:t>
            </a:r>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91D32407-B0C6-45A1-AC0D-4F50AF2BC7EE}" type="datetimeFigureOut">
              <a:rPr lang="ar-KW" smtClean="0"/>
              <a:pPr/>
              <a:t>02/05/1445</a:t>
            </a:fld>
            <a:endParaRPr lang="ar-KW"/>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r>
              <a:rPr lang="ar-KW" dirty="0" err="1"/>
              <a:t>أ.د</a:t>
            </a:r>
            <a:r>
              <a:rPr lang="ar-KW" dirty="0"/>
              <a:t>. عثمان الخضر</a:t>
            </a:r>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33400A00-B7BA-4C1A-94D7-00A27F278A67}" type="slidenum">
              <a:rPr lang="ar-KW" smtClean="0"/>
              <a:pPr/>
              <a:t>‹#›</a:t>
            </a:fld>
            <a:endParaRPr lang="ar-KW"/>
          </a:p>
        </p:txBody>
      </p:sp>
    </p:spTree>
    <p:extLst>
      <p:ext uri="{BB962C8B-B14F-4D97-AF65-F5344CB8AC3E}">
        <p14:creationId xmlns:p14="http://schemas.microsoft.com/office/powerpoint/2010/main" val="18761712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KW"/>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83CA433-CDD0-4BD6-901D-4202067C7F91}" type="datetimeFigureOut">
              <a:rPr lang="ar-KW" smtClean="0"/>
              <a:pPr/>
              <a:t>02/05/1445</a:t>
            </a:fld>
            <a:endParaRPr lang="ar-KW"/>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KW"/>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KW"/>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KW"/>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DE70DE4-7486-43E1-8B4E-5B548A868BDF}" type="slidenum">
              <a:rPr lang="ar-KW" smtClean="0"/>
              <a:pPr/>
              <a:t>‹#›</a:t>
            </a:fld>
            <a:endParaRPr lang="ar-KW"/>
          </a:p>
        </p:txBody>
      </p:sp>
    </p:spTree>
    <p:extLst>
      <p:ext uri="{BB962C8B-B14F-4D97-AF65-F5344CB8AC3E}">
        <p14:creationId xmlns:p14="http://schemas.microsoft.com/office/powerpoint/2010/main" val="362770180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KW"/>
          </a:p>
        </p:txBody>
      </p:sp>
      <p:sp>
        <p:nvSpPr>
          <p:cNvPr id="4" name="Slide Number Placeholder 3"/>
          <p:cNvSpPr>
            <a:spLocks noGrp="1"/>
          </p:cNvSpPr>
          <p:nvPr>
            <p:ph type="sldNum" sz="quarter" idx="10"/>
          </p:nvPr>
        </p:nvSpPr>
        <p:spPr/>
        <p:txBody>
          <a:bodyPr/>
          <a:lstStyle/>
          <a:p>
            <a:fld id="{4DE70DE4-7486-43E1-8B4E-5B548A868BDF}" type="slidenum">
              <a:rPr lang="ar-KW" smtClean="0"/>
              <a:pPr/>
              <a:t>1</a:t>
            </a:fld>
            <a:endParaRPr lang="ar-KW"/>
          </a:p>
        </p:txBody>
      </p:sp>
    </p:spTree>
    <p:extLst>
      <p:ext uri="{BB962C8B-B14F-4D97-AF65-F5344CB8AC3E}">
        <p14:creationId xmlns:p14="http://schemas.microsoft.com/office/powerpoint/2010/main" val="4246207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E70DE4-7486-43E1-8B4E-5B548A868BDF}" type="slidenum">
              <a:rPr lang="ar-KW" smtClean="0"/>
              <a:pPr/>
              <a:t>20</a:t>
            </a:fld>
            <a:endParaRPr lang="ar-KW"/>
          </a:p>
        </p:txBody>
      </p:sp>
    </p:spTree>
    <p:extLst>
      <p:ext uri="{BB962C8B-B14F-4D97-AF65-F5344CB8AC3E}">
        <p14:creationId xmlns:p14="http://schemas.microsoft.com/office/powerpoint/2010/main" val="2093982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E70DE4-7486-43E1-8B4E-5B548A868BDF}" type="slidenum">
              <a:rPr lang="ar-KW" smtClean="0"/>
              <a:pPr/>
              <a:t>21</a:t>
            </a:fld>
            <a:endParaRPr lang="ar-KW"/>
          </a:p>
        </p:txBody>
      </p:sp>
    </p:spTree>
    <p:extLst>
      <p:ext uri="{BB962C8B-B14F-4D97-AF65-F5344CB8AC3E}">
        <p14:creationId xmlns:p14="http://schemas.microsoft.com/office/powerpoint/2010/main" val="768619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i="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cs typeface="Al Bayan" pitchFamily="2" charset="-78"/>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6B848246-5486-47F4-A194-11CC8CA287BF}" type="datetimeFigureOut">
              <a:rPr lang="ar-KW" smtClean="0"/>
              <a:pPr/>
              <a:t>02/05/1445</a:t>
            </a:fld>
            <a:endParaRPr lang="ar-KW"/>
          </a:p>
        </p:txBody>
      </p:sp>
      <p:sp>
        <p:nvSpPr>
          <p:cNvPr id="17" name="Footer Placeholder 16"/>
          <p:cNvSpPr>
            <a:spLocks noGrp="1"/>
          </p:cNvSpPr>
          <p:nvPr>
            <p:ph type="ftr" sz="quarter" idx="11"/>
          </p:nvPr>
        </p:nvSpPr>
        <p:spPr/>
        <p:txBody>
          <a:bodyPr/>
          <a:lstStyle/>
          <a:p>
            <a:endParaRPr lang="ar-KW"/>
          </a:p>
        </p:txBody>
      </p:sp>
      <p:sp>
        <p:nvSpPr>
          <p:cNvPr id="29" name="Slide Number Placeholder 28"/>
          <p:cNvSpPr>
            <a:spLocks noGrp="1"/>
          </p:cNvSpPr>
          <p:nvPr>
            <p:ph type="sldNum" sz="quarter" idx="12"/>
          </p:nvPr>
        </p:nvSpPr>
        <p:spPr/>
        <p:txBody>
          <a:bodyPr/>
          <a:lstStyle/>
          <a:p>
            <a:fld id="{BAB836D8-6C50-413A-88B2-4E6C025C1E5C}" type="slidenum">
              <a:rPr lang="ar-KW" smtClean="0"/>
              <a:pPr/>
              <a:t>‹#›</a:t>
            </a:fld>
            <a:endParaRPr lang="ar-KW"/>
          </a:p>
        </p:txBody>
      </p:sp>
      <p:sp>
        <p:nvSpPr>
          <p:cNvPr id="9" name="Subtitle 8"/>
          <p:cNvSpPr>
            <a:spLocks noGrp="1"/>
          </p:cNvSpPr>
          <p:nvPr>
            <p:ph type="subTitle" idx="1"/>
          </p:nvPr>
        </p:nvSpPr>
        <p:spPr>
          <a:xfrm>
            <a:off x="1371600" y="3331698"/>
            <a:ext cx="6400800" cy="1752600"/>
          </a:xfrm>
        </p:spPr>
        <p:txBody>
          <a:bodyPr/>
          <a:lstStyle>
            <a:lvl1pPr marL="0" indent="0" algn="ctr">
              <a:buNone/>
              <a:defRPr b="0" i="0">
                <a:solidFill>
                  <a:schemeClr val="tx1"/>
                </a:solidFill>
                <a:cs typeface="Al Bayan Plain" pitchFamily="2" charset="-78"/>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transition spd="slow">
    <p:plus/>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B848246-5486-47F4-A194-11CC8CA287BF}" type="datetimeFigureOut">
              <a:rPr lang="ar-KW" smtClean="0"/>
              <a:pPr/>
              <a:t>02/05/1445</a:t>
            </a:fld>
            <a:endParaRPr lang="ar-KW"/>
          </a:p>
        </p:txBody>
      </p:sp>
      <p:sp>
        <p:nvSpPr>
          <p:cNvPr id="5" name="Footer Placeholder 4"/>
          <p:cNvSpPr>
            <a:spLocks noGrp="1"/>
          </p:cNvSpPr>
          <p:nvPr>
            <p:ph type="ftr" sz="quarter" idx="11"/>
          </p:nvPr>
        </p:nvSpPr>
        <p:spPr/>
        <p:txBody>
          <a:bodyPr/>
          <a:lstStyle/>
          <a:p>
            <a:endParaRPr lang="ar-KW"/>
          </a:p>
        </p:txBody>
      </p:sp>
      <p:sp>
        <p:nvSpPr>
          <p:cNvPr id="6" name="Slide Number Placeholder 5"/>
          <p:cNvSpPr>
            <a:spLocks noGrp="1"/>
          </p:cNvSpPr>
          <p:nvPr>
            <p:ph type="sldNum" sz="quarter" idx="12"/>
          </p:nvPr>
        </p:nvSpPr>
        <p:spPr/>
        <p:txBody>
          <a:bodyPr/>
          <a:lstStyle/>
          <a:p>
            <a:fld id="{BAB836D8-6C50-413A-88B2-4E6C025C1E5C}" type="slidenum">
              <a:rPr lang="ar-KW" smtClean="0"/>
              <a:pPr/>
              <a:t>‹#›</a:t>
            </a:fld>
            <a:endParaRPr lang="ar-KW"/>
          </a:p>
        </p:txBody>
      </p:sp>
    </p:spTree>
  </p:cSld>
  <p:clrMapOvr>
    <a:masterClrMapping/>
  </p:clrMapOvr>
  <p:transition spd="slow">
    <p:plu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B848246-5486-47F4-A194-11CC8CA287BF}" type="datetimeFigureOut">
              <a:rPr lang="ar-KW" smtClean="0"/>
              <a:pPr/>
              <a:t>02/05/1445</a:t>
            </a:fld>
            <a:endParaRPr lang="ar-KW"/>
          </a:p>
        </p:txBody>
      </p:sp>
      <p:sp>
        <p:nvSpPr>
          <p:cNvPr id="5" name="Footer Placeholder 4"/>
          <p:cNvSpPr>
            <a:spLocks noGrp="1"/>
          </p:cNvSpPr>
          <p:nvPr>
            <p:ph type="ftr" sz="quarter" idx="11"/>
          </p:nvPr>
        </p:nvSpPr>
        <p:spPr/>
        <p:txBody>
          <a:bodyPr/>
          <a:lstStyle/>
          <a:p>
            <a:endParaRPr lang="ar-KW"/>
          </a:p>
        </p:txBody>
      </p:sp>
      <p:sp>
        <p:nvSpPr>
          <p:cNvPr id="6" name="Slide Number Placeholder 5"/>
          <p:cNvSpPr>
            <a:spLocks noGrp="1"/>
          </p:cNvSpPr>
          <p:nvPr>
            <p:ph type="sldNum" sz="quarter" idx="12"/>
          </p:nvPr>
        </p:nvSpPr>
        <p:spPr/>
        <p:txBody>
          <a:bodyPr/>
          <a:lstStyle/>
          <a:p>
            <a:fld id="{BAB836D8-6C50-413A-88B2-4E6C025C1E5C}" type="slidenum">
              <a:rPr lang="ar-KW" smtClean="0"/>
              <a:pPr/>
              <a:t>‹#›</a:t>
            </a:fld>
            <a:endParaRPr lang="ar-KW"/>
          </a:p>
        </p:txBody>
      </p:sp>
    </p:spTree>
  </p:cSld>
  <p:clrMapOvr>
    <a:masterClrMapping/>
  </p:clrMapOvr>
  <p:transition spd="slow">
    <p:plu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cs typeface="Al Bayan" pitchFamily="2" charset="-78"/>
              </a:defRPr>
            </a:lvl1pPr>
          </a:lstStyle>
          <a:p>
            <a:r>
              <a:rPr kumimoji="0" lang="en-US" dirty="0"/>
              <a:t>Click to edit Master title style</a:t>
            </a:r>
          </a:p>
        </p:txBody>
      </p:sp>
      <p:sp>
        <p:nvSpPr>
          <p:cNvPr id="3" name="Content Placeholder 2"/>
          <p:cNvSpPr>
            <a:spLocks noGrp="1"/>
          </p:cNvSpPr>
          <p:nvPr>
            <p:ph idx="1"/>
          </p:nvPr>
        </p:nvSpPr>
        <p:spPr/>
        <p:txBody>
          <a:bodyPr/>
          <a:lstStyle>
            <a:lvl1pPr>
              <a:defRPr b="1" i="0">
                <a:cs typeface="Al Bayan" pitchFamily="2" charset="-78"/>
              </a:defRPr>
            </a:lvl1pPr>
            <a:lvl2pPr>
              <a:defRPr b="1" i="0">
                <a:cs typeface="Al Bayan" pitchFamily="2" charset="-78"/>
              </a:defRPr>
            </a:lvl2pPr>
            <a:lvl3pPr>
              <a:defRPr b="1" i="0">
                <a:cs typeface="Al Bayan" pitchFamily="2" charset="-78"/>
              </a:defRPr>
            </a:lvl3pPr>
            <a:lvl4pPr>
              <a:defRPr b="1" i="0">
                <a:cs typeface="Al Bayan" pitchFamily="2" charset="-78"/>
              </a:defRPr>
            </a:lvl4pPr>
            <a:lvl5pPr>
              <a:defRPr b="1" i="0">
                <a:cs typeface="Al Bayan" pitchFamily="2" charset="-78"/>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fld id="{6B848246-5486-47F4-A194-11CC8CA287BF}" type="datetimeFigureOut">
              <a:rPr lang="ar-KW" smtClean="0"/>
              <a:pPr/>
              <a:t>02/05/1445</a:t>
            </a:fld>
            <a:endParaRPr lang="ar-KW" dirty="0"/>
          </a:p>
        </p:txBody>
      </p:sp>
      <p:sp>
        <p:nvSpPr>
          <p:cNvPr id="5" name="Footer Placeholder 4"/>
          <p:cNvSpPr>
            <a:spLocks noGrp="1"/>
          </p:cNvSpPr>
          <p:nvPr>
            <p:ph type="ftr" sz="quarter" idx="11"/>
          </p:nvPr>
        </p:nvSpPr>
        <p:spPr/>
        <p:txBody>
          <a:bodyPr/>
          <a:lstStyle/>
          <a:p>
            <a:endParaRPr lang="ar-KW" dirty="0"/>
          </a:p>
        </p:txBody>
      </p:sp>
      <p:sp>
        <p:nvSpPr>
          <p:cNvPr id="6" name="Slide Number Placeholder 5"/>
          <p:cNvSpPr>
            <a:spLocks noGrp="1"/>
          </p:cNvSpPr>
          <p:nvPr>
            <p:ph type="sldNum" sz="quarter" idx="12"/>
          </p:nvPr>
        </p:nvSpPr>
        <p:spPr/>
        <p:txBody>
          <a:bodyPr/>
          <a:lstStyle/>
          <a:p>
            <a:fld id="{BAB836D8-6C50-413A-88B2-4E6C025C1E5C}" type="slidenum">
              <a:rPr lang="ar-KW" smtClean="0"/>
              <a:pPr/>
              <a:t>‹#›</a:t>
            </a:fld>
            <a:endParaRPr lang="ar-KW" dirty="0"/>
          </a:p>
        </p:txBody>
      </p:sp>
    </p:spTree>
  </p:cSld>
  <p:clrMapOvr>
    <a:masterClrMapping/>
  </p:clrMapOvr>
  <p:transition spd="slow">
    <p:plu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i="0"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Al Bayan" pitchFamily="2" charset="-78"/>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B848246-5486-47F4-A194-11CC8CA287BF}" type="datetimeFigureOut">
              <a:rPr lang="ar-KW" smtClean="0"/>
              <a:pPr/>
              <a:t>02/05/1445</a:t>
            </a:fld>
            <a:endParaRPr lang="ar-KW"/>
          </a:p>
        </p:txBody>
      </p:sp>
      <p:sp>
        <p:nvSpPr>
          <p:cNvPr id="5" name="Footer Placeholder 4"/>
          <p:cNvSpPr>
            <a:spLocks noGrp="1"/>
          </p:cNvSpPr>
          <p:nvPr>
            <p:ph type="ftr" sz="quarter" idx="11"/>
          </p:nvPr>
        </p:nvSpPr>
        <p:spPr/>
        <p:txBody>
          <a:bodyPr/>
          <a:lstStyle/>
          <a:p>
            <a:endParaRPr lang="ar-KW"/>
          </a:p>
        </p:txBody>
      </p:sp>
      <p:sp>
        <p:nvSpPr>
          <p:cNvPr id="6" name="Slide Number Placeholder 5"/>
          <p:cNvSpPr>
            <a:spLocks noGrp="1"/>
          </p:cNvSpPr>
          <p:nvPr>
            <p:ph type="sldNum" sz="quarter" idx="12"/>
          </p:nvPr>
        </p:nvSpPr>
        <p:spPr>
          <a:xfrm>
            <a:off x="7924800" y="6416675"/>
            <a:ext cx="762000" cy="365125"/>
          </a:xfrm>
        </p:spPr>
        <p:txBody>
          <a:bodyPr/>
          <a:lstStyle/>
          <a:p>
            <a:fld id="{BAB836D8-6C50-413A-88B2-4E6C025C1E5C}" type="slidenum">
              <a:rPr lang="ar-KW" smtClean="0"/>
              <a:pPr/>
              <a:t>‹#›</a:t>
            </a:fld>
            <a:endParaRPr lang="ar-KW"/>
          </a:p>
        </p:txBody>
      </p:sp>
    </p:spTree>
  </p:cSld>
  <p:clrMapOvr>
    <a:overrideClrMapping bg1="dk1" tx1="lt1" bg2="dk2" tx2="lt2" accent1="accent1" accent2="accent2" accent3="accent3" accent4="accent4" accent5="accent5" accent6="accent6" hlink="hlink" folHlink="folHlink"/>
  </p:clrMapOvr>
  <p:transition spd="slow">
    <p:plu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B848246-5486-47F4-A194-11CC8CA287BF}" type="datetimeFigureOut">
              <a:rPr lang="ar-KW" smtClean="0"/>
              <a:pPr/>
              <a:t>02/05/1445</a:t>
            </a:fld>
            <a:endParaRPr lang="ar-KW"/>
          </a:p>
        </p:txBody>
      </p:sp>
      <p:sp>
        <p:nvSpPr>
          <p:cNvPr id="6" name="Footer Placeholder 5"/>
          <p:cNvSpPr>
            <a:spLocks noGrp="1"/>
          </p:cNvSpPr>
          <p:nvPr>
            <p:ph type="ftr" sz="quarter" idx="11"/>
          </p:nvPr>
        </p:nvSpPr>
        <p:spPr/>
        <p:txBody>
          <a:bodyPr/>
          <a:lstStyle/>
          <a:p>
            <a:endParaRPr lang="ar-KW"/>
          </a:p>
        </p:txBody>
      </p:sp>
      <p:sp>
        <p:nvSpPr>
          <p:cNvPr id="7" name="Slide Number Placeholder 6"/>
          <p:cNvSpPr>
            <a:spLocks noGrp="1"/>
          </p:cNvSpPr>
          <p:nvPr>
            <p:ph type="sldNum" sz="quarter" idx="12"/>
          </p:nvPr>
        </p:nvSpPr>
        <p:spPr/>
        <p:txBody>
          <a:bodyPr/>
          <a:lstStyle/>
          <a:p>
            <a:fld id="{BAB836D8-6C50-413A-88B2-4E6C025C1E5C}" type="slidenum">
              <a:rPr lang="ar-KW" smtClean="0"/>
              <a:pPr/>
              <a:t>‹#›</a:t>
            </a:fld>
            <a:endParaRPr lang="ar-KW"/>
          </a:p>
        </p:txBody>
      </p:sp>
    </p:spTree>
  </p:cSld>
  <p:clrMapOvr>
    <a:masterClrMapping/>
  </p:clrMapOvr>
  <p:transition spd="slow">
    <p:plu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B848246-5486-47F4-A194-11CC8CA287BF}" type="datetimeFigureOut">
              <a:rPr lang="ar-KW" smtClean="0"/>
              <a:pPr/>
              <a:t>02/05/1445</a:t>
            </a:fld>
            <a:endParaRPr lang="ar-KW"/>
          </a:p>
        </p:txBody>
      </p:sp>
      <p:sp>
        <p:nvSpPr>
          <p:cNvPr id="8" name="Footer Placeholder 7"/>
          <p:cNvSpPr>
            <a:spLocks noGrp="1"/>
          </p:cNvSpPr>
          <p:nvPr>
            <p:ph type="ftr" sz="quarter" idx="11"/>
          </p:nvPr>
        </p:nvSpPr>
        <p:spPr/>
        <p:txBody>
          <a:bodyPr/>
          <a:lstStyle/>
          <a:p>
            <a:endParaRPr lang="ar-KW"/>
          </a:p>
        </p:txBody>
      </p:sp>
      <p:sp>
        <p:nvSpPr>
          <p:cNvPr id="9" name="Slide Number Placeholder 8"/>
          <p:cNvSpPr>
            <a:spLocks noGrp="1"/>
          </p:cNvSpPr>
          <p:nvPr>
            <p:ph type="sldNum" sz="quarter" idx="12"/>
          </p:nvPr>
        </p:nvSpPr>
        <p:spPr/>
        <p:txBody>
          <a:bodyPr/>
          <a:lstStyle/>
          <a:p>
            <a:fld id="{BAB836D8-6C50-413A-88B2-4E6C025C1E5C}" type="slidenum">
              <a:rPr lang="ar-KW" smtClean="0"/>
              <a:pPr/>
              <a:t>‹#›</a:t>
            </a:fld>
            <a:endParaRPr lang="ar-KW"/>
          </a:p>
        </p:txBody>
      </p:sp>
    </p:spTree>
  </p:cSld>
  <p:clrMapOvr>
    <a:masterClrMapping/>
  </p:clrMapOvr>
  <p:transition spd="slow">
    <p:plu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B848246-5486-47F4-A194-11CC8CA287BF}" type="datetimeFigureOut">
              <a:rPr lang="ar-KW" smtClean="0"/>
              <a:pPr/>
              <a:t>02/05/1445</a:t>
            </a:fld>
            <a:endParaRPr lang="ar-KW"/>
          </a:p>
        </p:txBody>
      </p:sp>
      <p:sp>
        <p:nvSpPr>
          <p:cNvPr id="4" name="Footer Placeholder 3"/>
          <p:cNvSpPr>
            <a:spLocks noGrp="1"/>
          </p:cNvSpPr>
          <p:nvPr>
            <p:ph type="ftr" sz="quarter" idx="11"/>
          </p:nvPr>
        </p:nvSpPr>
        <p:spPr/>
        <p:txBody>
          <a:bodyPr/>
          <a:lstStyle/>
          <a:p>
            <a:endParaRPr lang="ar-KW"/>
          </a:p>
        </p:txBody>
      </p:sp>
      <p:sp>
        <p:nvSpPr>
          <p:cNvPr id="5" name="Slide Number Placeholder 4"/>
          <p:cNvSpPr>
            <a:spLocks noGrp="1"/>
          </p:cNvSpPr>
          <p:nvPr>
            <p:ph type="sldNum" sz="quarter" idx="12"/>
          </p:nvPr>
        </p:nvSpPr>
        <p:spPr/>
        <p:txBody>
          <a:bodyPr/>
          <a:lstStyle/>
          <a:p>
            <a:fld id="{BAB836D8-6C50-413A-88B2-4E6C025C1E5C}" type="slidenum">
              <a:rPr lang="ar-KW" smtClean="0"/>
              <a:pPr/>
              <a:t>‹#›</a:t>
            </a:fld>
            <a:endParaRPr lang="ar-KW"/>
          </a:p>
        </p:txBody>
      </p:sp>
    </p:spTree>
  </p:cSld>
  <p:clrMapOvr>
    <a:masterClrMapping/>
  </p:clrMapOvr>
  <p:transition spd="slow">
    <p:plu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848246-5486-47F4-A194-11CC8CA287BF}" type="datetimeFigureOut">
              <a:rPr lang="ar-KW" smtClean="0"/>
              <a:pPr/>
              <a:t>02/05/1445</a:t>
            </a:fld>
            <a:endParaRPr lang="ar-KW"/>
          </a:p>
        </p:txBody>
      </p:sp>
      <p:sp>
        <p:nvSpPr>
          <p:cNvPr id="3" name="Footer Placeholder 2"/>
          <p:cNvSpPr>
            <a:spLocks noGrp="1"/>
          </p:cNvSpPr>
          <p:nvPr>
            <p:ph type="ftr" sz="quarter" idx="11"/>
          </p:nvPr>
        </p:nvSpPr>
        <p:spPr/>
        <p:txBody>
          <a:bodyPr/>
          <a:lstStyle/>
          <a:p>
            <a:endParaRPr lang="ar-KW"/>
          </a:p>
        </p:txBody>
      </p:sp>
      <p:sp>
        <p:nvSpPr>
          <p:cNvPr id="4" name="Slide Number Placeholder 3"/>
          <p:cNvSpPr>
            <a:spLocks noGrp="1"/>
          </p:cNvSpPr>
          <p:nvPr>
            <p:ph type="sldNum" sz="quarter" idx="12"/>
          </p:nvPr>
        </p:nvSpPr>
        <p:spPr/>
        <p:txBody>
          <a:bodyPr/>
          <a:lstStyle/>
          <a:p>
            <a:fld id="{BAB836D8-6C50-413A-88B2-4E6C025C1E5C}" type="slidenum">
              <a:rPr lang="ar-KW" smtClean="0"/>
              <a:pPr/>
              <a:t>‹#›</a:t>
            </a:fld>
            <a:endParaRPr lang="ar-KW"/>
          </a:p>
        </p:txBody>
      </p:sp>
    </p:spTree>
  </p:cSld>
  <p:clrMapOvr>
    <a:masterClrMapping/>
  </p:clrMapOvr>
  <p:transition spd="slow">
    <p:plu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B848246-5486-47F4-A194-11CC8CA287BF}" type="datetimeFigureOut">
              <a:rPr lang="ar-KW" smtClean="0"/>
              <a:pPr/>
              <a:t>02/05/1445</a:t>
            </a:fld>
            <a:endParaRPr lang="ar-KW"/>
          </a:p>
        </p:txBody>
      </p:sp>
      <p:sp>
        <p:nvSpPr>
          <p:cNvPr id="6" name="Footer Placeholder 5"/>
          <p:cNvSpPr>
            <a:spLocks noGrp="1"/>
          </p:cNvSpPr>
          <p:nvPr>
            <p:ph type="ftr" sz="quarter" idx="11"/>
          </p:nvPr>
        </p:nvSpPr>
        <p:spPr/>
        <p:txBody>
          <a:bodyPr/>
          <a:lstStyle/>
          <a:p>
            <a:endParaRPr lang="ar-KW"/>
          </a:p>
        </p:txBody>
      </p:sp>
      <p:sp>
        <p:nvSpPr>
          <p:cNvPr id="7" name="Slide Number Placeholder 6"/>
          <p:cNvSpPr>
            <a:spLocks noGrp="1"/>
          </p:cNvSpPr>
          <p:nvPr>
            <p:ph type="sldNum" sz="quarter" idx="12"/>
          </p:nvPr>
        </p:nvSpPr>
        <p:spPr/>
        <p:txBody>
          <a:bodyPr/>
          <a:lstStyle/>
          <a:p>
            <a:fld id="{BAB836D8-6C50-413A-88B2-4E6C025C1E5C}" type="slidenum">
              <a:rPr lang="ar-KW" smtClean="0"/>
              <a:pPr/>
              <a:t>‹#›</a:t>
            </a:fld>
            <a:endParaRPr lang="ar-KW"/>
          </a:p>
        </p:txBody>
      </p:sp>
    </p:spTree>
  </p:cSld>
  <p:clrMapOvr>
    <a:masterClrMapping/>
  </p:clrMapOvr>
  <p:transition spd="slow">
    <p:plu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B848246-5486-47F4-A194-11CC8CA287BF}" type="datetimeFigureOut">
              <a:rPr lang="ar-KW" smtClean="0"/>
              <a:pPr/>
              <a:t>02/05/1445</a:t>
            </a:fld>
            <a:endParaRPr lang="ar-KW"/>
          </a:p>
        </p:txBody>
      </p:sp>
      <p:sp>
        <p:nvSpPr>
          <p:cNvPr id="6" name="Footer Placeholder 5"/>
          <p:cNvSpPr>
            <a:spLocks noGrp="1"/>
          </p:cNvSpPr>
          <p:nvPr>
            <p:ph type="ftr" sz="quarter" idx="11"/>
          </p:nvPr>
        </p:nvSpPr>
        <p:spPr/>
        <p:txBody>
          <a:bodyPr/>
          <a:lstStyle/>
          <a:p>
            <a:endParaRPr lang="ar-KW"/>
          </a:p>
        </p:txBody>
      </p:sp>
      <p:sp>
        <p:nvSpPr>
          <p:cNvPr id="7" name="Slide Number Placeholder 6"/>
          <p:cNvSpPr>
            <a:spLocks noGrp="1"/>
          </p:cNvSpPr>
          <p:nvPr>
            <p:ph type="sldNum" sz="quarter" idx="12"/>
          </p:nvPr>
        </p:nvSpPr>
        <p:spPr/>
        <p:txBody>
          <a:bodyPr/>
          <a:lstStyle/>
          <a:p>
            <a:fld id="{BAB836D8-6C50-413A-88B2-4E6C025C1E5C}" type="slidenum">
              <a:rPr lang="ar-KW" smtClean="0"/>
              <a:pPr/>
              <a:t>‹#›</a:t>
            </a:fld>
            <a:endParaRPr lang="ar-KW"/>
          </a:p>
        </p:txBody>
      </p:sp>
    </p:spTree>
  </p:cSld>
  <p:clrMapOvr>
    <a:masterClrMapping/>
  </p:clrMapOvr>
  <p:transition spd="slow">
    <p:plus/>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B848246-5486-47F4-A194-11CC8CA287BF}" type="datetimeFigureOut">
              <a:rPr lang="ar-KW" smtClean="0"/>
              <a:pPr/>
              <a:t>02/05/1445</a:t>
            </a:fld>
            <a:endParaRPr lang="ar-KW"/>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ar-KW"/>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AB836D8-6C50-413A-88B2-4E6C025C1E5C}" type="slidenum">
              <a:rPr lang="ar-KW" smtClean="0"/>
              <a:pPr/>
              <a:t>‹#›</a:t>
            </a:fld>
            <a:endParaRPr lang="ar-KW"/>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plus/>
  </p:transition>
  <p:txStyles>
    <p:titleStyle>
      <a:lvl1pPr algn="ctr" rtl="1"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r" rtl="1" eaLnBrk="1" latinLnBrk="0" hangingPunct="1">
        <a:spcBef>
          <a:spcPct val="20000"/>
        </a:spcBef>
        <a:buClr>
          <a:schemeClr val="tx1">
            <a:shade val="95000"/>
          </a:schemeClr>
        </a:buClr>
        <a:buSzPct val="65000"/>
        <a:buFont typeface="Wingdings 2"/>
        <a:buChar char=""/>
        <a:defRPr kumimoji="0" sz="2800" b="1" i="0" kern="1200">
          <a:solidFill>
            <a:schemeClr val="tx1"/>
          </a:solidFill>
          <a:latin typeface="+mn-lt"/>
          <a:ea typeface="+mn-ea"/>
          <a:cs typeface="Al Bayan" pitchFamily="2" charset="-78"/>
        </a:defRPr>
      </a:lvl1pPr>
      <a:lvl2pPr marL="868680" indent="-283464" algn="r" rtl="1" eaLnBrk="1" latinLnBrk="0" hangingPunct="1">
        <a:spcBef>
          <a:spcPct val="20000"/>
        </a:spcBef>
        <a:buClr>
          <a:schemeClr val="tx1"/>
        </a:buClr>
        <a:buSzPct val="80000"/>
        <a:buFont typeface="Wingdings 2"/>
        <a:buChar char=""/>
        <a:defRPr kumimoji="0" sz="2400" b="1" i="0" kern="1200">
          <a:solidFill>
            <a:schemeClr val="tx1"/>
          </a:solidFill>
          <a:latin typeface="+mn-lt"/>
          <a:ea typeface="+mn-ea"/>
          <a:cs typeface="Al Bayan" pitchFamily="2" charset="-78"/>
        </a:defRPr>
      </a:lvl2pPr>
      <a:lvl3pPr marL="1133856" indent="-228600" algn="r" rtl="1" eaLnBrk="1" latinLnBrk="0" hangingPunct="1">
        <a:spcBef>
          <a:spcPct val="20000"/>
        </a:spcBef>
        <a:buClr>
          <a:schemeClr val="tx1"/>
        </a:buClr>
        <a:buSzPct val="95000"/>
        <a:buFont typeface="Wingdings"/>
        <a:buChar char=""/>
        <a:defRPr kumimoji="0" sz="2200" b="1" i="0" kern="1200">
          <a:solidFill>
            <a:schemeClr val="tx1"/>
          </a:solidFill>
          <a:latin typeface="+mn-lt"/>
          <a:ea typeface="+mn-ea"/>
          <a:cs typeface="Al Bayan" pitchFamily="2" charset="-78"/>
        </a:defRPr>
      </a:lvl3pPr>
      <a:lvl4pPr marL="1353312" indent="-182880" algn="r" rtl="1" eaLnBrk="1" latinLnBrk="0" hangingPunct="1">
        <a:spcBef>
          <a:spcPct val="20000"/>
        </a:spcBef>
        <a:buClr>
          <a:schemeClr val="tx1"/>
        </a:buClr>
        <a:buSzPct val="100000"/>
        <a:buFont typeface="Wingdings 3"/>
        <a:buChar char=""/>
        <a:defRPr kumimoji="0" sz="2000" b="1" i="0" kern="1200">
          <a:solidFill>
            <a:schemeClr val="tx1"/>
          </a:solidFill>
          <a:latin typeface="+mn-lt"/>
          <a:ea typeface="+mn-ea"/>
          <a:cs typeface="Al Bayan" pitchFamily="2" charset="-78"/>
        </a:defRPr>
      </a:lvl4pPr>
      <a:lvl5pPr marL="1545336" indent="-182880" algn="r" rtl="1" eaLnBrk="1" latinLnBrk="0" hangingPunct="1">
        <a:spcBef>
          <a:spcPct val="20000"/>
        </a:spcBef>
        <a:buClr>
          <a:schemeClr val="tx1"/>
        </a:buClr>
        <a:buFont typeface="Wingdings 2"/>
        <a:buChar char=""/>
        <a:defRPr kumimoji="0" sz="2000" b="1" i="0" kern="1200">
          <a:solidFill>
            <a:schemeClr val="tx1"/>
          </a:solidFill>
          <a:latin typeface="+mn-lt"/>
          <a:ea typeface="+mn-ea"/>
          <a:cs typeface="Al Bayan" pitchFamily="2" charset="-78"/>
        </a:defRPr>
      </a:lvl5pPr>
      <a:lvl6pPr marL="1764792" indent="-182880" algn="r" rtl="1"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r" rtl="1"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r" rtl="1"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r" rtl="1"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tech-wd.com/wd/2015/08/29/10-freelancing-books/" TargetMode="Externa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abunawaf.com/160220-%D8%A3%D8%B3%D8%A6%D9%84%D8%A9-%D8%AA%D8%AC%D9%86%D8%A8-%D8%B7%D8%B1%D8%AD%D9%87%D8%A7-%D9%81%D9%8A-%D9%85%D9%82%D8%A7%D8%A8%D9%84%D8%A7%D8%AA-%D8%A7%D9%84%D8%B9%D9%85%D9%84/"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master-theses.com/tag/ppt-%D8%B7%D8%B1%D9%82-%D8%A7%D9%84%D8%AA%D9%88%D8%AB%D9%8A%D9%82-%D9%81%D9%8A-%D8%A7%D9%84%D8%A8%D8%AD%D8%AB-%D8%A7%D9%84%D8%B9%D9%84%D9%85%D9%8A/"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tiff"/><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pridenetbd.com/%D8%B7%D8%B1%D9%8A%D9%82%D8%A9-%D8%AA%D9%88%D8%AB%D9%8A%D9%82-%D9%85%D8%AC%D9%84%D8%A9-%D8%B9%D9%84%D9%85%D9%8A%D8%A9-k.htm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aleasimuh.com/2020/10/pdf_29.html"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i7lm.com/%D9%81%D9%88%D8%A7%D8%A6%D8%AF-%D9%82%D8%B1%D8%A7%D8%A1%D8%A9-%D8%A7%D9%84%D9%83%D8%AA%D8%A8/"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cams.psau.edu.sa/ar/news/2018-10-31-1"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mail.bts-academy.com/blog_det.php?page=1959&amp;title=%D8%A3%D9%87%D9%85%D9%8A%D8%A9_%D8%A7%D9%84%D8%AA%D9%88%D8%AB%D9%8A%D9%82_%D9%81%D9%8A_%D8%A7%D9%84%D8%A8%D8%AD%D8%AB_%D8%A7%D9%84%D8%B9%D9%84%D9%85%D9%8A"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manaraa.com/post/2634/%D8%A5%D9%86%D9%81%D9%88%D8%AC%D8%B1%D8%A7%D9%81%D9%8A%D9%83:-%D8%AA%D9%88%D8%AB%D9%8A%D9%82-%D8%A7%D9%84%D9%85%D8%B1%D8%A7%D8%AC%D8%B9-%D9%81%D9%8A-%D8%A7%D9%84%D8%A8%D8%AD%D8%AB-%D8%A7%D9%84%D8%B9%D9%84%D9%85%D9%8A"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kw/url?sa=i&amp;rct=j&amp;q=&amp;esrc=s&amp;frm=1&amp;source=images&amp;cd=&amp;cad=rja&amp;docid=aEYl5S7zUnwwLM&amp;tbnid=oUPpAszYXi_btM:&amp;ved=0CAUQjRw&amp;url=http://fsnep.ucdavis.edu/trainings/conferences&amp;ei=Lcp9Up-pAq3y0gXa-oDYDA&amp;bvm=bv.56146854,d.ZG4&amp;psig=AFQjCNG1Ue2p8PLlLLpuoylgy0jtsXehAQ&amp;ust=1384061647912023"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nebdapatkan.web.app/%D8%B9%D8%A8%D8%A7%D8%B1%D8%A7%D8%AA-%D8%B4%D9%83%D8%B1%D8%A7-%D9%84%D8%AD%D8%B3%D9%86-%D8%A7%D8%B3%D8%AA%D9%85%D8%A7%D8%B9%D9%83%D9%85.html" TargetMode="External"/><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hyperlink" Target="https://wordtripbooks.wordpress.com/%D9%83%D8%AA%D8%A7%D8%A8-%D8%A7%D9%84%D8%A7%D8%B3%D8%A8%D9%88%D8%B9/" TargetMode="External"/><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0" r="-20000"/>
          </a:stretch>
        </a:blipFill>
        <a:effectLst/>
      </p:bgPr>
    </p:bg>
    <p:spTree>
      <p:nvGrpSpPr>
        <p:cNvPr id="1" name=""/>
        <p:cNvGrpSpPr/>
        <p:nvPr/>
      </p:nvGrpSpPr>
      <p:grpSpPr>
        <a:xfrm>
          <a:off x="0" y="0"/>
          <a:ext cx="0" cy="0"/>
          <a:chOff x="0" y="0"/>
          <a:chExt cx="0" cy="0"/>
        </a:xfrm>
      </p:grpSpPr>
      <p:sp>
        <p:nvSpPr>
          <p:cNvPr id="6" name="Subtitle 2"/>
          <p:cNvSpPr txBox="1">
            <a:spLocks/>
          </p:cNvSpPr>
          <p:nvPr/>
        </p:nvSpPr>
        <p:spPr>
          <a:xfrm>
            <a:off x="457200" y="152400"/>
            <a:ext cx="8686800" cy="1905000"/>
          </a:xfrm>
          <a:prstGeom prst="rect">
            <a:avLst/>
          </a:prstGeom>
        </p:spPr>
        <p:txBody>
          <a:bodyPr vert="horz">
            <a:noAutofit/>
          </a:bodyPr>
          <a:lstStyle>
            <a:lvl1pPr marL="0" indent="0" algn="ctr" rtl="1" eaLnBrk="1" latinLnBrk="0" hangingPunct="1">
              <a:spcBef>
                <a:spcPct val="20000"/>
              </a:spcBef>
              <a:buClr>
                <a:schemeClr val="tx1">
                  <a:shade val="95000"/>
                </a:schemeClr>
              </a:buClr>
              <a:buSzPct val="65000"/>
              <a:buFont typeface="Wingdings 2"/>
              <a:buNone/>
              <a:defRPr kumimoji="0" sz="2800" kern="1200">
                <a:solidFill>
                  <a:schemeClr val="tx1"/>
                </a:solidFill>
                <a:latin typeface="+mn-lt"/>
                <a:ea typeface="+mn-ea"/>
                <a:cs typeface="+mn-cs"/>
              </a:defRPr>
            </a:lvl1pPr>
            <a:lvl2pPr marL="457200" indent="0" algn="ctr" rtl="1" eaLnBrk="1" latinLnBrk="0" hangingPunct="1">
              <a:spcBef>
                <a:spcPct val="20000"/>
              </a:spcBef>
              <a:buClr>
                <a:schemeClr val="tx1"/>
              </a:buClr>
              <a:buSzPct val="80000"/>
              <a:buFont typeface="Wingdings 2"/>
              <a:buNone/>
              <a:defRPr kumimoji="0" sz="2400" kern="1200">
                <a:solidFill>
                  <a:schemeClr val="tx1"/>
                </a:solidFill>
                <a:latin typeface="+mn-lt"/>
                <a:ea typeface="+mn-ea"/>
                <a:cs typeface="+mn-cs"/>
              </a:defRPr>
            </a:lvl2pPr>
            <a:lvl3pPr marL="914400" indent="0" algn="ctr" rtl="1" eaLnBrk="1" latinLnBrk="0" hangingPunct="1">
              <a:spcBef>
                <a:spcPct val="20000"/>
              </a:spcBef>
              <a:buClr>
                <a:schemeClr val="tx1"/>
              </a:buClr>
              <a:buSzPct val="95000"/>
              <a:buFont typeface="Wingdings"/>
              <a:buNone/>
              <a:defRPr kumimoji="0" sz="2200" kern="1200">
                <a:solidFill>
                  <a:schemeClr val="tx1"/>
                </a:solidFill>
                <a:latin typeface="+mn-lt"/>
                <a:ea typeface="+mn-ea"/>
                <a:cs typeface="+mn-cs"/>
              </a:defRPr>
            </a:lvl3pPr>
            <a:lvl4pPr marL="1371600" indent="0" algn="ctr" rtl="1" eaLnBrk="1" latinLnBrk="0" hangingPunct="1">
              <a:spcBef>
                <a:spcPct val="20000"/>
              </a:spcBef>
              <a:buClr>
                <a:schemeClr val="tx1"/>
              </a:buClr>
              <a:buSzPct val="100000"/>
              <a:buFont typeface="Wingdings 3"/>
              <a:buNone/>
              <a:defRPr kumimoji="0" sz="2000" kern="1200">
                <a:solidFill>
                  <a:schemeClr val="tx1"/>
                </a:solidFill>
                <a:latin typeface="+mn-lt"/>
                <a:ea typeface="+mn-ea"/>
                <a:cs typeface="+mn-cs"/>
              </a:defRPr>
            </a:lvl4pPr>
            <a:lvl5pPr marL="1828800" indent="0" algn="ctr" rtl="1" eaLnBrk="1" latinLnBrk="0" hangingPunct="1">
              <a:spcBef>
                <a:spcPct val="20000"/>
              </a:spcBef>
              <a:buClr>
                <a:schemeClr val="tx1"/>
              </a:buClr>
              <a:buFont typeface="Wingdings 2"/>
              <a:buNone/>
              <a:defRPr kumimoji="0" sz="2000" kern="1200">
                <a:solidFill>
                  <a:schemeClr val="tx1"/>
                </a:solidFill>
                <a:latin typeface="+mn-lt"/>
                <a:ea typeface="+mn-ea"/>
                <a:cs typeface="+mn-cs"/>
              </a:defRPr>
            </a:lvl5pPr>
            <a:lvl6pPr marL="2286000" indent="0" algn="ctr" rtl="1" eaLnBrk="1" latinLnBrk="0" hangingPunct="1">
              <a:spcBef>
                <a:spcPct val="20000"/>
              </a:spcBef>
              <a:buClr>
                <a:schemeClr val="tx1"/>
              </a:buClr>
              <a:buFont typeface="Wingdings 3"/>
              <a:buNone/>
              <a:defRPr kumimoji="0" sz="1800" kern="1200">
                <a:solidFill>
                  <a:schemeClr val="tx1"/>
                </a:solidFill>
                <a:latin typeface="+mn-lt"/>
                <a:ea typeface="+mn-ea"/>
                <a:cs typeface="+mn-cs"/>
              </a:defRPr>
            </a:lvl6pPr>
            <a:lvl7pPr marL="2743200" indent="0" algn="ctr" rtl="1" eaLnBrk="1" latinLnBrk="0" hangingPunct="1">
              <a:spcBef>
                <a:spcPct val="20000"/>
              </a:spcBef>
              <a:buClr>
                <a:schemeClr val="tx1"/>
              </a:buClr>
              <a:buFont typeface="Wingdings 2"/>
              <a:buNone/>
              <a:defRPr kumimoji="0" sz="1600" kern="1200">
                <a:solidFill>
                  <a:schemeClr val="tx1"/>
                </a:solidFill>
                <a:latin typeface="+mn-lt"/>
                <a:ea typeface="+mn-ea"/>
                <a:cs typeface="+mn-cs"/>
              </a:defRPr>
            </a:lvl7pPr>
            <a:lvl8pPr marL="3200400" indent="0" algn="ctr" rtl="1" eaLnBrk="1" latinLnBrk="0" hangingPunct="1">
              <a:spcBef>
                <a:spcPct val="20000"/>
              </a:spcBef>
              <a:buClr>
                <a:schemeClr val="tx1"/>
              </a:buClr>
              <a:buFont typeface="Wingdings 2"/>
              <a:buNone/>
              <a:defRPr kumimoji="0" sz="1400" kern="1200">
                <a:solidFill>
                  <a:schemeClr val="tx1"/>
                </a:solidFill>
                <a:latin typeface="+mn-lt"/>
                <a:ea typeface="+mn-ea"/>
                <a:cs typeface="+mn-cs"/>
              </a:defRPr>
            </a:lvl8pPr>
            <a:lvl9pPr marL="3657600" indent="0" algn="ctr" rtl="1" eaLnBrk="1" latinLnBrk="0" hangingPunct="1">
              <a:spcBef>
                <a:spcPct val="20000"/>
              </a:spcBef>
              <a:buClr>
                <a:schemeClr val="tx1"/>
              </a:buClr>
              <a:buFont typeface="Wingdings 2"/>
              <a:buNone/>
              <a:defRPr kumimoji="0" sz="1400" kern="1200" baseline="0">
                <a:solidFill>
                  <a:schemeClr val="tx1"/>
                </a:solidFill>
                <a:latin typeface="+mn-lt"/>
                <a:ea typeface="+mn-ea"/>
                <a:cs typeface="+mn-cs"/>
              </a:defRPr>
            </a:lvl9pPr>
          </a:lstStyle>
          <a:p>
            <a:r>
              <a:rPr lang="ar-IQ" sz="4400" b="1" dirty="0">
                <a:solidFill>
                  <a:srgbClr val="FFFF00"/>
                </a:solidFill>
              </a:rPr>
              <a:t>توثيق المصادر العلمية -  ضرورة اساسية</a:t>
            </a:r>
            <a:endParaRPr lang="ar-KW" b="1" dirty="0">
              <a:solidFill>
                <a:srgbClr val="FFFF00"/>
              </a:solidFill>
            </a:endParaRPr>
          </a:p>
        </p:txBody>
      </p:sp>
      <p:pic>
        <p:nvPicPr>
          <p:cNvPr id="3" name="Picture 2">
            <a:extLst>
              <a:ext uri="{FF2B5EF4-FFF2-40B4-BE49-F238E27FC236}">
                <a16:creationId xmlns:a16="http://schemas.microsoft.com/office/drawing/2014/main" id="{3CE4CDED-FF77-4093-9784-72E636E0D97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0" y="1143000"/>
            <a:ext cx="9144000" cy="5715000"/>
          </a:xfrm>
          <a:prstGeom prst="rect">
            <a:avLst/>
          </a:prstGeom>
        </p:spPr>
      </p:pic>
    </p:spTree>
    <p:extLst>
      <p:ext uri="{BB962C8B-B14F-4D97-AF65-F5344CB8AC3E}">
        <p14:creationId xmlns:p14="http://schemas.microsoft.com/office/powerpoint/2010/main" val="31906523"/>
      </p:ext>
    </p:extLst>
  </p:cSld>
  <p:clrMapOvr>
    <a:masterClrMapping/>
  </p:clrMapOvr>
  <p:transition spd="slow">
    <p:plus/>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E369-85B4-4F6D-91A9-DA07668B9677}"/>
              </a:ext>
            </a:extLst>
          </p:cNvPr>
          <p:cNvSpPr>
            <a:spLocks noGrp="1"/>
          </p:cNvSpPr>
          <p:nvPr>
            <p:ph type="title"/>
          </p:nvPr>
        </p:nvSpPr>
        <p:spPr/>
        <p:txBody>
          <a:bodyPr/>
          <a:lstStyle/>
          <a:p>
            <a:r>
              <a:rPr lang="ar-IQ" dirty="0"/>
              <a:t>اعمال تتطلب طرق خاصة في التوثيق</a:t>
            </a:r>
            <a:endParaRPr lang="en-US" dirty="0"/>
          </a:p>
        </p:txBody>
      </p:sp>
      <p:sp>
        <p:nvSpPr>
          <p:cNvPr id="3" name="Content Placeholder 2">
            <a:extLst>
              <a:ext uri="{FF2B5EF4-FFF2-40B4-BE49-F238E27FC236}">
                <a16:creationId xmlns:a16="http://schemas.microsoft.com/office/drawing/2014/main" id="{99183DFA-072B-4D4A-83C0-F6D5464A50AF}"/>
              </a:ext>
            </a:extLst>
          </p:cNvPr>
          <p:cNvSpPr>
            <a:spLocks noGrp="1"/>
          </p:cNvSpPr>
          <p:nvPr>
            <p:ph idx="1"/>
          </p:nvPr>
        </p:nvSpPr>
        <p:spPr>
          <a:xfrm>
            <a:off x="457200" y="1219200"/>
            <a:ext cx="8229600" cy="5105400"/>
          </a:xfrm>
        </p:spPr>
        <p:txBody>
          <a:bodyPr>
            <a:normAutofit/>
          </a:bodyPr>
          <a:lstStyle/>
          <a:p>
            <a:pPr algn="just"/>
            <a:r>
              <a:rPr lang="ar-IQ" sz="3600" dirty="0">
                <a:cs typeface="+mn-cs"/>
              </a:rPr>
              <a:t>المقابلات المنشورة:</a:t>
            </a:r>
          </a:p>
          <a:p>
            <a:pPr lvl="1" algn="just"/>
            <a:r>
              <a:rPr lang="ar-IQ" sz="3600" dirty="0">
                <a:cs typeface="+mn-cs"/>
              </a:rPr>
              <a:t>مقابلات مع مشاركين في البحث-جزء من منهجية البحث ولا تتطلب توثيق ولكن يمكن عرض المعلومات التي تم جمعها من المقابلات ومناقشتها</a:t>
            </a:r>
          </a:p>
          <a:p>
            <a:endParaRPr lang="en-US" sz="3600" dirty="0"/>
          </a:p>
        </p:txBody>
      </p:sp>
      <p:pic>
        <p:nvPicPr>
          <p:cNvPr id="6" name="Picture 5">
            <a:extLst>
              <a:ext uri="{FF2B5EF4-FFF2-40B4-BE49-F238E27FC236}">
                <a16:creationId xmlns:a16="http://schemas.microsoft.com/office/drawing/2014/main" id="{1AFA6B5B-7EE7-4321-89B0-410B79809B4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84496" y="3621862"/>
            <a:ext cx="5555475" cy="2961500"/>
          </a:xfrm>
          <a:prstGeom prst="rect">
            <a:avLst/>
          </a:prstGeom>
        </p:spPr>
      </p:pic>
    </p:spTree>
    <p:extLst>
      <p:ext uri="{BB962C8B-B14F-4D97-AF65-F5344CB8AC3E}">
        <p14:creationId xmlns:p14="http://schemas.microsoft.com/office/powerpoint/2010/main" val="1475079904"/>
      </p:ext>
    </p:extLst>
  </p:cSld>
  <p:clrMapOvr>
    <a:masterClrMapping/>
  </p:clrMapOvr>
  <p:transition spd="slow">
    <p:plus/>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E369-85B4-4F6D-91A9-DA07668B9677}"/>
              </a:ext>
            </a:extLst>
          </p:cNvPr>
          <p:cNvSpPr>
            <a:spLocks noGrp="1"/>
          </p:cNvSpPr>
          <p:nvPr>
            <p:ph type="title"/>
          </p:nvPr>
        </p:nvSpPr>
        <p:spPr/>
        <p:txBody>
          <a:bodyPr/>
          <a:lstStyle/>
          <a:p>
            <a:r>
              <a:rPr lang="ar-IQ" dirty="0"/>
              <a:t>اعمال تتطلب طرق خاصة في التوثيق</a:t>
            </a:r>
            <a:endParaRPr lang="en-US" dirty="0"/>
          </a:p>
        </p:txBody>
      </p:sp>
      <p:sp>
        <p:nvSpPr>
          <p:cNvPr id="3" name="Content Placeholder 2">
            <a:extLst>
              <a:ext uri="{FF2B5EF4-FFF2-40B4-BE49-F238E27FC236}">
                <a16:creationId xmlns:a16="http://schemas.microsoft.com/office/drawing/2014/main" id="{99183DFA-072B-4D4A-83C0-F6D5464A50AF}"/>
              </a:ext>
            </a:extLst>
          </p:cNvPr>
          <p:cNvSpPr>
            <a:spLocks noGrp="1"/>
          </p:cNvSpPr>
          <p:nvPr>
            <p:ph idx="1"/>
          </p:nvPr>
        </p:nvSpPr>
        <p:spPr>
          <a:xfrm>
            <a:off x="457200" y="1219200"/>
            <a:ext cx="8229600" cy="5105400"/>
          </a:xfrm>
        </p:spPr>
        <p:txBody>
          <a:bodyPr>
            <a:normAutofit/>
          </a:bodyPr>
          <a:lstStyle/>
          <a:p>
            <a:pPr algn="just"/>
            <a:r>
              <a:rPr lang="ar-IQ" sz="3600" dirty="0">
                <a:cs typeface="+mn-cs"/>
              </a:rPr>
              <a:t>الاتصالات الشخصية: هي الاعمال التي لايمكن الرجوع اليها من قبل القراء ويتم الاستشهاد بها داخل المتن بدون مصدر وتشمل رسائل البريد الالكتروني والمحادثات عبر الانترنت او الرسائل المباشرة والمحادثات الهاتفية والخطابات المباشرة والمحاضرات غير المسجلة في القاعة  الدراسية والخطابات والرسائل غير المؤرشفة او لوحات الاعلان عبر الانترنت وغيرها</a:t>
            </a:r>
          </a:p>
          <a:p>
            <a:pPr algn="just"/>
            <a:endParaRPr lang="en-US" sz="3600" dirty="0">
              <a:cs typeface="+mn-cs"/>
            </a:endParaRPr>
          </a:p>
        </p:txBody>
      </p:sp>
    </p:spTree>
    <p:extLst>
      <p:ext uri="{BB962C8B-B14F-4D97-AF65-F5344CB8AC3E}">
        <p14:creationId xmlns:p14="http://schemas.microsoft.com/office/powerpoint/2010/main" val="596654568"/>
      </p:ext>
    </p:extLst>
  </p:cSld>
  <p:clrMapOvr>
    <a:masterClrMapping/>
  </p:clrMapOvr>
  <p:transition spd="slow">
    <p:plus/>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E764F-1412-4709-8AA7-F45ECDB5832D}"/>
              </a:ext>
            </a:extLst>
          </p:cNvPr>
          <p:cNvSpPr>
            <a:spLocks noGrp="1"/>
          </p:cNvSpPr>
          <p:nvPr>
            <p:ph type="title"/>
          </p:nvPr>
        </p:nvSpPr>
        <p:spPr/>
        <p:txBody>
          <a:bodyPr/>
          <a:lstStyle/>
          <a:p>
            <a:r>
              <a:rPr lang="ar-IQ" dirty="0"/>
              <a:t>طرق التوثيق </a:t>
            </a:r>
            <a:endParaRPr lang="en-US" dirty="0"/>
          </a:p>
        </p:txBody>
      </p:sp>
      <p:sp>
        <p:nvSpPr>
          <p:cNvPr id="3" name="Content Placeholder 2">
            <a:extLst>
              <a:ext uri="{FF2B5EF4-FFF2-40B4-BE49-F238E27FC236}">
                <a16:creationId xmlns:a16="http://schemas.microsoft.com/office/drawing/2014/main" id="{B4776ED9-482C-451A-9BD3-4EE63102ECBC}"/>
              </a:ext>
            </a:extLst>
          </p:cNvPr>
          <p:cNvSpPr>
            <a:spLocks noGrp="1"/>
          </p:cNvSpPr>
          <p:nvPr>
            <p:ph idx="1"/>
          </p:nvPr>
        </p:nvSpPr>
        <p:spPr/>
        <p:txBody>
          <a:bodyPr>
            <a:normAutofit/>
          </a:bodyPr>
          <a:lstStyle/>
          <a:p>
            <a:pPr algn="just"/>
            <a:r>
              <a:rPr lang="ar-SA" altLang="en-US" sz="4000" dirty="0">
                <a:cs typeface="+mn-cs"/>
              </a:rPr>
              <a:t>تختلف طريقة التوثيق في قائمة المراجع عن طريقة التوثيق في الهوامش حيث يوجد عدة طرق للتوثيق في المراجع ومن أبرز هذه الطرق:</a:t>
            </a:r>
          </a:p>
          <a:p>
            <a:pPr algn="just"/>
            <a:endParaRPr lang="en-US" sz="4000" dirty="0">
              <a:cs typeface="+mn-cs"/>
            </a:endParaRPr>
          </a:p>
        </p:txBody>
      </p:sp>
      <p:pic>
        <p:nvPicPr>
          <p:cNvPr id="5" name="Content Placeholder 12">
            <a:extLst>
              <a:ext uri="{FF2B5EF4-FFF2-40B4-BE49-F238E27FC236}">
                <a16:creationId xmlns:a16="http://schemas.microsoft.com/office/drawing/2014/main" id="{D8EA3991-3366-420A-810F-74631EC0DE9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43000" y="3505200"/>
            <a:ext cx="4038600" cy="2807368"/>
          </a:xfrm>
          <a:prstGeom prst="rect">
            <a:avLst/>
          </a:prstGeom>
        </p:spPr>
      </p:pic>
    </p:spTree>
    <p:extLst>
      <p:ext uri="{BB962C8B-B14F-4D97-AF65-F5344CB8AC3E}">
        <p14:creationId xmlns:p14="http://schemas.microsoft.com/office/powerpoint/2010/main" val="3083469842"/>
      </p:ext>
    </p:extLst>
  </p:cSld>
  <p:clrMapOvr>
    <a:masterClrMapping/>
  </p:clrMapOvr>
  <p:transition spd="slow">
    <p:plus/>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D94E81-7FA6-7545-904E-B96CAB1B127E}"/>
              </a:ext>
            </a:extLst>
          </p:cNvPr>
          <p:cNvSpPr>
            <a:spLocks noGrp="1"/>
          </p:cNvSpPr>
          <p:nvPr>
            <p:ph idx="1"/>
          </p:nvPr>
        </p:nvSpPr>
        <p:spPr>
          <a:xfrm>
            <a:off x="266700" y="1580147"/>
            <a:ext cx="8610600" cy="4709160"/>
          </a:xfrm>
        </p:spPr>
        <p:txBody>
          <a:bodyPr/>
          <a:lstStyle/>
          <a:p>
            <a:pPr marL="137160" indent="0" algn="l" rtl="0">
              <a:buNone/>
            </a:pPr>
            <a:endParaRPr lang="ar-SA" dirty="0"/>
          </a:p>
          <a:p>
            <a:pPr marL="137160" indent="0">
              <a:buNone/>
            </a:pPr>
            <a:r>
              <a:rPr lang="en-US" dirty="0">
                <a:solidFill>
                  <a:srgbClr val="FFFF00"/>
                </a:solidFill>
              </a:rPr>
              <a:t>APA</a:t>
            </a:r>
            <a:r>
              <a:rPr lang="en-US" dirty="0"/>
              <a:t> </a:t>
            </a:r>
            <a:r>
              <a:rPr lang="ar-SA" dirty="0"/>
              <a:t>	</a:t>
            </a:r>
            <a:r>
              <a:rPr lang="en-US" dirty="0"/>
              <a:t>(American Psychological Association)</a:t>
            </a:r>
            <a:endParaRPr lang="ar-IQ" dirty="0"/>
          </a:p>
          <a:p>
            <a:pPr marL="137160" indent="0">
              <a:buNone/>
            </a:pPr>
            <a:r>
              <a:rPr lang="ar-IQ" dirty="0"/>
              <a:t>ل</a:t>
            </a:r>
            <a:r>
              <a:rPr lang="ar-SA" dirty="0"/>
              <a:t>لعلوم الاجتماعية و التربية</a:t>
            </a:r>
          </a:p>
          <a:p>
            <a:pPr marL="137160" indent="0" algn="l" rtl="0">
              <a:buNone/>
            </a:pPr>
            <a:endParaRPr lang="ar-SA" dirty="0"/>
          </a:p>
          <a:p>
            <a:pPr marL="137160" indent="0" algn="r">
              <a:buNone/>
            </a:pPr>
            <a:r>
              <a:rPr lang="en-US" dirty="0">
                <a:solidFill>
                  <a:srgbClr val="FFFF00"/>
                </a:solidFill>
              </a:rPr>
              <a:t>Chicago</a:t>
            </a:r>
            <a:r>
              <a:rPr lang="en-US" dirty="0"/>
              <a:t>	</a:t>
            </a:r>
            <a:r>
              <a:rPr lang="ar-SA" dirty="0"/>
              <a:t>غالبا إدارة أعمال</a:t>
            </a:r>
            <a:r>
              <a:rPr lang="ar-IQ" dirty="0"/>
              <a:t> ،</a:t>
            </a:r>
            <a:r>
              <a:rPr lang="ar-SA" dirty="0"/>
              <a:t> تاريخ</a:t>
            </a:r>
            <a:r>
              <a:rPr lang="ar-IQ" dirty="0"/>
              <a:t> ، </a:t>
            </a:r>
            <a:r>
              <a:rPr lang="ar-SA" dirty="0"/>
              <a:t> فنون جميلة</a:t>
            </a:r>
            <a:endParaRPr lang="en-US" dirty="0"/>
          </a:p>
          <a:p>
            <a:pPr marL="137160" indent="0" algn="l" rtl="0">
              <a:buNone/>
            </a:pPr>
            <a:endParaRPr lang="en-US" dirty="0"/>
          </a:p>
          <a:p>
            <a:pPr marL="137160" indent="0" algn="r">
              <a:buNone/>
            </a:pPr>
            <a:r>
              <a:rPr lang="en-US" dirty="0">
                <a:solidFill>
                  <a:srgbClr val="FFFF00"/>
                </a:solidFill>
              </a:rPr>
              <a:t>MLA</a:t>
            </a:r>
            <a:r>
              <a:rPr lang="ar-SA" dirty="0"/>
              <a:t> </a:t>
            </a:r>
            <a:r>
              <a:rPr lang="en-US" sz="2000" dirty="0"/>
              <a:t>(Modern Language Association) </a:t>
            </a:r>
            <a:r>
              <a:rPr lang="en-US" dirty="0"/>
              <a:t>	</a:t>
            </a:r>
            <a:r>
              <a:rPr lang="ar-SA" dirty="0"/>
              <a:t>  غالبا الإنسانيات </a:t>
            </a:r>
          </a:p>
          <a:p>
            <a:pPr marL="137160" indent="0" algn="l" rtl="0">
              <a:buNone/>
            </a:pPr>
            <a:endParaRPr lang="ar-SA" dirty="0"/>
          </a:p>
          <a:p>
            <a:pPr marL="137160" indent="0" algn="l" rtl="0">
              <a:buNone/>
            </a:pPr>
            <a:endParaRPr lang="en-US" dirty="0"/>
          </a:p>
        </p:txBody>
      </p:sp>
      <p:sp>
        <p:nvSpPr>
          <p:cNvPr id="4" name="Title 1">
            <a:extLst>
              <a:ext uri="{FF2B5EF4-FFF2-40B4-BE49-F238E27FC236}">
                <a16:creationId xmlns:a16="http://schemas.microsoft.com/office/drawing/2014/main" id="{4E2C41B1-EB0C-374D-89FB-F23B86F6C25F}"/>
              </a:ext>
            </a:extLst>
          </p:cNvPr>
          <p:cNvSpPr>
            <a:spLocks noGrp="1"/>
          </p:cNvSpPr>
          <p:nvPr>
            <p:ph type="title"/>
          </p:nvPr>
        </p:nvSpPr>
        <p:spPr>
          <a:xfrm>
            <a:off x="533400" y="457200"/>
            <a:ext cx="8229600" cy="1143000"/>
          </a:xfrm>
        </p:spPr>
        <p:txBody>
          <a:bodyPr>
            <a:normAutofit/>
          </a:bodyPr>
          <a:lstStyle/>
          <a:p>
            <a:r>
              <a:rPr lang="ar-IQ" sz="4000" dirty="0">
                <a:solidFill>
                  <a:srgbClr val="FFFF00"/>
                </a:solidFill>
                <a:cs typeface="+mn-cs"/>
              </a:rPr>
              <a:t>طرق التوثيق</a:t>
            </a:r>
            <a:endParaRPr lang="ar-KW" sz="4000" dirty="0">
              <a:solidFill>
                <a:srgbClr val="FFFF00"/>
              </a:solidFill>
              <a:cs typeface="+mn-cs"/>
            </a:endParaRPr>
          </a:p>
        </p:txBody>
      </p:sp>
    </p:spTree>
    <p:extLst>
      <p:ext uri="{BB962C8B-B14F-4D97-AF65-F5344CB8AC3E}">
        <p14:creationId xmlns:p14="http://schemas.microsoft.com/office/powerpoint/2010/main" val="783783714"/>
      </p:ext>
    </p:extLst>
  </p:cSld>
  <p:clrMapOvr>
    <a:masterClrMapping/>
  </p:clrMapOvr>
  <p:transition spd="slow">
    <p:plus/>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52800" y="1981200"/>
            <a:ext cx="5166320" cy="3046988"/>
          </a:xfrm>
          <a:prstGeom prst="rect">
            <a:avLst/>
          </a:prstGeom>
        </p:spPr>
        <p:txBody>
          <a:bodyPr wrap="square">
            <a:spAutoFit/>
          </a:bodyPr>
          <a:lstStyle/>
          <a:p>
            <a:r>
              <a:rPr lang="ar-SA" sz="3200" b="1" dirty="0">
                <a:latin typeface="Sakkal Majalla" panose="02000000000000000000" pitchFamily="2" charset="-78"/>
                <a:cs typeface="Al Bayan" pitchFamily="2" charset="-78"/>
              </a:rPr>
              <a:t>أحد طرق توثيق </a:t>
            </a:r>
            <a:r>
              <a:rPr lang="ar-KW" sz="3200" b="1" dirty="0">
                <a:latin typeface="Sakkal Majalla" panose="02000000000000000000" pitchFamily="2" charset="-78"/>
                <a:cs typeface="Al Bayan" pitchFamily="2" charset="-78"/>
              </a:rPr>
              <a:t>المصادر في العلوم الاجتماعية  هي طريقة</a:t>
            </a:r>
            <a:r>
              <a:rPr lang="en-GB" sz="3200" b="1" dirty="0">
                <a:latin typeface="Sakkal Majalla" panose="02000000000000000000" pitchFamily="2" charset="-78"/>
                <a:cs typeface="Al Bayan" pitchFamily="2" charset="-78"/>
              </a:rPr>
              <a:t>APA </a:t>
            </a:r>
            <a:r>
              <a:rPr lang="ar-SA" sz="3200" b="1" dirty="0">
                <a:latin typeface="Sakkal Majalla" panose="02000000000000000000" pitchFamily="2" charset="-78"/>
                <a:cs typeface="Al Bayan" pitchFamily="2" charset="-78"/>
              </a:rPr>
              <a:t> </a:t>
            </a:r>
            <a:r>
              <a:rPr lang="ar-KW" sz="3200" b="1" dirty="0">
                <a:latin typeface="Sakkal Majalla" panose="02000000000000000000" pitchFamily="2" charset="-78"/>
                <a:cs typeface="Al Bayan" pitchFamily="2" charset="-78"/>
              </a:rPr>
              <a:t>وهو اختصار </a:t>
            </a:r>
            <a:r>
              <a:rPr lang="ar-SA" sz="3200" b="1" dirty="0">
                <a:latin typeface="Sakkal Majalla" panose="02000000000000000000" pitchFamily="2" charset="-78"/>
                <a:cs typeface="Al Bayan" pitchFamily="2" charset="-78"/>
              </a:rPr>
              <a:t>لاسم </a:t>
            </a:r>
            <a:r>
              <a:rPr lang="ar-KW" sz="3200" b="1" dirty="0">
                <a:latin typeface="Sakkal Majalla" panose="02000000000000000000" pitchFamily="2" charset="-78"/>
                <a:cs typeface="Al Bayan" pitchFamily="2" charset="-78"/>
              </a:rPr>
              <a:t>للجمعية النفسية الأمريكية التي وضعت أسس هذا النسق، وأصبح شائعا ومعتمدا في الأبحاث المكتوبة في مجال العلوم الاجتماعية.</a:t>
            </a:r>
            <a:endParaRPr lang="en-US" sz="3200" b="1" dirty="0">
              <a:latin typeface="Sakkal Majalla" panose="02000000000000000000" pitchFamily="2" charset="-78"/>
              <a:cs typeface="Al Bayan" pitchFamily="2" charset="-78"/>
            </a:endParaRPr>
          </a:p>
        </p:txBody>
      </p:sp>
      <p:pic>
        <p:nvPicPr>
          <p:cNvPr id="6" name="Picture 5"/>
          <p:cNvPicPr>
            <a:picLocks noChangeAspect="1"/>
          </p:cNvPicPr>
          <p:nvPr/>
        </p:nvPicPr>
        <p:blipFill>
          <a:blip r:embed="rId2"/>
          <a:stretch>
            <a:fillRect/>
          </a:stretch>
        </p:blipFill>
        <p:spPr>
          <a:xfrm>
            <a:off x="228600" y="914400"/>
            <a:ext cx="2844800" cy="4064000"/>
          </a:xfrm>
          <a:prstGeom prst="rect">
            <a:avLst/>
          </a:prstGeom>
          <a:scene3d>
            <a:camera prst="orthographicFront"/>
            <a:lightRig rig="threePt" dir="t"/>
          </a:scene3d>
          <a:sp3d>
            <a:bevelT w="50800" h="127000" prst="angle"/>
          </a:sp3d>
        </p:spPr>
      </p:pic>
      <p:pic>
        <p:nvPicPr>
          <p:cNvPr id="5" name="Picture 4">
            <a:extLst>
              <a:ext uri="{FF2B5EF4-FFF2-40B4-BE49-F238E27FC236}">
                <a16:creationId xmlns:a16="http://schemas.microsoft.com/office/drawing/2014/main" id="{FF117A29-1DC0-4B09-B951-4F9D411336C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40632" y="708024"/>
            <a:ext cx="3298050" cy="5845175"/>
          </a:xfrm>
          <a:prstGeom prst="rect">
            <a:avLst/>
          </a:prstGeom>
        </p:spPr>
      </p:pic>
      <p:pic>
        <p:nvPicPr>
          <p:cNvPr id="7" name="Picture 2" descr="MC900434810[1]">
            <a:extLst>
              <a:ext uri="{FF2B5EF4-FFF2-40B4-BE49-F238E27FC236}">
                <a16:creationId xmlns:a16="http://schemas.microsoft.com/office/drawing/2014/main" id="{47D79B59-5DE6-46AA-996A-D0F9CEDD7AD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9300" y="456189"/>
            <a:ext cx="1495425" cy="2058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3794266"/>
      </p:ext>
    </p:extLst>
  </p:cSld>
  <p:clrMapOvr>
    <a:masterClrMapping/>
  </p:clrMapOvr>
  <p:transition spd="slow">
    <p:plus/>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C48B7-04AC-43C2-823F-7C48A32BF4B6}"/>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9B6C9F20-7B3E-47B7-92B5-DC4387C61313}"/>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6200" y="-5638800"/>
            <a:ext cx="9296400" cy="12496800"/>
          </a:xfrm>
          <a:prstGeom prst="rect">
            <a:avLst/>
          </a:prstGeom>
        </p:spPr>
      </p:pic>
    </p:spTree>
    <p:extLst>
      <p:ext uri="{BB962C8B-B14F-4D97-AF65-F5344CB8AC3E}">
        <p14:creationId xmlns:p14="http://schemas.microsoft.com/office/powerpoint/2010/main" val="2952332185"/>
      </p:ext>
    </p:extLst>
  </p:cSld>
  <p:clrMapOvr>
    <a:masterClrMapping/>
  </p:clrMapOvr>
  <p:transition spd="slow">
    <p:plus/>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FD142-32C8-2449-9460-377458399BDD}"/>
              </a:ext>
            </a:extLst>
          </p:cNvPr>
          <p:cNvSpPr>
            <a:spLocks noGrp="1"/>
          </p:cNvSpPr>
          <p:nvPr>
            <p:ph type="title"/>
          </p:nvPr>
        </p:nvSpPr>
        <p:spPr>
          <a:xfrm>
            <a:off x="457200" y="609600"/>
            <a:ext cx="8229600" cy="1143000"/>
          </a:xfrm>
        </p:spPr>
        <p:txBody>
          <a:bodyPr/>
          <a:lstStyle/>
          <a:p>
            <a:pPr algn="r"/>
            <a:r>
              <a:rPr lang="ar-SA" dirty="0">
                <a:solidFill>
                  <a:srgbClr val="FFFF00"/>
                </a:solidFill>
              </a:rPr>
              <a:t>أين يكون التوثيق؟</a:t>
            </a:r>
            <a:endParaRPr lang="en-US" dirty="0">
              <a:solidFill>
                <a:srgbClr val="FFFF00"/>
              </a:solidFill>
            </a:endParaRPr>
          </a:p>
        </p:txBody>
      </p:sp>
      <p:sp>
        <p:nvSpPr>
          <p:cNvPr id="3" name="Content Placeholder 2">
            <a:extLst>
              <a:ext uri="{FF2B5EF4-FFF2-40B4-BE49-F238E27FC236}">
                <a16:creationId xmlns:a16="http://schemas.microsoft.com/office/drawing/2014/main" id="{56ECB4B9-0B1D-D84C-BBAF-010AA8DF8744}"/>
              </a:ext>
            </a:extLst>
          </p:cNvPr>
          <p:cNvSpPr>
            <a:spLocks noGrp="1"/>
          </p:cNvSpPr>
          <p:nvPr>
            <p:ph idx="1"/>
          </p:nvPr>
        </p:nvSpPr>
        <p:spPr>
          <a:xfrm>
            <a:off x="838200" y="1447800"/>
            <a:ext cx="3886200" cy="2438400"/>
          </a:xfrm>
        </p:spPr>
        <p:txBody>
          <a:bodyPr>
            <a:normAutofit/>
          </a:bodyPr>
          <a:lstStyle/>
          <a:p>
            <a:endParaRPr lang="ar-SA" sz="4000" dirty="0"/>
          </a:p>
          <a:p>
            <a:pPr marL="651510" indent="-514350">
              <a:buFont typeface="+mj-lt"/>
              <a:buAutoNum type="arabicPeriod"/>
            </a:pPr>
            <a:r>
              <a:rPr lang="ar-KW" altLang="ar-KW" sz="4000" dirty="0">
                <a:solidFill>
                  <a:srgbClr val="FFFF00"/>
                </a:solidFill>
                <a:latin typeface="Sakkal Majalla" panose="02000000000000000000" pitchFamily="2" charset="-78"/>
                <a:ea typeface="Calibri" pitchFamily="34" charset="0"/>
              </a:rPr>
              <a:t>داخل المتن</a:t>
            </a:r>
          </a:p>
          <a:p>
            <a:pPr marL="651510" indent="-514350">
              <a:buFont typeface="+mj-lt"/>
              <a:buAutoNum type="arabicPeriod"/>
            </a:pPr>
            <a:r>
              <a:rPr lang="ar-KW" altLang="ar-KW" sz="4000" dirty="0">
                <a:solidFill>
                  <a:srgbClr val="FFFF00"/>
                </a:solidFill>
                <a:latin typeface="Sakkal Majalla" panose="02000000000000000000" pitchFamily="2" charset="-78"/>
                <a:ea typeface="Calibri" pitchFamily="34" charset="0"/>
              </a:rPr>
              <a:t>في ق</a:t>
            </a:r>
            <a:r>
              <a:rPr lang="ar-SA" altLang="ar-KW" sz="4000" dirty="0" err="1">
                <a:solidFill>
                  <a:srgbClr val="FFFF00"/>
                </a:solidFill>
                <a:latin typeface="Sakkal Majalla" panose="02000000000000000000" pitchFamily="2" charset="-78"/>
                <a:ea typeface="Calibri" pitchFamily="34" charset="0"/>
              </a:rPr>
              <a:t>ا</a:t>
            </a:r>
            <a:r>
              <a:rPr lang="ar-KW" altLang="ar-KW" sz="4000" dirty="0">
                <a:solidFill>
                  <a:srgbClr val="FFFF00"/>
                </a:solidFill>
                <a:latin typeface="Sakkal Majalla" panose="02000000000000000000" pitchFamily="2" charset="-78"/>
                <a:ea typeface="Calibri" pitchFamily="34" charset="0"/>
              </a:rPr>
              <a:t>ئمة المراجع</a:t>
            </a:r>
            <a:endParaRPr lang="en-US" sz="4000" dirty="0"/>
          </a:p>
        </p:txBody>
      </p:sp>
      <p:pic>
        <p:nvPicPr>
          <p:cNvPr id="4" name="Content Placeholder 3">
            <a:extLst>
              <a:ext uri="{FF2B5EF4-FFF2-40B4-BE49-F238E27FC236}">
                <a16:creationId xmlns:a16="http://schemas.microsoft.com/office/drawing/2014/main" id="{485F364B-EA01-4EA7-8269-0E6914F066C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952999" y="1752600"/>
            <a:ext cx="3886201" cy="4708525"/>
          </a:xfrm>
          <a:prstGeom prst="rect">
            <a:avLst/>
          </a:prstGeom>
        </p:spPr>
      </p:pic>
    </p:spTree>
    <p:extLst>
      <p:ext uri="{BB962C8B-B14F-4D97-AF65-F5344CB8AC3E}">
        <p14:creationId xmlns:p14="http://schemas.microsoft.com/office/powerpoint/2010/main" val="1588867266"/>
      </p:ext>
    </p:extLst>
  </p:cSld>
  <p:clrMapOvr>
    <a:masterClrMapping/>
  </p:clrMapOvr>
  <p:transition spd="slow">
    <p:plus/>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A7208-B635-4EA3-8379-1F11DEBA6BBE}"/>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9F86A4F0-AA82-4894-820A-E14A44AEA8AC}"/>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52401" y="152400"/>
            <a:ext cx="8839200" cy="6430962"/>
          </a:xfrm>
          <a:prstGeom prst="rect">
            <a:avLst/>
          </a:prstGeom>
        </p:spPr>
      </p:pic>
    </p:spTree>
    <p:extLst>
      <p:ext uri="{BB962C8B-B14F-4D97-AF65-F5344CB8AC3E}">
        <p14:creationId xmlns:p14="http://schemas.microsoft.com/office/powerpoint/2010/main" val="543939210"/>
      </p:ext>
    </p:extLst>
  </p:cSld>
  <p:clrMapOvr>
    <a:masterClrMapping/>
  </p:clrMapOvr>
  <p:transition spd="slow">
    <p:plus/>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76EE4-1847-45AC-AD20-1DB2C4AAD05A}"/>
              </a:ext>
            </a:extLst>
          </p:cNvPr>
          <p:cNvSpPr>
            <a:spLocks noGrp="1"/>
          </p:cNvSpPr>
          <p:nvPr>
            <p:ph type="title"/>
          </p:nvPr>
        </p:nvSpPr>
        <p:spPr/>
        <p:txBody>
          <a:bodyPr/>
          <a:lstStyle/>
          <a:p>
            <a:r>
              <a:rPr lang="ar-IQ" dirty="0"/>
              <a:t>طريقة كتابة المصدر في المتن بطريقة </a:t>
            </a:r>
            <a:r>
              <a:rPr lang="en-US" dirty="0"/>
              <a:t>APA</a:t>
            </a:r>
          </a:p>
        </p:txBody>
      </p:sp>
      <p:sp>
        <p:nvSpPr>
          <p:cNvPr id="3" name="Content Placeholder 2">
            <a:extLst>
              <a:ext uri="{FF2B5EF4-FFF2-40B4-BE49-F238E27FC236}">
                <a16:creationId xmlns:a16="http://schemas.microsoft.com/office/drawing/2014/main" id="{C6A55E3C-5FB5-444B-942D-A56821D1F020}"/>
              </a:ext>
            </a:extLst>
          </p:cNvPr>
          <p:cNvSpPr>
            <a:spLocks noGrp="1"/>
          </p:cNvSpPr>
          <p:nvPr>
            <p:ph idx="1"/>
          </p:nvPr>
        </p:nvSpPr>
        <p:spPr>
          <a:xfrm>
            <a:off x="457200" y="1295400"/>
            <a:ext cx="8229600" cy="5029200"/>
          </a:xfrm>
        </p:spPr>
        <p:txBody>
          <a:bodyPr>
            <a:normAutofit/>
          </a:bodyPr>
          <a:lstStyle/>
          <a:p>
            <a:pPr algn="just"/>
            <a:r>
              <a:rPr lang="ar-SA" altLang="en-US" sz="3600" dirty="0">
                <a:cs typeface="+mn-cs"/>
              </a:rPr>
              <a:t>في هذه الطريقة يكون التوثيق على النحو التالي: اسم المؤلف وعائلته ثم توضع نقطة، ثم سنة النشر داخل قوسين، ثم عنوان الكتاب بخط غامق، يليه نقطتان رأسيتان، ثم تفاصيل الكتاب فنقطة، ثم مكان النشر يليها نقتطين ثم دار النشر يليها فاصلة، ثم الطبعة إن وجدت.</a:t>
            </a:r>
          </a:p>
          <a:p>
            <a:pPr algn="just"/>
            <a:r>
              <a:rPr lang="ar-SA" altLang="en-US" sz="3600" dirty="0">
                <a:cs typeface="+mn-cs"/>
              </a:rPr>
              <a:t>في المراجع الأجنبية يتكتب اسم العائلة ثم الحرف الأول من الاسم الأول</a:t>
            </a:r>
          </a:p>
        </p:txBody>
      </p:sp>
    </p:spTree>
    <p:extLst>
      <p:ext uri="{BB962C8B-B14F-4D97-AF65-F5344CB8AC3E}">
        <p14:creationId xmlns:p14="http://schemas.microsoft.com/office/powerpoint/2010/main" val="3205162882"/>
      </p:ext>
    </p:extLst>
  </p:cSld>
  <p:clrMapOvr>
    <a:masterClrMapping/>
  </p:clrMapOvr>
  <p:transition spd="slow">
    <p:plus/>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KW"/>
          </a:p>
        </p:txBody>
      </p:sp>
      <p:sp>
        <p:nvSpPr>
          <p:cNvPr id="4"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KW"/>
          </a:p>
        </p:txBody>
      </p:sp>
      <p:pic>
        <p:nvPicPr>
          <p:cNvPr id="5124" name="Picture 4" descr="MC900290519[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14" y="-27214"/>
            <a:ext cx="3096986" cy="17476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352800" y="304800"/>
            <a:ext cx="4736504" cy="707886"/>
          </a:xfrm>
          <a:prstGeom prst="rect">
            <a:avLst/>
          </a:prstGeom>
        </p:spPr>
        <p:txBody>
          <a:bodyPr wrap="square">
            <a:spAutoFit/>
          </a:bodyPr>
          <a:lstStyle/>
          <a:p>
            <a:pPr lvl="0" fontAlgn="base">
              <a:spcBef>
                <a:spcPct val="0"/>
              </a:spcBef>
              <a:spcAft>
                <a:spcPct val="0"/>
              </a:spcAft>
            </a:pPr>
            <a:r>
              <a:rPr lang="ar-KW" altLang="ar-KW" sz="4000" b="1" dirty="0">
                <a:solidFill>
                  <a:srgbClr val="FFFF00"/>
                </a:solidFill>
                <a:latin typeface="Times New Roman" panose="02020603050405020304" pitchFamily="18" charset="0"/>
                <a:ea typeface="Calibri" pitchFamily="34" charset="0"/>
                <a:cs typeface="Times New Roman" panose="02020603050405020304" pitchFamily="18" charset="0"/>
              </a:rPr>
              <a:t>  الاستشهاد داخل المتن</a:t>
            </a:r>
            <a:endParaRPr lang="ar-KW" altLang="ar-KW" sz="4000" dirty="0">
              <a:solidFill>
                <a:srgbClr val="FFFF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152400" y="1471910"/>
            <a:ext cx="8610600" cy="4662815"/>
          </a:xfrm>
          <a:prstGeom prst="rect">
            <a:avLst/>
          </a:prstGeom>
        </p:spPr>
        <p:txBody>
          <a:bodyPr wrap="square">
            <a:spAutoFit/>
          </a:bodyPr>
          <a:lstStyle/>
          <a:p>
            <a:pPr marL="457200" indent="-457200" algn="just">
              <a:buFont typeface="Arial" charset="0"/>
              <a:buChar char="•"/>
            </a:pPr>
            <a:r>
              <a:rPr lang="ar-KW" sz="3300" dirty="0">
                <a:latin typeface="Times New Roman" panose="02020603050405020304" pitchFamily="18" charset="0"/>
                <a:cs typeface="Times New Roman" panose="02020603050405020304" pitchFamily="18" charset="0"/>
              </a:rPr>
              <a:t>يكتب التوثيق عندما تكون الفكرة ليست عامة بل فكرة شخص آخر.</a:t>
            </a:r>
          </a:p>
          <a:p>
            <a:pPr marL="457200" indent="-457200" algn="just">
              <a:buFont typeface="Arial" charset="0"/>
              <a:buChar char="•"/>
            </a:pPr>
            <a:r>
              <a:rPr lang="ar-KW" sz="3300" dirty="0">
                <a:latin typeface="Times New Roman" panose="02020603050405020304" pitchFamily="18" charset="0"/>
                <a:cs typeface="Times New Roman" panose="02020603050405020304" pitchFamily="18" charset="0"/>
              </a:rPr>
              <a:t>عند الاستفادة من مصدر ما في كتابة البحث، أما أن يُقرأ الوارد فيه وتُعاد صياغته</a:t>
            </a:r>
            <a:r>
              <a:rPr lang="ar-SA" sz="3300" dirty="0">
                <a:latin typeface="Times New Roman" panose="02020603050405020304" pitchFamily="18" charset="0"/>
                <a:cs typeface="Times New Roman" panose="02020603050405020304" pitchFamily="18" charset="0"/>
              </a:rPr>
              <a:t>، </a:t>
            </a:r>
            <a:r>
              <a:rPr lang="ar-KW" sz="3300" dirty="0">
                <a:latin typeface="Times New Roman" panose="02020603050405020304" pitchFamily="18" charset="0"/>
                <a:cs typeface="Times New Roman" panose="02020603050405020304" pitchFamily="18" charset="0"/>
              </a:rPr>
              <a:t>وإما أن يتم الاقتباس حرفيا، وفي كلتا الحالتين يجب علينا الإشارة إلى المصدر. </a:t>
            </a:r>
          </a:p>
          <a:p>
            <a:pPr marL="457200" indent="-457200" algn="just">
              <a:buFont typeface="Arial" charset="0"/>
              <a:buChar char="•"/>
            </a:pPr>
            <a:r>
              <a:rPr lang="ar-KW" sz="3300" dirty="0">
                <a:latin typeface="Times New Roman" panose="02020603050405020304" pitchFamily="18" charset="0"/>
                <a:cs typeface="Times New Roman" panose="02020603050405020304" pitchFamily="18" charset="0"/>
              </a:rPr>
              <a:t>يتم ذلك إما من خلال استخدام نفس كلماته بعد وضعها بين علامتي تنصيص (” “) أو تلخيص الفكره والإشارة لمصدرها.</a:t>
            </a:r>
          </a:p>
          <a:p>
            <a:pPr marL="457200" indent="-457200" algn="just">
              <a:buFont typeface="Arial" charset="0"/>
              <a:buChar char="•"/>
            </a:pPr>
            <a:r>
              <a:rPr lang="ar-KW" sz="3300" dirty="0">
                <a:latin typeface="Times New Roman" panose="02020603050405020304" pitchFamily="18" charset="0"/>
                <a:cs typeface="Times New Roman" panose="02020603050405020304" pitchFamily="18" charset="0"/>
              </a:rPr>
              <a:t>بعد التنصيص يذكر المؤلف والسنة ورقم الصفحة.</a:t>
            </a:r>
            <a:endParaRPr lang="en-US" sz="3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52183"/>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C52EC-E0A9-4A4B-8A15-C4114BA047F1}"/>
              </a:ext>
            </a:extLst>
          </p:cNvPr>
          <p:cNvSpPr>
            <a:spLocks noGrp="1"/>
          </p:cNvSpPr>
          <p:nvPr>
            <p:ph type="title"/>
          </p:nvPr>
        </p:nvSpPr>
        <p:spPr>
          <a:ln>
            <a:solidFill>
              <a:srgbClr val="FF0000"/>
            </a:solidFill>
          </a:ln>
        </p:spPr>
        <p:txBody>
          <a:bodyPr/>
          <a:lstStyle/>
          <a:p>
            <a:r>
              <a:rPr lang="ar-IQ" dirty="0"/>
              <a:t>التوثيق</a:t>
            </a:r>
            <a:endParaRPr lang="en-US" dirty="0"/>
          </a:p>
        </p:txBody>
      </p:sp>
      <p:sp>
        <p:nvSpPr>
          <p:cNvPr id="3" name="Content Placeholder 2">
            <a:extLst>
              <a:ext uri="{FF2B5EF4-FFF2-40B4-BE49-F238E27FC236}">
                <a16:creationId xmlns:a16="http://schemas.microsoft.com/office/drawing/2014/main" id="{2689C8A8-EBE6-483D-BE22-DC5FD245F46B}"/>
              </a:ext>
            </a:extLst>
          </p:cNvPr>
          <p:cNvSpPr>
            <a:spLocks noGrp="1"/>
          </p:cNvSpPr>
          <p:nvPr>
            <p:ph idx="1"/>
          </p:nvPr>
        </p:nvSpPr>
        <p:spPr/>
        <p:txBody>
          <a:bodyPr/>
          <a:lstStyle/>
          <a:p>
            <a:pPr algn="just"/>
            <a:r>
              <a:rPr lang="ar-IQ" dirty="0"/>
              <a:t>يعني اثبات مصادر المعلومات واعادتها الى اصحابها توخيا للامانة العلمية واعترافا بجهودهم وحقوقهم العلمية.</a:t>
            </a:r>
          </a:p>
          <a:p>
            <a:pPr algn="just"/>
            <a:r>
              <a:rPr lang="ar-IQ" dirty="0"/>
              <a:t>ينبغي التاكد من تطابق اسماء المؤلفين وتاريخ النشر في قائمة المراجع مع ما ذكر في متن البحث من توثيقات مع ملاحظة بعض الاستثناءات لذلك وهي: الاتصالات الشخصية وهي مصادر غير قابلة للاسترجاع وتوثق داخل المتن فقط</a:t>
            </a:r>
          </a:p>
          <a:p>
            <a:pPr algn="just"/>
            <a:r>
              <a:rPr lang="ar-IQ" dirty="0"/>
              <a:t>الاشارة بشكل عام داخل المتن الى مواقع الويب او النشرات الدورية والبرمجيات والتطبيقات الشائعة او المعروفة والتي لاتتطلب توثيقا او ادراج في قائمة المراجع</a:t>
            </a:r>
          </a:p>
          <a:p>
            <a:pPr algn="just"/>
            <a:endParaRPr lang="en-US" dirty="0"/>
          </a:p>
        </p:txBody>
      </p:sp>
    </p:spTree>
    <p:extLst>
      <p:ext uri="{BB962C8B-B14F-4D97-AF65-F5344CB8AC3E}">
        <p14:creationId xmlns:p14="http://schemas.microsoft.com/office/powerpoint/2010/main" val="3023814503"/>
      </p:ext>
    </p:extLst>
  </p:cSld>
  <p:clrMapOvr>
    <a:masterClrMapping/>
  </p:clrMapOvr>
  <p:transition spd="slow">
    <p:plus/>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
            <a:ext cx="8610600" cy="6553200"/>
          </a:xfrm>
        </p:spPr>
        <p:txBody>
          <a:bodyPr>
            <a:noAutofit/>
          </a:bodyPr>
          <a:lstStyle/>
          <a:p>
            <a:pPr algn="just"/>
            <a:r>
              <a:rPr lang="ar-KW" sz="3300" dirty="0">
                <a:solidFill>
                  <a:srgbClr val="FFFF00"/>
                </a:solidFill>
                <a:latin typeface="Times New Roman" panose="02020603050405020304" pitchFamily="18" charset="0"/>
                <a:cs typeface="Times New Roman" panose="02020603050405020304" pitchFamily="18" charset="0"/>
              </a:rPr>
              <a:t>في حال كان الاقتباس الحرفي  أقل من ٤٠ كلمة، وجاء في منتصف الفقرة، هنا يذكر المؤلف خارج القوسين، ثم التاريخ بين قوسين، وتذكر رقم الصفحة بعد علامة التنصيص الثانية.  مثال:</a:t>
            </a:r>
            <a:endParaRPr lang="ar-KW" sz="3300" dirty="0">
              <a:latin typeface="Times New Roman" panose="02020603050405020304" pitchFamily="18" charset="0"/>
              <a:cs typeface="Times New Roman" panose="02020603050405020304" pitchFamily="18" charset="0"/>
            </a:endParaRPr>
          </a:p>
          <a:p>
            <a:pPr marL="137160" indent="0" algn="just">
              <a:buNone/>
            </a:pPr>
            <a:r>
              <a:rPr lang="ar-KW" sz="3300" dirty="0">
                <a:latin typeface="Times New Roman" panose="02020603050405020304" pitchFamily="18" charset="0"/>
                <a:cs typeface="Times New Roman" panose="02020603050405020304" pitchFamily="18" charset="0"/>
              </a:rPr>
              <a:t>وتأكيدا علي ذلك، يذكر الفارس (٢٠٠٣) أنه ”يجب علي الإخصائي النفسي حفظ </a:t>
            </a:r>
            <a:r>
              <a:rPr lang="ar-IQ" sz="3300" dirty="0">
                <a:latin typeface="Times New Roman" panose="02020603050405020304" pitchFamily="18" charset="0"/>
                <a:cs typeface="Times New Roman" panose="02020603050405020304" pitchFamily="18" charset="0"/>
              </a:rPr>
              <a:t>خصوصي</a:t>
            </a:r>
            <a:r>
              <a:rPr lang="ar-KW" sz="3300" dirty="0">
                <a:latin typeface="Times New Roman" panose="02020603050405020304" pitchFamily="18" charset="0"/>
                <a:cs typeface="Times New Roman" panose="02020603050405020304" pitchFamily="18" charset="0"/>
              </a:rPr>
              <a:t>ة ال</a:t>
            </a:r>
            <a:r>
              <a:rPr lang="ar-IQ" sz="3300" dirty="0">
                <a:latin typeface="Times New Roman" panose="02020603050405020304" pitchFamily="18" charset="0"/>
                <a:cs typeface="Times New Roman" panose="02020603050405020304" pitchFamily="18" charset="0"/>
              </a:rPr>
              <a:t>زبون</a:t>
            </a:r>
            <a:r>
              <a:rPr lang="ar-KW" sz="3300" dirty="0">
                <a:latin typeface="Times New Roman" panose="02020603050405020304" pitchFamily="18" charset="0"/>
                <a:cs typeface="Times New Roman" panose="02020603050405020304" pitchFamily="18" charset="0"/>
              </a:rPr>
              <a:t>“ (ص ١٣٥) بإعتبارها أحد حقوقه.</a:t>
            </a:r>
          </a:p>
          <a:p>
            <a:pPr algn="just"/>
            <a:r>
              <a:rPr lang="ar-KW" sz="3300" dirty="0">
                <a:solidFill>
                  <a:srgbClr val="FFFF00"/>
                </a:solidFill>
                <a:latin typeface="Times New Roman" panose="02020603050405020304" pitchFamily="18" charset="0"/>
                <a:cs typeface="Times New Roman" panose="02020603050405020304" pitchFamily="18" charset="0"/>
              </a:rPr>
              <a:t>أما إذا جاء الاقتباس الحرفي في نهاية الفقرة، فبعد علامتي التنصيص، يوضع اسم المؤلف و السنة و رقم الصفحة. مثال:</a:t>
            </a:r>
            <a:endParaRPr lang="ar-KW" sz="3300" dirty="0">
              <a:latin typeface="Times New Roman" panose="02020603050405020304" pitchFamily="18" charset="0"/>
              <a:cs typeface="Times New Roman" panose="02020603050405020304" pitchFamily="18" charset="0"/>
            </a:endParaRPr>
          </a:p>
          <a:p>
            <a:pPr marL="137160" indent="0" algn="just">
              <a:buNone/>
            </a:pPr>
            <a:r>
              <a:rPr lang="ar-KW" sz="3300" dirty="0">
                <a:latin typeface="Times New Roman" panose="02020603050405020304" pitchFamily="18" charset="0"/>
                <a:cs typeface="Times New Roman" panose="02020603050405020304" pitchFamily="18" charset="0"/>
              </a:rPr>
              <a:t>ومن حقوق ال</a:t>
            </a:r>
            <a:r>
              <a:rPr lang="ar-IQ" sz="3300" dirty="0">
                <a:latin typeface="Times New Roman" panose="02020603050405020304" pitchFamily="18" charset="0"/>
                <a:cs typeface="Times New Roman" panose="02020603050405020304" pitchFamily="18" charset="0"/>
              </a:rPr>
              <a:t>مريض</a:t>
            </a:r>
            <a:r>
              <a:rPr lang="ar-KW" sz="3300" dirty="0">
                <a:latin typeface="Times New Roman" panose="02020603050405020304" pitchFamily="18" charset="0"/>
                <a:cs typeface="Times New Roman" panose="02020603050405020304" pitchFamily="18" charset="0"/>
              </a:rPr>
              <a:t> أنه ”يجب علي الإخصائي النفسي حفظ سرية ال</a:t>
            </a:r>
            <a:r>
              <a:rPr lang="ar-IQ" sz="3300" dirty="0">
                <a:latin typeface="Times New Roman" panose="02020603050405020304" pitchFamily="18" charset="0"/>
                <a:cs typeface="Times New Roman" panose="02020603050405020304" pitchFamily="18" charset="0"/>
              </a:rPr>
              <a:t>مريض</a:t>
            </a:r>
            <a:r>
              <a:rPr lang="ar-KW" sz="3300" dirty="0">
                <a:latin typeface="Times New Roman" panose="02020603050405020304" pitchFamily="18" charset="0"/>
                <a:cs typeface="Times New Roman" panose="02020603050405020304" pitchFamily="18" charset="0"/>
              </a:rPr>
              <a:t>“ (الفارس، ٢٠٠٣، ١٣٥).</a:t>
            </a:r>
          </a:p>
          <a:p>
            <a:pPr marL="137160" indent="0" algn="just">
              <a:buNone/>
            </a:pPr>
            <a:endParaRPr lang="ar-KW" sz="3300" dirty="0">
              <a:latin typeface="Times New Roman" panose="02020603050405020304" pitchFamily="18" charset="0"/>
              <a:cs typeface="Times New Roman" panose="02020603050405020304" pitchFamily="18" charset="0"/>
            </a:endParaRPr>
          </a:p>
          <a:p>
            <a:pPr algn="just"/>
            <a:endParaRPr lang="en-US" sz="3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3966929"/>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534400" cy="5715000"/>
          </a:xfrm>
        </p:spPr>
        <p:txBody>
          <a:bodyPr>
            <a:noAutofit/>
          </a:bodyPr>
          <a:lstStyle/>
          <a:p>
            <a:pPr algn="just"/>
            <a:r>
              <a:rPr lang="ar-SA" sz="3000" dirty="0">
                <a:solidFill>
                  <a:srgbClr val="FFFF00"/>
                </a:solidFill>
                <a:cs typeface="+mn-cs"/>
              </a:rPr>
              <a:t>في حالة كان الاقتباس الحرفي أكثر من ٤٠ كلمة، فضع كل الاقتباس في سطر جديد منفصل وحده مع إلغاء علامة التنصيص، وتحريك الاقتباس نص</a:t>
            </a:r>
            <a:r>
              <a:rPr lang="ar-IQ" sz="3000" dirty="0">
                <a:solidFill>
                  <a:srgbClr val="FFFF00"/>
                </a:solidFill>
                <a:cs typeface="+mn-cs"/>
              </a:rPr>
              <a:t>ف</a:t>
            </a:r>
            <a:r>
              <a:rPr lang="ar-SA" sz="3000" dirty="0">
                <a:solidFill>
                  <a:srgbClr val="FFFF00"/>
                </a:solidFill>
                <a:cs typeface="+mn-cs"/>
              </a:rPr>
              <a:t> ان</a:t>
            </a:r>
            <a:r>
              <a:rPr lang="ar-IQ" sz="3000" dirty="0">
                <a:solidFill>
                  <a:srgbClr val="FFFF00"/>
                </a:solidFill>
                <a:cs typeface="+mn-cs"/>
              </a:rPr>
              <a:t>ج</a:t>
            </a:r>
            <a:r>
              <a:rPr lang="ar-SA" sz="3000" dirty="0">
                <a:solidFill>
                  <a:srgbClr val="FFFF00"/>
                </a:solidFill>
                <a:cs typeface="+mn-cs"/>
              </a:rPr>
              <a:t> للداخل، ثم ذكر اسم الباحث والسنة والصفحة داخل قوسين. مثال:</a:t>
            </a:r>
          </a:p>
          <a:p>
            <a:pPr marL="137160" indent="0" algn="just">
              <a:buNone/>
            </a:pPr>
            <a:r>
              <a:rPr lang="ar-SA" sz="3000" dirty="0">
                <a:cs typeface="+mn-cs"/>
              </a:rPr>
              <a:t> ويعارض الخضر هذا التوجه بالقول:	     </a:t>
            </a:r>
            <a:endParaRPr lang="en-US" sz="3000" dirty="0">
              <a:cs typeface="+mn-cs"/>
            </a:endParaRPr>
          </a:p>
          <a:p>
            <a:pPr marL="941832" lvl="3" indent="0" algn="just">
              <a:buNone/>
            </a:pPr>
            <a:r>
              <a:rPr lang="ar-SA" sz="3000" dirty="0">
                <a:cs typeface="+mn-cs"/>
              </a:rPr>
              <a:t>إن النظرة الحديثة للوجدان تعترف بأهميته المتزايدة في حياة الإنسان، و بأنه ليس عمليات منفصلة عن عمليات التفكير و الدافعية لدى الإنسان، بل هي عمليات متداخلة مكملة لبعضها بعضاً.  فالجانب المعرفي لدى الإنسان يسهم إيجابياً في العملية الوجدانية من خلال تفسير الموقف الانفعالي، و ترميزه، و تسميته (الخضر، ٢٠٠٢، ص ص. ٣٥-٣٦).</a:t>
            </a:r>
          </a:p>
          <a:p>
            <a:pPr marL="941832" lvl="3" indent="0" algn="just">
              <a:buNone/>
            </a:pPr>
            <a:endParaRPr lang="ar-SA" sz="3000" dirty="0">
              <a:cs typeface="+mn-cs"/>
            </a:endParaRPr>
          </a:p>
        </p:txBody>
      </p:sp>
    </p:spTree>
    <p:extLst>
      <p:ext uri="{BB962C8B-B14F-4D97-AF65-F5344CB8AC3E}">
        <p14:creationId xmlns:p14="http://schemas.microsoft.com/office/powerpoint/2010/main" val="1651722713"/>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943600"/>
          </a:xfrm>
        </p:spPr>
        <p:txBody>
          <a:bodyPr>
            <a:noAutofit/>
          </a:bodyPr>
          <a:lstStyle/>
          <a:p>
            <a:pPr algn="just"/>
            <a:r>
              <a:rPr lang="ar-SA" sz="3200" dirty="0">
                <a:latin typeface="Times New Roman" panose="02020603050405020304" pitchFamily="18" charset="0"/>
                <a:cs typeface="Times New Roman" panose="02020603050405020304" pitchFamily="18" charset="0"/>
              </a:rPr>
              <a:t>في حالة إلغاء بعض الكلمات من اقتباس موجود في جملة، فضع ٣ نقاط (... )، و ٤ نقاط (....) إن كانت بين جمل</a:t>
            </a:r>
            <a:r>
              <a:rPr lang="ar-IQ" sz="3200" dirty="0">
                <a:latin typeface="Times New Roman" panose="02020603050405020304" pitchFamily="18" charset="0"/>
                <a:cs typeface="Times New Roman" panose="02020603050405020304" pitchFamily="18" charset="0"/>
              </a:rPr>
              <a:t>،</a:t>
            </a:r>
            <a:r>
              <a:rPr lang="ar-SA" sz="3200" dirty="0">
                <a:latin typeface="Times New Roman" panose="02020603050405020304" pitchFamily="18" charset="0"/>
                <a:cs typeface="Times New Roman" panose="02020603050405020304" pitchFamily="18" charset="0"/>
              </a:rPr>
              <a:t> ولا تبدأ جملة أو تنتهي بها بهذه النقاط.</a:t>
            </a:r>
          </a:p>
          <a:p>
            <a:pPr algn="just"/>
            <a:r>
              <a:rPr lang="ar-SA" sz="3200" dirty="0">
                <a:latin typeface="Times New Roman" panose="02020603050405020304" pitchFamily="18" charset="0"/>
                <a:cs typeface="Times New Roman" panose="02020603050405020304" pitchFamily="18" charset="0"/>
              </a:rPr>
              <a:t>في حالة اقتباس فقرات مطولة أو جداول أو شكل، دون اجراء أي تغيير عليها، فيجب أخذ موافقة خطية من المؤلف.</a:t>
            </a:r>
          </a:p>
          <a:p>
            <a:pPr algn="just"/>
            <a:r>
              <a:rPr lang="ar-SA" sz="3200" dirty="0">
                <a:latin typeface="Times New Roman" panose="02020603050405020304" pitchFamily="18" charset="0"/>
                <a:cs typeface="Times New Roman" panose="02020603050405020304" pitchFamily="18" charset="0"/>
              </a:rPr>
              <a:t>لكن  </a:t>
            </a:r>
            <a:r>
              <a:rPr lang="en-US" sz="3200" dirty="0">
                <a:latin typeface="Times New Roman" panose="02020603050405020304" pitchFamily="18" charset="0"/>
                <a:cs typeface="Times New Roman" panose="02020603050405020304" pitchFamily="18" charset="0"/>
              </a:rPr>
              <a:t>APA</a:t>
            </a:r>
            <a:r>
              <a:rPr lang="ar-SA" sz="3200" dirty="0">
                <a:latin typeface="Times New Roman" panose="02020603050405020304" pitchFamily="18" charset="0"/>
                <a:cs typeface="Times New Roman" panose="02020603050405020304" pitchFamily="18" charset="0"/>
              </a:rPr>
              <a:t> تسمح الاقتباس من أحد مجلاتها أو فصل من أحد كتبها بواقع ثلاث جداول أو ثلاث أشكال كحد أقصى، أو ٤٠٠ كلمة متصلة، أو مقاطع من ٨٠٠ كلمة منفصلة دون أخذ إذن مسبق منها، مع ذكر المصدر.</a:t>
            </a:r>
            <a:endParaRPr lang="en-US" sz="3200" dirty="0">
              <a:latin typeface="Times New Roman" panose="02020603050405020304" pitchFamily="18" charset="0"/>
              <a:cs typeface="Times New Roman" panose="02020603050405020304" pitchFamily="18" charset="0"/>
            </a:endParaRPr>
          </a:p>
          <a:p>
            <a:pPr algn="just"/>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7274831"/>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838200"/>
            <a:ext cx="7920880" cy="3785652"/>
          </a:xfrm>
          <a:prstGeom prst="rect">
            <a:avLst/>
          </a:prstGeom>
        </p:spPr>
        <p:txBody>
          <a:bodyPr wrap="square">
            <a:spAutoFit/>
          </a:bodyPr>
          <a:lstStyle/>
          <a:p>
            <a:pPr algn="just"/>
            <a:r>
              <a:rPr lang="ar-KW" sz="4000" dirty="0">
                <a:solidFill>
                  <a:srgbClr val="FFFF00"/>
                </a:solidFill>
                <a:latin typeface="Times New Roman" panose="02020603050405020304" pitchFamily="18" charset="0"/>
                <a:cs typeface="Times New Roman" panose="02020603050405020304" pitchFamily="18" charset="0"/>
              </a:rPr>
              <a:t>في حالة القراءة وإعادة الصياغة، يشار إلى الاسم الأخير للكاتب وتوضع سنة النشر بين قوسين.</a:t>
            </a:r>
            <a:endParaRPr lang="en-US" sz="4000" dirty="0">
              <a:solidFill>
                <a:srgbClr val="FFFF00"/>
              </a:solidFill>
              <a:latin typeface="Times New Roman" panose="02020603050405020304" pitchFamily="18" charset="0"/>
              <a:cs typeface="Times New Roman" panose="02020603050405020304" pitchFamily="18" charset="0"/>
            </a:endParaRPr>
          </a:p>
          <a:p>
            <a:pPr algn="just"/>
            <a:endParaRPr lang="ar-KW" sz="4000" dirty="0">
              <a:latin typeface="Times New Roman" panose="02020603050405020304" pitchFamily="18" charset="0"/>
              <a:cs typeface="Times New Roman" panose="02020603050405020304" pitchFamily="18" charset="0"/>
            </a:endParaRPr>
          </a:p>
          <a:p>
            <a:pPr algn="just"/>
            <a:r>
              <a:rPr lang="ar-KW" sz="4000" dirty="0">
                <a:latin typeface="Times New Roman" panose="02020603050405020304" pitchFamily="18" charset="0"/>
                <a:cs typeface="Times New Roman" panose="02020603050405020304" pitchFamily="18" charset="0"/>
              </a:rPr>
              <a:t>وفي دراسة حول مستويات القلق، أشار الماجد (2001) أنه يوجد تفاوت كبير في مستويات ...</a:t>
            </a:r>
            <a:endParaRPr lang="en-US" sz="4000" dirty="0">
              <a:latin typeface="Times New Roman" panose="02020603050405020304" pitchFamily="18" charset="0"/>
              <a:cs typeface="Times New Roman" panose="02020603050405020304" pitchFamily="18" charset="0"/>
            </a:endParaRPr>
          </a:p>
          <a:p>
            <a:pPr algn="just"/>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6985096"/>
      </p:ext>
    </p:extLst>
  </p:cSld>
  <p:clrMapOvr>
    <a:masterClrMapping/>
  </p:clrMapOvr>
  <p:transition spd="slow">
    <p:plus/>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143000"/>
            <a:ext cx="8229600" cy="5562600"/>
          </a:xfrm>
        </p:spPr>
        <p:txBody>
          <a:bodyPr>
            <a:noAutofit/>
          </a:bodyPr>
          <a:lstStyle/>
          <a:p>
            <a:pPr marL="137160" indent="0">
              <a:buNone/>
            </a:pPr>
            <a:r>
              <a:rPr lang="ar-KW" sz="3200" b="1" dirty="0">
                <a:solidFill>
                  <a:srgbClr val="FFFF00"/>
                </a:solidFill>
                <a:latin typeface="Sakkal Majalla" panose="02000000000000000000" pitchFamily="2" charset="-78"/>
                <a:cs typeface="+mn-cs"/>
              </a:rPr>
              <a:t>أ. إذا كان الاستشهاد مباشرا (محدد اسم المؤلف) </a:t>
            </a:r>
            <a:endParaRPr lang="ar-KW" sz="3200" dirty="0">
              <a:solidFill>
                <a:srgbClr val="FFFF00"/>
              </a:solidFill>
              <a:latin typeface="Sakkal Majalla" panose="02000000000000000000" pitchFamily="2" charset="-78"/>
              <a:cs typeface="+mn-cs"/>
            </a:endParaRPr>
          </a:p>
          <a:p>
            <a:pPr marL="137160" indent="0">
              <a:buNone/>
            </a:pPr>
            <a:r>
              <a:rPr lang="ar-KW" sz="3200" dirty="0">
                <a:solidFill>
                  <a:srgbClr val="FFFF00"/>
                </a:solidFill>
                <a:latin typeface="Sakkal Majalla" panose="02000000000000000000" pitchFamily="2" charset="-78"/>
                <a:cs typeface="+mn-cs"/>
              </a:rPr>
              <a:t>يكتب اسم المؤلف يليه التاريخ بين قوسين.</a:t>
            </a:r>
            <a:endParaRPr lang="ar-KW" sz="3200" dirty="0">
              <a:latin typeface="Sakkal Majalla" panose="02000000000000000000" pitchFamily="2" charset="-78"/>
              <a:cs typeface="+mn-cs"/>
            </a:endParaRPr>
          </a:p>
          <a:p>
            <a:pPr marL="137160" indent="0">
              <a:buNone/>
            </a:pPr>
            <a:r>
              <a:rPr lang="ar-KW" sz="3200" dirty="0">
                <a:latin typeface="Sakkal Majalla" panose="02000000000000000000" pitchFamily="2" charset="-78"/>
                <a:cs typeface="+mn-cs"/>
              </a:rPr>
              <a:t>وتشير دراسة الفهد (2001) إلى أن .....</a:t>
            </a:r>
          </a:p>
          <a:p>
            <a:pPr marL="137160" indent="0">
              <a:buNone/>
            </a:pPr>
            <a:r>
              <a:rPr lang="ar-KW" sz="3200" dirty="0">
                <a:latin typeface="Sakkal Majalla" panose="02000000000000000000" pitchFamily="2" charset="-78"/>
                <a:cs typeface="+mn-cs"/>
              </a:rPr>
              <a:t>ويرى "نوبل"</a:t>
            </a:r>
            <a:r>
              <a:rPr lang="en-US" sz="3200" dirty="0">
                <a:latin typeface="Sakkal Majalla" panose="02000000000000000000" pitchFamily="2" charset="-78"/>
                <a:cs typeface="+mn-cs"/>
              </a:rPr>
              <a:t>(Nobel, 1998) </a:t>
            </a:r>
            <a:r>
              <a:rPr lang="ar-KW" sz="3200" dirty="0">
                <a:latin typeface="Sakkal Majalla" panose="02000000000000000000" pitchFamily="2" charset="-78"/>
                <a:cs typeface="+mn-cs"/>
              </a:rPr>
              <a:t> أن .....</a:t>
            </a:r>
          </a:p>
          <a:p>
            <a:pPr marL="137160" indent="0">
              <a:buNone/>
            </a:pPr>
            <a:r>
              <a:rPr lang="ar-KW" sz="3200" dirty="0">
                <a:solidFill>
                  <a:srgbClr val="FFFF00"/>
                </a:solidFill>
                <a:latin typeface="Sakkal Majalla" panose="02000000000000000000" pitchFamily="2" charset="-78"/>
                <a:cs typeface="+mn-cs"/>
              </a:rPr>
              <a:t>في حالة ذكر مؤلف سبق الإشارة له في نفس الفقرة، فلا يذكر التاريخ بين قوسين مرة أخر</a:t>
            </a:r>
            <a:r>
              <a:rPr lang="ar-IQ" sz="3200" dirty="0">
                <a:solidFill>
                  <a:srgbClr val="FFFF00"/>
                </a:solidFill>
                <a:latin typeface="Sakkal Majalla" panose="02000000000000000000" pitchFamily="2" charset="-78"/>
                <a:cs typeface="+mn-cs"/>
              </a:rPr>
              <a:t>ى</a:t>
            </a:r>
            <a:r>
              <a:rPr lang="ar-KW" sz="3200" dirty="0">
                <a:solidFill>
                  <a:srgbClr val="FFFF00"/>
                </a:solidFill>
                <a:latin typeface="Sakkal Majalla" panose="02000000000000000000" pitchFamily="2" charset="-78"/>
                <a:cs typeface="+mn-cs"/>
              </a:rPr>
              <a:t>.</a:t>
            </a:r>
          </a:p>
          <a:p>
            <a:pPr marL="137160" indent="0">
              <a:buNone/>
            </a:pPr>
            <a:r>
              <a:rPr lang="ar-SA" sz="3200" dirty="0">
                <a:cs typeface="+mn-cs"/>
              </a:rPr>
              <a:t>ويري الخضر (٢٠٠٢) أن أحد أسباب اهتمام الباحثين بمفهوم الذكاء الوجداني هو محدودية مقاييس القدرات الذهنية في التنبؤ بشكل كاف بنجاح الفرد في مختلف مواقف الحياة.  كما أكد الخضر علي  أهميته في  المجال الاجتماعي و المهني.</a:t>
            </a:r>
            <a:r>
              <a:rPr lang="en-US" sz="3200" dirty="0">
                <a:cs typeface="+mn-cs"/>
              </a:rPr>
              <a:t> </a:t>
            </a:r>
            <a:endParaRPr lang="ar-KW" sz="3200" dirty="0">
              <a:solidFill>
                <a:srgbClr val="FFFF00"/>
              </a:solidFill>
              <a:latin typeface="Sakkal Majalla" panose="02000000000000000000" pitchFamily="2" charset="-78"/>
              <a:cs typeface="+mn-cs"/>
            </a:endParaRPr>
          </a:p>
          <a:p>
            <a:pPr marL="137160" indent="0">
              <a:buNone/>
            </a:pPr>
            <a:endParaRPr lang="ar-KW" sz="3200" dirty="0">
              <a:latin typeface="Sakkal Majalla" panose="02000000000000000000" pitchFamily="2" charset="-78"/>
              <a:cs typeface="+mn-cs"/>
            </a:endParaRPr>
          </a:p>
        </p:txBody>
      </p:sp>
      <p:sp>
        <p:nvSpPr>
          <p:cNvPr id="5" name="TextBox 4"/>
          <p:cNvSpPr txBox="1"/>
          <p:nvPr/>
        </p:nvSpPr>
        <p:spPr>
          <a:xfrm>
            <a:off x="2843808" y="476672"/>
            <a:ext cx="5400600" cy="523220"/>
          </a:xfrm>
          <a:prstGeom prst="rect">
            <a:avLst/>
          </a:prstGeom>
          <a:noFill/>
        </p:spPr>
        <p:txBody>
          <a:bodyPr wrap="square" rtlCol="1">
            <a:spAutoFit/>
          </a:bodyPr>
          <a:lstStyle/>
          <a:p>
            <a:r>
              <a:rPr lang="ar-KW" sz="2800" dirty="0">
                <a:solidFill>
                  <a:srgbClr val="FFFF00"/>
                </a:solidFill>
              </a:rPr>
              <a:t>طريقتان لتوثيق الاستشهاد:</a:t>
            </a:r>
          </a:p>
        </p:txBody>
      </p:sp>
    </p:spTree>
    <p:extLst>
      <p:ext uri="{BB962C8B-B14F-4D97-AF65-F5344CB8AC3E}">
        <p14:creationId xmlns:p14="http://schemas.microsoft.com/office/powerpoint/2010/main" val="1373689844"/>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09600"/>
            <a:ext cx="8763000" cy="5791200"/>
          </a:xfrm>
        </p:spPr>
        <p:txBody>
          <a:bodyPr>
            <a:noAutofit/>
          </a:bodyPr>
          <a:lstStyle/>
          <a:p>
            <a:pPr marL="137160" indent="0" algn="just">
              <a:buNone/>
            </a:pPr>
            <a:r>
              <a:rPr lang="ar-KW" b="1" dirty="0">
                <a:solidFill>
                  <a:srgbClr val="FFFF00"/>
                </a:solidFill>
                <a:latin typeface="Times New Roman" panose="02020603050405020304" pitchFamily="18" charset="0"/>
                <a:cs typeface="Times New Roman" panose="02020603050405020304" pitchFamily="18" charset="0"/>
              </a:rPr>
              <a:t>ب. إذا كان الاستشهاد غير مباشر (لم يذكر أسم المؤلف بصورة صريحة)</a:t>
            </a:r>
            <a:endParaRPr lang="ar-KW" dirty="0">
              <a:latin typeface="Times New Roman" panose="02020603050405020304" pitchFamily="18" charset="0"/>
              <a:cs typeface="Times New Roman" panose="02020603050405020304" pitchFamily="18" charset="0"/>
            </a:endParaRPr>
          </a:p>
          <a:p>
            <a:pPr marL="137160" indent="0" algn="just">
              <a:buNone/>
            </a:pPr>
            <a:r>
              <a:rPr lang="ar-KW" dirty="0">
                <a:solidFill>
                  <a:srgbClr val="FFFF00"/>
                </a:solidFill>
                <a:latin typeface="Times New Roman" panose="02020603050405020304" pitchFamily="18" charset="0"/>
                <a:cs typeface="Times New Roman" panose="02020603050405020304" pitchFamily="18" charset="0"/>
              </a:rPr>
              <a:t>يذكر أسم المؤلف وسنة النشر، بينهما فاصلة، بين قوسين في نهاية الجملة.</a:t>
            </a:r>
            <a:endParaRPr lang="ar-KW" dirty="0">
              <a:latin typeface="Times New Roman" panose="02020603050405020304" pitchFamily="18" charset="0"/>
              <a:cs typeface="Times New Roman" panose="02020603050405020304" pitchFamily="18" charset="0"/>
            </a:endParaRPr>
          </a:p>
          <a:p>
            <a:pPr marL="137160" indent="0" algn="just">
              <a:buNone/>
            </a:pPr>
            <a:r>
              <a:rPr lang="ar-KW" dirty="0">
                <a:latin typeface="Times New Roman" panose="02020603050405020304" pitchFamily="18" charset="0"/>
                <a:cs typeface="Times New Roman" panose="02020603050405020304" pitchFamily="18" charset="0"/>
              </a:rPr>
              <a:t>وتشير بعض الدراسات إلى أهمية قياس ادراك الموظفين للعدالة التنظيمية (الفهد، 2001)، كما أن معظم الدراسات في هذا المجال لم تصل إلى نتيجة حاسمة </a:t>
            </a:r>
            <a:r>
              <a:rPr lang="en-US" dirty="0">
                <a:latin typeface="Times New Roman" panose="02020603050405020304" pitchFamily="18" charset="0"/>
                <a:cs typeface="Times New Roman" panose="02020603050405020304" pitchFamily="18" charset="0"/>
              </a:rPr>
              <a:t>(Nobel, 2009)</a:t>
            </a:r>
            <a:r>
              <a:rPr lang="ar-SA" dirty="0">
                <a:latin typeface="Times New Roman" panose="02020603050405020304" pitchFamily="18" charset="0"/>
                <a:cs typeface="Times New Roman" panose="02020603050405020304" pitchFamily="18" charset="0"/>
              </a:rPr>
              <a:t>.</a:t>
            </a:r>
            <a:r>
              <a:rPr lang="ar-KW" dirty="0">
                <a:latin typeface="Times New Roman" panose="02020603050405020304" pitchFamily="18" charset="0"/>
                <a:cs typeface="Times New Roman" panose="02020603050405020304" pitchFamily="18" charset="0"/>
              </a:rPr>
              <a:t> </a:t>
            </a:r>
          </a:p>
          <a:p>
            <a:pPr marL="137160" indent="0" algn="just">
              <a:buNone/>
            </a:pPr>
            <a:r>
              <a:rPr lang="ar-KW" dirty="0">
                <a:solidFill>
                  <a:srgbClr val="FFFF00"/>
                </a:solidFill>
                <a:latin typeface="Times New Roman" panose="02020603050405020304" pitchFamily="18" charset="0"/>
                <a:cs typeface="Times New Roman" panose="02020603050405020304" pitchFamily="18" charset="0"/>
              </a:rPr>
              <a:t>في حالة ذكر المؤلف سبق الإشارة له في نفس الفقرة بين قوسين، فيذكر التاريخ بين قوسين مرة أخر</a:t>
            </a:r>
            <a:r>
              <a:rPr lang="ar-IQ" dirty="0">
                <a:solidFill>
                  <a:srgbClr val="FFFF00"/>
                </a:solidFill>
                <a:latin typeface="Times New Roman" panose="02020603050405020304" pitchFamily="18" charset="0"/>
                <a:cs typeface="Times New Roman" panose="02020603050405020304" pitchFamily="18" charset="0"/>
              </a:rPr>
              <a:t>ى</a:t>
            </a:r>
            <a:endParaRPr lang="ar-KW" dirty="0">
              <a:solidFill>
                <a:srgbClr val="FFFF00"/>
              </a:solidFill>
              <a:latin typeface="Times New Roman" panose="02020603050405020304" pitchFamily="18" charset="0"/>
              <a:cs typeface="Times New Roman" panose="02020603050405020304" pitchFamily="18" charset="0"/>
            </a:endParaRPr>
          </a:p>
          <a:p>
            <a:pPr marL="137160" indent="0" algn="just">
              <a:buNone/>
            </a:pPr>
            <a:r>
              <a:rPr lang="ar-SA" dirty="0">
                <a:latin typeface="Times New Roman" panose="02020603050405020304" pitchFamily="18" charset="0"/>
                <a:cs typeface="Times New Roman" panose="02020603050405020304" pitchFamily="18" charset="0"/>
              </a:rPr>
              <a:t>أن أحد أسباب اهتمام الباحثين بمفهوم الذكاء الوجداني هو محدودية مقاييس القدرات الذهنية في التنبؤ بشكل كاف بنجاح الفرد في مختلف مواقف الحياة (العيسى، ٢٠٠٢).  كما أكد العيسى (٢٠٠٢) علي  أهمية هذا المفهوم في  المجال الاجتماعي و المهني.</a:t>
            </a:r>
            <a:r>
              <a:rPr lang="en-US" dirty="0">
                <a:latin typeface="Times New Roman" panose="02020603050405020304" pitchFamily="18" charset="0"/>
                <a:cs typeface="Times New Roman" panose="02020603050405020304" pitchFamily="18" charset="0"/>
              </a:rPr>
              <a:t> </a:t>
            </a:r>
            <a:endParaRPr lang="ar-KW" dirty="0">
              <a:latin typeface="Times New Roman" panose="02020603050405020304" pitchFamily="18" charset="0"/>
              <a:cs typeface="Times New Roman" panose="02020603050405020304" pitchFamily="18" charset="0"/>
            </a:endParaRPr>
          </a:p>
          <a:p>
            <a:pPr marL="137160" indent="0" algn="just">
              <a:buNone/>
            </a:pPr>
            <a:endParaRPr lang="ar-KW"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19211"/>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33400"/>
            <a:ext cx="8229600" cy="5867400"/>
          </a:xfrm>
        </p:spPr>
        <p:txBody>
          <a:bodyPr>
            <a:noAutofit/>
          </a:bodyPr>
          <a:lstStyle/>
          <a:p>
            <a:pPr marL="137160" indent="0" algn="just">
              <a:buNone/>
            </a:pPr>
            <a:r>
              <a:rPr lang="ar-KW" sz="3200" dirty="0">
                <a:solidFill>
                  <a:srgbClr val="FFFF00"/>
                </a:solidFill>
                <a:latin typeface="Times New Roman" panose="02020603050405020304" pitchFamily="18" charset="0"/>
                <a:cs typeface="Times New Roman" panose="02020603050405020304" pitchFamily="18" charset="0"/>
              </a:rPr>
              <a:t>في حال وجود أكثر من مصدر للمؤلف نفسه وكلا المصدرين منشورين في التاريخ نفسه، نضع حرف «أ» بعد المصادر الأول، وحرف «ب» بعد المصدر الثاني للتفرقة بينهما.  </a:t>
            </a:r>
          </a:p>
          <a:p>
            <a:pPr marL="137160" indent="0" algn="just">
              <a:buNone/>
            </a:pPr>
            <a:r>
              <a:rPr lang="ar-KW" sz="3200" dirty="0">
                <a:latin typeface="Times New Roman" panose="02020603050405020304" pitchFamily="18" charset="0"/>
                <a:cs typeface="Times New Roman" panose="02020603050405020304" pitchFamily="18" charset="0"/>
              </a:rPr>
              <a:t> مثلا: (السعيد، 1999أ)  و (السعيد، 1999ب) </a:t>
            </a:r>
          </a:p>
          <a:p>
            <a:pPr marL="137160" indent="0" algn="just">
              <a:buNone/>
            </a:pPr>
            <a:r>
              <a:rPr lang="ar-KW" sz="3200" dirty="0">
                <a:latin typeface="Times New Roman" panose="02020603050405020304" pitchFamily="18" charset="0"/>
                <a:cs typeface="Times New Roman" panose="02020603050405020304" pitchFamily="18" charset="0"/>
              </a:rPr>
              <a:t>وذكر «بارترام» </a:t>
            </a:r>
            <a:r>
              <a:rPr lang="en-US" sz="3200" dirty="0">
                <a:latin typeface="Times New Roman" panose="02020603050405020304" pitchFamily="18" charset="0"/>
                <a:cs typeface="Times New Roman" panose="02020603050405020304" pitchFamily="18" charset="0"/>
              </a:rPr>
              <a:t>(Bartram, 2007b)  </a:t>
            </a:r>
            <a:endParaRPr lang="ar-KW" sz="3200" dirty="0">
              <a:latin typeface="Times New Roman" panose="02020603050405020304" pitchFamily="18" charset="0"/>
              <a:cs typeface="Times New Roman" panose="02020603050405020304" pitchFamily="18" charset="0"/>
            </a:endParaRPr>
          </a:p>
          <a:p>
            <a:pPr marL="137160" indent="0" algn="just">
              <a:buNone/>
            </a:pPr>
            <a:r>
              <a:rPr lang="ar-KW" sz="3200" dirty="0">
                <a:latin typeface="Times New Roman" panose="02020603050405020304" pitchFamily="18" charset="0"/>
                <a:cs typeface="Times New Roman" panose="02020603050405020304" pitchFamily="18" charset="0"/>
              </a:rPr>
              <a:t>وهناك من أشار إلى أهمية دراسة الموضوع </a:t>
            </a:r>
            <a:r>
              <a:rPr lang="en-US" sz="3200" dirty="0">
                <a:latin typeface="Times New Roman" panose="02020603050405020304" pitchFamily="18" charset="0"/>
                <a:cs typeface="Times New Roman" panose="02020603050405020304" pitchFamily="18" charset="0"/>
              </a:rPr>
              <a:t>(Brawn, 1989a)</a:t>
            </a:r>
            <a:r>
              <a:rPr lang="ar-KW"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marL="137160" indent="0" algn="just">
              <a:buNone/>
            </a:pPr>
            <a:r>
              <a:rPr lang="ar-KW" sz="3200" dirty="0">
                <a:latin typeface="Times New Roman" panose="02020603050405020304" pitchFamily="18" charset="0"/>
                <a:cs typeface="Times New Roman" panose="02020603050405020304" pitchFamily="18" charset="0"/>
              </a:rPr>
              <a:t>والمصدر الذي يوضع له حرف الألف يكون عنوانه سابق هجائيا على عنوان المصدر الثاني.</a:t>
            </a:r>
          </a:p>
        </p:txBody>
      </p:sp>
    </p:spTree>
    <p:extLst>
      <p:ext uri="{BB962C8B-B14F-4D97-AF65-F5344CB8AC3E}">
        <p14:creationId xmlns:p14="http://schemas.microsoft.com/office/powerpoint/2010/main" val="1448458575"/>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38800"/>
          </a:xfrm>
        </p:spPr>
        <p:txBody>
          <a:bodyPr>
            <a:normAutofit/>
          </a:bodyPr>
          <a:lstStyle/>
          <a:p>
            <a:pPr algn="just"/>
            <a:r>
              <a:rPr lang="ar-KW" sz="3400" dirty="0">
                <a:solidFill>
                  <a:srgbClr val="FFFF00"/>
                </a:solidFill>
                <a:latin typeface="Times New Roman" panose="02020603050405020304" pitchFamily="18" charset="0"/>
                <a:cs typeface="Times New Roman" panose="02020603050405020304" pitchFamily="18" charset="0"/>
              </a:rPr>
              <a:t>في الإن</a:t>
            </a:r>
            <a:r>
              <a:rPr lang="ar-IQ" sz="3400" dirty="0">
                <a:solidFill>
                  <a:srgbClr val="FFFF00"/>
                </a:solidFill>
                <a:latin typeface="Times New Roman" panose="02020603050405020304" pitchFamily="18" charset="0"/>
                <a:cs typeface="Times New Roman" panose="02020603050405020304" pitchFamily="18" charset="0"/>
              </a:rPr>
              <a:t>ك</a:t>
            </a:r>
            <a:r>
              <a:rPr lang="ar-KW" sz="3400" dirty="0">
                <a:solidFill>
                  <a:srgbClr val="FFFF00"/>
                </a:solidFill>
                <a:latin typeface="Times New Roman" panose="02020603050405020304" pitchFamily="18" charset="0"/>
                <a:cs typeface="Times New Roman" panose="02020603050405020304" pitchFamily="18" charset="0"/>
              </a:rPr>
              <a:t>ليزية، إذا هناك مؤلفان بنفس الاسم الأخير، فيذكر الحرف الأول من الاسم الأول لكل منهما، أما في العربية فيذكر الاسم الأول والأخير في كل مرة.</a:t>
            </a:r>
            <a:endParaRPr lang="ar-IQ" sz="3400" dirty="0">
              <a:solidFill>
                <a:srgbClr val="FFFF00"/>
              </a:solidFill>
              <a:latin typeface="Times New Roman" panose="02020603050405020304" pitchFamily="18" charset="0"/>
              <a:cs typeface="Times New Roman" panose="02020603050405020304" pitchFamily="18" charset="0"/>
            </a:endParaRPr>
          </a:p>
          <a:p>
            <a:pPr algn="just"/>
            <a:endParaRPr lang="ar-KW" sz="3400" dirty="0">
              <a:solidFill>
                <a:srgbClr val="FFFF00"/>
              </a:solidFill>
              <a:latin typeface="Times New Roman" panose="02020603050405020304" pitchFamily="18" charset="0"/>
              <a:cs typeface="Times New Roman" panose="02020603050405020304" pitchFamily="18" charset="0"/>
            </a:endParaRPr>
          </a:p>
          <a:p>
            <a:pPr marL="137160" indent="0" algn="just">
              <a:buNone/>
            </a:pPr>
            <a:r>
              <a:rPr lang="ar-KW" sz="3400" dirty="0">
                <a:latin typeface="Times New Roman" panose="02020603050405020304" pitchFamily="18" charset="0"/>
                <a:cs typeface="Times New Roman" panose="02020603050405020304" pitchFamily="18" charset="0"/>
              </a:rPr>
              <a:t> .. كما توجد عدة دراسات أيدت ذلك (عبدالله العيسى، 2001؛ خالد العيسى، .2004)</a:t>
            </a:r>
            <a:endParaRPr lang="en-US" sz="3400" dirty="0">
              <a:latin typeface="Times New Roman" panose="02020603050405020304" pitchFamily="18" charset="0"/>
              <a:cs typeface="Times New Roman" panose="02020603050405020304" pitchFamily="18" charset="0"/>
            </a:endParaRPr>
          </a:p>
          <a:p>
            <a:pPr marL="137160" indent="0" algn="just">
              <a:buNone/>
            </a:pPr>
            <a:endParaRPr lang="ar-KW" sz="3400" dirty="0">
              <a:latin typeface="Times New Roman" panose="02020603050405020304" pitchFamily="18" charset="0"/>
              <a:cs typeface="Times New Roman" panose="02020603050405020304" pitchFamily="18" charset="0"/>
            </a:endParaRPr>
          </a:p>
          <a:p>
            <a:pPr marL="137160" indent="0" algn="just">
              <a:buNone/>
            </a:pPr>
            <a:r>
              <a:rPr lang="ar-KW" sz="3400" dirty="0">
                <a:latin typeface="Times New Roman" panose="02020603050405020304" pitchFamily="18" charset="0"/>
                <a:cs typeface="Times New Roman" panose="02020603050405020304" pitchFamily="18" charset="0"/>
              </a:rPr>
              <a:t>ويمكن ملاحظة اختلافات في النتائج </a:t>
            </a:r>
            <a:r>
              <a:rPr lang="en-US" sz="3400" dirty="0">
                <a:latin typeface="Times New Roman" panose="02020603050405020304" pitchFamily="18" charset="0"/>
                <a:cs typeface="Times New Roman" panose="02020603050405020304" pitchFamily="18" charset="0"/>
              </a:rPr>
              <a:t>(Clark, D., 2000; Clark, M., 1999)</a:t>
            </a:r>
            <a:endParaRPr lang="ar-KW" sz="3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446236"/>
      </p:ext>
    </p:extLst>
  </p:cSld>
  <p:clrMapOvr>
    <a:masterClrMapping/>
  </p:clrMapOvr>
  <p:transition spd="slow">
    <p:plus/>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219200"/>
            <a:ext cx="9144000" cy="5350512"/>
          </a:xfrm>
          <a:prstGeom prst="rect">
            <a:avLst/>
          </a:prstGeom>
        </p:spPr>
      </p:pic>
      <p:sp>
        <p:nvSpPr>
          <p:cNvPr id="6" name="TextBox 5"/>
          <p:cNvSpPr txBox="1"/>
          <p:nvPr/>
        </p:nvSpPr>
        <p:spPr>
          <a:xfrm>
            <a:off x="304800" y="381000"/>
            <a:ext cx="8229600" cy="630942"/>
          </a:xfrm>
          <a:prstGeom prst="rect">
            <a:avLst/>
          </a:prstGeom>
          <a:noFill/>
        </p:spPr>
        <p:txBody>
          <a:bodyPr wrap="square" rtlCol="0">
            <a:spAutoFit/>
          </a:bodyPr>
          <a:lstStyle/>
          <a:p>
            <a:pPr algn="r" defTabSz="914400" eaLnBrk="1" latinLnBrk="0" hangingPunct="1"/>
            <a:r>
              <a:rPr lang="ar-SA" sz="3500" dirty="0">
                <a:solidFill>
                  <a:srgbClr val="FFFF00"/>
                </a:solidFill>
              </a:rPr>
              <a:t>أنظر الجدول أدناه في حالة عمل لأكثر من مؤلف.</a:t>
            </a:r>
            <a:endParaRPr lang="en-US" sz="3500" dirty="0">
              <a:solidFill>
                <a:srgbClr val="FFFF00"/>
              </a:solidFill>
            </a:endParaRPr>
          </a:p>
        </p:txBody>
      </p:sp>
    </p:spTree>
    <p:extLst>
      <p:ext uri="{BB962C8B-B14F-4D97-AF65-F5344CB8AC3E}">
        <p14:creationId xmlns:p14="http://schemas.microsoft.com/office/powerpoint/2010/main" val="368647633"/>
      </p:ext>
    </p:extLst>
  </p:cSld>
  <p:clrMapOvr>
    <a:masterClrMapping/>
  </p:clrMapOvr>
  <p:transition spd="slow">
    <p:plus/>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85800"/>
            <a:ext cx="8534400" cy="5791200"/>
          </a:xfrm>
        </p:spPr>
        <p:txBody>
          <a:bodyPr>
            <a:normAutofit/>
          </a:bodyPr>
          <a:lstStyle/>
          <a:p>
            <a:pPr algn="just"/>
            <a:r>
              <a:rPr lang="ar-SA" sz="3500" dirty="0">
                <a:solidFill>
                  <a:srgbClr val="FFFF00"/>
                </a:solidFill>
                <a:latin typeface="Times New Roman" panose="02020603050405020304" pitchFamily="18" charset="0"/>
                <a:cs typeface="Times New Roman" panose="02020603050405020304" pitchFamily="18" charset="0"/>
              </a:rPr>
              <a:t>ترتيب أسماء المؤلفين بين قوسين يتم هجائيا. وفي حالة كون هناك أكثر من عمل لنفس المؤلف فيذكر الاسم مرة واحدة ثم سنوات النشر.</a:t>
            </a:r>
          </a:p>
          <a:p>
            <a:pPr marL="137160" indent="0" algn="just">
              <a:buNone/>
            </a:pPr>
            <a:endParaRPr lang="en-US" sz="3500" dirty="0">
              <a:solidFill>
                <a:srgbClr val="FFFF00"/>
              </a:solidFill>
              <a:latin typeface="Times New Roman" panose="02020603050405020304" pitchFamily="18" charset="0"/>
              <a:cs typeface="Times New Roman" panose="02020603050405020304" pitchFamily="18" charset="0"/>
            </a:endParaRPr>
          </a:p>
          <a:p>
            <a:pPr marL="137160" indent="0" algn="just">
              <a:buNone/>
            </a:pPr>
            <a:r>
              <a:rPr lang="ar-SA" sz="3500" dirty="0">
                <a:latin typeface="Times New Roman" panose="02020603050405020304" pitchFamily="18" charset="0"/>
                <a:cs typeface="Times New Roman" panose="02020603050405020304" pitchFamily="18" charset="0"/>
              </a:rPr>
              <a:t>(الراشد، ١٩٩٧أ، ١٩٩٧ب، ٢٠٠١</a:t>
            </a:r>
            <a:r>
              <a:rPr lang="ar-IQ" sz="3500" dirty="0">
                <a:latin typeface="Times New Roman" panose="02020603050405020304" pitchFamily="18" charset="0"/>
                <a:cs typeface="Times New Roman" panose="02020603050405020304" pitchFamily="18" charset="0"/>
              </a:rPr>
              <a:t>،</a:t>
            </a:r>
            <a:r>
              <a:rPr lang="ar-SA" sz="3500" dirty="0">
                <a:latin typeface="Times New Roman" panose="02020603050405020304" pitchFamily="18" charset="0"/>
                <a:cs typeface="Times New Roman" panose="02020603050405020304" pitchFamily="18" charset="0"/>
              </a:rPr>
              <a:t> زايد و العمر، ٢٠٠٣</a:t>
            </a:r>
            <a:r>
              <a:rPr lang="ar-KW" sz="3500" dirty="0">
                <a:latin typeface="Times New Roman" panose="02020603050405020304" pitchFamily="18" charset="0"/>
                <a:cs typeface="Times New Roman" panose="02020603050405020304" pitchFamily="18" charset="0"/>
              </a:rPr>
              <a:t>،</a:t>
            </a:r>
            <a:r>
              <a:rPr lang="ar-SA" sz="3500" dirty="0">
                <a:latin typeface="Times New Roman" panose="02020603050405020304" pitchFamily="18" charset="0"/>
                <a:cs typeface="Times New Roman" panose="02020603050405020304" pitchFamily="18" charset="0"/>
              </a:rPr>
              <a:t> تحت الطبع</a:t>
            </a:r>
            <a:r>
              <a:rPr lang="ar-IQ" sz="3500" dirty="0">
                <a:latin typeface="Times New Roman" panose="02020603050405020304" pitchFamily="18" charset="0"/>
                <a:cs typeface="Times New Roman" panose="02020603050405020304" pitchFamily="18" charset="0"/>
              </a:rPr>
              <a:t>،</a:t>
            </a:r>
            <a:r>
              <a:rPr lang="ar-KW" sz="3500" dirty="0">
                <a:latin typeface="Times New Roman" panose="02020603050405020304" pitchFamily="18" charset="0"/>
                <a:cs typeface="Times New Roman" panose="02020603050405020304" pitchFamily="18" charset="0"/>
              </a:rPr>
              <a:t> </a:t>
            </a:r>
            <a:r>
              <a:rPr lang="ar-SA" sz="3500" dirty="0">
                <a:latin typeface="Times New Roman" panose="02020603050405020304" pitchFamily="18" charset="0"/>
                <a:cs typeface="Times New Roman" panose="02020603050405020304" pitchFamily="18" charset="0"/>
              </a:rPr>
              <a:t>المطوع، ٢٠٠٩)</a:t>
            </a:r>
          </a:p>
          <a:p>
            <a:pPr marL="137160" indent="0" algn="just">
              <a:buNone/>
            </a:pPr>
            <a:endParaRPr lang="ar-SA" sz="3500" dirty="0">
              <a:latin typeface="Times New Roman" panose="02020603050405020304" pitchFamily="18" charset="0"/>
              <a:cs typeface="Times New Roman" panose="02020603050405020304" pitchFamily="18" charset="0"/>
            </a:endParaRPr>
          </a:p>
          <a:p>
            <a:pPr marL="137160" indent="0" algn="just">
              <a:buNone/>
            </a:pPr>
            <a:r>
              <a:rPr lang="en-US" sz="3500" dirty="0">
                <a:latin typeface="Times New Roman" panose="02020603050405020304" pitchFamily="18" charset="0"/>
                <a:cs typeface="Times New Roman" panose="02020603050405020304" pitchFamily="18" charset="0"/>
              </a:rPr>
              <a:t>(Cooper &amp; Sawaf, 1997, 2004, in press, Goleman, 1995,  Salovey &amp; Mayer, 1990)</a:t>
            </a:r>
          </a:p>
        </p:txBody>
      </p:sp>
    </p:spTree>
    <p:extLst>
      <p:ext uri="{BB962C8B-B14F-4D97-AF65-F5344CB8AC3E}">
        <p14:creationId xmlns:p14="http://schemas.microsoft.com/office/powerpoint/2010/main" val="2131087013"/>
      </p:ext>
    </p:extLst>
  </p:cSld>
  <p:clrMapOvr>
    <a:masterClrMapping/>
  </p:clrMapOvr>
  <p:transition spd="slow">
    <p:plus/>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00D2F-1067-4347-A76B-854C952D66BA}"/>
              </a:ext>
            </a:extLst>
          </p:cNvPr>
          <p:cNvSpPr>
            <a:spLocks noGrp="1"/>
          </p:cNvSpPr>
          <p:nvPr>
            <p:ph type="title"/>
          </p:nvPr>
        </p:nvSpPr>
        <p:spPr/>
        <p:txBody>
          <a:bodyPr/>
          <a:lstStyle/>
          <a:p>
            <a:endParaRPr lang="en-US"/>
          </a:p>
        </p:txBody>
      </p:sp>
      <p:pic>
        <p:nvPicPr>
          <p:cNvPr id="19" name="Content Placeholder 18">
            <a:extLst>
              <a:ext uri="{FF2B5EF4-FFF2-40B4-BE49-F238E27FC236}">
                <a16:creationId xmlns:a16="http://schemas.microsoft.com/office/drawing/2014/main" id="{69A950BE-D54C-4E48-A8A2-B576EADDA16B}"/>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9107905" cy="6858000"/>
          </a:xfrm>
        </p:spPr>
      </p:pic>
      <p:pic>
        <p:nvPicPr>
          <p:cNvPr id="22" name="Picture 2" descr="MC900434810[1]">
            <a:extLst>
              <a:ext uri="{FF2B5EF4-FFF2-40B4-BE49-F238E27FC236}">
                <a16:creationId xmlns:a16="http://schemas.microsoft.com/office/drawing/2014/main" id="{23AE56CC-6953-49B2-80C6-B35F8235801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210469"/>
            <a:ext cx="3810000" cy="1706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6373769"/>
      </p:ext>
    </p:extLst>
  </p:cSld>
  <p:clrMapOvr>
    <a:masterClrMapping/>
  </p:clrMapOvr>
  <p:transition spd="slow">
    <p:plus/>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57200"/>
            <a:ext cx="8229600" cy="5562600"/>
          </a:xfrm>
        </p:spPr>
        <p:txBody>
          <a:bodyPr>
            <a:normAutofit/>
          </a:bodyPr>
          <a:lstStyle/>
          <a:p>
            <a:pPr algn="just"/>
            <a:r>
              <a:rPr lang="ar-SA" sz="3300" dirty="0">
                <a:solidFill>
                  <a:srgbClr val="FFFF00"/>
                </a:solidFill>
                <a:latin typeface="Times New Roman" panose="02020603050405020304" pitchFamily="18" charset="0"/>
                <a:cs typeface="Times New Roman" panose="02020603050405020304" pitchFamily="18" charset="0"/>
              </a:rPr>
              <a:t>في حالة الإشارة لعمل ذكر في مصدر آخر ثانوي (لعدم توفر العمل الأصلي)، فيتم التوثيق بالطريقة التالية:</a:t>
            </a:r>
          </a:p>
          <a:p>
            <a:pPr marL="137160" indent="0" algn="just">
              <a:buNone/>
            </a:pPr>
            <a:endParaRPr lang="ar-SA" sz="3300" dirty="0">
              <a:latin typeface="Times New Roman" panose="02020603050405020304" pitchFamily="18" charset="0"/>
              <a:cs typeface="Times New Roman" panose="02020603050405020304" pitchFamily="18" charset="0"/>
            </a:endParaRPr>
          </a:p>
          <a:p>
            <a:pPr marL="137160" indent="0" algn="just">
              <a:buNone/>
            </a:pPr>
            <a:r>
              <a:rPr lang="ar-SA" sz="3300" dirty="0">
                <a:latin typeface="Times New Roman" panose="02020603050405020304" pitchFamily="18" charset="0"/>
                <a:cs typeface="Times New Roman" panose="02020603050405020304" pitchFamily="18" charset="0"/>
              </a:rPr>
              <a:t>وذكر الراشد (كما في الفلاح، ٢٠٠٧)</a:t>
            </a:r>
          </a:p>
          <a:p>
            <a:pPr marL="137160" indent="0" algn="just">
              <a:buNone/>
            </a:pPr>
            <a:endParaRPr lang="ar-SA" sz="3300" dirty="0">
              <a:latin typeface="Times New Roman" panose="02020603050405020304" pitchFamily="18" charset="0"/>
              <a:cs typeface="Times New Roman" panose="02020603050405020304" pitchFamily="18" charset="0"/>
            </a:endParaRPr>
          </a:p>
          <a:p>
            <a:pPr marL="137160" indent="0" algn="just" rtl="0">
              <a:buNone/>
            </a:pPr>
            <a:r>
              <a:rPr lang="en-US" sz="3300" dirty="0" err="1">
                <a:latin typeface="Times New Roman" panose="02020603050405020304" pitchFamily="18" charset="0"/>
                <a:cs typeface="Times New Roman" panose="02020603050405020304" pitchFamily="18" charset="0"/>
              </a:rPr>
              <a:t>Allport’s</a:t>
            </a:r>
            <a:r>
              <a:rPr lang="en-US" sz="3300" dirty="0">
                <a:latin typeface="Times New Roman" panose="02020603050405020304" pitchFamily="18" charset="0"/>
                <a:cs typeface="Times New Roman" panose="02020603050405020304" pitchFamily="18" charset="0"/>
              </a:rPr>
              <a:t> theory  (as cited by Nicholson, 2003)</a:t>
            </a:r>
          </a:p>
          <a:p>
            <a:pPr marL="137160" indent="0" algn="just" rtl="0">
              <a:buNone/>
            </a:pPr>
            <a:endParaRPr lang="en-US" sz="3300" dirty="0">
              <a:latin typeface="Times New Roman" panose="02020603050405020304" pitchFamily="18" charset="0"/>
              <a:cs typeface="Times New Roman" panose="02020603050405020304" pitchFamily="18" charset="0"/>
            </a:endParaRPr>
          </a:p>
          <a:p>
            <a:pPr marL="137160" indent="0" algn="just">
              <a:buNone/>
            </a:pPr>
            <a:r>
              <a:rPr lang="ar-SA" sz="3300" dirty="0">
                <a:latin typeface="Times New Roman" panose="02020603050405020304" pitchFamily="18" charset="0"/>
                <a:cs typeface="Times New Roman" panose="02020603050405020304" pitchFamily="18" charset="0"/>
              </a:rPr>
              <a:t>وذكر المصدر الثانوي في المراجع وليس الأصلي.  </a:t>
            </a:r>
            <a:endParaRPr lang="en-US" sz="3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0013413"/>
      </p:ext>
    </p:extLst>
  </p:cSld>
  <p:clrMapOvr>
    <a:masterClrMapping/>
  </p:clrMapOvr>
  <p:transition spd="slow">
    <p:plus/>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KW"/>
          </a:p>
        </p:txBody>
      </p:sp>
      <p:sp>
        <p:nvSpPr>
          <p:cNvPr id="4"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KW"/>
          </a:p>
        </p:txBody>
      </p:sp>
      <p:pic>
        <p:nvPicPr>
          <p:cNvPr id="5124" name="Picture 4" descr="MC900290519[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14" y="-27214"/>
            <a:ext cx="1500711" cy="17476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124200" y="484414"/>
            <a:ext cx="5562600" cy="769441"/>
          </a:xfrm>
          <a:prstGeom prst="rect">
            <a:avLst/>
          </a:prstGeom>
        </p:spPr>
        <p:txBody>
          <a:bodyPr wrap="square">
            <a:spAutoFit/>
          </a:bodyPr>
          <a:lstStyle/>
          <a:p>
            <a:pPr lvl="0" algn="ctr" fontAlgn="base">
              <a:spcBef>
                <a:spcPct val="0"/>
              </a:spcBef>
              <a:spcAft>
                <a:spcPct val="0"/>
              </a:spcAft>
            </a:pPr>
            <a:r>
              <a:rPr lang="ar-KW" altLang="ar-KW" sz="4400" b="1" dirty="0">
                <a:solidFill>
                  <a:srgbClr val="FFFF00"/>
                </a:solidFill>
                <a:latin typeface="Sakkal Majalla" panose="02000000000000000000" pitchFamily="2" charset="-78"/>
                <a:ea typeface="Calibri" pitchFamily="34" charset="0"/>
                <a:cs typeface="Sakkal Majalla" panose="02000000000000000000" pitchFamily="2" charset="-78"/>
              </a:rPr>
              <a:t>كيفية التوثيق في ق</a:t>
            </a:r>
            <a:r>
              <a:rPr lang="ar-SA" altLang="ar-KW" sz="4400" b="1" dirty="0" err="1">
                <a:solidFill>
                  <a:srgbClr val="FFFF00"/>
                </a:solidFill>
                <a:latin typeface="Sakkal Majalla" panose="02000000000000000000" pitchFamily="2" charset="-78"/>
                <a:ea typeface="Calibri" pitchFamily="34" charset="0"/>
                <a:cs typeface="Sakkal Majalla" panose="02000000000000000000" pitchFamily="2" charset="-78"/>
              </a:rPr>
              <a:t>ا</a:t>
            </a:r>
            <a:r>
              <a:rPr lang="ar-KW" altLang="ar-KW" sz="4400" b="1" dirty="0">
                <a:solidFill>
                  <a:srgbClr val="FFFF00"/>
                </a:solidFill>
                <a:latin typeface="Sakkal Majalla" panose="02000000000000000000" pitchFamily="2" charset="-78"/>
                <a:ea typeface="Calibri" pitchFamily="34" charset="0"/>
                <a:cs typeface="Sakkal Majalla" panose="02000000000000000000" pitchFamily="2" charset="-78"/>
              </a:rPr>
              <a:t>ئمة المراجع</a:t>
            </a:r>
            <a:endParaRPr lang="ar-KW" altLang="ar-KW" sz="4400" dirty="0">
              <a:solidFill>
                <a:srgbClr val="FFFF00"/>
              </a:solidFill>
              <a:latin typeface="Sakkal Majalla" panose="02000000000000000000" pitchFamily="2" charset="-78"/>
              <a:cs typeface="Sakkal Majalla" panose="02000000000000000000" pitchFamily="2" charset="-78"/>
            </a:endParaRPr>
          </a:p>
        </p:txBody>
      </p:sp>
      <p:sp>
        <p:nvSpPr>
          <p:cNvPr id="3" name="Rectangle 2"/>
          <p:cNvSpPr/>
          <p:nvPr/>
        </p:nvSpPr>
        <p:spPr>
          <a:xfrm>
            <a:off x="304800" y="1477863"/>
            <a:ext cx="8534400" cy="4770537"/>
          </a:xfrm>
          <a:prstGeom prst="rect">
            <a:avLst/>
          </a:prstGeom>
        </p:spPr>
        <p:txBody>
          <a:bodyPr wrap="square">
            <a:spAutoFit/>
          </a:bodyPr>
          <a:lstStyle/>
          <a:p>
            <a:pPr marL="457200" indent="-457200" algn="just">
              <a:buFont typeface="Arial" charset="0"/>
              <a:buChar char="•"/>
            </a:pPr>
            <a:r>
              <a:rPr lang="ar-KW" sz="3800" dirty="0">
                <a:latin typeface="Times New Roman" panose="02020603050405020304" pitchFamily="18" charset="0"/>
                <a:cs typeface="Times New Roman" panose="02020603050405020304" pitchFamily="18" charset="0"/>
              </a:rPr>
              <a:t>كل عمل ذكر في المتن يذكر في ق</a:t>
            </a:r>
            <a:r>
              <a:rPr lang="ar-SA" sz="3800" dirty="0" err="1">
                <a:latin typeface="Times New Roman" panose="02020603050405020304" pitchFamily="18" charset="0"/>
                <a:cs typeface="Times New Roman" panose="02020603050405020304" pitchFamily="18" charset="0"/>
              </a:rPr>
              <a:t>ا</a:t>
            </a:r>
            <a:r>
              <a:rPr lang="ar-KW" sz="3800" dirty="0">
                <a:latin typeface="Times New Roman" panose="02020603050405020304" pitchFamily="18" charset="0"/>
                <a:cs typeface="Times New Roman" panose="02020603050405020304" pitchFamily="18" charset="0"/>
              </a:rPr>
              <a:t>ئمة المراجع.</a:t>
            </a:r>
          </a:p>
          <a:p>
            <a:pPr marL="457200" indent="-457200" algn="just">
              <a:buFont typeface="Arial" charset="0"/>
              <a:buChar char="•"/>
            </a:pPr>
            <a:r>
              <a:rPr lang="ar-KW" sz="3800" dirty="0">
                <a:latin typeface="Times New Roman" panose="02020603050405020304" pitchFamily="18" charset="0"/>
                <a:cs typeface="Times New Roman" panose="02020603050405020304" pitchFamily="18" charset="0"/>
              </a:rPr>
              <a:t>لا تضمن في ق</a:t>
            </a:r>
            <a:r>
              <a:rPr lang="ar-SA" sz="3800" dirty="0" err="1">
                <a:latin typeface="Times New Roman" panose="02020603050405020304" pitchFamily="18" charset="0"/>
                <a:cs typeface="Times New Roman" panose="02020603050405020304" pitchFamily="18" charset="0"/>
              </a:rPr>
              <a:t>ا</a:t>
            </a:r>
            <a:r>
              <a:rPr lang="ar-KW" sz="3800" dirty="0">
                <a:latin typeface="Times New Roman" panose="02020603050405020304" pitchFamily="18" charset="0"/>
                <a:cs typeface="Times New Roman" panose="02020603050405020304" pitchFamily="18" charset="0"/>
              </a:rPr>
              <a:t>ئمة المراجع </a:t>
            </a:r>
            <a:r>
              <a:rPr lang="ar-SA" sz="3800" dirty="0" err="1">
                <a:latin typeface="Times New Roman" panose="02020603050405020304" pitchFamily="18" charset="0"/>
                <a:cs typeface="Times New Roman" panose="02020603050405020304" pitchFamily="18" charset="0"/>
              </a:rPr>
              <a:t>أ</a:t>
            </a:r>
            <a:r>
              <a:rPr lang="ar-KW" sz="3800" dirty="0">
                <a:latin typeface="Times New Roman" panose="02020603050405020304" pitchFamily="18" charset="0"/>
                <a:cs typeface="Times New Roman" panose="02020603050405020304" pitchFamily="18" charset="0"/>
              </a:rPr>
              <a:t>ي عمل لم يذكر في المتن.</a:t>
            </a:r>
          </a:p>
          <a:p>
            <a:pPr marL="457200" indent="-457200" algn="just">
              <a:buFont typeface="Arial" charset="0"/>
              <a:buChar char="•"/>
            </a:pPr>
            <a:r>
              <a:rPr lang="ar-KW" sz="3800" dirty="0">
                <a:latin typeface="Times New Roman" panose="02020603050405020304" pitchFamily="18" charset="0"/>
                <a:cs typeface="Times New Roman" panose="02020603050405020304" pitchFamily="18" charset="0"/>
              </a:rPr>
              <a:t>ترتب المراجع هجائية حسب الاسم الأخير للباحث الأول في المراجع الأجنبية، أو حسب الترتيب المستخدم في العربية (الإسم الأخير للباحث الأول غالبا).</a:t>
            </a:r>
          </a:p>
          <a:p>
            <a:pPr marL="457200" indent="-457200" algn="just">
              <a:buFont typeface="Arial" charset="0"/>
              <a:buChar char="•"/>
            </a:pPr>
            <a:r>
              <a:rPr lang="ar-KW" sz="3800" dirty="0">
                <a:latin typeface="Times New Roman" panose="02020603050405020304" pitchFamily="18" charset="0"/>
                <a:cs typeface="Times New Roman" panose="02020603050405020304" pitchFamily="18" charset="0"/>
              </a:rPr>
              <a:t>تذكر العربية أولا ثم الأجنبية</a:t>
            </a:r>
          </a:p>
        </p:txBody>
      </p:sp>
    </p:spTree>
    <p:extLst>
      <p:ext uri="{BB962C8B-B14F-4D97-AF65-F5344CB8AC3E}">
        <p14:creationId xmlns:p14="http://schemas.microsoft.com/office/powerpoint/2010/main" val="412268955"/>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324600"/>
          </a:xfrm>
        </p:spPr>
        <p:txBody>
          <a:bodyPr>
            <a:noAutofit/>
          </a:bodyPr>
          <a:lstStyle/>
          <a:p>
            <a:pPr algn="just"/>
            <a:r>
              <a:rPr lang="ar-KW" sz="3600" dirty="0">
                <a:solidFill>
                  <a:srgbClr val="FFFF00"/>
                </a:solidFill>
                <a:latin typeface="Simplified Arabic" panose="02020603050405020304" pitchFamily="18" charset="-78"/>
                <a:cs typeface="Simplified Arabic" panose="02020603050405020304" pitchFamily="18" charset="-78"/>
              </a:rPr>
              <a:t>إذا لمؤلف أكثر من مرجع فيرتب المرجع الأقدم يليه الأحدث وهكذا.</a:t>
            </a:r>
          </a:p>
          <a:p>
            <a:pPr marL="137160" indent="0" algn="just">
              <a:buNone/>
            </a:pPr>
            <a:r>
              <a:rPr lang="ar-KW" sz="3600" dirty="0">
                <a:latin typeface="Simplified Arabic" panose="02020603050405020304" pitchFamily="18" charset="-78"/>
                <a:cs typeface="Simplified Arabic" panose="02020603050405020304" pitchFamily="18" charset="-78"/>
              </a:rPr>
              <a:t> </a:t>
            </a:r>
            <a:r>
              <a:rPr lang="ar-KW" sz="3200" dirty="0">
                <a:latin typeface="Simplified Arabic" panose="02020603050405020304" pitchFamily="18" charset="-78"/>
                <a:cs typeface="Simplified Arabic" panose="02020603050405020304" pitchFamily="18" charset="-78"/>
              </a:rPr>
              <a:t>الخالد، حمد (2001)، ...</a:t>
            </a:r>
          </a:p>
          <a:p>
            <a:pPr marL="137160" indent="0" algn="just">
              <a:buNone/>
            </a:pPr>
            <a:r>
              <a:rPr lang="ar-KW" sz="3200" dirty="0">
                <a:latin typeface="Simplified Arabic" panose="02020603050405020304" pitchFamily="18" charset="-78"/>
                <a:cs typeface="Simplified Arabic" panose="02020603050405020304" pitchFamily="18" charset="-78"/>
              </a:rPr>
              <a:t>الخالد، حمد (2007)، ....</a:t>
            </a:r>
            <a:endParaRPr lang="ar-IQ" sz="3200" dirty="0">
              <a:latin typeface="Simplified Arabic" panose="02020603050405020304" pitchFamily="18" charset="-78"/>
              <a:cs typeface="Simplified Arabic" panose="02020603050405020304" pitchFamily="18" charset="-78"/>
            </a:endParaRPr>
          </a:p>
          <a:p>
            <a:pPr marL="137160" indent="0" algn="just">
              <a:buNone/>
            </a:pPr>
            <a:endParaRPr lang="ar-KW" sz="3200" dirty="0">
              <a:latin typeface="Simplified Arabic" panose="02020603050405020304" pitchFamily="18" charset="-78"/>
              <a:cs typeface="Simplified Arabic" panose="02020603050405020304" pitchFamily="18" charset="-78"/>
            </a:endParaRPr>
          </a:p>
          <a:p>
            <a:pPr algn="just"/>
            <a:r>
              <a:rPr lang="ar-KW" sz="3600" dirty="0">
                <a:solidFill>
                  <a:srgbClr val="FFFF00"/>
                </a:solidFill>
                <a:latin typeface="Simplified Arabic" panose="02020603050405020304" pitchFamily="18" charset="-78"/>
                <a:cs typeface="Simplified Arabic" panose="02020603050405020304" pitchFamily="18" charset="-78"/>
              </a:rPr>
              <a:t>المرجع ذو المؤلف الواحد يسبق المؤلفين المتعددين، وذلك في حالة تشابه اسم المؤلف الأول:</a:t>
            </a:r>
          </a:p>
          <a:p>
            <a:pPr marL="137160" indent="0" algn="just">
              <a:buNone/>
            </a:pPr>
            <a:r>
              <a:rPr lang="ar-KW" sz="3200" dirty="0">
                <a:latin typeface="Simplified Arabic" panose="02020603050405020304" pitchFamily="18" charset="-78"/>
                <a:cs typeface="Simplified Arabic" panose="02020603050405020304" pitchFamily="18" charset="-78"/>
              </a:rPr>
              <a:t>أبو علام، رجاء (2009)، ....</a:t>
            </a:r>
          </a:p>
          <a:p>
            <a:pPr marL="137160" indent="0" algn="just">
              <a:buNone/>
            </a:pPr>
            <a:r>
              <a:rPr lang="ar-KW" sz="3200" dirty="0">
                <a:latin typeface="Simplified Arabic" panose="02020603050405020304" pitchFamily="18" charset="-78"/>
                <a:cs typeface="Simplified Arabic" panose="02020603050405020304" pitchFamily="18" charset="-78"/>
              </a:rPr>
              <a:t>أبو علام، رجاء، و القرشي، عبدالفتاح (2003). .....</a:t>
            </a:r>
          </a:p>
          <a:p>
            <a:pPr marL="137160" indent="0" algn="just">
              <a:buNone/>
            </a:pPr>
            <a:endParaRPr lang="ar-KW" sz="36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9924774"/>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5638800"/>
          </a:xfrm>
        </p:spPr>
        <p:txBody>
          <a:bodyPr>
            <a:noAutofit/>
          </a:bodyPr>
          <a:lstStyle/>
          <a:p>
            <a:pPr marL="137160" indent="0" algn="just">
              <a:buNone/>
            </a:pPr>
            <a:endParaRPr lang="ar-KW" sz="3600" dirty="0">
              <a:latin typeface="Simplified Arabic" panose="02020603050405020304" pitchFamily="18" charset="-78"/>
              <a:cs typeface="Simplified Arabic" panose="02020603050405020304" pitchFamily="18" charset="-78"/>
            </a:endParaRPr>
          </a:p>
          <a:p>
            <a:pPr algn="just"/>
            <a:r>
              <a:rPr lang="ar-KW" sz="3600" dirty="0">
                <a:solidFill>
                  <a:srgbClr val="FFFF00"/>
                </a:solidFill>
                <a:latin typeface="Simplified Arabic" panose="02020603050405020304" pitchFamily="18" charset="-78"/>
                <a:cs typeface="Simplified Arabic" panose="02020603050405020304" pitchFamily="18" charset="-78"/>
              </a:rPr>
              <a:t>في حالة كون المؤلف واحد في مرجعين لكن هناك اختلاف في المؤلفين المشاركين الآخرين، هنا يقدم الأول في الترتيب الهجائي للمؤلف ال</a:t>
            </a:r>
            <a:r>
              <a:rPr lang="ar-IQ" sz="3600" dirty="0">
                <a:solidFill>
                  <a:srgbClr val="FFFF00"/>
                </a:solidFill>
                <a:latin typeface="Simplified Arabic" panose="02020603050405020304" pitchFamily="18" charset="-78"/>
                <a:cs typeface="Simplified Arabic" panose="02020603050405020304" pitchFamily="18" charset="-78"/>
              </a:rPr>
              <a:t>اتي</a:t>
            </a:r>
            <a:r>
              <a:rPr lang="ar-KW" sz="3600" dirty="0">
                <a:solidFill>
                  <a:srgbClr val="FFFF00"/>
                </a:solidFill>
                <a:latin typeface="Simplified Arabic" panose="02020603050405020304" pitchFamily="18" charset="-78"/>
                <a:cs typeface="Simplified Arabic" panose="02020603050405020304" pitchFamily="18" charset="-78"/>
              </a:rPr>
              <a:t>:</a:t>
            </a:r>
            <a:endParaRPr lang="ar-IQ" sz="3300" dirty="0">
              <a:solidFill>
                <a:srgbClr val="FFFF00"/>
              </a:solidFill>
              <a:latin typeface="Simplified Arabic" panose="02020603050405020304" pitchFamily="18" charset="-78"/>
              <a:cs typeface="Simplified Arabic" panose="02020603050405020304" pitchFamily="18" charset="-78"/>
            </a:endParaRPr>
          </a:p>
          <a:p>
            <a:pPr algn="just"/>
            <a:endParaRPr lang="ar-KW" sz="3300" dirty="0">
              <a:solidFill>
                <a:srgbClr val="FFFF00"/>
              </a:solidFill>
              <a:latin typeface="Simplified Arabic" panose="02020603050405020304" pitchFamily="18" charset="-78"/>
              <a:cs typeface="Simplified Arabic" panose="02020603050405020304" pitchFamily="18" charset="-78"/>
            </a:endParaRPr>
          </a:p>
          <a:p>
            <a:pPr marL="137160" indent="0" algn="just">
              <a:buNone/>
            </a:pPr>
            <a:r>
              <a:rPr lang="ar-KW" sz="3300" dirty="0">
                <a:latin typeface="Simplified Arabic" panose="02020603050405020304" pitchFamily="18" charset="-78"/>
                <a:cs typeface="Simplified Arabic" panose="02020603050405020304" pitchFamily="18" charset="-78"/>
              </a:rPr>
              <a:t>المقرن، سعيد، وتوفيق، غازي (1978).  ...........</a:t>
            </a:r>
          </a:p>
          <a:p>
            <a:pPr marL="137160" indent="0" algn="just">
              <a:buNone/>
            </a:pPr>
            <a:r>
              <a:rPr lang="ar-KW" sz="3300" dirty="0">
                <a:latin typeface="Simplified Arabic" panose="02020603050405020304" pitchFamily="18" charset="-78"/>
                <a:cs typeface="Simplified Arabic" panose="02020603050405020304" pitchFamily="18" charset="-78"/>
              </a:rPr>
              <a:t>المقرن، سعيد، وفاضل، يعقوب (2001).  ...........</a:t>
            </a:r>
          </a:p>
          <a:p>
            <a:pPr marL="137160" indent="0" algn="just">
              <a:buNone/>
            </a:pPr>
            <a:endParaRPr lang="ar-KW" sz="36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468318920"/>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304800"/>
            <a:ext cx="3259226" cy="769441"/>
          </a:xfrm>
          <a:prstGeom prst="rect">
            <a:avLst/>
          </a:prstGeom>
        </p:spPr>
        <p:txBody>
          <a:bodyPr wrap="none">
            <a:spAutoFit/>
          </a:bodyPr>
          <a:lstStyle/>
          <a:p>
            <a:r>
              <a:rPr lang="ar-KW" sz="4400" b="1" dirty="0">
                <a:solidFill>
                  <a:srgbClr val="FFFF00"/>
                </a:solidFill>
                <a:latin typeface="Sakkal Majalla" panose="02000000000000000000" pitchFamily="2" charset="-78"/>
                <a:cs typeface="Sakkal Majalla" panose="02000000000000000000" pitchFamily="2" charset="-78"/>
              </a:rPr>
              <a:t>كيفية كتابة التاريخ</a:t>
            </a:r>
            <a:endParaRPr lang="ar-KW" sz="4400" dirty="0">
              <a:solidFill>
                <a:srgbClr val="FFFF00"/>
              </a:solidFill>
              <a:latin typeface="Sakkal Majalla" panose="02000000000000000000" pitchFamily="2" charset="-78"/>
              <a:cs typeface="Sakkal Majalla" panose="02000000000000000000" pitchFamily="2" charset="-78"/>
            </a:endParaRPr>
          </a:p>
        </p:txBody>
      </p:sp>
      <p:sp>
        <p:nvSpPr>
          <p:cNvPr id="3" name="Rectangle 2"/>
          <p:cNvSpPr/>
          <p:nvPr/>
        </p:nvSpPr>
        <p:spPr>
          <a:xfrm>
            <a:off x="152400" y="1143000"/>
            <a:ext cx="8668072" cy="4708981"/>
          </a:xfrm>
          <a:prstGeom prst="rect">
            <a:avLst/>
          </a:prstGeom>
        </p:spPr>
        <p:txBody>
          <a:bodyPr wrap="square">
            <a:spAutoFit/>
          </a:bodyPr>
          <a:lstStyle/>
          <a:p>
            <a:pPr marL="457200" lvl="0" indent="-457200" algn="just">
              <a:buFont typeface="Arial" panose="020B0604020202020204" pitchFamily="34" charset="0"/>
              <a:buChar char="•"/>
            </a:pPr>
            <a:r>
              <a:rPr lang="ar-KW" sz="3000" b="1" dirty="0">
                <a:latin typeface="Times New Roman" panose="02020603050405020304" pitchFamily="18" charset="0"/>
                <a:cs typeface="Times New Roman" panose="02020603050405020304" pitchFamily="18" charset="0"/>
              </a:rPr>
              <a:t>توضع سنة النشر بين قوسين.</a:t>
            </a:r>
          </a:p>
          <a:p>
            <a:pPr marL="457200" lvl="0" indent="-457200" algn="just">
              <a:buFont typeface="Arial" panose="020B0604020202020204" pitchFamily="34" charset="0"/>
              <a:buChar char="•"/>
            </a:pPr>
            <a:r>
              <a:rPr lang="ar-KW" sz="3000" b="1" dirty="0">
                <a:latin typeface="Times New Roman" panose="02020603050405020304" pitchFamily="18" charset="0"/>
                <a:cs typeface="Times New Roman" panose="02020603050405020304" pitchFamily="18" charset="0"/>
              </a:rPr>
              <a:t>للأعمال التي لم تنشر أو نشرت بطريقة غير رسمية، يوضع عام ال</a:t>
            </a:r>
            <a:r>
              <a:rPr lang="ar-SA" sz="3000" b="1" dirty="0" err="1">
                <a:latin typeface="Times New Roman" panose="02020603050405020304" pitchFamily="18" charset="0"/>
                <a:cs typeface="Times New Roman" panose="02020603050405020304" pitchFamily="18" charset="0"/>
              </a:rPr>
              <a:t>إ</a:t>
            </a:r>
            <a:r>
              <a:rPr lang="ar-KW" sz="3000" b="1" dirty="0">
                <a:latin typeface="Times New Roman" panose="02020603050405020304" pitchFamily="18" charset="0"/>
                <a:cs typeface="Times New Roman" panose="02020603050405020304" pitchFamily="18" charset="0"/>
              </a:rPr>
              <a:t>نتاج. </a:t>
            </a:r>
          </a:p>
          <a:p>
            <a:pPr marL="457200" lvl="0" indent="-457200" algn="just">
              <a:buFont typeface="Arial" panose="020B0604020202020204" pitchFamily="34" charset="0"/>
              <a:buChar char="•"/>
            </a:pPr>
            <a:r>
              <a:rPr lang="ar-KW" sz="3000" b="1" dirty="0">
                <a:latin typeface="Times New Roman" panose="02020603050405020304" pitchFamily="18" charset="0"/>
                <a:cs typeface="Times New Roman" panose="02020603050405020304" pitchFamily="18" charset="0"/>
              </a:rPr>
              <a:t>للمجلات والجرائد ضع العام والشهر واليوم (</a:t>
            </a:r>
            <a:r>
              <a:rPr lang="ar-IQ" sz="3000" b="1" dirty="0">
                <a:latin typeface="Times New Roman" panose="02020603050405020304" pitchFamily="18" charset="0"/>
                <a:cs typeface="Times New Roman" panose="02020603050405020304" pitchFamily="18" charset="0"/>
              </a:rPr>
              <a:t>19</a:t>
            </a:r>
            <a:r>
              <a:rPr lang="ar-KW" sz="3000" b="1" dirty="0">
                <a:latin typeface="Times New Roman" panose="02020603050405020304" pitchFamily="18" charset="0"/>
                <a:cs typeface="Times New Roman" panose="02020603050405020304" pitchFamily="18" charset="0"/>
              </a:rPr>
              <a:t>، مايو </a:t>
            </a:r>
            <a:r>
              <a:rPr lang="ar-IQ" sz="3000" b="1" dirty="0">
                <a:latin typeface="Times New Roman" panose="02020603050405020304" pitchFamily="18" charset="0"/>
                <a:cs typeface="Times New Roman" panose="02020603050405020304" pitchFamily="18" charset="0"/>
              </a:rPr>
              <a:t>2022</a:t>
            </a:r>
            <a:r>
              <a:rPr lang="ar-KW" sz="3000" b="1" dirty="0">
                <a:latin typeface="Times New Roman" panose="02020603050405020304" pitchFamily="18" charset="0"/>
                <a:cs typeface="Times New Roman" panose="02020603050405020304" pitchFamily="18" charset="0"/>
              </a:rPr>
              <a:t>).</a:t>
            </a:r>
          </a:p>
          <a:p>
            <a:pPr marL="457200" lvl="0" indent="-457200" algn="just">
              <a:buFont typeface="Arial" panose="020B0604020202020204" pitchFamily="34" charset="0"/>
              <a:buChar char="•"/>
            </a:pPr>
            <a:r>
              <a:rPr lang="ar-KW" sz="3000" b="1" dirty="0">
                <a:latin typeface="Times New Roman" panose="02020603050405020304" pitchFamily="18" charset="0"/>
                <a:cs typeface="Times New Roman" panose="02020603050405020304" pitchFamily="18" charset="0"/>
              </a:rPr>
              <a:t>للمؤتمرات واللقاءات العلمية، ضع العام والشهر التي تمت به (</a:t>
            </a:r>
            <a:r>
              <a:rPr lang="ar-SA" sz="3000" b="1" dirty="0">
                <a:latin typeface="Times New Roman" panose="02020603050405020304" pitchFamily="18" charset="0"/>
                <a:cs typeface="Times New Roman" panose="02020603050405020304" pitchFamily="18" charset="0"/>
              </a:rPr>
              <a:t>أ</a:t>
            </a:r>
            <a:r>
              <a:rPr lang="ar-KW" sz="3000" b="1" dirty="0">
                <a:latin typeface="Times New Roman" panose="02020603050405020304" pitchFamily="18" charset="0"/>
                <a:cs typeface="Times New Roman" panose="02020603050405020304" pitchFamily="18" charset="0"/>
              </a:rPr>
              <a:t>كتوبر</a:t>
            </a:r>
            <a:r>
              <a:rPr lang="ar-IQ" sz="3000" b="1" dirty="0">
                <a:latin typeface="Times New Roman" panose="02020603050405020304" pitchFamily="18" charset="0"/>
                <a:cs typeface="Times New Roman" panose="02020603050405020304" pitchFamily="18" charset="0"/>
              </a:rPr>
              <a:t>، 2022</a:t>
            </a:r>
            <a:r>
              <a:rPr lang="ar-KW" sz="3000" b="1" dirty="0">
                <a:latin typeface="Times New Roman" panose="02020603050405020304" pitchFamily="18" charset="0"/>
                <a:cs typeface="Times New Roman" panose="02020603050405020304" pitchFamily="18" charset="0"/>
              </a:rPr>
              <a:t>).</a:t>
            </a:r>
          </a:p>
          <a:p>
            <a:pPr marL="457200" lvl="0" indent="-457200" algn="just">
              <a:buFont typeface="Arial" panose="020B0604020202020204" pitchFamily="34" charset="0"/>
              <a:buChar char="•"/>
            </a:pPr>
            <a:r>
              <a:rPr lang="ar-KW" sz="3000" b="1" dirty="0">
                <a:latin typeface="Times New Roman" panose="02020603050405020304" pitchFamily="18" charset="0"/>
                <a:cs typeface="Times New Roman" panose="02020603050405020304" pitchFamily="18" charset="0"/>
              </a:rPr>
              <a:t>للأعمال التي قبلت للنشر ولم تنشر بعد، </a:t>
            </a:r>
            <a:r>
              <a:rPr lang="ar-IQ" sz="3000" b="1" dirty="0">
                <a:latin typeface="Times New Roman" panose="02020603050405020304" pitchFamily="18" charset="0"/>
                <a:cs typeface="Times New Roman" panose="02020603050405020304" pitchFamily="18" charset="0"/>
              </a:rPr>
              <a:t>ن</a:t>
            </a:r>
            <a:r>
              <a:rPr lang="ar-KW" sz="3000" b="1" dirty="0">
                <a:latin typeface="Times New Roman" panose="02020603050405020304" pitchFamily="18" charset="0"/>
                <a:cs typeface="Times New Roman" panose="02020603050405020304" pitchFamily="18" charset="0"/>
              </a:rPr>
              <a:t>ضع (</a:t>
            </a:r>
            <a:r>
              <a:rPr lang="ar-KW" sz="3000" b="1" i="1" dirty="0">
                <a:latin typeface="Times New Roman" panose="02020603050405020304" pitchFamily="18" charset="0"/>
                <a:cs typeface="Times New Roman" panose="02020603050405020304" pitchFamily="18" charset="0"/>
              </a:rPr>
              <a:t>تحت الطبع</a:t>
            </a:r>
            <a:r>
              <a:rPr lang="ar-KW" sz="3000" b="1" dirty="0">
                <a:latin typeface="Times New Roman" panose="02020603050405020304" pitchFamily="18" charset="0"/>
                <a:cs typeface="Times New Roman" panose="02020603050405020304" pitchFamily="18" charset="0"/>
              </a:rPr>
              <a:t>) </a:t>
            </a:r>
          </a:p>
          <a:p>
            <a:pPr marL="457200" lvl="0" indent="-457200" algn="just">
              <a:buFont typeface="Arial" panose="020B0604020202020204" pitchFamily="34" charset="0"/>
              <a:buChar char="•"/>
            </a:pPr>
            <a:r>
              <a:rPr lang="ar-KW" sz="3000" b="1" dirty="0">
                <a:latin typeface="Times New Roman" panose="02020603050405020304" pitchFamily="18" charset="0"/>
                <a:cs typeface="Times New Roman" panose="02020603050405020304" pitchFamily="18" charset="0"/>
              </a:rPr>
              <a:t>في حال عدم معرفة ناشر الكتاب أو الموسوعة نكتب (</a:t>
            </a:r>
            <a:r>
              <a:rPr lang="ar-KW" sz="3000" b="1" i="1" dirty="0">
                <a:latin typeface="Times New Roman" panose="02020603050405020304" pitchFamily="18" charset="0"/>
                <a:cs typeface="Times New Roman" panose="02020603050405020304" pitchFamily="18" charset="0"/>
              </a:rPr>
              <a:t>د. ن</a:t>
            </a:r>
            <a:r>
              <a:rPr lang="ar-KW" sz="3000" b="1" dirty="0">
                <a:latin typeface="Times New Roman" panose="02020603050405020304" pitchFamily="18" charset="0"/>
                <a:cs typeface="Times New Roman" panose="02020603050405020304" pitchFamily="18" charset="0"/>
              </a:rPr>
              <a:t>). وهي تعني دون ناشر.</a:t>
            </a:r>
          </a:p>
          <a:p>
            <a:pPr marL="457200" lvl="0" indent="-457200" algn="just">
              <a:buFont typeface="Arial" panose="020B0604020202020204" pitchFamily="34" charset="0"/>
              <a:buChar char="•"/>
            </a:pPr>
            <a:r>
              <a:rPr lang="ar-KW" sz="3000" b="1" dirty="0">
                <a:latin typeface="Times New Roman" panose="02020603050405020304" pitchFamily="18" charset="0"/>
                <a:cs typeface="Times New Roman" panose="02020603050405020304" pitchFamily="18" charset="0"/>
              </a:rPr>
              <a:t>في حال عدم معرفة تاريخ النشر ضع (</a:t>
            </a:r>
            <a:r>
              <a:rPr lang="ar-KW" sz="3000" b="1" i="1" dirty="0">
                <a:latin typeface="Times New Roman" panose="02020603050405020304" pitchFamily="18" charset="0"/>
                <a:cs typeface="Times New Roman" panose="02020603050405020304" pitchFamily="18" charset="0"/>
              </a:rPr>
              <a:t>د. ت</a:t>
            </a:r>
            <a:r>
              <a:rPr lang="ar-KW" sz="3000" b="1" dirty="0">
                <a:latin typeface="Times New Roman" panose="02020603050405020304" pitchFamily="18" charset="0"/>
                <a:cs typeface="Times New Roman" panose="02020603050405020304" pitchFamily="18" charset="0"/>
              </a:rPr>
              <a:t>.) وتعني دون تاريخ </a:t>
            </a:r>
          </a:p>
        </p:txBody>
      </p:sp>
    </p:spTree>
    <p:extLst>
      <p:ext uri="{BB962C8B-B14F-4D97-AF65-F5344CB8AC3E}">
        <p14:creationId xmlns:p14="http://schemas.microsoft.com/office/powerpoint/2010/main" val="1251218740"/>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90149" y="609600"/>
            <a:ext cx="5312673" cy="769441"/>
          </a:xfrm>
          <a:prstGeom prst="rect">
            <a:avLst/>
          </a:prstGeom>
        </p:spPr>
        <p:txBody>
          <a:bodyPr wrap="none">
            <a:spAutoFit/>
          </a:bodyPr>
          <a:lstStyle/>
          <a:p>
            <a:r>
              <a:rPr lang="ar-KW" sz="4400" b="1" dirty="0">
                <a:solidFill>
                  <a:srgbClr val="FFFF00"/>
                </a:solidFill>
                <a:latin typeface="Simplified Arabic" panose="02020603050405020304" pitchFamily="18" charset="-78"/>
                <a:cs typeface="Simplified Arabic" panose="02020603050405020304" pitchFamily="18" charset="-78"/>
              </a:rPr>
              <a:t>كيفية كتابة العنوان والمصدر</a:t>
            </a:r>
            <a:endParaRPr lang="ar-KW" sz="4400" dirty="0">
              <a:solidFill>
                <a:srgbClr val="FFFF00"/>
              </a:solidFill>
              <a:latin typeface="Simplified Arabic" panose="02020603050405020304" pitchFamily="18" charset="-78"/>
              <a:cs typeface="Simplified Arabic" panose="02020603050405020304" pitchFamily="18" charset="-78"/>
            </a:endParaRPr>
          </a:p>
        </p:txBody>
      </p:sp>
      <p:sp>
        <p:nvSpPr>
          <p:cNvPr id="3" name="Rectangle 2"/>
          <p:cNvSpPr/>
          <p:nvPr/>
        </p:nvSpPr>
        <p:spPr>
          <a:xfrm>
            <a:off x="152400" y="1676400"/>
            <a:ext cx="8668072" cy="3046988"/>
          </a:xfrm>
          <a:prstGeom prst="rect">
            <a:avLst/>
          </a:prstGeom>
        </p:spPr>
        <p:txBody>
          <a:bodyPr wrap="square">
            <a:spAutoFit/>
          </a:bodyPr>
          <a:lstStyle/>
          <a:p>
            <a:pPr marL="457200" lvl="0" indent="-457200" algn="just">
              <a:buFont typeface="Arial" panose="020B0604020202020204" pitchFamily="34" charset="0"/>
              <a:buChar char="•"/>
            </a:pPr>
            <a:r>
              <a:rPr lang="ar-KW" sz="4800" b="1" dirty="0">
                <a:latin typeface="Simplified Arabic" panose="02020603050405020304" pitchFamily="18" charset="-78"/>
                <a:cs typeface="Simplified Arabic" panose="02020603050405020304" pitchFamily="18" charset="-78"/>
              </a:rPr>
              <a:t>عنوان المقالة</a:t>
            </a:r>
            <a:r>
              <a:rPr lang="ar-KW" sz="4800" dirty="0">
                <a:latin typeface="Simplified Arabic" panose="02020603050405020304" pitchFamily="18" charset="-78"/>
                <a:cs typeface="Simplified Arabic" panose="02020603050405020304" pitchFamily="18" charset="-78"/>
              </a:rPr>
              <a:t> يكتب كاملا دون ميلان</a:t>
            </a:r>
            <a:r>
              <a:rPr lang="ar-IQ" sz="4800" dirty="0">
                <a:latin typeface="Simplified Arabic" panose="02020603050405020304" pitchFamily="18" charset="-78"/>
                <a:cs typeface="Simplified Arabic" panose="02020603050405020304" pitchFamily="18" charset="-78"/>
              </a:rPr>
              <a:t> او غير ذلك</a:t>
            </a:r>
            <a:endParaRPr lang="ar-KW" sz="4800" dirty="0">
              <a:latin typeface="Simplified Arabic" panose="02020603050405020304" pitchFamily="18" charset="-78"/>
              <a:cs typeface="Simplified Arabic" panose="02020603050405020304" pitchFamily="18" charset="-78"/>
            </a:endParaRPr>
          </a:p>
          <a:p>
            <a:pPr marL="457200" lvl="0" indent="-457200" algn="just">
              <a:buFont typeface="Arial" panose="020B0604020202020204" pitchFamily="34" charset="0"/>
              <a:buChar char="•"/>
            </a:pPr>
            <a:r>
              <a:rPr lang="ar-KW" sz="4800" b="1" dirty="0">
                <a:latin typeface="Simplified Arabic" panose="02020603050405020304" pitchFamily="18" charset="-78"/>
                <a:cs typeface="Simplified Arabic" panose="02020603050405020304" pitchFamily="18" charset="-78"/>
              </a:rPr>
              <a:t>اسم المجلة أو الدورية. </a:t>
            </a:r>
            <a:r>
              <a:rPr lang="ar-KW" sz="4800" dirty="0">
                <a:latin typeface="Simplified Arabic" panose="02020603050405020304" pitchFamily="18" charset="-78"/>
                <a:cs typeface="Simplified Arabic" panose="02020603050405020304" pitchFamily="18" charset="-78"/>
              </a:rPr>
              <a:t>يكتب مائلا.</a:t>
            </a:r>
          </a:p>
          <a:p>
            <a:pPr marL="457200" lvl="0" indent="-457200" algn="just">
              <a:buFont typeface="Arial" panose="020B0604020202020204" pitchFamily="34" charset="0"/>
              <a:buChar char="•"/>
            </a:pPr>
            <a:r>
              <a:rPr lang="ar-KW" sz="4800" b="1" dirty="0">
                <a:latin typeface="Simplified Arabic" panose="02020603050405020304" pitchFamily="18" charset="-78"/>
                <a:cs typeface="Simplified Arabic" panose="02020603050405020304" pitchFamily="18" charset="-78"/>
              </a:rPr>
              <a:t>اسم الكتاب أو التقرير. </a:t>
            </a:r>
            <a:r>
              <a:rPr lang="ar-IQ" sz="4800" b="1" dirty="0">
                <a:latin typeface="Simplified Arabic" panose="02020603050405020304" pitchFamily="18" charset="-78"/>
                <a:cs typeface="Simplified Arabic" panose="02020603050405020304" pitchFamily="18" charset="-78"/>
              </a:rPr>
              <a:t>يكتب </a:t>
            </a:r>
            <a:r>
              <a:rPr lang="ar-IQ" sz="4800" dirty="0">
                <a:latin typeface="Simplified Arabic" panose="02020603050405020304" pitchFamily="18" charset="-78"/>
                <a:cs typeface="Simplified Arabic" panose="02020603050405020304" pitchFamily="18" charset="-78"/>
              </a:rPr>
              <a:t>تحته خط</a:t>
            </a:r>
            <a:endParaRPr lang="ar-KW" sz="4800" dirty="0">
              <a:latin typeface="Simplified Arabic" panose="02020603050405020304" pitchFamily="18" charset="-78"/>
              <a:cs typeface="Simplified Arabic" panose="02020603050405020304" pitchFamily="18" charset="-78"/>
            </a:endParaRPr>
          </a:p>
        </p:txBody>
      </p:sp>
      <p:pic>
        <p:nvPicPr>
          <p:cNvPr id="4" name="Picture 2" descr="MC900060029[1]">
            <a:extLst>
              <a:ext uri="{FF2B5EF4-FFF2-40B4-BE49-F238E27FC236}">
                <a16:creationId xmlns:a16="http://schemas.microsoft.com/office/drawing/2014/main" id="{C7C536C8-B8A1-4948-9BC8-1B6989E4AB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4876800"/>
            <a:ext cx="2000200" cy="107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4918266"/>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C900060029[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381000"/>
            <a:ext cx="3829000" cy="107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52400" y="1295400"/>
            <a:ext cx="8763000" cy="5170646"/>
          </a:xfrm>
          <a:prstGeom prst="rect">
            <a:avLst/>
          </a:prstGeom>
        </p:spPr>
        <p:txBody>
          <a:bodyPr wrap="square">
            <a:spAutoFit/>
          </a:bodyPr>
          <a:lstStyle/>
          <a:p>
            <a:pPr lvl="0"/>
            <a:endParaRPr lang="en-US" sz="3000" dirty="0">
              <a:latin typeface="Times New Roman" panose="02020603050405020304" pitchFamily="18" charset="0"/>
              <a:ea typeface="Al Tarikh" charset="-78"/>
              <a:cs typeface="Times New Roman" panose="02020603050405020304" pitchFamily="18" charset="0"/>
            </a:endParaRPr>
          </a:p>
          <a:p>
            <a:r>
              <a:rPr lang="ar-KW" sz="3000" b="1" dirty="0">
                <a:solidFill>
                  <a:srgbClr val="FFFF00"/>
                </a:solidFill>
                <a:latin typeface="Times New Roman" panose="02020603050405020304" pitchFamily="18" charset="0"/>
                <a:ea typeface="Al Tarikh" charset="-78"/>
                <a:cs typeface="Times New Roman" panose="02020603050405020304" pitchFamily="18" charset="0"/>
              </a:rPr>
              <a:t>الاسم الأخير، الاسم الأول (سنة النشر). عنوان المقالة</a:t>
            </a:r>
            <a:r>
              <a:rPr lang="ar-KW" sz="3000" b="1" i="1" dirty="0">
                <a:solidFill>
                  <a:srgbClr val="FFFF00"/>
                </a:solidFill>
                <a:latin typeface="Times New Roman" panose="02020603050405020304" pitchFamily="18" charset="0"/>
                <a:ea typeface="Al Tarikh" charset="-78"/>
                <a:cs typeface="Times New Roman" panose="02020603050405020304" pitchFamily="18" charset="0"/>
              </a:rPr>
              <a:t>. عنوان المجلة، رقم المجلد </a:t>
            </a:r>
            <a:r>
              <a:rPr lang="ar-KW" sz="3000" b="1" dirty="0">
                <a:solidFill>
                  <a:srgbClr val="FFFF00"/>
                </a:solidFill>
                <a:latin typeface="Times New Roman" panose="02020603050405020304" pitchFamily="18" charset="0"/>
                <a:ea typeface="Al Tarikh" charset="-78"/>
                <a:cs typeface="Times New Roman" panose="02020603050405020304" pitchFamily="18" charset="0"/>
              </a:rPr>
              <a:t>إن وجد (رقم العدد)، رقم صفحة البداية-رقم صفحة النهاية.</a:t>
            </a:r>
            <a:endParaRPr lang="en-US" sz="3000" b="1" dirty="0">
              <a:solidFill>
                <a:srgbClr val="FFFF00"/>
              </a:solidFill>
              <a:latin typeface="Times New Roman" panose="02020603050405020304" pitchFamily="18" charset="0"/>
              <a:ea typeface="Al Tarikh" charset="-78"/>
              <a:cs typeface="Times New Roman" panose="02020603050405020304" pitchFamily="18" charset="0"/>
            </a:endParaRPr>
          </a:p>
          <a:p>
            <a:br>
              <a:rPr lang="ar-KW" sz="3000" dirty="0">
                <a:latin typeface="Times New Roman" panose="02020603050405020304" pitchFamily="18" charset="0"/>
                <a:ea typeface="Al Tarikh" charset="-78"/>
                <a:cs typeface="Times New Roman" panose="02020603050405020304" pitchFamily="18" charset="0"/>
              </a:rPr>
            </a:br>
            <a:r>
              <a:rPr lang="ar-KW" sz="3000" dirty="0">
                <a:latin typeface="Times New Roman" panose="02020603050405020304" pitchFamily="18" charset="0"/>
                <a:ea typeface="Al Tarikh" charset="-78"/>
                <a:cs typeface="Times New Roman" panose="02020603050405020304" pitchFamily="18" charset="0"/>
              </a:rPr>
              <a:t>الخضر، عثمان (1999). إعداد نسخة عربية لاختبار القدرة الميكانيكية بواسطة الكمبيوتر</a:t>
            </a:r>
            <a:r>
              <a:rPr lang="ar-KW" sz="3000" i="1" dirty="0">
                <a:latin typeface="Times New Roman" panose="02020603050405020304" pitchFamily="18" charset="0"/>
                <a:ea typeface="Al Tarikh" charset="-78"/>
                <a:cs typeface="Times New Roman" panose="02020603050405020304" pitchFamily="18" charset="0"/>
              </a:rPr>
              <a:t>. المجلة التربوية</a:t>
            </a:r>
            <a:r>
              <a:rPr lang="ar-KW" sz="3000" dirty="0">
                <a:latin typeface="Times New Roman" panose="02020603050405020304" pitchFamily="18" charset="0"/>
                <a:ea typeface="Al Tarikh" charset="-78"/>
                <a:cs typeface="Times New Roman" panose="02020603050405020304" pitchFamily="18" charset="0"/>
              </a:rPr>
              <a:t>، </a:t>
            </a:r>
            <a:r>
              <a:rPr lang="ar-KW" sz="3000" i="1" dirty="0">
                <a:latin typeface="Times New Roman" panose="02020603050405020304" pitchFamily="18" charset="0"/>
                <a:ea typeface="Al Tarikh" charset="-78"/>
                <a:cs typeface="Times New Roman" panose="02020603050405020304" pitchFamily="18" charset="0"/>
              </a:rPr>
              <a:t>13</a:t>
            </a:r>
            <a:r>
              <a:rPr lang="ar-KW" sz="3000" dirty="0">
                <a:latin typeface="Times New Roman" panose="02020603050405020304" pitchFamily="18" charset="0"/>
                <a:ea typeface="Al Tarikh" charset="-78"/>
                <a:cs typeface="Times New Roman" panose="02020603050405020304" pitchFamily="18" charset="0"/>
              </a:rPr>
              <a:t>(52)، 26-40.</a:t>
            </a:r>
            <a:endParaRPr lang="en-US" sz="3000" dirty="0">
              <a:latin typeface="Times New Roman" panose="02020603050405020304" pitchFamily="18" charset="0"/>
              <a:ea typeface="Al Tarikh" charset="-78"/>
              <a:cs typeface="Times New Roman" panose="02020603050405020304" pitchFamily="18" charset="0"/>
            </a:endParaRPr>
          </a:p>
          <a:p>
            <a:r>
              <a:rPr lang="ar-SA" sz="3000" dirty="0">
                <a:latin typeface="Times New Roman" panose="02020603050405020304" pitchFamily="18" charset="0"/>
                <a:ea typeface="Al Tarikh" charset="-78"/>
                <a:cs typeface="Times New Roman" panose="02020603050405020304" pitchFamily="18" charset="0"/>
              </a:rPr>
              <a:t>             </a:t>
            </a:r>
            <a:endParaRPr lang="en-US" sz="3000" b="1" dirty="0">
              <a:latin typeface="Times New Roman" panose="02020603050405020304" pitchFamily="18" charset="0"/>
              <a:ea typeface="Al Tarikh" charset="-78"/>
              <a:cs typeface="Times New Roman" panose="02020603050405020304" pitchFamily="18" charset="0"/>
            </a:endParaRPr>
          </a:p>
          <a:p>
            <a:pPr algn="l" rtl="0"/>
            <a:r>
              <a:rPr lang="en-GB" sz="3000" dirty="0">
                <a:latin typeface="Times New Roman" panose="02020603050405020304" pitchFamily="18" charset="0"/>
                <a:ea typeface="Al Tarikh" charset="-78"/>
                <a:cs typeface="Times New Roman" panose="02020603050405020304" pitchFamily="18" charset="0"/>
              </a:rPr>
              <a:t>Ross, D.,  Johnson</a:t>
            </a:r>
            <a:r>
              <a:rPr lang="en-US" sz="3000" dirty="0">
                <a:latin typeface="Times New Roman" panose="02020603050405020304" pitchFamily="18" charset="0"/>
                <a:ea typeface="Al Tarikh" charset="-78"/>
                <a:cs typeface="Times New Roman" panose="02020603050405020304" pitchFamily="18" charset="0"/>
              </a:rPr>
              <a:t>,</a:t>
            </a:r>
            <a:r>
              <a:rPr lang="en-GB" sz="3000" dirty="0">
                <a:latin typeface="Times New Roman" panose="02020603050405020304" pitchFamily="18" charset="0"/>
                <a:ea typeface="Al Tarikh" charset="-78"/>
                <a:cs typeface="Times New Roman" panose="02020603050405020304" pitchFamily="18" charset="0"/>
              </a:rPr>
              <a:t> R. T., &amp;</a:t>
            </a:r>
            <a:r>
              <a:rPr lang="ar-SA" sz="3000" dirty="0">
                <a:latin typeface="Times New Roman" panose="02020603050405020304" pitchFamily="18" charset="0"/>
                <a:ea typeface="Al Tarikh" charset="-78"/>
                <a:cs typeface="Times New Roman" panose="02020603050405020304" pitchFamily="18" charset="0"/>
              </a:rPr>
              <a:t> </a:t>
            </a:r>
            <a:r>
              <a:rPr lang="en-GB" sz="3000" dirty="0">
                <a:latin typeface="Times New Roman" panose="02020603050405020304" pitchFamily="18" charset="0"/>
                <a:ea typeface="Al Tarikh" charset="-78"/>
                <a:cs typeface="Times New Roman" panose="02020603050405020304" pitchFamily="18" charset="0"/>
              </a:rPr>
              <a:t> Smith, G. K. (1999). Satisfaction among College Students. </a:t>
            </a:r>
            <a:r>
              <a:rPr lang="en-GB" sz="3000" i="1" dirty="0">
                <a:latin typeface="Times New Roman" panose="02020603050405020304" pitchFamily="18" charset="0"/>
                <a:ea typeface="Al Tarikh" charset="-78"/>
                <a:cs typeface="Times New Roman" panose="02020603050405020304" pitchFamily="18" charset="0"/>
              </a:rPr>
              <a:t>Psychology Review</a:t>
            </a:r>
            <a:r>
              <a:rPr lang="en-GB" sz="3000" dirty="0">
                <a:latin typeface="Times New Roman" panose="02020603050405020304" pitchFamily="18" charset="0"/>
                <a:ea typeface="Al Tarikh" charset="-78"/>
                <a:cs typeface="Times New Roman" panose="02020603050405020304" pitchFamily="18" charset="0"/>
              </a:rPr>
              <a:t>, </a:t>
            </a:r>
            <a:r>
              <a:rPr lang="en-GB" sz="3000" i="1" dirty="0">
                <a:latin typeface="Times New Roman" panose="02020603050405020304" pitchFamily="18" charset="0"/>
                <a:ea typeface="Al Tarikh" charset="-78"/>
                <a:cs typeface="Times New Roman" panose="02020603050405020304" pitchFamily="18" charset="0"/>
              </a:rPr>
              <a:t>16</a:t>
            </a:r>
            <a:r>
              <a:rPr lang="en-GB" sz="3000" dirty="0">
                <a:latin typeface="Times New Roman" panose="02020603050405020304" pitchFamily="18" charset="0"/>
                <a:ea typeface="Al Tarikh" charset="-78"/>
                <a:cs typeface="Times New Roman" panose="02020603050405020304" pitchFamily="18" charset="0"/>
              </a:rPr>
              <a:t>(2), 88-90.</a:t>
            </a:r>
            <a:endParaRPr lang="en-US" sz="3000" dirty="0">
              <a:latin typeface="Times New Roman" panose="02020603050405020304" pitchFamily="18" charset="0"/>
              <a:ea typeface="Al Tarikh" charset="-78"/>
              <a:cs typeface="Times New Roman" panose="02020603050405020304" pitchFamily="18" charset="0"/>
            </a:endParaRPr>
          </a:p>
          <a:p>
            <a:r>
              <a:rPr lang="en-US" sz="3000" dirty="0">
                <a:latin typeface="Times New Roman" panose="02020603050405020304" pitchFamily="18" charset="0"/>
                <a:ea typeface="Al Tarikh" charset="-78"/>
                <a:cs typeface="Times New Roman" panose="02020603050405020304" pitchFamily="18" charset="0"/>
              </a:rPr>
              <a:t> </a:t>
            </a:r>
          </a:p>
        </p:txBody>
      </p:sp>
      <p:sp>
        <p:nvSpPr>
          <p:cNvPr id="5" name="Rectangle 4"/>
          <p:cNvSpPr/>
          <p:nvPr/>
        </p:nvSpPr>
        <p:spPr>
          <a:xfrm>
            <a:off x="4906626" y="685800"/>
            <a:ext cx="3565400" cy="615553"/>
          </a:xfrm>
          <a:prstGeom prst="rect">
            <a:avLst/>
          </a:prstGeom>
        </p:spPr>
        <p:txBody>
          <a:bodyPr wrap="none">
            <a:spAutoFit/>
          </a:bodyPr>
          <a:lstStyle/>
          <a:p>
            <a:pPr lvl="0"/>
            <a:r>
              <a:rPr lang="ar-KW" sz="3400" b="1" dirty="0">
                <a:solidFill>
                  <a:srgbClr val="FFFF00"/>
                </a:solidFill>
                <a:latin typeface="Times New Roman" panose="02020603050405020304" pitchFamily="18" charset="0"/>
                <a:cs typeface="Times New Roman" panose="02020603050405020304" pitchFamily="18" charset="0"/>
              </a:rPr>
              <a:t>مقالة من مجلة أو دورية</a:t>
            </a:r>
          </a:p>
        </p:txBody>
      </p:sp>
    </p:spTree>
    <p:extLst>
      <p:ext uri="{BB962C8B-B14F-4D97-AF65-F5344CB8AC3E}">
        <p14:creationId xmlns:p14="http://schemas.microsoft.com/office/powerpoint/2010/main" val="668943945"/>
      </p:ext>
    </p:extLst>
  </p:cSld>
  <p:clrMapOvr>
    <a:masterClrMapping/>
  </p:clrMapOvr>
  <p:transition spd="slow">
    <p:plus/>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09600"/>
            <a:ext cx="8964386" cy="6096000"/>
          </a:xfrm>
        </p:spPr>
        <p:txBody>
          <a:bodyPr>
            <a:normAutofit fontScale="92500" lnSpcReduction="10000"/>
          </a:bodyPr>
          <a:lstStyle/>
          <a:p>
            <a:r>
              <a:rPr lang="ar-SA" sz="3000" b="1" dirty="0">
                <a:solidFill>
                  <a:srgbClr val="FFFF00"/>
                </a:solidFill>
                <a:latin typeface="Al Tarikh" charset="-78"/>
                <a:ea typeface="Al Tarikh" charset="-78"/>
                <a:cs typeface="+mn-cs"/>
              </a:rPr>
              <a:t>في حالة كون العمل له من واحد إلي سبعة مؤلفين، فإنهم يذكرون جميعا في قائمة المراجع.</a:t>
            </a:r>
          </a:p>
          <a:p>
            <a:endParaRPr lang="ar-SA" dirty="0">
              <a:solidFill>
                <a:srgbClr val="FFFF00"/>
              </a:solidFill>
              <a:latin typeface="Al Tarikh" charset="-78"/>
              <a:ea typeface="Al Tarikh" charset="-78"/>
              <a:cs typeface="+mn-cs"/>
            </a:endParaRPr>
          </a:p>
          <a:p>
            <a:pPr marL="137160" indent="0" algn="l" rtl="0">
              <a:buNone/>
            </a:pPr>
            <a:r>
              <a:rPr lang="ar-SA" sz="2600" b="0" dirty="0">
                <a:solidFill>
                  <a:srgbClr val="FFFF00"/>
                </a:solidFill>
                <a:latin typeface="Al Tarikh" charset="-78"/>
                <a:ea typeface="Al Tarikh" charset="-78"/>
                <a:cs typeface="+mn-cs"/>
              </a:rPr>
              <a:t> </a:t>
            </a:r>
            <a:r>
              <a:rPr lang="en-US" sz="2600" b="0" dirty="0">
                <a:latin typeface="Al Tarikh" charset="-78"/>
                <a:ea typeface="Al Tarikh" charset="-78"/>
                <a:cs typeface="+mn-cs"/>
              </a:rPr>
              <a:t>McGuire, J. A., Witt, C. C., Remsen, J. V., </a:t>
            </a:r>
            <a:r>
              <a:rPr lang="en-US" sz="2600" b="0" dirty="0" err="1">
                <a:latin typeface="Al Tarikh" charset="-78"/>
                <a:ea typeface="Al Tarikh" charset="-78"/>
                <a:cs typeface="+mn-cs"/>
              </a:rPr>
              <a:t>Corl</a:t>
            </a:r>
            <a:r>
              <a:rPr lang="en-US" sz="2600" b="0" dirty="0">
                <a:latin typeface="Al Tarikh" charset="-78"/>
                <a:ea typeface="Al Tarikh" charset="-78"/>
                <a:cs typeface="+mn-cs"/>
              </a:rPr>
              <a:t>, A., </a:t>
            </a:r>
            <a:r>
              <a:rPr lang="en-US" sz="2600" b="0" dirty="0" err="1">
                <a:latin typeface="Al Tarikh" charset="-78"/>
                <a:ea typeface="Al Tarikh" charset="-78"/>
                <a:cs typeface="+mn-cs"/>
              </a:rPr>
              <a:t>Rabosky</a:t>
            </a:r>
            <a:r>
              <a:rPr lang="en-US" sz="2600" b="0" dirty="0">
                <a:latin typeface="Al Tarikh" charset="-78"/>
                <a:ea typeface="Al Tarikh" charset="-78"/>
                <a:cs typeface="+mn-cs"/>
              </a:rPr>
              <a:t>, D. L., </a:t>
            </a:r>
            <a:r>
              <a:rPr lang="en-US" sz="2600" b="0" dirty="0" err="1">
                <a:latin typeface="Al Tarikh" charset="-78"/>
                <a:ea typeface="Al Tarikh" charset="-78"/>
                <a:cs typeface="+mn-cs"/>
              </a:rPr>
              <a:t>Altshuler</a:t>
            </a:r>
            <a:r>
              <a:rPr lang="en-US" sz="2600" b="0" dirty="0">
                <a:latin typeface="Al Tarikh" charset="-78"/>
                <a:ea typeface="Al Tarikh" charset="-78"/>
                <a:cs typeface="+mn-cs"/>
              </a:rPr>
              <a:t>, D. L., &amp; Dudley, R. (2014). Molecular </a:t>
            </a:r>
            <a:r>
              <a:rPr lang="en-US" sz="2600" b="0" dirty="0" err="1">
                <a:latin typeface="Al Tarikh" charset="-78"/>
                <a:ea typeface="Al Tarikh" charset="-78"/>
                <a:cs typeface="+mn-cs"/>
              </a:rPr>
              <a:t>phylogenetics</a:t>
            </a:r>
            <a:r>
              <a:rPr lang="en-US" sz="2600" b="0" dirty="0">
                <a:latin typeface="Al Tarikh" charset="-78"/>
                <a:ea typeface="Al Tarikh" charset="-78"/>
                <a:cs typeface="+mn-cs"/>
              </a:rPr>
              <a:t> and the diversification of hummingbirds. </a:t>
            </a:r>
            <a:r>
              <a:rPr lang="en-US" sz="2600" b="0" i="1" dirty="0">
                <a:latin typeface="Al Tarikh" charset="-78"/>
                <a:ea typeface="Al Tarikh" charset="-78"/>
                <a:cs typeface="+mn-cs"/>
              </a:rPr>
              <a:t>Current Biology, 24</a:t>
            </a:r>
            <a:r>
              <a:rPr lang="en-US" sz="2600" b="0" dirty="0">
                <a:latin typeface="Al Tarikh" charset="-78"/>
                <a:ea typeface="Al Tarikh" charset="-78"/>
                <a:cs typeface="+mn-cs"/>
              </a:rPr>
              <a:t>(8), 910–916.</a:t>
            </a:r>
            <a:endParaRPr lang="ar-SA" sz="2600" b="0" dirty="0">
              <a:latin typeface="Al Tarikh" charset="-78"/>
              <a:ea typeface="Al Tarikh" charset="-78"/>
              <a:cs typeface="+mn-cs"/>
            </a:endParaRPr>
          </a:p>
          <a:p>
            <a:pPr marL="137160" indent="0" algn="l" rtl="0">
              <a:buNone/>
            </a:pPr>
            <a:endParaRPr lang="ar-SA" sz="2600" dirty="0">
              <a:solidFill>
                <a:srgbClr val="FFFF00"/>
              </a:solidFill>
              <a:latin typeface="Al Tarikh" charset="-78"/>
              <a:ea typeface="Al Tarikh" charset="-78"/>
              <a:cs typeface="+mn-cs"/>
            </a:endParaRPr>
          </a:p>
          <a:p>
            <a:r>
              <a:rPr lang="ar-SA" sz="3000" b="1" dirty="0">
                <a:solidFill>
                  <a:srgbClr val="FFFF00"/>
                </a:solidFill>
                <a:latin typeface="Al Tarikh" charset="-78"/>
                <a:ea typeface="Al Tarikh" charset="-78"/>
                <a:cs typeface="+mn-cs"/>
              </a:rPr>
              <a:t>إذا بلغ عددهم ثمانية أو أكثر، يذكر أسماء أول ستة، بعدها ثلاث نقاط (...)، ثم يذكر الاسم الأخير.</a:t>
            </a:r>
          </a:p>
          <a:p>
            <a:pPr marL="137160" indent="0">
              <a:buNone/>
            </a:pPr>
            <a:endParaRPr lang="ar-SA" dirty="0">
              <a:latin typeface="Al Tarikh" charset="-78"/>
              <a:ea typeface="Al Tarikh" charset="-78"/>
              <a:cs typeface="+mn-cs"/>
            </a:endParaRPr>
          </a:p>
          <a:p>
            <a:pPr marL="137160" indent="0" algn="l">
              <a:buNone/>
            </a:pPr>
            <a:r>
              <a:rPr lang="en-US" sz="2600" b="0" dirty="0" err="1">
                <a:latin typeface="Al Tarikh" charset="-78"/>
                <a:ea typeface="Al Tarikh" charset="-78"/>
                <a:cs typeface="+mn-cs"/>
              </a:rPr>
              <a:t>Terracciano</a:t>
            </a:r>
            <a:r>
              <a:rPr lang="en-US" sz="2600" b="0" dirty="0">
                <a:latin typeface="Al Tarikh" charset="-78"/>
                <a:ea typeface="Al Tarikh" charset="-78"/>
                <a:cs typeface="+mn-cs"/>
              </a:rPr>
              <a:t>, A., Abdel-</a:t>
            </a:r>
            <a:r>
              <a:rPr lang="en-US" sz="2600" b="0" dirty="0" err="1">
                <a:latin typeface="Al Tarikh" charset="-78"/>
                <a:ea typeface="Al Tarikh" charset="-78"/>
                <a:cs typeface="+mn-cs"/>
              </a:rPr>
              <a:t>Khalek</a:t>
            </a:r>
            <a:r>
              <a:rPr lang="en-US" sz="2600" b="0" dirty="0">
                <a:latin typeface="Al Tarikh" charset="-78"/>
                <a:ea typeface="Al Tarikh" charset="-78"/>
                <a:cs typeface="+mn-cs"/>
              </a:rPr>
              <a:t>, A. M., Adam, N., </a:t>
            </a:r>
            <a:r>
              <a:rPr lang="en-US" sz="2600" b="0" dirty="0" err="1">
                <a:latin typeface="Al Tarikh" charset="-78"/>
                <a:ea typeface="Al Tarikh" charset="-78"/>
                <a:cs typeface="+mn-cs"/>
              </a:rPr>
              <a:t>Adamovova</a:t>
            </a:r>
            <a:r>
              <a:rPr lang="en-US" sz="2600" b="0" dirty="0">
                <a:latin typeface="Al Tarikh" charset="-78"/>
                <a:ea typeface="Al Tarikh" charset="-78"/>
                <a:cs typeface="+mn-cs"/>
              </a:rPr>
              <a:t>, L., </a:t>
            </a:r>
            <a:r>
              <a:rPr lang="en-US" sz="2600" b="0" dirty="0" err="1">
                <a:latin typeface="Al Tarikh" charset="-78"/>
                <a:ea typeface="Al Tarikh" charset="-78"/>
                <a:cs typeface="+mn-cs"/>
              </a:rPr>
              <a:t>Ahn</a:t>
            </a:r>
            <a:r>
              <a:rPr lang="en-US" sz="2600" b="0" dirty="0">
                <a:latin typeface="Al Tarikh" charset="-78"/>
                <a:ea typeface="Al Tarikh" charset="-78"/>
                <a:cs typeface="+mn-cs"/>
              </a:rPr>
              <a:t>, C., </a:t>
            </a:r>
            <a:r>
              <a:rPr lang="en-US" sz="2600" b="0" dirty="0" err="1">
                <a:latin typeface="Al Tarikh" charset="-78"/>
                <a:ea typeface="Al Tarikh" charset="-78"/>
                <a:cs typeface="+mn-cs"/>
              </a:rPr>
              <a:t>Ahn</a:t>
            </a:r>
            <a:r>
              <a:rPr lang="en-US" sz="2600" b="0" dirty="0">
                <a:latin typeface="Al Tarikh" charset="-78"/>
                <a:ea typeface="Al Tarikh" charset="-78"/>
                <a:cs typeface="+mn-cs"/>
              </a:rPr>
              <a:t>, H., . . . McCrae, R. R. (2005). National character does not reflect mean personality trait levels in 49 cultures. </a:t>
            </a:r>
            <a:r>
              <a:rPr lang="en-US" sz="2600" b="0" i="1" dirty="0">
                <a:latin typeface="Al Tarikh" charset="-78"/>
                <a:ea typeface="Al Tarikh" charset="-78"/>
                <a:cs typeface="+mn-cs"/>
              </a:rPr>
              <a:t>Science, 310,</a:t>
            </a:r>
            <a:r>
              <a:rPr lang="en-US" sz="2600" b="0" dirty="0">
                <a:latin typeface="Al Tarikh" charset="-78"/>
                <a:ea typeface="Al Tarikh" charset="-78"/>
                <a:cs typeface="+mn-cs"/>
              </a:rPr>
              <a:t> 96–100. </a:t>
            </a:r>
          </a:p>
        </p:txBody>
      </p:sp>
    </p:spTree>
    <p:extLst>
      <p:ext uri="{BB962C8B-B14F-4D97-AF65-F5344CB8AC3E}">
        <p14:creationId xmlns:p14="http://schemas.microsoft.com/office/powerpoint/2010/main" val="863991570"/>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 y="914400"/>
            <a:ext cx="8763000" cy="5029200"/>
          </a:xfrm>
        </p:spPr>
        <p:txBody>
          <a:bodyPr>
            <a:noAutofit/>
          </a:bodyPr>
          <a:lstStyle/>
          <a:p>
            <a:r>
              <a:rPr lang="ar-SA" sz="3600" b="1" dirty="0">
                <a:solidFill>
                  <a:srgbClr val="FFFF00"/>
                </a:solidFill>
                <a:latin typeface="Times New Roman" panose="02020603050405020304" pitchFamily="18" charset="0"/>
                <a:ea typeface="Al Tarikh" charset="-78"/>
                <a:cs typeface="Times New Roman" panose="02020603050405020304" pitchFamily="18" charset="0"/>
              </a:rPr>
              <a:t>في حالة استخدام الملخص دون كامل المقالة، يوضع</a:t>
            </a:r>
            <a:r>
              <a:rPr lang="en-US" sz="3600" b="1" dirty="0">
                <a:solidFill>
                  <a:srgbClr val="FFFF00"/>
                </a:solidFill>
                <a:latin typeface="Times New Roman" panose="02020603050405020304" pitchFamily="18" charset="0"/>
                <a:ea typeface="Al Tarikh" charset="-78"/>
                <a:cs typeface="Times New Roman" panose="02020603050405020304" pitchFamily="18" charset="0"/>
              </a:rPr>
              <a:t> </a:t>
            </a:r>
            <a:r>
              <a:rPr lang="ar-SA" sz="3600" b="1" dirty="0">
                <a:solidFill>
                  <a:srgbClr val="FFFF00"/>
                </a:solidFill>
                <a:latin typeface="Times New Roman" panose="02020603050405020304" pitchFamily="18" charset="0"/>
                <a:ea typeface="Al Tarikh" charset="-78"/>
                <a:cs typeface="Times New Roman" panose="02020603050405020304" pitchFamily="18" charset="0"/>
              </a:rPr>
              <a:t>كلمة </a:t>
            </a:r>
            <a:r>
              <a:rPr lang="en-US" sz="3600" b="1" dirty="0">
                <a:solidFill>
                  <a:srgbClr val="FFFF00"/>
                </a:solidFill>
                <a:latin typeface="Times New Roman" panose="02020603050405020304" pitchFamily="18" charset="0"/>
                <a:ea typeface="Al Tarikh" charset="-78"/>
                <a:cs typeface="Times New Roman" panose="02020603050405020304" pitchFamily="18" charset="0"/>
              </a:rPr>
              <a:t>]</a:t>
            </a:r>
            <a:r>
              <a:rPr lang="ar-SA" sz="3600" b="1" dirty="0">
                <a:solidFill>
                  <a:srgbClr val="FFFF00"/>
                </a:solidFill>
                <a:latin typeface="Times New Roman" panose="02020603050405020304" pitchFamily="18" charset="0"/>
                <a:ea typeface="Al Tarikh" charset="-78"/>
                <a:cs typeface="Times New Roman" panose="02020603050405020304" pitchFamily="18" charset="0"/>
              </a:rPr>
              <a:t>ملخص</a:t>
            </a:r>
            <a:r>
              <a:rPr lang="en-US" sz="3600" b="1" dirty="0">
                <a:solidFill>
                  <a:srgbClr val="FFFF00"/>
                </a:solidFill>
                <a:latin typeface="Times New Roman" panose="02020603050405020304" pitchFamily="18" charset="0"/>
                <a:ea typeface="Al Tarikh" charset="-78"/>
                <a:cs typeface="Times New Roman" panose="02020603050405020304" pitchFamily="18" charset="0"/>
              </a:rPr>
              <a:t>[</a:t>
            </a:r>
            <a:r>
              <a:rPr lang="ar-SA" sz="3600" b="1" dirty="0">
                <a:solidFill>
                  <a:srgbClr val="FFFF00"/>
                </a:solidFill>
                <a:latin typeface="Times New Roman" panose="02020603050405020304" pitchFamily="18" charset="0"/>
                <a:ea typeface="Al Tarikh" charset="-78"/>
                <a:cs typeface="Times New Roman" panose="02020603050405020304" pitchFamily="18" charset="0"/>
              </a:rPr>
              <a:t> </a:t>
            </a:r>
            <a:r>
              <a:rPr lang="en-US" sz="3600" b="1" dirty="0">
                <a:solidFill>
                  <a:srgbClr val="FFFF00"/>
                </a:solidFill>
                <a:latin typeface="Times New Roman" panose="02020603050405020304" pitchFamily="18" charset="0"/>
                <a:ea typeface="Al Tarikh" charset="-78"/>
                <a:cs typeface="Times New Roman" panose="02020603050405020304" pitchFamily="18" charset="0"/>
              </a:rPr>
              <a:t>[Abstract]</a:t>
            </a:r>
            <a:r>
              <a:rPr lang="ar-SA" sz="3600" b="1" dirty="0">
                <a:solidFill>
                  <a:srgbClr val="FFFF00"/>
                </a:solidFill>
                <a:latin typeface="Times New Roman" panose="02020603050405020304" pitchFamily="18" charset="0"/>
                <a:ea typeface="Al Tarikh" charset="-78"/>
                <a:cs typeface="Times New Roman" panose="02020603050405020304" pitchFamily="18" charset="0"/>
              </a:rPr>
              <a:t> بعد عنوان المقالة مباشرة.</a:t>
            </a:r>
          </a:p>
          <a:p>
            <a:endParaRPr lang="ar-SA" sz="3600" dirty="0">
              <a:latin typeface="Times New Roman" panose="02020603050405020304" pitchFamily="18" charset="0"/>
              <a:ea typeface="Al Tarikh" charset="-78"/>
              <a:cs typeface="Times New Roman" panose="02020603050405020304" pitchFamily="18" charset="0"/>
            </a:endParaRPr>
          </a:p>
          <a:p>
            <a:pPr marL="137160" indent="0" algn="l" rtl="0">
              <a:buNone/>
            </a:pPr>
            <a:r>
              <a:rPr lang="en-GB" sz="3600" b="0" dirty="0">
                <a:latin typeface="Times New Roman" panose="02020603050405020304" pitchFamily="18" charset="0"/>
                <a:ea typeface="Al Tarikh" charset="-78"/>
                <a:cs typeface="Times New Roman" panose="02020603050405020304" pitchFamily="18" charset="0"/>
              </a:rPr>
              <a:t>Ross, D.,  Johnson</a:t>
            </a:r>
            <a:r>
              <a:rPr lang="en-US" sz="3600" b="0" dirty="0">
                <a:latin typeface="Times New Roman" panose="02020603050405020304" pitchFamily="18" charset="0"/>
                <a:ea typeface="Al Tarikh" charset="-78"/>
                <a:cs typeface="Times New Roman" panose="02020603050405020304" pitchFamily="18" charset="0"/>
              </a:rPr>
              <a:t>,</a:t>
            </a:r>
            <a:r>
              <a:rPr lang="en-GB" sz="3600" b="0" dirty="0">
                <a:latin typeface="Times New Roman" panose="02020603050405020304" pitchFamily="18" charset="0"/>
                <a:ea typeface="Al Tarikh" charset="-78"/>
                <a:cs typeface="Times New Roman" panose="02020603050405020304" pitchFamily="18" charset="0"/>
              </a:rPr>
              <a:t> R. T., &amp; Smith, G. K. (1999). Satisfaction among College Student [Abstract]. </a:t>
            </a:r>
            <a:r>
              <a:rPr lang="en-GB" sz="3600" b="0" i="1" dirty="0">
                <a:latin typeface="Times New Roman" panose="02020603050405020304" pitchFamily="18" charset="0"/>
                <a:ea typeface="Al Tarikh" charset="-78"/>
                <a:cs typeface="Times New Roman" panose="02020603050405020304" pitchFamily="18" charset="0"/>
              </a:rPr>
              <a:t>Psychology Review</a:t>
            </a:r>
            <a:r>
              <a:rPr lang="en-GB" sz="3600" b="0" dirty="0">
                <a:latin typeface="Times New Roman" panose="02020603050405020304" pitchFamily="18" charset="0"/>
                <a:ea typeface="Al Tarikh" charset="-78"/>
                <a:cs typeface="Times New Roman" panose="02020603050405020304" pitchFamily="18" charset="0"/>
              </a:rPr>
              <a:t>, </a:t>
            </a:r>
            <a:r>
              <a:rPr lang="en-GB" sz="3600" b="0" i="1" dirty="0">
                <a:latin typeface="Times New Roman" panose="02020603050405020304" pitchFamily="18" charset="0"/>
                <a:ea typeface="Al Tarikh" charset="-78"/>
                <a:cs typeface="Times New Roman" panose="02020603050405020304" pitchFamily="18" charset="0"/>
              </a:rPr>
              <a:t>16</a:t>
            </a:r>
            <a:r>
              <a:rPr lang="en-GB" sz="3600" b="0" dirty="0">
                <a:latin typeface="Times New Roman" panose="02020603050405020304" pitchFamily="18" charset="0"/>
                <a:ea typeface="Al Tarikh" charset="-78"/>
                <a:cs typeface="Times New Roman" panose="02020603050405020304" pitchFamily="18" charset="0"/>
              </a:rPr>
              <a:t>(2), 88-90.</a:t>
            </a:r>
            <a:endParaRPr lang="en-US" sz="3600" b="0" dirty="0">
              <a:latin typeface="Times New Roman" panose="02020603050405020304" pitchFamily="18" charset="0"/>
              <a:ea typeface="Al Tarikh" charset="-78"/>
              <a:cs typeface="Times New Roman" panose="02020603050405020304" pitchFamily="18" charset="0"/>
            </a:endParaRPr>
          </a:p>
          <a:p>
            <a:endParaRPr lang="en-US" sz="3600" dirty="0">
              <a:latin typeface="Times New Roman" panose="02020603050405020304" pitchFamily="18" charset="0"/>
              <a:ea typeface="Al Tarikh" charset="-78"/>
              <a:cs typeface="Times New Roman" panose="02020603050405020304" pitchFamily="18" charset="0"/>
            </a:endParaRPr>
          </a:p>
        </p:txBody>
      </p:sp>
    </p:spTree>
    <p:extLst>
      <p:ext uri="{BB962C8B-B14F-4D97-AF65-F5344CB8AC3E}">
        <p14:creationId xmlns:p14="http://schemas.microsoft.com/office/powerpoint/2010/main" val="1969379623"/>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6781801" cy="1143000"/>
          </a:xfrm>
        </p:spPr>
        <p:txBody>
          <a:bodyPr>
            <a:noAutofit/>
          </a:bodyPr>
          <a:lstStyle/>
          <a:p>
            <a:pPr algn="r"/>
            <a:r>
              <a:rPr lang="ar-SA" sz="4400" dirty="0">
                <a:solidFill>
                  <a:schemeClr val="tx1"/>
                </a:solidFill>
                <a:effectLst/>
                <a:latin typeface="Simplified Arabic" panose="02020603050405020304" pitchFamily="18" charset="-78"/>
                <a:cs typeface="Simplified Arabic" panose="02020603050405020304" pitchFamily="18" charset="-78"/>
              </a:rPr>
              <a:t> </a:t>
            </a:r>
            <a:br>
              <a:rPr lang="ar-SA" sz="4400" dirty="0">
                <a:solidFill>
                  <a:schemeClr val="tx1"/>
                </a:solidFill>
                <a:effectLst/>
                <a:latin typeface="Simplified Arabic" panose="02020603050405020304" pitchFamily="18" charset="-78"/>
                <a:cs typeface="Simplified Arabic" panose="02020603050405020304" pitchFamily="18" charset="-78"/>
              </a:rPr>
            </a:br>
            <a:r>
              <a:rPr lang="ar-SA" sz="4400" dirty="0">
                <a:solidFill>
                  <a:schemeClr val="tx1"/>
                </a:solidFill>
                <a:effectLst/>
                <a:latin typeface="Simplified Arabic" panose="02020603050405020304" pitchFamily="18" charset="-78"/>
                <a:cs typeface="Simplified Arabic" panose="02020603050405020304" pitchFamily="18" charset="-78"/>
              </a:rPr>
              <a:t>(كتب، معاجم، مراجع، كتب محررة)</a:t>
            </a:r>
            <a:br>
              <a:rPr lang="en-US" sz="4400" dirty="0">
                <a:solidFill>
                  <a:schemeClr val="tx1"/>
                </a:solidFill>
                <a:effectLst/>
                <a:latin typeface="Simplified Arabic" panose="02020603050405020304" pitchFamily="18" charset="-78"/>
                <a:cs typeface="Simplified Arabic" panose="02020603050405020304" pitchFamily="18" charset="-78"/>
              </a:rPr>
            </a:br>
            <a:endParaRPr lang="ar-KW" sz="4400" dirty="0">
              <a:solidFill>
                <a:schemeClr val="tx1"/>
              </a:solidFill>
              <a:effectLst/>
              <a:latin typeface="Simplified Arabic" panose="02020603050405020304" pitchFamily="18" charset="-78"/>
              <a:cs typeface="Simplified Arabic" panose="02020603050405020304" pitchFamily="18" charset="-78"/>
            </a:endParaRPr>
          </a:p>
        </p:txBody>
      </p:sp>
      <p:sp>
        <p:nvSpPr>
          <p:cNvPr id="3" name="Content Placeholder 2"/>
          <p:cNvSpPr>
            <a:spLocks noGrp="1"/>
          </p:cNvSpPr>
          <p:nvPr>
            <p:ph idx="1"/>
          </p:nvPr>
        </p:nvSpPr>
        <p:spPr>
          <a:xfrm>
            <a:off x="762000" y="1524000"/>
            <a:ext cx="7772400" cy="4824576"/>
          </a:xfrm>
        </p:spPr>
        <p:txBody>
          <a:bodyPr>
            <a:noAutofit/>
          </a:bodyPr>
          <a:lstStyle/>
          <a:p>
            <a:pPr marL="0" indent="0">
              <a:buNone/>
            </a:pPr>
            <a:r>
              <a:rPr lang="ar-KW" dirty="0">
                <a:solidFill>
                  <a:srgbClr val="FFFF00"/>
                </a:solidFill>
                <a:latin typeface="Al Tarikh" charset="-78"/>
                <a:ea typeface="Al Tarikh" charset="-78"/>
                <a:cs typeface="Al Tarikh" charset="-78"/>
              </a:rPr>
              <a:t>الاسم الأخير، الاسم الأول (سنة النشر). </a:t>
            </a:r>
            <a:r>
              <a:rPr lang="ar-KW" i="1" dirty="0">
                <a:solidFill>
                  <a:srgbClr val="FFFF00"/>
                </a:solidFill>
                <a:latin typeface="Al Tarikh" charset="-78"/>
                <a:ea typeface="Al Tarikh" charset="-78"/>
                <a:cs typeface="Al Tarikh" charset="-78"/>
              </a:rPr>
              <a:t>عنوان الكتاب </a:t>
            </a:r>
            <a:r>
              <a:rPr lang="ar-KW" dirty="0">
                <a:solidFill>
                  <a:srgbClr val="FFFF00"/>
                </a:solidFill>
                <a:latin typeface="Al Tarikh" charset="-78"/>
                <a:ea typeface="Al Tarikh" charset="-78"/>
                <a:cs typeface="Al Tarikh" charset="-78"/>
              </a:rPr>
              <a:t>بخط مائل (ط. ثم رقم الطبعة إن وجد، إذا الطبعة الأولى فلا تذكر). مكان النشر: الناشر.</a:t>
            </a:r>
            <a:endParaRPr lang="en-US" dirty="0">
              <a:solidFill>
                <a:srgbClr val="FFFF00"/>
              </a:solidFill>
              <a:latin typeface="Al Tarikh" charset="-78"/>
              <a:ea typeface="Al Tarikh" charset="-78"/>
              <a:cs typeface="Al Tarikh" charset="-78"/>
            </a:endParaRPr>
          </a:p>
          <a:p>
            <a:pPr marL="0" indent="0">
              <a:buNone/>
            </a:pPr>
            <a:br>
              <a:rPr lang="ar-KW" dirty="0">
                <a:latin typeface="Al Tarikh" charset="-78"/>
                <a:ea typeface="Al Tarikh" charset="-78"/>
                <a:cs typeface="Al Tarikh" charset="-78"/>
              </a:rPr>
            </a:br>
            <a:r>
              <a:rPr lang="ar-KW" dirty="0">
                <a:latin typeface="Al Tarikh" charset="-78"/>
                <a:ea typeface="Al Tarikh" charset="-78"/>
                <a:cs typeface="Al Tarikh" charset="-78"/>
              </a:rPr>
              <a:t>آل مكتوم، محمد بن راشد (20</a:t>
            </a:r>
            <a:r>
              <a:rPr lang="ar-IQ" dirty="0">
                <a:latin typeface="Al Tarikh" charset="-78"/>
                <a:ea typeface="Al Tarikh" charset="-78"/>
                <a:cs typeface="Al Tarikh" charset="-78"/>
              </a:rPr>
              <a:t>1</a:t>
            </a:r>
            <a:r>
              <a:rPr lang="ar-KW" dirty="0">
                <a:latin typeface="Al Tarikh" charset="-78"/>
                <a:ea typeface="Al Tarikh" charset="-78"/>
                <a:cs typeface="Al Tarikh" charset="-78"/>
              </a:rPr>
              <a:t>6). </a:t>
            </a:r>
            <a:r>
              <a:rPr lang="ar-KW" i="1" dirty="0">
                <a:latin typeface="Al Tarikh" charset="-78"/>
                <a:ea typeface="Al Tarikh" charset="-78"/>
                <a:cs typeface="Al Tarikh" charset="-78"/>
              </a:rPr>
              <a:t>رؤيتي : التحديات في سباق التميز</a:t>
            </a:r>
            <a:r>
              <a:rPr lang="en-US" i="1" dirty="0">
                <a:latin typeface="Al Tarikh" charset="-78"/>
                <a:ea typeface="Al Tarikh" charset="-78"/>
                <a:cs typeface="Al Tarikh" charset="-78"/>
              </a:rPr>
              <a:t>. </a:t>
            </a:r>
            <a:r>
              <a:rPr lang="ar-KW" dirty="0">
                <a:latin typeface="Al Tarikh" charset="-78"/>
                <a:ea typeface="Al Tarikh" charset="-78"/>
                <a:cs typeface="Al Tarikh" charset="-78"/>
              </a:rPr>
              <a:t> بيروت: المؤسسة العربية للدراسات والنشر.</a:t>
            </a:r>
            <a:br>
              <a:rPr lang="ar-KW" dirty="0">
                <a:latin typeface="Al Tarikh" charset="-78"/>
                <a:ea typeface="Al Tarikh" charset="-78"/>
                <a:cs typeface="Al Tarikh" charset="-78"/>
              </a:rPr>
            </a:br>
            <a:endParaRPr lang="ar-KW" dirty="0">
              <a:latin typeface="Al Tarikh" charset="-78"/>
              <a:ea typeface="Al Tarikh" charset="-78"/>
              <a:cs typeface="Al Tarikh" charset="-78"/>
            </a:endParaRPr>
          </a:p>
          <a:p>
            <a:pPr algn="l">
              <a:buNone/>
            </a:pPr>
            <a:r>
              <a:rPr lang="en-US" b="0" dirty="0">
                <a:latin typeface="Al Tarikh" charset="-78"/>
                <a:ea typeface="Al Tarikh" charset="-78"/>
                <a:cs typeface="Al Tarikh" charset="-78"/>
              </a:rPr>
              <a:t>Gore, A. (2006). </a:t>
            </a:r>
            <a:r>
              <a:rPr lang="en-US" b="0" i="1" dirty="0">
                <a:latin typeface="Al Tarikh" charset="-78"/>
                <a:ea typeface="Al Tarikh" charset="-78"/>
                <a:cs typeface="Al Tarikh" charset="-78"/>
              </a:rPr>
              <a:t>An inconvenient truth: The planetary emergency of global warming and what we can do about it. </a:t>
            </a:r>
            <a:r>
              <a:rPr lang="en-US" b="0" dirty="0">
                <a:latin typeface="Al Tarikh" charset="-78"/>
                <a:ea typeface="Al Tarikh" charset="-78"/>
                <a:cs typeface="Al Tarikh" charset="-78"/>
              </a:rPr>
              <a:t>Emmaus, PA: Rodale. </a:t>
            </a:r>
          </a:p>
          <a:p>
            <a:pPr marL="0" indent="0">
              <a:buNone/>
            </a:pPr>
            <a:endParaRPr lang="ar-KW" dirty="0">
              <a:latin typeface="Al Tarikh" charset="-78"/>
              <a:ea typeface="Al Tarikh" charset="-78"/>
              <a:cs typeface="Al Tarikh" charset="-78"/>
            </a:endParaRPr>
          </a:p>
        </p:txBody>
      </p:sp>
      <p:pic>
        <p:nvPicPr>
          <p:cNvPr id="1026" name="Picture 2" descr="MC90043481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30128"/>
            <a:ext cx="149542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6010056"/>
      </p:ext>
    </p:extLst>
  </p:cSld>
  <p:clrMapOvr>
    <a:masterClrMapping/>
  </p:clrMapOvr>
  <p:transition spd="slow">
    <p:plus/>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F201B-32CE-42A3-9F69-C0351EB517B6}"/>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0D0A3194-3C6C-4275-84DB-40A9AC111332}"/>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288758"/>
            <a:ext cx="9144000" cy="7102642"/>
          </a:xfrm>
          <a:prstGeom prst="rect">
            <a:avLst/>
          </a:prstGeom>
        </p:spPr>
      </p:pic>
      <p:pic>
        <p:nvPicPr>
          <p:cNvPr id="5" name="Picture 4" descr="MC900290519[1]">
            <a:extLst>
              <a:ext uri="{FF2B5EF4-FFF2-40B4-BE49-F238E27FC236}">
                <a16:creationId xmlns:a16="http://schemas.microsoft.com/office/drawing/2014/main" id="{D6976BA5-409D-43BB-A0B5-7EFC1926879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6214" y="76200"/>
            <a:ext cx="1877786" cy="2069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200458"/>
      </p:ext>
    </p:extLst>
  </p:cSld>
  <p:clrMapOvr>
    <a:masterClrMapping/>
  </p:clrMapOvr>
  <p:transition spd="slow">
    <p:plus/>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763000" cy="5967746"/>
          </a:xfrm>
        </p:spPr>
        <p:txBody>
          <a:bodyPr>
            <a:noAutofit/>
          </a:bodyPr>
          <a:lstStyle/>
          <a:p>
            <a:pPr marL="0" indent="0">
              <a:buNone/>
            </a:pPr>
            <a:r>
              <a:rPr lang="ar-SA" b="1" dirty="0">
                <a:solidFill>
                  <a:srgbClr val="FFFF00"/>
                </a:solidFill>
                <a:latin typeface="Al Tarikh" charset="-78"/>
                <a:ea typeface="Al Tarikh" charset="-78"/>
                <a:cs typeface="Al Tarikh" charset="-78"/>
              </a:rPr>
              <a:t>في حالة تعدد المؤلفين للكتاب، فيلتزم بنفس النظام الموضح مع المجلات.</a:t>
            </a:r>
            <a:endParaRPr lang="ar-KW" b="1" dirty="0">
              <a:solidFill>
                <a:srgbClr val="FFFF00"/>
              </a:solidFill>
              <a:latin typeface="Al Tarikh" charset="-78"/>
              <a:ea typeface="Al Tarikh" charset="-78"/>
              <a:cs typeface="Al Tarikh" charset="-78"/>
            </a:endParaRPr>
          </a:p>
          <a:p>
            <a:pPr marL="137160" indent="0">
              <a:buNone/>
            </a:pPr>
            <a:endParaRPr lang="en-US" dirty="0">
              <a:solidFill>
                <a:srgbClr val="FFFF00"/>
              </a:solidFill>
              <a:latin typeface="Al Tarikh" charset="-78"/>
              <a:ea typeface="Al Tarikh" charset="-78"/>
              <a:cs typeface="Al Tarikh" charset="-78"/>
            </a:endParaRPr>
          </a:p>
          <a:p>
            <a:pPr marL="441325" indent="-441325">
              <a:buNone/>
            </a:pPr>
            <a:r>
              <a:rPr lang="ar-SA" dirty="0">
                <a:latin typeface="Al Tarikh" charset="-78"/>
                <a:ea typeface="Al Tarikh" charset="-78"/>
                <a:cs typeface="Al Tarikh" charset="-78"/>
              </a:rPr>
              <a:t>جابر، جودت، العزة، سعيد، والمعايطة، علي (2002). </a:t>
            </a:r>
            <a:r>
              <a:rPr lang="ar-SA" i="1" dirty="0">
                <a:latin typeface="Al Tarikh" charset="-78"/>
                <a:ea typeface="Al Tarikh" charset="-78"/>
                <a:cs typeface="Al Tarikh" charset="-78"/>
              </a:rPr>
              <a:t>المدخل إلى علم النفس</a:t>
            </a:r>
            <a:r>
              <a:rPr lang="ar-SA" dirty="0">
                <a:latin typeface="Al Tarikh" charset="-78"/>
                <a:ea typeface="Al Tarikh" charset="-78"/>
                <a:cs typeface="Al Tarikh" charset="-78"/>
              </a:rPr>
              <a:t>. عمّان: مكتبة دار الثقافة للنشر والتوزيع.</a:t>
            </a:r>
            <a:endParaRPr lang="ar-KW" dirty="0">
              <a:latin typeface="Al Tarikh" charset="-78"/>
              <a:ea typeface="Al Tarikh" charset="-78"/>
              <a:cs typeface="Al Tarikh" charset="-78"/>
            </a:endParaRPr>
          </a:p>
          <a:p>
            <a:pPr marL="0" indent="0">
              <a:buNone/>
            </a:pPr>
            <a:endParaRPr lang="en-US" b="1" dirty="0">
              <a:latin typeface="Al Tarikh" charset="-78"/>
              <a:ea typeface="Al Tarikh" charset="-78"/>
              <a:cs typeface="Al Tarikh" charset="-78"/>
            </a:endParaRPr>
          </a:p>
          <a:p>
            <a:pPr marL="365125" indent="-365125" algn="just" rtl="0">
              <a:buNone/>
            </a:pPr>
            <a:r>
              <a:rPr lang="en-US" b="0" dirty="0">
                <a:latin typeface="Al Tarikh" charset="-78"/>
                <a:ea typeface="Al Tarikh" charset="-78"/>
                <a:cs typeface="Al Tarikh" charset="-78"/>
              </a:rPr>
              <a:t>Cavalli, R. S., Thomson, G., &amp; Jefferson, S. (2007). </a:t>
            </a:r>
            <a:r>
              <a:rPr lang="en-US" b="0" i="1" dirty="0">
                <a:latin typeface="Al Tarikh" charset="-78"/>
                <a:ea typeface="Al Tarikh" charset="-78"/>
                <a:cs typeface="Al Tarikh" charset="-78"/>
              </a:rPr>
              <a:t>Informatics</a:t>
            </a:r>
            <a:r>
              <a:rPr lang="en-US" b="0" dirty="0">
                <a:latin typeface="Al Tarikh" charset="-78"/>
                <a:ea typeface="Al Tarikh" charset="-78"/>
                <a:cs typeface="Al Tarikh" charset="-78"/>
              </a:rPr>
              <a:t> (2</a:t>
            </a:r>
            <a:r>
              <a:rPr lang="en-US" b="0" baseline="30000" dirty="0">
                <a:latin typeface="Al Tarikh" charset="-78"/>
                <a:ea typeface="Al Tarikh" charset="-78"/>
                <a:cs typeface="Al Tarikh" charset="-78"/>
              </a:rPr>
              <a:t>nd</a:t>
            </a:r>
            <a:r>
              <a:rPr lang="en-US" b="0" dirty="0">
                <a:latin typeface="Al Tarikh" charset="-78"/>
                <a:ea typeface="Al Tarikh" charset="-78"/>
                <a:cs typeface="Al Tarikh" charset="-78"/>
              </a:rPr>
              <a:t> ed.). New York: Sage Publishing.</a:t>
            </a:r>
          </a:p>
          <a:p>
            <a:pPr marL="0" indent="0">
              <a:buNone/>
            </a:pPr>
            <a:endParaRPr lang="ar-KW" dirty="0">
              <a:latin typeface="Al Tarikh" charset="-78"/>
              <a:ea typeface="Al Tarikh" charset="-78"/>
              <a:cs typeface="Al Tarikh" charset="-78"/>
            </a:endParaRPr>
          </a:p>
        </p:txBody>
      </p:sp>
      <p:pic>
        <p:nvPicPr>
          <p:cNvPr id="4" name="Picture 2" descr="MC900434810[1]">
            <a:extLst>
              <a:ext uri="{FF2B5EF4-FFF2-40B4-BE49-F238E27FC236}">
                <a16:creationId xmlns:a16="http://schemas.microsoft.com/office/drawing/2014/main" id="{AE1F9092-194B-4CDE-A2C7-9B7EF1859AE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399828">
            <a:off x="1750565" y="4678810"/>
            <a:ext cx="149542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MC900434810[1]">
            <a:extLst>
              <a:ext uri="{FF2B5EF4-FFF2-40B4-BE49-F238E27FC236}">
                <a16:creationId xmlns:a16="http://schemas.microsoft.com/office/drawing/2014/main" id="{0DD6D5D8-CD73-46E2-BCA5-976A2337CA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258906">
            <a:off x="2564696" y="4795399"/>
            <a:ext cx="149542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MC900434810[1]">
            <a:extLst>
              <a:ext uri="{FF2B5EF4-FFF2-40B4-BE49-F238E27FC236}">
                <a16:creationId xmlns:a16="http://schemas.microsoft.com/office/drawing/2014/main" id="{9BF87CDF-7074-4561-B378-7F6130C4F3C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031362">
            <a:off x="3448204" y="4877463"/>
            <a:ext cx="149542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MC900434810[1]">
            <a:extLst>
              <a:ext uri="{FF2B5EF4-FFF2-40B4-BE49-F238E27FC236}">
                <a16:creationId xmlns:a16="http://schemas.microsoft.com/office/drawing/2014/main" id="{00C80127-4072-4AD7-BD51-0840D2BF0AE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783700">
            <a:off x="5211345" y="4853644"/>
            <a:ext cx="149542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MC900434810[1]">
            <a:extLst>
              <a:ext uri="{FF2B5EF4-FFF2-40B4-BE49-F238E27FC236}">
                <a16:creationId xmlns:a16="http://schemas.microsoft.com/office/drawing/2014/main" id="{161FADCD-97DF-495A-A9F0-1B92F60D6F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978925">
            <a:off x="6102796" y="4967175"/>
            <a:ext cx="149542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MC900434810[1]">
            <a:extLst>
              <a:ext uri="{FF2B5EF4-FFF2-40B4-BE49-F238E27FC236}">
                <a16:creationId xmlns:a16="http://schemas.microsoft.com/office/drawing/2014/main" id="{34C7A839-ED0B-4BC6-8EE9-1C22286A6DE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378535">
            <a:off x="6898957" y="5146357"/>
            <a:ext cx="149542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MC900434810[1]">
            <a:extLst>
              <a:ext uri="{FF2B5EF4-FFF2-40B4-BE49-F238E27FC236}">
                <a16:creationId xmlns:a16="http://schemas.microsoft.com/office/drawing/2014/main" id="{FA9B32EB-961F-49C5-B704-D19A9746EF3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861716">
            <a:off x="4319894" y="4844979"/>
            <a:ext cx="149542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5374029"/>
      </p:ext>
    </p:extLst>
  </p:cSld>
  <p:clrMapOvr>
    <a:masterClrMapping/>
  </p:clrMapOvr>
  <p:transition spd="slow">
    <p:plus/>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763000" cy="6248400"/>
          </a:xfrm>
        </p:spPr>
        <p:txBody>
          <a:bodyPr>
            <a:noAutofit/>
          </a:bodyPr>
          <a:lstStyle/>
          <a:p>
            <a:pPr marL="137160" indent="0">
              <a:buNone/>
            </a:pPr>
            <a:r>
              <a:rPr lang="ar-SA" b="1" dirty="0">
                <a:solidFill>
                  <a:srgbClr val="FFFF00"/>
                </a:solidFill>
                <a:latin typeface="Al Tarikh" charset="-78"/>
                <a:ea typeface="Al Tarikh" charset="-78"/>
                <a:cs typeface="Al Tarikh" charset="-78"/>
              </a:rPr>
              <a:t>في حالة كتاب محرر</a:t>
            </a:r>
          </a:p>
          <a:p>
            <a:pPr marL="137160" indent="0" algn="l" rtl="0">
              <a:buNone/>
            </a:pPr>
            <a:r>
              <a:rPr lang="en-US" b="0" dirty="0">
                <a:latin typeface="Al Tarikh" charset="-78"/>
                <a:ea typeface="Al Tarikh" charset="-78"/>
                <a:cs typeface="Al Tarikh" charset="-78"/>
              </a:rPr>
              <a:t>Ekman, P.</a:t>
            </a:r>
            <a:r>
              <a:rPr lang="ar-SA" b="0" dirty="0">
                <a:latin typeface="Al Tarikh" charset="-78"/>
                <a:ea typeface="Al Tarikh" charset="-78"/>
                <a:cs typeface="Al Tarikh" charset="-78"/>
              </a:rPr>
              <a:t> </a:t>
            </a:r>
            <a:r>
              <a:rPr lang="en-US" b="0" dirty="0">
                <a:latin typeface="Al Tarikh" charset="-78"/>
                <a:ea typeface="Al Tarikh" charset="-78"/>
                <a:cs typeface="Al Tarikh" charset="-78"/>
              </a:rPr>
              <a:t>&amp; Davidson, R.</a:t>
            </a:r>
            <a:r>
              <a:rPr lang="ar-SA" b="0" dirty="0">
                <a:latin typeface="Al Tarikh" charset="-78"/>
                <a:ea typeface="Al Tarikh" charset="-78"/>
                <a:cs typeface="Al Tarikh" charset="-78"/>
              </a:rPr>
              <a:t> </a:t>
            </a:r>
            <a:r>
              <a:rPr lang="en-US" b="0" dirty="0">
                <a:latin typeface="Al Tarikh" charset="-78"/>
                <a:ea typeface="Al Tarikh" charset="-78"/>
                <a:cs typeface="Al Tarikh" charset="-78"/>
              </a:rPr>
              <a:t>L.</a:t>
            </a:r>
            <a:r>
              <a:rPr lang="ar-SA" b="0" dirty="0">
                <a:latin typeface="Al Tarikh" charset="-78"/>
                <a:ea typeface="Al Tarikh" charset="-78"/>
                <a:cs typeface="Al Tarikh" charset="-78"/>
              </a:rPr>
              <a:t> </a:t>
            </a:r>
            <a:r>
              <a:rPr lang="en-US" b="0" dirty="0">
                <a:latin typeface="Al Tarikh" charset="-78"/>
                <a:ea typeface="Al Tarikh" charset="-78"/>
                <a:cs typeface="Al Tarikh" charset="-78"/>
              </a:rPr>
              <a:t>(1994).  </a:t>
            </a:r>
            <a:r>
              <a:rPr lang="en-US" b="0" i="1" dirty="0">
                <a:latin typeface="Al Tarikh" charset="-78"/>
                <a:ea typeface="Al Tarikh" charset="-78"/>
                <a:cs typeface="Al Tarikh" charset="-78"/>
              </a:rPr>
              <a:t>The nature of emotion: Fundamental questions</a:t>
            </a:r>
            <a:r>
              <a:rPr lang="en-US" b="0" dirty="0">
                <a:latin typeface="Al Tarikh" charset="-78"/>
                <a:ea typeface="Al Tarikh" charset="-78"/>
                <a:cs typeface="Al Tarikh" charset="-78"/>
              </a:rPr>
              <a:t>. New York: Oxford University Press.</a:t>
            </a:r>
            <a:endParaRPr lang="ar-SA" b="0" dirty="0">
              <a:solidFill>
                <a:srgbClr val="FFFF00"/>
              </a:solidFill>
              <a:latin typeface="Al Tarikh" charset="-78"/>
              <a:ea typeface="Al Tarikh" charset="-78"/>
              <a:cs typeface="Al Tarikh" charset="-78"/>
            </a:endParaRPr>
          </a:p>
          <a:p>
            <a:pPr marL="137160" indent="0" algn="r" rtl="1" eaLnBrk="1" latinLnBrk="0" hangingPunct="1">
              <a:spcBef>
                <a:spcPct val="20000"/>
              </a:spcBef>
              <a:buClr>
                <a:schemeClr val="tx1">
                  <a:shade val="95000"/>
                </a:schemeClr>
              </a:buClr>
              <a:buSzPct val="65000"/>
              <a:buNone/>
            </a:pPr>
            <a:r>
              <a:rPr lang="ar-SA" b="1" dirty="0">
                <a:solidFill>
                  <a:srgbClr val="FFFF00"/>
                </a:solidFill>
                <a:latin typeface="Al Tarikh" charset="-78"/>
                <a:ea typeface="Al Tarikh" charset="-78"/>
                <a:cs typeface="Al Tarikh" charset="-78"/>
              </a:rPr>
              <a:t>في حالة فصل في كتاب محرر</a:t>
            </a:r>
          </a:p>
          <a:p>
            <a:pPr marL="137160" indent="0">
              <a:buNone/>
            </a:pPr>
            <a:r>
              <a:rPr lang="ar-KW" dirty="0">
                <a:latin typeface="Al Tarikh" charset="-78"/>
                <a:ea typeface="Al Tarikh" charset="-78"/>
                <a:cs typeface="Al Tarikh" charset="-78"/>
              </a:rPr>
              <a:t>سويف، مصطفى (1965). الفارابي وابن خلدون. في لويس مليكة (محرر</a:t>
            </a:r>
            <a:r>
              <a:rPr lang="ar-KW" u="sng" dirty="0">
                <a:latin typeface="Al Tarikh" charset="-78"/>
                <a:ea typeface="Al Tarikh" charset="-78"/>
                <a:cs typeface="Al Tarikh" charset="-78"/>
              </a:rPr>
              <a:t>)، </a:t>
            </a:r>
            <a:r>
              <a:rPr lang="ar-KW" i="1" dirty="0">
                <a:latin typeface="Al Tarikh" charset="-78"/>
                <a:ea typeface="Al Tarikh" charset="-78"/>
                <a:cs typeface="Al Tarikh" charset="-78"/>
              </a:rPr>
              <a:t>قراءات علم النفس الاجتماعي</a:t>
            </a:r>
            <a:r>
              <a:rPr lang="ar-KW" dirty="0">
                <a:latin typeface="Al Tarikh" charset="-78"/>
                <a:ea typeface="Al Tarikh" charset="-78"/>
                <a:cs typeface="Al Tarikh" charset="-78"/>
              </a:rPr>
              <a:t> (ط. 3، ص ص. 3-73). القاهرة: الدار القومية للنشر.</a:t>
            </a:r>
          </a:p>
          <a:p>
            <a:pPr marL="137160" indent="0" algn="r" rtl="1" eaLnBrk="1" latinLnBrk="0" hangingPunct="1">
              <a:spcBef>
                <a:spcPct val="20000"/>
              </a:spcBef>
              <a:buClr>
                <a:schemeClr val="tx1">
                  <a:shade val="95000"/>
                </a:schemeClr>
              </a:buClr>
              <a:buSzPct val="65000"/>
              <a:buNone/>
            </a:pPr>
            <a:endParaRPr lang="ar-SA" dirty="0">
              <a:solidFill>
                <a:srgbClr val="FFFF00"/>
              </a:solidFill>
              <a:latin typeface="Al Tarikh" charset="-78"/>
              <a:ea typeface="Al Tarikh" charset="-78"/>
              <a:cs typeface="Al Tarikh" charset="-78"/>
            </a:endParaRPr>
          </a:p>
          <a:p>
            <a:pPr marL="137160" indent="0" algn="l" rtl="0">
              <a:buNone/>
            </a:pPr>
            <a:r>
              <a:rPr lang="en-US" b="0" dirty="0">
                <a:latin typeface="Al Tarikh" charset="-78"/>
                <a:ea typeface="Al Tarikh" charset="-78"/>
                <a:cs typeface="Al Tarikh" charset="-78"/>
              </a:rPr>
              <a:t>Watson,</a:t>
            </a:r>
            <a:r>
              <a:rPr lang="ar-SA" b="0" dirty="0">
                <a:latin typeface="Al Tarikh" charset="-78"/>
                <a:ea typeface="Al Tarikh" charset="-78"/>
                <a:cs typeface="Al Tarikh" charset="-78"/>
              </a:rPr>
              <a:t> </a:t>
            </a:r>
            <a:r>
              <a:rPr lang="en-US" b="0" dirty="0">
                <a:latin typeface="Al Tarikh" charset="-78"/>
                <a:ea typeface="Al Tarikh" charset="-78"/>
                <a:cs typeface="Al Tarikh" charset="-78"/>
              </a:rPr>
              <a:t>D.,</a:t>
            </a:r>
            <a:r>
              <a:rPr lang="ar-SA" b="0" dirty="0">
                <a:latin typeface="Al Tarikh" charset="-78"/>
                <a:ea typeface="Al Tarikh" charset="-78"/>
                <a:cs typeface="Al Tarikh" charset="-78"/>
              </a:rPr>
              <a:t> </a:t>
            </a:r>
            <a:r>
              <a:rPr lang="en-US" b="0" dirty="0">
                <a:latin typeface="Al Tarikh" charset="-78"/>
                <a:ea typeface="Al Tarikh" charset="-78"/>
                <a:cs typeface="Al Tarikh" charset="-78"/>
              </a:rPr>
              <a:t>&amp; Clark,</a:t>
            </a:r>
            <a:r>
              <a:rPr lang="ar-SA" b="0" dirty="0">
                <a:latin typeface="Al Tarikh" charset="-78"/>
                <a:ea typeface="Al Tarikh" charset="-78"/>
                <a:cs typeface="Al Tarikh" charset="-78"/>
              </a:rPr>
              <a:t> </a:t>
            </a:r>
            <a:r>
              <a:rPr lang="en-US" b="0" dirty="0">
                <a:latin typeface="Al Tarikh" charset="-78"/>
                <a:ea typeface="Al Tarikh" charset="-78"/>
                <a:cs typeface="Al Tarikh" charset="-78"/>
              </a:rPr>
              <a:t>L.</a:t>
            </a:r>
            <a:r>
              <a:rPr lang="ar-SA" b="0" dirty="0">
                <a:latin typeface="Al Tarikh" charset="-78"/>
                <a:ea typeface="Al Tarikh" charset="-78"/>
                <a:cs typeface="Al Tarikh" charset="-78"/>
              </a:rPr>
              <a:t> </a:t>
            </a:r>
            <a:r>
              <a:rPr lang="en-US" b="0" dirty="0">
                <a:latin typeface="Al Tarikh" charset="-78"/>
                <a:ea typeface="Al Tarikh" charset="-78"/>
                <a:cs typeface="Al Tarikh" charset="-78"/>
              </a:rPr>
              <a:t>A.</a:t>
            </a:r>
            <a:r>
              <a:rPr lang="ar-SA" b="0" dirty="0">
                <a:latin typeface="Al Tarikh" charset="-78"/>
                <a:ea typeface="Al Tarikh" charset="-78"/>
                <a:cs typeface="Al Tarikh" charset="-78"/>
              </a:rPr>
              <a:t> </a:t>
            </a:r>
            <a:r>
              <a:rPr lang="en-US" b="0" dirty="0">
                <a:latin typeface="Al Tarikh" charset="-78"/>
                <a:ea typeface="Al Tarikh" charset="-78"/>
                <a:cs typeface="Al Tarikh" charset="-78"/>
              </a:rPr>
              <a:t>(1994). Emotions, moods, traits, and temperaments: Conceptual distinctions and empirical findings.  In P.</a:t>
            </a:r>
            <a:r>
              <a:rPr lang="ar-SA" b="0" dirty="0">
                <a:latin typeface="Al Tarikh" charset="-78"/>
                <a:ea typeface="Al Tarikh" charset="-78"/>
                <a:cs typeface="Al Tarikh" charset="-78"/>
              </a:rPr>
              <a:t> </a:t>
            </a:r>
            <a:r>
              <a:rPr lang="en-US" b="0" dirty="0">
                <a:latin typeface="Al Tarikh" charset="-78"/>
                <a:ea typeface="Al Tarikh" charset="-78"/>
                <a:cs typeface="Al Tarikh" charset="-78"/>
              </a:rPr>
              <a:t>Ekman &amp; R.</a:t>
            </a:r>
            <a:r>
              <a:rPr lang="ar-SA" b="0" dirty="0">
                <a:latin typeface="Al Tarikh" charset="-78"/>
                <a:ea typeface="Al Tarikh" charset="-78"/>
                <a:cs typeface="Al Tarikh" charset="-78"/>
              </a:rPr>
              <a:t> </a:t>
            </a:r>
            <a:r>
              <a:rPr lang="en-US" b="0" dirty="0">
                <a:latin typeface="Al Tarikh" charset="-78"/>
                <a:ea typeface="Al Tarikh" charset="-78"/>
                <a:cs typeface="Al Tarikh" charset="-78"/>
              </a:rPr>
              <a:t>L.</a:t>
            </a:r>
            <a:r>
              <a:rPr lang="ar-SA" b="0" dirty="0">
                <a:latin typeface="Al Tarikh" charset="-78"/>
                <a:ea typeface="Al Tarikh" charset="-78"/>
                <a:cs typeface="Al Tarikh" charset="-78"/>
              </a:rPr>
              <a:t> </a:t>
            </a:r>
            <a:r>
              <a:rPr lang="en-US" b="0" dirty="0">
                <a:latin typeface="Al Tarikh" charset="-78"/>
                <a:ea typeface="Al Tarikh" charset="-78"/>
                <a:cs typeface="Al Tarikh" charset="-78"/>
              </a:rPr>
              <a:t>Davidson (Eds.).  </a:t>
            </a:r>
            <a:r>
              <a:rPr lang="en-US" b="0" i="1" dirty="0">
                <a:latin typeface="Al Tarikh" charset="-78"/>
                <a:ea typeface="Al Tarikh" charset="-78"/>
                <a:cs typeface="Al Tarikh" charset="-78"/>
              </a:rPr>
              <a:t>The nature of emotion: Fundamental questions </a:t>
            </a:r>
            <a:r>
              <a:rPr lang="en-US" b="0" dirty="0">
                <a:latin typeface="Al Tarikh" charset="-78"/>
                <a:ea typeface="Al Tarikh" charset="-78"/>
                <a:cs typeface="Al Tarikh" charset="-78"/>
              </a:rPr>
              <a:t>(pp.89-93). New York: Oxford University Press.</a:t>
            </a:r>
          </a:p>
          <a:p>
            <a:pPr marL="137160" indent="0" algn="r" rtl="1" eaLnBrk="1" latinLnBrk="0" hangingPunct="1">
              <a:spcBef>
                <a:spcPct val="20000"/>
              </a:spcBef>
              <a:buClr>
                <a:schemeClr val="tx1">
                  <a:shade val="95000"/>
                </a:schemeClr>
              </a:buClr>
              <a:buSzPct val="65000"/>
              <a:buNone/>
            </a:pPr>
            <a:endParaRPr lang="en-US" dirty="0">
              <a:latin typeface="Al Tarikh" charset="-78"/>
              <a:ea typeface="Al Tarikh" charset="-78"/>
              <a:cs typeface="Al Tarikh" charset="-78"/>
            </a:endParaRPr>
          </a:p>
        </p:txBody>
      </p:sp>
    </p:spTree>
    <p:extLst>
      <p:ext uri="{BB962C8B-B14F-4D97-AF65-F5344CB8AC3E}">
        <p14:creationId xmlns:p14="http://schemas.microsoft.com/office/powerpoint/2010/main" val="1387186816"/>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764704"/>
            <a:ext cx="8227640" cy="6309420"/>
          </a:xfrm>
          <a:prstGeom prst="rect">
            <a:avLst/>
          </a:prstGeom>
        </p:spPr>
        <p:txBody>
          <a:bodyPr wrap="square">
            <a:spAutoFit/>
          </a:bodyPr>
          <a:lstStyle/>
          <a:p>
            <a:pPr lvl="0"/>
            <a:r>
              <a:rPr lang="ar-KW" sz="4000" b="1" dirty="0">
                <a:solidFill>
                  <a:srgbClr val="FFFF00"/>
                </a:solidFill>
                <a:latin typeface="Simplified Arabic" panose="02020603050405020304" pitchFamily="18" charset="-78"/>
                <a:ea typeface="Al Bayan" charset="-78"/>
                <a:cs typeface="Simplified Arabic" panose="02020603050405020304" pitchFamily="18" charset="-78"/>
              </a:rPr>
              <a:t>في حالة كتاب مترجم</a:t>
            </a:r>
          </a:p>
          <a:p>
            <a:pPr lvl="0"/>
            <a:endParaRPr lang="en-US" sz="2800" b="1" dirty="0">
              <a:latin typeface="Al Bayan" charset="-78"/>
              <a:ea typeface="Al Bayan" charset="-78"/>
              <a:cs typeface="Al Bayan" charset="-78"/>
            </a:endParaRPr>
          </a:p>
          <a:p>
            <a:r>
              <a:rPr lang="ar-KW" sz="2800" b="1" dirty="0">
                <a:solidFill>
                  <a:srgbClr val="FFFF00"/>
                </a:solidFill>
                <a:latin typeface="Al Bayan" charset="-78"/>
                <a:ea typeface="Al Bayan" charset="-78"/>
                <a:cs typeface="Al Bayan" charset="-78"/>
              </a:rPr>
              <a:t>الاسم الأخير للمؤلف، الحرف الأول من الاسم الأول (سنة النشر). عنوان الكتاب مائل (اسم المترجم غير معكوس، مترجم). مكان النشر: الناشر.</a:t>
            </a:r>
          </a:p>
          <a:p>
            <a:endParaRPr lang="en-US" sz="2800" b="1" dirty="0">
              <a:solidFill>
                <a:srgbClr val="FFFF00"/>
              </a:solidFill>
              <a:latin typeface="Al Bayan" charset="-78"/>
              <a:ea typeface="Al Bayan" charset="-78"/>
              <a:cs typeface="Al Bayan" charset="-78"/>
            </a:endParaRPr>
          </a:p>
          <a:p>
            <a:r>
              <a:rPr lang="ar-KW" sz="2800" b="1" dirty="0" err="1">
                <a:latin typeface="Al Bayan" charset="-78"/>
                <a:ea typeface="Al Bayan" charset="-78"/>
                <a:cs typeface="Al Bayan" charset="-78"/>
              </a:rPr>
              <a:t>ريجيو</a:t>
            </a:r>
            <a:r>
              <a:rPr lang="ar-KW" sz="2800" b="1" dirty="0">
                <a:latin typeface="Al Bayan" charset="-78"/>
                <a:ea typeface="Al Bayan" charset="-78"/>
                <a:cs typeface="Al Bayan" charset="-78"/>
              </a:rPr>
              <a:t>، ر. (1999). </a:t>
            </a:r>
            <a:r>
              <a:rPr lang="ar-KW" sz="2800" b="1" i="1" dirty="0">
                <a:latin typeface="Al Bayan" charset="-78"/>
                <a:ea typeface="Al Bayan" charset="-78"/>
                <a:cs typeface="Al Bayan" charset="-78"/>
              </a:rPr>
              <a:t>المدخل إلى علم النفس الصناعي والتنظيمي </a:t>
            </a:r>
            <a:r>
              <a:rPr lang="ar-KW" sz="2800" b="1" dirty="0">
                <a:latin typeface="Al Bayan" charset="-78"/>
                <a:ea typeface="Al Bayan" charset="-78"/>
                <a:cs typeface="Al Bayan" charset="-78"/>
              </a:rPr>
              <a:t>(فراس حلمي، مترجم). بيروت: دار الشروق.</a:t>
            </a:r>
          </a:p>
          <a:p>
            <a:endParaRPr lang="ar-KW" sz="2800" b="1" dirty="0">
              <a:latin typeface="Al Bayan" charset="-78"/>
              <a:ea typeface="Al Bayan" charset="-78"/>
              <a:cs typeface="Al Bayan" charset="-78"/>
            </a:endParaRPr>
          </a:p>
          <a:p>
            <a:r>
              <a:rPr lang="ar-KW" sz="2800" b="1" dirty="0" err="1">
                <a:latin typeface="Al Bayan" charset="-78"/>
                <a:ea typeface="Al Bayan" charset="-78"/>
                <a:cs typeface="Al Bayan" charset="-78"/>
              </a:rPr>
              <a:t>سولسو</a:t>
            </a:r>
            <a:r>
              <a:rPr lang="ar-KW" sz="2800" b="1" dirty="0">
                <a:latin typeface="Al Bayan" charset="-78"/>
                <a:ea typeface="Al Bayan" charset="-78"/>
                <a:cs typeface="Al Bayan" charset="-78"/>
              </a:rPr>
              <a:t>، ر. (1996). </a:t>
            </a:r>
            <a:r>
              <a:rPr lang="ar-KW" sz="2800" b="1" i="1" dirty="0">
                <a:latin typeface="Al Bayan" charset="-78"/>
                <a:ea typeface="Al Bayan" charset="-78"/>
                <a:cs typeface="Al Bayan" charset="-78"/>
              </a:rPr>
              <a:t>علم النفس المعرفي </a:t>
            </a:r>
            <a:r>
              <a:rPr lang="ar-KW" sz="2800" b="1" dirty="0">
                <a:latin typeface="Al Bayan" charset="-78"/>
                <a:ea typeface="Al Bayan" charset="-78"/>
                <a:cs typeface="Al Bayan" charset="-78"/>
              </a:rPr>
              <a:t>( محمد نجيب الصبوة و مصطفى محمد كامل و محمد الحسانين الدق، مترجم). الكويت: دار الفكر الحديث.</a:t>
            </a:r>
          </a:p>
          <a:p>
            <a:endParaRPr lang="ar-KW" sz="2800" b="1" dirty="0">
              <a:latin typeface="Al Bayan" charset="-78"/>
              <a:ea typeface="Al Bayan" charset="-78"/>
              <a:cs typeface="Al Bayan" charset="-78"/>
            </a:endParaRPr>
          </a:p>
          <a:p>
            <a:endParaRPr lang="en-US" sz="2800" b="1" dirty="0">
              <a:latin typeface="Al Bayan" charset="-78"/>
              <a:ea typeface="Al Bayan" charset="-78"/>
              <a:cs typeface="Al Bayan" charset="-78"/>
            </a:endParaRPr>
          </a:p>
        </p:txBody>
      </p:sp>
    </p:spTree>
    <p:extLst>
      <p:ext uri="{BB962C8B-B14F-4D97-AF65-F5344CB8AC3E}">
        <p14:creationId xmlns:p14="http://schemas.microsoft.com/office/powerpoint/2010/main" val="1791788290"/>
      </p:ext>
    </p:extLst>
  </p:cSld>
  <p:clrMapOvr>
    <a:masterClrMapping/>
  </p:clrMapOvr>
  <p:transition spd="slow">
    <p:plus/>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C90032521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04800"/>
            <a:ext cx="2286000"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961140" y="533400"/>
            <a:ext cx="4573689" cy="646331"/>
          </a:xfrm>
          <a:prstGeom prst="rect">
            <a:avLst/>
          </a:prstGeom>
        </p:spPr>
        <p:txBody>
          <a:bodyPr wrap="none">
            <a:spAutoFit/>
          </a:bodyPr>
          <a:lstStyle/>
          <a:p>
            <a:r>
              <a:rPr lang="ar-KW" sz="3600" b="1" dirty="0">
                <a:solidFill>
                  <a:srgbClr val="FFFF00"/>
                </a:solidFill>
                <a:latin typeface="Simplified Arabic" panose="02020603050405020304" pitchFamily="18" charset="-78"/>
                <a:cs typeface="Simplified Arabic" panose="02020603050405020304" pitchFamily="18" charset="-78"/>
              </a:rPr>
              <a:t>مقالات منشورة على الإنترنت </a:t>
            </a:r>
            <a:endParaRPr lang="ar-KW" sz="3600" dirty="0">
              <a:solidFill>
                <a:srgbClr val="FFFF00"/>
              </a:solidFill>
              <a:latin typeface="Simplified Arabic" panose="02020603050405020304" pitchFamily="18" charset="-78"/>
              <a:cs typeface="Simplified Arabic" panose="02020603050405020304" pitchFamily="18" charset="-78"/>
            </a:endParaRPr>
          </a:p>
        </p:txBody>
      </p:sp>
      <p:sp>
        <p:nvSpPr>
          <p:cNvPr id="5" name="Rectangle 4"/>
          <p:cNvSpPr/>
          <p:nvPr/>
        </p:nvSpPr>
        <p:spPr>
          <a:xfrm>
            <a:off x="0" y="3276600"/>
            <a:ext cx="8820472" cy="3108543"/>
          </a:xfrm>
          <a:prstGeom prst="rect">
            <a:avLst/>
          </a:prstGeom>
        </p:spPr>
        <p:txBody>
          <a:bodyPr wrap="square">
            <a:spAutoFit/>
          </a:bodyPr>
          <a:lstStyle/>
          <a:p>
            <a:r>
              <a:rPr lang="ar-SA" sz="2800" dirty="0">
                <a:latin typeface="Al Tarikh" charset="-78"/>
                <a:ea typeface="Al Tarikh" charset="-78"/>
                <a:cs typeface="Al Tarikh" charset="-78"/>
              </a:rPr>
              <a:t>الطويل، عزت (د.ت.)</a:t>
            </a:r>
            <a:r>
              <a:rPr lang="ar-SA" sz="2800" i="1" dirty="0">
                <a:latin typeface="Al Tarikh" charset="-78"/>
                <a:ea typeface="Al Tarikh" charset="-78"/>
                <a:cs typeface="Al Tarikh" charset="-78"/>
              </a:rPr>
              <a:t>.  س</a:t>
            </a:r>
            <a:r>
              <a:rPr lang="ar-IQ" sz="2800" i="1" dirty="0">
                <a:latin typeface="Al Tarikh" charset="-78"/>
                <a:ea typeface="Al Tarikh" charset="-78"/>
                <a:cs typeface="Al Tarikh" charset="-78"/>
              </a:rPr>
              <a:t>ا</a:t>
            </a:r>
            <a:r>
              <a:rPr lang="ar-SA" sz="2800" i="1" dirty="0">
                <a:latin typeface="Al Tarikh" charset="-78"/>
                <a:ea typeface="Al Tarikh" charset="-78"/>
                <a:cs typeface="Al Tarikh" charset="-78"/>
              </a:rPr>
              <a:t>يكلوجية العدوان.</a:t>
            </a:r>
            <a:r>
              <a:rPr lang="ar-SA" sz="2800" dirty="0">
                <a:latin typeface="Al Tarikh" charset="-78"/>
                <a:ea typeface="Al Tarikh" charset="-78"/>
                <a:cs typeface="Al Tarikh" charset="-78"/>
              </a:rPr>
              <a:t> اُسترجعت في تاريخ 15 فبراير، 2003 من  </a:t>
            </a:r>
            <a:r>
              <a:rPr lang="en-US" sz="2800" dirty="0">
                <a:latin typeface="Al Tarikh" charset="-78"/>
                <a:ea typeface="Al Tarikh" charset="-78"/>
                <a:cs typeface="Al Tarikh" charset="-78"/>
              </a:rPr>
              <a:t>http://www.elazeyem.com/agression.htm</a:t>
            </a:r>
            <a:r>
              <a:rPr lang="ar-SA" sz="2800" dirty="0">
                <a:latin typeface="Al Tarikh" charset="-78"/>
                <a:ea typeface="Al Tarikh" charset="-78"/>
                <a:cs typeface="Al Tarikh" charset="-78"/>
              </a:rPr>
              <a:t>         </a:t>
            </a:r>
            <a:endParaRPr lang="en-US" sz="2800" b="1" dirty="0">
              <a:latin typeface="Al Tarikh" charset="-78"/>
              <a:ea typeface="Al Tarikh" charset="-78"/>
              <a:cs typeface="Al Tarikh" charset="-78"/>
            </a:endParaRPr>
          </a:p>
          <a:p>
            <a:r>
              <a:rPr lang="ar-SA" sz="2800" dirty="0">
                <a:latin typeface="Al Tarikh" charset="-78"/>
                <a:ea typeface="Al Tarikh" charset="-78"/>
                <a:cs typeface="Al Tarikh" charset="-78"/>
              </a:rPr>
              <a:t> </a:t>
            </a:r>
            <a:endParaRPr lang="en-US" sz="2800" b="1" dirty="0">
              <a:latin typeface="Al Tarikh" charset="-78"/>
              <a:ea typeface="Al Tarikh" charset="-78"/>
              <a:cs typeface="Al Tarikh" charset="-78"/>
            </a:endParaRPr>
          </a:p>
          <a:p>
            <a:pPr algn="l" rtl="0"/>
            <a:r>
              <a:rPr lang="en-US" sz="2800" dirty="0">
                <a:latin typeface="Al Tarikh" charset="-78"/>
                <a:ea typeface="Al Tarikh" charset="-78"/>
                <a:cs typeface="Al Tarikh" charset="-78"/>
              </a:rPr>
              <a:t>Thomson, A. (2005, November 15). </a:t>
            </a:r>
            <a:r>
              <a:rPr lang="en-US" sz="2800" i="1" dirty="0">
                <a:latin typeface="Al Tarikh" charset="-78"/>
                <a:ea typeface="Al Tarikh" charset="-78"/>
                <a:cs typeface="Al Tarikh" charset="-78"/>
              </a:rPr>
              <a:t>The Importance of the Internet</a:t>
            </a:r>
            <a:r>
              <a:rPr lang="en-US" sz="2800" dirty="0">
                <a:latin typeface="Al Tarikh" charset="-78"/>
                <a:ea typeface="Al Tarikh" charset="-78"/>
                <a:cs typeface="Al Tarikh" charset="-78"/>
              </a:rPr>
              <a:t>. Retrieved January 12, 2007 from www.un.org/files/internet.html </a:t>
            </a:r>
          </a:p>
        </p:txBody>
      </p:sp>
      <p:sp>
        <p:nvSpPr>
          <p:cNvPr id="6" name="Rectangle 5"/>
          <p:cNvSpPr/>
          <p:nvPr/>
        </p:nvSpPr>
        <p:spPr>
          <a:xfrm>
            <a:off x="228600" y="1752600"/>
            <a:ext cx="8435632" cy="954107"/>
          </a:xfrm>
          <a:prstGeom prst="rect">
            <a:avLst/>
          </a:prstGeom>
        </p:spPr>
        <p:txBody>
          <a:bodyPr wrap="square">
            <a:spAutoFit/>
          </a:bodyPr>
          <a:lstStyle/>
          <a:p>
            <a:r>
              <a:rPr lang="ar-KW" sz="2800" dirty="0">
                <a:solidFill>
                  <a:srgbClr val="FFFF00"/>
                </a:solidFill>
                <a:latin typeface="Al Tarikh" charset="-78"/>
                <a:ea typeface="Al Tarikh" charset="-78"/>
                <a:cs typeface="Al Tarikh" charset="-78"/>
              </a:rPr>
              <a:t>الاسم الأخير للمؤلف، الاسم الأول (سنة نشر المقالة، اليوم و الشهر). </a:t>
            </a:r>
            <a:r>
              <a:rPr lang="ar-KW" sz="2800" i="1" dirty="0">
                <a:solidFill>
                  <a:srgbClr val="FFFF00"/>
                </a:solidFill>
                <a:latin typeface="Al Tarikh" charset="-78"/>
                <a:ea typeface="Al Tarikh" charset="-78"/>
                <a:cs typeface="Al Tarikh" charset="-78"/>
              </a:rPr>
              <a:t>عنوان المقالة</a:t>
            </a:r>
            <a:r>
              <a:rPr lang="ar-KW" sz="2800" dirty="0">
                <a:solidFill>
                  <a:srgbClr val="FFFF00"/>
                </a:solidFill>
                <a:latin typeface="Al Tarikh" charset="-78"/>
                <a:ea typeface="Al Tarikh" charset="-78"/>
                <a:cs typeface="Al Tarikh" charset="-78"/>
              </a:rPr>
              <a:t>. اُسترجعت في تاريخ اليوم الشهر، السنة من </a:t>
            </a:r>
            <a:r>
              <a:rPr lang="en-GB" sz="2800" dirty="0">
                <a:solidFill>
                  <a:srgbClr val="FFFF00"/>
                </a:solidFill>
                <a:latin typeface="Al Tarikh" charset="-78"/>
                <a:ea typeface="Al Tarikh" charset="-78"/>
                <a:cs typeface="Al Tarikh" charset="-78"/>
              </a:rPr>
              <a:t>http://www.......</a:t>
            </a:r>
            <a:endParaRPr lang="en-US" sz="2800" dirty="0">
              <a:solidFill>
                <a:srgbClr val="FFFF00"/>
              </a:solidFill>
              <a:latin typeface="Al Tarikh" charset="-78"/>
              <a:ea typeface="Al Tarikh" charset="-78"/>
              <a:cs typeface="Al Tarikh" charset="-78"/>
            </a:endParaRPr>
          </a:p>
        </p:txBody>
      </p:sp>
    </p:spTree>
    <p:extLst>
      <p:ext uri="{BB962C8B-B14F-4D97-AF65-F5344CB8AC3E}">
        <p14:creationId xmlns:p14="http://schemas.microsoft.com/office/powerpoint/2010/main" val="366656274"/>
      </p:ext>
    </p:extLst>
  </p:cSld>
  <p:clrMapOvr>
    <a:masterClrMapping/>
  </p:clrMapOvr>
  <p:transition spd="slow">
    <p:plus/>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0" y="274638"/>
            <a:ext cx="4648200" cy="639762"/>
          </a:xfrm>
        </p:spPr>
        <p:txBody>
          <a:bodyPr>
            <a:normAutofit/>
          </a:bodyPr>
          <a:lstStyle/>
          <a:p>
            <a:pPr algn="r" rtl="1" eaLnBrk="1" latinLnBrk="0" hangingPunct="1">
              <a:spcBef>
                <a:spcPct val="0"/>
              </a:spcBef>
              <a:buNone/>
            </a:pPr>
            <a:r>
              <a:rPr lang="ar-SA" sz="3200" dirty="0"/>
              <a:t>إضافة </a:t>
            </a:r>
            <a:r>
              <a:rPr lang="en-US" sz="3200" dirty="0" err="1"/>
              <a:t>doi</a:t>
            </a:r>
            <a:r>
              <a:rPr lang="ar-SA" sz="3200" dirty="0"/>
              <a:t> أو </a:t>
            </a:r>
            <a:r>
              <a:rPr lang="en-US" sz="3200" dirty="0"/>
              <a:t>URL</a:t>
            </a:r>
          </a:p>
        </p:txBody>
      </p:sp>
      <p:sp>
        <p:nvSpPr>
          <p:cNvPr id="3" name="Content Placeholder 2"/>
          <p:cNvSpPr>
            <a:spLocks noGrp="1"/>
          </p:cNvSpPr>
          <p:nvPr>
            <p:ph idx="1"/>
          </p:nvPr>
        </p:nvSpPr>
        <p:spPr>
          <a:xfrm>
            <a:off x="152400" y="1600200"/>
            <a:ext cx="8839200" cy="4709160"/>
          </a:xfrm>
        </p:spPr>
        <p:txBody>
          <a:bodyPr>
            <a:normAutofit/>
          </a:bodyPr>
          <a:lstStyle/>
          <a:p>
            <a:pPr marL="137160" indent="0" algn="l" rtl="0">
              <a:buNone/>
            </a:pPr>
            <a:r>
              <a:rPr lang="en-US" sz="2400" dirty="0"/>
              <a:t>Little, T. (2000). On the comparability of constructs in cross-cultural research: A critique of Cheung and </a:t>
            </a:r>
            <a:r>
              <a:rPr lang="en-US" sz="2400" dirty="0" err="1"/>
              <a:t>Rensvold</a:t>
            </a:r>
            <a:r>
              <a:rPr lang="en-US" sz="2400" dirty="0"/>
              <a:t>. </a:t>
            </a:r>
            <a:r>
              <a:rPr lang="en-US" sz="2400" i="1" dirty="0"/>
              <a:t>Journal of Cross-Cultural Psychology</a:t>
            </a:r>
            <a:r>
              <a:rPr lang="en-US" sz="2400" dirty="0"/>
              <a:t>, 31, 213–219. doi.org/10.1177/0022022100031002004</a:t>
            </a:r>
          </a:p>
          <a:p>
            <a:pPr marL="137160" indent="0" algn="l" rtl="0">
              <a:buNone/>
            </a:pPr>
            <a:endParaRPr lang="en-US" sz="2400" dirty="0"/>
          </a:p>
          <a:p>
            <a:pPr marL="137160" indent="0" algn="l" rtl="0">
              <a:buNone/>
            </a:pPr>
            <a:r>
              <a:rPr lang="en-US" sz="2400" dirty="0"/>
              <a:t>World Values Survey. (2014). </a:t>
            </a:r>
            <a:r>
              <a:rPr lang="en-US" sz="2400" i="1" dirty="0"/>
              <a:t>Findings and insights</a:t>
            </a:r>
            <a:r>
              <a:rPr lang="en-US" sz="2400" dirty="0"/>
              <a:t>. Retrieved from http://</a:t>
            </a:r>
            <a:r>
              <a:rPr lang="en-US" sz="2400" dirty="0" err="1"/>
              <a:t>www.worldvaluessurvey.org</a:t>
            </a:r>
            <a:r>
              <a:rPr lang="en-US" sz="2400" dirty="0"/>
              <a:t>/</a:t>
            </a:r>
            <a:r>
              <a:rPr lang="en-US" sz="2400" dirty="0" err="1"/>
              <a:t>WVSContents.jsp?CMSID</a:t>
            </a:r>
            <a:r>
              <a:rPr lang="en-US" sz="2400" dirty="0"/>
              <a:t>=Findings</a:t>
            </a:r>
          </a:p>
          <a:p>
            <a:pPr marL="548640" indent="-411480" algn="l" rtl="0" eaLnBrk="1" latinLnBrk="0" hangingPunct="1">
              <a:spcBef>
                <a:spcPct val="20000"/>
              </a:spcBef>
              <a:buClr>
                <a:schemeClr val="tx1">
                  <a:shade val="95000"/>
                </a:schemeClr>
              </a:buClr>
              <a:buSzPct val="65000"/>
              <a:buFont typeface="Wingdings 2"/>
              <a:buChar char=""/>
            </a:pPr>
            <a:endParaRPr lang="en-US" sz="2400" dirty="0"/>
          </a:p>
        </p:txBody>
      </p:sp>
    </p:spTree>
    <p:extLst>
      <p:ext uri="{BB962C8B-B14F-4D97-AF65-F5344CB8AC3E}">
        <p14:creationId xmlns:p14="http://schemas.microsoft.com/office/powerpoint/2010/main" val="1404935593"/>
      </p:ext>
    </p:extLst>
  </p:cSld>
  <p:clrMapOvr>
    <a:masterClrMapping/>
  </p:clrMapOvr>
  <p:transition spd="slow">
    <p:plus/>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71600"/>
            <a:ext cx="8229600" cy="4709160"/>
          </a:xfrm>
        </p:spPr>
        <p:txBody>
          <a:bodyPr>
            <a:normAutofit/>
          </a:bodyPr>
          <a:lstStyle/>
          <a:p>
            <a:pPr marL="137160" indent="0" algn="l" rtl="0">
              <a:buNone/>
            </a:pPr>
            <a:r>
              <a:rPr lang="en-US" sz="2400" dirty="0"/>
              <a:t>League of Arab States (2017, October 10). Country members. Retrieved from http://www.lasportal.org/Pages/Welcome.aspx</a:t>
            </a:r>
          </a:p>
          <a:p>
            <a:pPr marL="137160" indent="0" algn="l" rtl="0">
              <a:buNone/>
            </a:pPr>
            <a:endParaRPr lang="en-US" sz="2400" dirty="0"/>
          </a:p>
          <a:p>
            <a:pPr marL="137160" indent="0" algn="l" rtl="0">
              <a:buNone/>
            </a:pPr>
            <a:r>
              <a:rPr lang="en-US" sz="2400" dirty="0"/>
              <a:t>Hofstede, G. (2017, October 21).  VSM 2013 [Data] Hofstede Insights: Country comparison tool. Retrieved from http://</a:t>
            </a:r>
            <a:r>
              <a:rPr lang="en-US" sz="2400" dirty="0" err="1"/>
              <a:t>geerthofstede.com</a:t>
            </a:r>
            <a:r>
              <a:rPr lang="en-US" sz="2400" dirty="0"/>
              <a:t>/research-and-</a:t>
            </a:r>
            <a:r>
              <a:rPr lang="en-US" sz="2400" dirty="0" err="1"/>
              <a:t>vsm</a:t>
            </a:r>
            <a:r>
              <a:rPr lang="en-US" sz="2400" dirty="0"/>
              <a:t>/vsm-2013/</a:t>
            </a:r>
          </a:p>
          <a:p>
            <a:pPr marL="137160" indent="0" algn="l" rtl="0">
              <a:buNone/>
            </a:pPr>
            <a:endParaRPr lang="en-US" sz="2400" dirty="0"/>
          </a:p>
          <a:p>
            <a:pPr marL="548640" indent="-411480" algn="l" rtl="0" eaLnBrk="1" latinLnBrk="0" hangingPunct="1">
              <a:spcBef>
                <a:spcPct val="20000"/>
              </a:spcBef>
              <a:buClr>
                <a:schemeClr val="tx1">
                  <a:shade val="95000"/>
                </a:schemeClr>
              </a:buClr>
              <a:buSzPct val="65000"/>
              <a:buFont typeface="Wingdings 2"/>
              <a:buChar char=""/>
            </a:pPr>
            <a:endParaRPr lang="en-US" sz="2400" dirty="0"/>
          </a:p>
        </p:txBody>
      </p:sp>
    </p:spTree>
    <p:extLst>
      <p:ext uri="{BB962C8B-B14F-4D97-AF65-F5344CB8AC3E}">
        <p14:creationId xmlns:p14="http://schemas.microsoft.com/office/powerpoint/2010/main" val="1169812786"/>
      </p:ext>
    </p:extLst>
  </p:cSld>
  <p:clrMapOvr>
    <a:masterClrMapping/>
  </p:clrMapOvr>
  <p:transition spd="slow">
    <p:plus/>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0"/>
            <a:ext cx="8242448" cy="5078313"/>
          </a:xfrm>
          <a:prstGeom prst="rect">
            <a:avLst/>
          </a:prstGeom>
        </p:spPr>
        <p:txBody>
          <a:bodyPr wrap="square">
            <a:spAutoFit/>
          </a:bodyPr>
          <a:lstStyle/>
          <a:p>
            <a:pPr algn="just"/>
            <a:r>
              <a:rPr lang="ar-KW" sz="3600" b="1" dirty="0">
                <a:solidFill>
                  <a:srgbClr val="FFFF00"/>
                </a:solidFill>
                <a:latin typeface="Times New Roman" panose="02020603050405020304" pitchFamily="18" charset="0"/>
                <a:ea typeface="Al Tarikh" charset="-78"/>
                <a:cs typeface="Times New Roman" panose="02020603050405020304" pitchFamily="18" charset="0"/>
              </a:rPr>
              <a:t>الاسم الأخير للمؤلف، الاسم الأول (سنة، شهر). </a:t>
            </a:r>
            <a:r>
              <a:rPr lang="ar-KW" sz="3600" b="1" i="1" dirty="0">
                <a:solidFill>
                  <a:srgbClr val="FFFF00"/>
                </a:solidFill>
                <a:latin typeface="Times New Roman" panose="02020603050405020304" pitchFamily="18" charset="0"/>
                <a:ea typeface="Al Tarikh" charset="-78"/>
                <a:cs typeface="Times New Roman" panose="02020603050405020304" pitchFamily="18" charset="0"/>
              </a:rPr>
              <a:t>عنوان الورقة أو البوستر</a:t>
            </a:r>
            <a:r>
              <a:rPr lang="ar-KW" sz="3600" b="1" dirty="0">
                <a:solidFill>
                  <a:srgbClr val="FFFF00"/>
                </a:solidFill>
                <a:latin typeface="Times New Roman" panose="02020603050405020304" pitchFamily="18" charset="0"/>
                <a:ea typeface="Al Tarikh" charset="-78"/>
                <a:cs typeface="Times New Roman" panose="02020603050405020304" pitchFamily="18" charset="0"/>
              </a:rPr>
              <a:t>. ورقة أو بوستر قدم  في مؤتمر ...، مكان الانعقاد.</a:t>
            </a:r>
            <a:endParaRPr lang="en-US" sz="3600" b="1" dirty="0">
              <a:solidFill>
                <a:srgbClr val="FFFF00"/>
              </a:solidFill>
              <a:latin typeface="Times New Roman" panose="02020603050405020304" pitchFamily="18" charset="0"/>
              <a:ea typeface="Al Tarikh" charset="-78"/>
              <a:cs typeface="Times New Roman" panose="02020603050405020304" pitchFamily="18" charset="0"/>
            </a:endParaRPr>
          </a:p>
          <a:p>
            <a:pPr algn="just"/>
            <a:r>
              <a:rPr lang="ar-KW" sz="3600" b="1" dirty="0">
                <a:solidFill>
                  <a:srgbClr val="FFFF00"/>
                </a:solidFill>
                <a:latin typeface="Times New Roman" panose="02020603050405020304" pitchFamily="18" charset="0"/>
                <a:ea typeface="Al Tarikh" charset="-78"/>
                <a:cs typeface="Times New Roman" panose="02020603050405020304" pitchFamily="18" charset="0"/>
              </a:rPr>
              <a:t> </a:t>
            </a:r>
            <a:endParaRPr lang="en-US" sz="3600" b="1" dirty="0">
              <a:solidFill>
                <a:srgbClr val="FFFF00"/>
              </a:solidFill>
              <a:latin typeface="Times New Roman" panose="02020603050405020304" pitchFamily="18" charset="0"/>
              <a:ea typeface="Al Tarikh" charset="-78"/>
              <a:cs typeface="Times New Roman" panose="02020603050405020304" pitchFamily="18" charset="0"/>
            </a:endParaRPr>
          </a:p>
          <a:p>
            <a:pPr algn="just"/>
            <a:r>
              <a:rPr lang="ar-KW" sz="3600" b="1" dirty="0">
                <a:latin typeface="Times New Roman" panose="02020603050405020304" pitchFamily="18" charset="0"/>
                <a:ea typeface="Al Tarikh" charset="-78"/>
                <a:cs typeface="Times New Roman" panose="02020603050405020304" pitchFamily="18" charset="0"/>
              </a:rPr>
              <a:t>الخضر، عثمان (</a:t>
            </a:r>
            <a:r>
              <a:rPr lang="ar-IQ" sz="3600" b="1" dirty="0">
                <a:latin typeface="Times New Roman" panose="02020603050405020304" pitchFamily="18" charset="0"/>
                <a:ea typeface="Al Tarikh" charset="-78"/>
                <a:cs typeface="Times New Roman" panose="02020603050405020304" pitchFamily="18" charset="0"/>
              </a:rPr>
              <a:t>نيسان </a:t>
            </a:r>
            <a:r>
              <a:rPr lang="ar-KW" sz="3600" b="1" dirty="0">
                <a:latin typeface="Times New Roman" panose="02020603050405020304" pitchFamily="18" charset="0"/>
                <a:ea typeface="Al Tarikh" charset="-78"/>
                <a:cs typeface="Times New Roman" panose="02020603050405020304" pitchFamily="18" charset="0"/>
              </a:rPr>
              <a:t>، </a:t>
            </a:r>
            <a:r>
              <a:rPr lang="ar-IQ" sz="3600" b="1" dirty="0">
                <a:latin typeface="Times New Roman" panose="02020603050405020304" pitchFamily="18" charset="0"/>
                <a:ea typeface="Al Tarikh" charset="-78"/>
                <a:cs typeface="Times New Roman" panose="02020603050405020304" pitchFamily="18" charset="0"/>
              </a:rPr>
              <a:t>2022</a:t>
            </a:r>
            <a:r>
              <a:rPr lang="ar-KW" sz="3600" b="1" dirty="0">
                <a:latin typeface="Times New Roman" panose="02020603050405020304" pitchFamily="18" charset="0"/>
                <a:ea typeface="Al Tarikh" charset="-78"/>
                <a:cs typeface="Times New Roman" panose="02020603050405020304" pitchFamily="18" charset="0"/>
              </a:rPr>
              <a:t>). </a:t>
            </a:r>
            <a:r>
              <a:rPr lang="ar-KW" sz="3600" b="1" i="1" dirty="0">
                <a:latin typeface="Times New Roman" panose="02020603050405020304" pitchFamily="18" charset="0"/>
                <a:ea typeface="Al Tarikh" charset="-78"/>
                <a:cs typeface="Times New Roman" panose="02020603050405020304" pitchFamily="18" charset="0"/>
              </a:rPr>
              <a:t>إدمان المقامرة لمتداولي الأسهم في سوقي الكويت والسعودية للأوراق المالية</a:t>
            </a:r>
            <a:r>
              <a:rPr lang="ar-KW" sz="3600" b="1" dirty="0">
                <a:latin typeface="Times New Roman" panose="02020603050405020304" pitchFamily="18" charset="0"/>
                <a:ea typeface="Al Tarikh" charset="-78"/>
                <a:cs typeface="Times New Roman" panose="02020603050405020304" pitchFamily="18" charset="0"/>
              </a:rPr>
              <a:t>. ورقة قدّمت إلى المؤتمر الدولي الثالث لكلية العلوم الاجتماعية بجامعة الكويت، الكويت.</a:t>
            </a:r>
            <a:endParaRPr lang="en-US" sz="3600" b="1" dirty="0">
              <a:latin typeface="Times New Roman" panose="02020603050405020304" pitchFamily="18" charset="0"/>
              <a:ea typeface="Al Tarikh" charset="-78"/>
              <a:cs typeface="Times New Roman" panose="02020603050405020304" pitchFamily="18" charset="0"/>
            </a:endParaRPr>
          </a:p>
          <a:p>
            <a:pPr algn="just"/>
            <a:r>
              <a:rPr lang="ar-KW" sz="3600" b="1" dirty="0">
                <a:solidFill>
                  <a:srgbClr val="FFFF00"/>
                </a:solidFill>
                <a:latin typeface="Times New Roman" panose="02020603050405020304" pitchFamily="18" charset="0"/>
                <a:ea typeface="Al Tarikh" charset="-78"/>
                <a:cs typeface="Times New Roman" panose="02020603050405020304" pitchFamily="18" charset="0"/>
              </a:rPr>
              <a:t> </a:t>
            </a:r>
            <a:endParaRPr lang="en-US" sz="3600" b="1" dirty="0">
              <a:solidFill>
                <a:srgbClr val="FFFF00"/>
              </a:solidFill>
              <a:latin typeface="Times New Roman" panose="02020603050405020304" pitchFamily="18" charset="0"/>
              <a:ea typeface="Al Tarikh" charset="-78"/>
              <a:cs typeface="Times New Roman" panose="02020603050405020304" pitchFamily="18" charset="0"/>
            </a:endParaRPr>
          </a:p>
        </p:txBody>
      </p:sp>
      <p:sp>
        <p:nvSpPr>
          <p:cNvPr id="3" name="Rectangle 2"/>
          <p:cNvSpPr/>
          <p:nvPr/>
        </p:nvSpPr>
        <p:spPr>
          <a:xfrm>
            <a:off x="5715000" y="381000"/>
            <a:ext cx="2624437" cy="769441"/>
          </a:xfrm>
          <a:prstGeom prst="rect">
            <a:avLst/>
          </a:prstGeom>
        </p:spPr>
        <p:txBody>
          <a:bodyPr wrap="square">
            <a:spAutoFit/>
          </a:bodyPr>
          <a:lstStyle/>
          <a:p>
            <a:pPr algn="ctr"/>
            <a:r>
              <a:rPr lang="ar-KW" sz="4400" b="1" dirty="0">
                <a:solidFill>
                  <a:srgbClr val="FFFF00"/>
                </a:solidFill>
                <a:latin typeface="Simplified Arabic" panose="02020603050405020304" pitchFamily="18" charset="-78"/>
                <a:cs typeface="Simplified Arabic" panose="02020603050405020304" pitchFamily="18" charset="-78"/>
              </a:rPr>
              <a:t>المؤتمرات</a:t>
            </a:r>
            <a:endParaRPr lang="ar-KW" sz="4400" dirty="0">
              <a:solidFill>
                <a:srgbClr val="FFFF00"/>
              </a:solidFill>
              <a:latin typeface="Simplified Arabic" panose="02020603050405020304" pitchFamily="18" charset="-78"/>
              <a:cs typeface="Simplified Arabic" panose="02020603050405020304" pitchFamily="18" charset="-78"/>
            </a:endParaRPr>
          </a:p>
        </p:txBody>
      </p:sp>
      <p:pic>
        <p:nvPicPr>
          <p:cNvPr id="9222" name="Picture 6" descr="https://encrypted-tbn1.gstatic.com/images?q=tbn:ANd9GcTbvdKViMSPS1eSzz3bbWgTn0uaiBITzWCqLcsYD914u6Y3jljq">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81001"/>
            <a:ext cx="48768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413875"/>
      </p:ext>
    </p:extLst>
  </p:cSld>
  <p:clrMapOvr>
    <a:masterClrMapping/>
  </p:clrMapOvr>
  <p:transition spd="slow">
    <p:plus/>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24872" y="685800"/>
            <a:ext cx="5243744" cy="769441"/>
          </a:xfrm>
          <a:prstGeom prst="rect">
            <a:avLst/>
          </a:prstGeom>
        </p:spPr>
        <p:txBody>
          <a:bodyPr wrap="none">
            <a:spAutoFit/>
          </a:bodyPr>
          <a:lstStyle/>
          <a:p>
            <a:r>
              <a:rPr lang="ar-KW" sz="4400" b="1" dirty="0">
                <a:solidFill>
                  <a:srgbClr val="FFFF00"/>
                </a:solidFill>
                <a:latin typeface="Simplified Arabic" panose="02020603050405020304" pitchFamily="18" charset="-78"/>
                <a:cs typeface="Simplified Arabic" panose="02020603050405020304" pitchFamily="18" charset="-78"/>
              </a:rPr>
              <a:t>رسائل الماجستير والدكتوراه </a:t>
            </a:r>
            <a:endParaRPr lang="ar-KW" sz="4400" dirty="0">
              <a:solidFill>
                <a:srgbClr val="FFFF00"/>
              </a:solidFill>
              <a:latin typeface="Simplified Arabic" panose="02020603050405020304" pitchFamily="18" charset="-78"/>
              <a:cs typeface="Simplified Arabic" panose="02020603050405020304" pitchFamily="18" charset="-78"/>
            </a:endParaRPr>
          </a:p>
        </p:txBody>
      </p:sp>
      <p:sp>
        <p:nvSpPr>
          <p:cNvPr id="3" name="Rectangle 2"/>
          <p:cNvSpPr/>
          <p:nvPr/>
        </p:nvSpPr>
        <p:spPr>
          <a:xfrm>
            <a:off x="0" y="2438400"/>
            <a:ext cx="8763000" cy="3970318"/>
          </a:xfrm>
          <a:prstGeom prst="rect">
            <a:avLst/>
          </a:prstGeom>
        </p:spPr>
        <p:txBody>
          <a:bodyPr wrap="square">
            <a:spAutoFit/>
          </a:bodyPr>
          <a:lstStyle/>
          <a:p>
            <a:pPr algn="just"/>
            <a:r>
              <a:rPr lang="ar-KW" sz="3600" b="1" dirty="0">
                <a:solidFill>
                  <a:srgbClr val="FFFF00"/>
                </a:solidFill>
                <a:latin typeface="Al Tarikh" charset="-78"/>
                <a:ea typeface="Al Tarikh" charset="-78"/>
                <a:cs typeface="Al Tarikh" charset="-78"/>
              </a:rPr>
              <a:t>الاسم الأخير للمؤلف، الاسم الأول. (سنة النشر). </a:t>
            </a:r>
            <a:r>
              <a:rPr lang="ar-KW" sz="3600" b="1" i="1" dirty="0">
                <a:solidFill>
                  <a:srgbClr val="FFFF00"/>
                </a:solidFill>
                <a:latin typeface="Al Tarikh" charset="-78"/>
                <a:ea typeface="Al Tarikh" charset="-78"/>
                <a:cs typeface="Al Tarikh" charset="-78"/>
              </a:rPr>
              <a:t>عنوان الرسالة </a:t>
            </a:r>
            <a:r>
              <a:rPr lang="ar-KW" sz="3600" b="1" dirty="0">
                <a:solidFill>
                  <a:srgbClr val="FFFF00"/>
                </a:solidFill>
                <a:latin typeface="Al Tarikh" charset="-78"/>
                <a:ea typeface="Al Tarikh" charset="-78"/>
                <a:cs typeface="Al Tarikh" charset="-78"/>
              </a:rPr>
              <a:t>(رسالة ماجستير أو دكتوراه).اسم الجامعة، مكان النشر.</a:t>
            </a:r>
            <a:endParaRPr lang="en-US" sz="3600" b="1" dirty="0">
              <a:solidFill>
                <a:srgbClr val="FFFF00"/>
              </a:solidFill>
              <a:latin typeface="Al Tarikh" charset="-78"/>
              <a:ea typeface="Al Tarikh" charset="-78"/>
              <a:cs typeface="Al Tarikh" charset="-78"/>
            </a:endParaRPr>
          </a:p>
          <a:p>
            <a:pPr algn="just"/>
            <a:r>
              <a:rPr lang="ar-KW" sz="3600" b="1" dirty="0">
                <a:latin typeface="Al Tarikh" charset="-78"/>
                <a:ea typeface="Al Tarikh" charset="-78"/>
                <a:cs typeface="Al Tarikh" charset="-78"/>
              </a:rPr>
              <a:t> </a:t>
            </a:r>
            <a:endParaRPr lang="en-US" sz="3600" b="1" dirty="0">
              <a:latin typeface="Al Tarikh" charset="-78"/>
              <a:ea typeface="Al Tarikh" charset="-78"/>
              <a:cs typeface="Al Tarikh" charset="-78"/>
            </a:endParaRPr>
          </a:p>
          <a:p>
            <a:pPr algn="just"/>
            <a:r>
              <a:rPr lang="ar-SA" sz="3600" b="1" dirty="0">
                <a:latin typeface="Al Tarikh" charset="-78"/>
                <a:ea typeface="Al Tarikh" charset="-78"/>
                <a:cs typeface="Al Tarikh" charset="-78"/>
              </a:rPr>
              <a:t>القطان، سامية.  (</a:t>
            </a:r>
            <a:r>
              <a:rPr lang="ar-IQ" sz="3600" b="1" dirty="0">
                <a:latin typeface="Al Tarikh" charset="-78"/>
                <a:ea typeface="Al Tarikh" charset="-78"/>
                <a:cs typeface="Al Tarikh" charset="-78"/>
              </a:rPr>
              <a:t>2020</a:t>
            </a:r>
            <a:r>
              <a:rPr lang="ar-SA" sz="3600" b="1" dirty="0">
                <a:latin typeface="Al Tarikh" charset="-78"/>
                <a:ea typeface="Al Tarikh" charset="-78"/>
                <a:cs typeface="Al Tarikh" charset="-78"/>
              </a:rPr>
              <a:t>). </a:t>
            </a:r>
            <a:r>
              <a:rPr lang="ar-SA" sz="3600" b="1" i="1" dirty="0">
                <a:latin typeface="Al Tarikh" charset="-78"/>
                <a:ea typeface="Al Tarikh" charset="-78"/>
                <a:cs typeface="Al Tarikh" charset="-78"/>
              </a:rPr>
              <a:t>دراسة مقارنة لمستوى القلق عند المراهقات والكفيفات والمبصرات</a:t>
            </a:r>
            <a:r>
              <a:rPr lang="ar-SA" sz="3600" b="1" dirty="0">
                <a:latin typeface="Al Tarikh" charset="-78"/>
                <a:ea typeface="Al Tarikh" charset="-78"/>
                <a:cs typeface="Al Tarikh" charset="-78"/>
              </a:rPr>
              <a:t> (رسالة ماجستير). جامعة عين شمس، القاهرة.  </a:t>
            </a:r>
            <a:endParaRPr lang="en-US" sz="3600" b="1" dirty="0">
              <a:latin typeface="Al Tarikh" charset="-78"/>
              <a:ea typeface="Al Tarikh" charset="-78"/>
              <a:cs typeface="Al Tarikh" charset="-78"/>
            </a:endParaRPr>
          </a:p>
        </p:txBody>
      </p:sp>
      <p:pic>
        <p:nvPicPr>
          <p:cNvPr id="11266" name="Picture 2" descr="https://encrypted-tbn2.gstatic.com/images?q=tbn:ANd9GcTh5dUU4FijzT1cL0BZqB4E4lIBCDaGxukPH1F5ehVVCjD5uQF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65546"/>
            <a:ext cx="3024872" cy="1920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433941"/>
      </p:ext>
    </p:extLst>
  </p:cSld>
  <p:clrMapOvr>
    <a:masterClrMapping/>
  </p:clrMapOvr>
  <p:transition spd="slow">
    <p:plus/>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645B6-6ED9-E247-A47D-4C53858490F8}"/>
              </a:ext>
            </a:extLst>
          </p:cNvPr>
          <p:cNvSpPr>
            <a:spLocks noGrp="1"/>
          </p:cNvSpPr>
          <p:nvPr>
            <p:ph type="title"/>
          </p:nvPr>
        </p:nvSpPr>
        <p:spPr>
          <a:xfrm>
            <a:off x="5105400" y="152400"/>
            <a:ext cx="3810000" cy="868362"/>
          </a:xfrm>
        </p:spPr>
        <p:txBody>
          <a:bodyPr/>
          <a:lstStyle/>
          <a:p>
            <a:r>
              <a:rPr lang="ar-SA" dirty="0"/>
              <a:t>دعوة</a:t>
            </a:r>
            <a:endParaRPr lang="en-US" dirty="0"/>
          </a:p>
        </p:txBody>
      </p:sp>
      <p:sp>
        <p:nvSpPr>
          <p:cNvPr id="4" name="Content Placeholder 2">
            <a:extLst>
              <a:ext uri="{FF2B5EF4-FFF2-40B4-BE49-F238E27FC236}">
                <a16:creationId xmlns:a16="http://schemas.microsoft.com/office/drawing/2014/main" id="{0DEC47F8-C0E9-884B-A2D6-AB1E0A5D77E5}"/>
              </a:ext>
            </a:extLst>
          </p:cNvPr>
          <p:cNvSpPr>
            <a:spLocks noGrp="1"/>
          </p:cNvSpPr>
          <p:nvPr>
            <p:ph idx="1"/>
          </p:nvPr>
        </p:nvSpPr>
        <p:spPr>
          <a:xfrm>
            <a:off x="533400" y="1066800"/>
            <a:ext cx="8229600" cy="5638800"/>
          </a:xfrm>
        </p:spPr>
        <p:txBody>
          <a:bodyPr>
            <a:normAutofit/>
          </a:bodyPr>
          <a:lstStyle/>
          <a:p>
            <a:pPr marL="329184" indent="0">
              <a:buClr>
                <a:schemeClr val="bg1"/>
              </a:buClr>
              <a:buNone/>
            </a:pPr>
            <a:r>
              <a:rPr lang="ar-SA" sz="3000" b="1" dirty="0">
                <a:cs typeface="Al Bayan" pitchFamily="2" charset="-78"/>
              </a:rPr>
              <a:t>تنظم وحدة اللغة الإنجليزية بكلية العلوم الاجتماعية محاضرة بعنوان:</a:t>
            </a:r>
          </a:p>
          <a:p>
            <a:pPr marL="329184" indent="0" algn="ctr">
              <a:buClr>
                <a:schemeClr val="bg1"/>
              </a:buClr>
              <a:buNone/>
            </a:pPr>
            <a:r>
              <a:rPr lang="ar-SA" sz="3600" b="1" dirty="0">
                <a:cs typeface="Al Bayan" pitchFamily="2" charset="-78"/>
              </a:rPr>
              <a:t> </a:t>
            </a:r>
            <a:r>
              <a:rPr lang="ar-SA" sz="3600" dirty="0">
                <a:solidFill>
                  <a:srgbClr val="FFFF00"/>
                </a:solidFill>
              </a:rPr>
              <a:t>كتابة ورقة علمية ونشرها في مجلة معتمدة</a:t>
            </a:r>
            <a:endParaRPr lang="ar-SA" sz="3600" b="1" dirty="0">
              <a:cs typeface="Al Bayan" pitchFamily="2" charset="-78"/>
            </a:endParaRPr>
          </a:p>
          <a:p>
            <a:pPr marL="329184" indent="0" algn="ctr">
              <a:buClr>
                <a:schemeClr val="bg1"/>
              </a:buClr>
              <a:buNone/>
            </a:pPr>
            <a:r>
              <a:rPr lang="ar-SA" sz="3000" dirty="0">
                <a:solidFill>
                  <a:srgbClr val="FFC000"/>
                </a:solidFill>
              </a:rPr>
              <a:t>يقدمها  </a:t>
            </a:r>
            <a:r>
              <a:rPr lang="ar-SA" sz="3000" dirty="0" err="1">
                <a:solidFill>
                  <a:srgbClr val="FFC000"/>
                </a:solidFill>
              </a:rPr>
              <a:t>أ.د</a:t>
            </a:r>
            <a:r>
              <a:rPr lang="ar-SA" sz="3000" dirty="0">
                <a:solidFill>
                  <a:srgbClr val="FFC000"/>
                </a:solidFill>
              </a:rPr>
              <a:t>. عثمان الخضر</a:t>
            </a:r>
          </a:p>
          <a:p>
            <a:pPr marL="329184" indent="0">
              <a:buClr>
                <a:schemeClr val="bg1"/>
              </a:buClr>
              <a:buNone/>
            </a:pPr>
            <a:r>
              <a:rPr lang="ar-SA" sz="3000" dirty="0"/>
              <a:t>وذلك في تمام الساعة ١٢:٣٠ من يوم الأثنين ٣٠/ ٤ /٢٠١٨  في  قاعة البنك الدولي بالشويخ.  وتشمل المحاضرة:</a:t>
            </a:r>
          </a:p>
          <a:p>
            <a:pPr marL="1428750" lvl="2" indent="-514350">
              <a:buSzPct val="80000"/>
              <a:buFont typeface="+mj-lt"/>
              <a:buAutoNum type="arabicPeriod"/>
            </a:pPr>
            <a:r>
              <a:rPr lang="ar-SA" sz="3000" b="1" dirty="0">
                <a:solidFill>
                  <a:srgbClr val="FFC000"/>
                </a:solidFill>
                <a:cs typeface="Al Bayan" pitchFamily="2" charset="-78"/>
              </a:rPr>
              <a:t>ماذا تكتب ؟</a:t>
            </a:r>
          </a:p>
          <a:p>
            <a:pPr marL="1428750" lvl="2" indent="-514350">
              <a:buSzPct val="80000"/>
              <a:buFont typeface="+mj-lt"/>
              <a:buAutoNum type="arabicPeriod"/>
            </a:pPr>
            <a:r>
              <a:rPr lang="ar-SA" sz="3000" b="1" dirty="0">
                <a:solidFill>
                  <a:srgbClr val="FFC000"/>
                </a:solidFill>
                <a:cs typeface="Al Bayan" pitchFamily="2" charset="-78"/>
              </a:rPr>
              <a:t>مع من تكتب؟</a:t>
            </a:r>
          </a:p>
          <a:p>
            <a:pPr marL="1428750" lvl="2" indent="-514350">
              <a:buSzPct val="80000"/>
              <a:buFont typeface="+mj-lt"/>
              <a:buAutoNum type="arabicPeriod"/>
            </a:pPr>
            <a:r>
              <a:rPr lang="ar-SA" sz="3000" b="1" dirty="0">
                <a:solidFill>
                  <a:srgbClr val="FFC000"/>
                </a:solidFill>
                <a:cs typeface="Al Bayan" pitchFamily="2" charset="-78"/>
              </a:rPr>
              <a:t>كيف تكتب؟</a:t>
            </a:r>
          </a:p>
          <a:p>
            <a:pPr marL="1428750" lvl="2" indent="-514350">
              <a:buSzPct val="80000"/>
              <a:buFont typeface="+mj-lt"/>
              <a:buAutoNum type="arabicPeriod"/>
            </a:pPr>
            <a:r>
              <a:rPr lang="ar-SA" sz="3000" b="1" dirty="0">
                <a:solidFill>
                  <a:srgbClr val="FFC000"/>
                </a:solidFill>
                <a:cs typeface="Al Bayan" pitchFamily="2" charset="-78"/>
              </a:rPr>
              <a:t>أين تنشر؟</a:t>
            </a:r>
            <a:endParaRPr lang="en-US" sz="3000" b="1" dirty="0">
              <a:solidFill>
                <a:srgbClr val="FFC000"/>
              </a:solidFill>
              <a:cs typeface="Al Bayan" pitchFamily="2" charset="-78"/>
            </a:endParaRPr>
          </a:p>
        </p:txBody>
      </p:sp>
    </p:spTree>
    <p:extLst>
      <p:ext uri="{BB962C8B-B14F-4D97-AF65-F5344CB8AC3E}">
        <p14:creationId xmlns:p14="http://schemas.microsoft.com/office/powerpoint/2010/main" val="4276220449"/>
      </p:ext>
    </p:extLst>
  </p:cSld>
  <p:clrMapOvr>
    <a:masterClrMapping/>
  </p:clrMapOvr>
  <p:transition spd="slow">
    <p:plus/>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61571-F2CC-44A3-875D-B0ACA19CEDC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9B3EB3C-E326-4B9C-93C3-2AD782193B91}"/>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9143999" cy="6857999"/>
          </a:xfrm>
        </p:spPr>
      </p:pic>
      <p:pic>
        <p:nvPicPr>
          <p:cNvPr id="6" name="Picture 5">
            <a:extLst>
              <a:ext uri="{FF2B5EF4-FFF2-40B4-BE49-F238E27FC236}">
                <a16:creationId xmlns:a16="http://schemas.microsoft.com/office/drawing/2014/main" id="{B39AE02E-D133-4CD0-9E10-AC0A72300072}"/>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52400" y="152400"/>
            <a:ext cx="2438400" cy="6858000"/>
          </a:xfrm>
          <a:prstGeom prst="rect">
            <a:avLst/>
          </a:prstGeom>
        </p:spPr>
      </p:pic>
      <p:pic>
        <p:nvPicPr>
          <p:cNvPr id="7" name="Picture 6">
            <a:extLst>
              <a:ext uri="{FF2B5EF4-FFF2-40B4-BE49-F238E27FC236}">
                <a16:creationId xmlns:a16="http://schemas.microsoft.com/office/drawing/2014/main" id="{08BF8605-A465-4FF1-9ECE-4686F942A9DC}"/>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010400" y="304800"/>
            <a:ext cx="2438400" cy="6858000"/>
          </a:xfrm>
          <a:prstGeom prst="rect">
            <a:avLst/>
          </a:prstGeom>
        </p:spPr>
      </p:pic>
    </p:spTree>
    <p:extLst>
      <p:ext uri="{BB962C8B-B14F-4D97-AF65-F5344CB8AC3E}">
        <p14:creationId xmlns:p14="http://schemas.microsoft.com/office/powerpoint/2010/main" val="2844978729"/>
      </p:ext>
    </p:extLst>
  </p:cSld>
  <p:clrMapOvr>
    <a:masterClrMapping/>
  </p:clrMapOvr>
  <p:transition spd="slow">
    <p:plus/>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41813-438B-FD4A-ABA0-26B816984F48}"/>
              </a:ext>
            </a:extLst>
          </p:cNvPr>
          <p:cNvSpPr>
            <a:spLocks noGrp="1"/>
          </p:cNvSpPr>
          <p:nvPr>
            <p:ph type="title"/>
          </p:nvPr>
        </p:nvSpPr>
        <p:spPr>
          <a:ln>
            <a:solidFill>
              <a:srgbClr val="FF0000"/>
            </a:solidFill>
          </a:ln>
        </p:spPr>
        <p:txBody>
          <a:bodyPr>
            <a:normAutofit/>
          </a:bodyPr>
          <a:lstStyle/>
          <a:p>
            <a:pPr rtl="1" eaLnBrk="1" latinLnBrk="0" hangingPunct="1">
              <a:spcBef>
                <a:spcPct val="0"/>
              </a:spcBef>
              <a:buNone/>
            </a:pPr>
            <a:r>
              <a:rPr lang="ar-SA" sz="4000" dirty="0">
                <a:solidFill>
                  <a:srgbClr val="FFFF00"/>
                </a:solidFill>
                <a:cs typeface="Al Bayan Plain" pitchFamily="2" charset="-78"/>
              </a:rPr>
              <a:t>لماذا نحتاج لتوثيق المراجع؟</a:t>
            </a:r>
            <a:endParaRPr lang="en-US" sz="4000" dirty="0">
              <a:solidFill>
                <a:srgbClr val="FFFF00"/>
              </a:solidFill>
              <a:cs typeface="Al Bayan Plain" pitchFamily="2" charset="-78"/>
            </a:endParaRPr>
          </a:p>
        </p:txBody>
      </p:sp>
      <p:sp>
        <p:nvSpPr>
          <p:cNvPr id="3" name="Content Placeholder 2">
            <a:extLst>
              <a:ext uri="{FF2B5EF4-FFF2-40B4-BE49-F238E27FC236}">
                <a16:creationId xmlns:a16="http://schemas.microsoft.com/office/drawing/2014/main" id="{81FF23DD-0BE2-1247-9948-E2E25A868677}"/>
              </a:ext>
            </a:extLst>
          </p:cNvPr>
          <p:cNvSpPr>
            <a:spLocks noGrp="1"/>
          </p:cNvSpPr>
          <p:nvPr>
            <p:ph idx="1"/>
          </p:nvPr>
        </p:nvSpPr>
        <p:spPr/>
        <p:txBody>
          <a:bodyPr>
            <a:normAutofit fontScale="92500"/>
          </a:bodyPr>
          <a:lstStyle/>
          <a:p>
            <a:pPr marL="137160" indent="0">
              <a:buNone/>
            </a:pPr>
            <a:r>
              <a:rPr lang="ar-SA" sz="3200" dirty="0">
                <a:solidFill>
                  <a:srgbClr val="FFFF00"/>
                </a:solidFill>
              </a:rPr>
              <a:t>أربع مبررات:</a:t>
            </a:r>
            <a:endParaRPr lang="ar-SA" sz="3200" dirty="0"/>
          </a:p>
          <a:p>
            <a:pPr marL="651510" indent="-514350">
              <a:buFont typeface="+mj-lt"/>
              <a:buAutoNum type="arabicPeriod"/>
            </a:pPr>
            <a:r>
              <a:rPr lang="ar-SA" sz="3200" dirty="0"/>
              <a:t>لتفادي الانتحال </a:t>
            </a:r>
            <a:r>
              <a:rPr lang="ar-IQ" sz="3200" dirty="0"/>
              <a:t>او </a:t>
            </a:r>
            <a:r>
              <a:rPr lang="ar-SA" sz="3200" dirty="0"/>
              <a:t>الوقوع في </a:t>
            </a:r>
            <a:r>
              <a:rPr lang="ar-IQ" sz="3200" dirty="0"/>
              <a:t>السرقة العلمية(</a:t>
            </a:r>
            <a:r>
              <a:rPr lang="en-US" sz="3200" dirty="0"/>
              <a:t>Plagiarism</a:t>
            </a:r>
            <a:r>
              <a:rPr lang="ar-IQ" sz="3200" dirty="0"/>
              <a:t>) اي </a:t>
            </a:r>
            <a:r>
              <a:rPr lang="ar-IQ" sz="3200" dirty="0">
                <a:latin typeface="Sakkal Majalla" panose="02000000000000000000" pitchFamily="2" charset="-78"/>
              </a:rPr>
              <a:t>ا</a:t>
            </a:r>
            <a:r>
              <a:rPr lang="ar-SA" sz="3200" dirty="0">
                <a:latin typeface="Sakkal Majalla" panose="02000000000000000000" pitchFamily="2" charset="-78"/>
              </a:rPr>
              <a:t>دعاء عمل قام به شخص آخر</a:t>
            </a:r>
            <a:r>
              <a:rPr lang="ar-IQ" sz="3200" dirty="0">
                <a:latin typeface="Sakkal Majalla" panose="02000000000000000000" pitchFamily="2" charset="-78"/>
              </a:rPr>
              <a:t>.</a:t>
            </a:r>
            <a:endParaRPr lang="ar-SA" sz="3200" dirty="0">
              <a:latin typeface="Sakkal Majalla" panose="02000000000000000000" pitchFamily="2" charset="-78"/>
            </a:endParaRPr>
          </a:p>
          <a:p>
            <a:pPr marL="651510" indent="-514350">
              <a:buFont typeface="+mj-lt"/>
              <a:buAutoNum type="arabicPeriod"/>
            </a:pPr>
            <a:r>
              <a:rPr lang="ar-SA" sz="3200" dirty="0"/>
              <a:t>لإعطاء الانطباع بأن ما تدعيه مستند عل</a:t>
            </a:r>
            <a:r>
              <a:rPr lang="ar-IQ" sz="3200" dirty="0"/>
              <a:t>ى</a:t>
            </a:r>
            <a:r>
              <a:rPr lang="ar-SA" sz="3200" dirty="0"/>
              <a:t> دراسات رصينة.</a:t>
            </a:r>
          </a:p>
          <a:p>
            <a:pPr marL="651510" indent="-514350">
              <a:buFont typeface="+mj-lt"/>
              <a:buAutoNum type="arabicPeriod"/>
            </a:pPr>
            <a:r>
              <a:rPr lang="ar-SA" sz="3200" dirty="0"/>
              <a:t>لإعطاء القارئ الفرصة للتحقق من المعلومة التي استندت عليها.</a:t>
            </a:r>
          </a:p>
          <a:p>
            <a:pPr marL="651510" indent="-514350">
              <a:buFont typeface="+mj-lt"/>
              <a:buAutoNum type="arabicPeriod"/>
            </a:pPr>
            <a:r>
              <a:rPr lang="ar-SA" sz="3200" dirty="0"/>
              <a:t>لمساعدة القارئ للرجوع للمرجع الذي اشرت إليه لزيادة اطلاعه.</a:t>
            </a:r>
          </a:p>
          <a:p>
            <a:pPr marL="651510" indent="-514350">
              <a:buFont typeface="+mj-lt"/>
              <a:buAutoNum type="arabicPeriod"/>
            </a:pPr>
            <a:endParaRPr lang="en-US" sz="3200" dirty="0"/>
          </a:p>
        </p:txBody>
      </p:sp>
    </p:spTree>
    <p:extLst>
      <p:ext uri="{BB962C8B-B14F-4D97-AF65-F5344CB8AC3E}">
        <p14:creationId xmlns:p14="http://schemas.microsoft.com/office/powerpoint/2010/main" val="2256527881"/>
      </p:ext>
    </p:extLst>
  </p:cSld>
  <p:clrMapOvr>
    <a:masterClrMapping/>
  </p:clrMapOvr>
  <p:transition spd="slow">
    <p:plus/>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6C7FA-5AC1-4350-B196-F11B8C8E53CB}"/>
              </a:ext>
            </a:extLst>
          </p:cNvPr>
          <p:cNvSpPr>
            <a:spLocks noGrp="1"/>
          </p:cNvSpPr>
          <p:nvPr>
            <p:ph type="title"/>
          </p:nvPr>
        </p:nvSpPr>
        <p:spPr>
          <a:ln>
            <a:solidFill>
              <a:srgbClr val="FF0000"/>
            </a:solidFill>
          </a:ln>
        </p:spPr>
        <p:txBody>
          <a:bodyPr/>
          <a:lstStyle/>
          <a:p>
            <a:r>
              <a:rPr lang="ar-IQ" dirty="0"/>
              <a:t>قواعد التوثيق</a:t>
            </a:r>
            <a:endParaRPr lang="en-US" dirty="0"/>
          </a:p>
        </p:txBody>
      </p:sp>
      <p:sp>
        <p:nvSpPr>
          <p:cNvPr id="3" name="Content Placeholder 2">
            <a:extLst>
              <a:ext uri="{FF2B5EF4-FFF2-40B4-BE49-F238E27FC236}">
                <a16:creationId xmlns:a16="http://schemas.microsoft.com/office/drawing/2014/main" id="{61BEF16D-68BF-4C64-A0DE-5A49AFA003C5}"/>
              </a:ext>
            </a:extLst>
          </p:cNvPr>
          <p:cNvSpPr>
            <a:spLocks noGrp="1"/>
          </p:cNvSpPr>
          <p:nvPr>
            <p:ph idx="1"/>
          </p:nvPr>
        </p:nvSpPr>
        <p:spPr/>
        <p:txBody>
          <a:bodyPr>
            <a:normAutofit/>
          </a:bodyPr>
          <a:lstStyle/>
          <a:p>
            <a:pPr algn="just"/>
            <a:r>
              <a:rPr lang="ar-SA" altLang="en-US" sz="3600" dirty="0">
                <a:cs typeface="+mn-cs"/>
              </a:rPr>
              <a:t>لا يمكن للباحث أن يستغني عن المراجع والمصادر التي يستقي منها معلوماته وبياناته، ومن مقتضيات الأمانة العلمية أن يوثق الباحث هذه المعلومات والبيانات التي يأخذها من الغير، ويشمل التوثيق: التوثيق بالهامش، والتوثيق بقائمة المراجع:</a:t>
            </a:r>
          </a:p>
          <a:p>
            <a:pPr algn="just"/>
            <a:endParaRPr lang="en-US" sz="3600" dirty="0">
              <a:cs typeface="+mn-cs"/>
            </a:endParaRPr>
          </a:p>
        </p:txBody>
      </p:sp>
    </p:spTree>
    <p:extLst>
      <p:ext uri="{BB962C8B-B14F-4D97-AF65-F5344CB8AC3E}">
        <p14:creationId xmlns:p14="http://schemas.microsoft.com/office/powerpoint/2010/main" val="1102963394"/>
      </p:ext>
    </p:extLst>
  </p:cSld>
  <p:clrMapOvr>
    <a:masterClrMapping/>
  </p:clrMapOvr>
  <p:transition spd="slow">
    <p:plus/>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49E57-719F-8042-B52B-72C4E113602E}"/>
              </a:ext>
            </a:extLst>
          </p:cNvPr>
          <p:cNvSpPr>
            <a:spLocks noGrp="1"/>
          </p:cNvSpPr>
          <p:nvPr>
            <p:ph type="title"/>
          </p:nvPr>
        </p:nvSpPr>
        <p:spPr/>
        <p:txBody>
          <a:bodyPr/>
          <a:lstStyle/>
          <a:p>
            <a:pPr algn="r"/>
            <a:r>
              <a:rPr lang="ar-SA" dirty="0">
                <a:solidFill>
                  <a:srgbClr val="FFFF00"/>
                </a:solidFill>
              </a:rPr>
              <a:t>ما نوع المراجع التي تستشهد بها؟</a:t>
            </a:r>
            <a:endParaRPr lang="en-US" dirty="0">
              <a:solidFill>
                <a:srgbClr val="FFFF00"/>
              </a:solidFill>
            </a:endParaRPr>
          </a:p>
        </p:txBody>
      </p:sp>
      <p:sp>
        <p:nvSpPr>
          <p:cNvPr id="3" name="Content Placeholder 2">
            <a:extLst>
              <a:ext uri="{FF2B5EF4-FFF2-40B4-BE49-F238E27FC236}">
                <a16:creationId xmlns:a16="http://schemas.microsoft.com/office/drawing/2014/main" id="{96952D77-08C0-D240-821E-F7810B777372}"/>
              </a:ext>
            </a:extLst>
          </p:cNvPr>
          <p:cNvSpPr>
            <a:spLocks noGrp="1"/>
          </p:cNvSpPr>
          <p:nvPr>
            <p:ph idx="1"/>
          </p:nvPr>
        </p:nvSpPr>
        <p:spPr/>
        <p:txBody>
          <a:bodyPr>
            <a:normAutofit lnSpcReduction="10000"/>
          </a:bodyPr>
          <a:lstStyle/>
          <a:p>
            <a:pPr marL="651510" indent="-514350">
              <a:buFont typeface="+mj-lt"/>
              <a:buAutoNum type="arabicPeriod"/>
            </a:pPr>
            <a:r>
              <a:rPr lang="ar-SA" sz="3200" dirty="0"/>
              <a:t>المصادر المُحكمة.</a:t>
            </a:r>
          </a:p>
          <a:p>
            <a:pPr marL="651510" indent="-514350">
              <a:buFont typeface="+mj-lt"/>
              <a:buAutoNum type="arabicPeriod"/>
            </a:pPr>
            <a:r>
              <a:rPr lang="ar-SA" sz="3200" dirty="0"/>
              <a:t>الأفضلية: </a:t>
            </a:r>
          </a:p>
          <a:p>
            <a:pPr marL="457200" lvl="1" indent="0">
              <a:buNone/>
            </a:pPr>
            <a:r>
              <a:rPr lang="ar-SA" sz="3200" dirty="0"/>
              <a:t>	</a:t>
            </a:r>
            <a:r>
              <a:rPr lang="ar-SA" sz="3200" dirty="0" err="1"/>
              <a:t>أ</a:t>
            </a:r>
            <a:r>
              <a:rPr lang="ar-SA" sz="3200" dirty="0"/>
              <a:t>. مقالة في دورية (ورقية أو إلكترونية).</a:t>
            </a:r>
          </a:p>
          <a:p>
            <a:pPr marL="457200" lvl="1" indent="0">
              <a:buNone/>
            </a:pPr>
            <a:r>
              <a:rPr lang="ar-SA" sz="3200" dirty="0"/>
              <a:t>	ب. كتاب مرجع</a:t>
            </a:r>
            <a:r>
              <a:rPr lang="ar-IQ" sz="3200" dirty="0"/>
              <a:t>ي</a:t>
            </a:r>
            <a:r>
              <a:rPr lang="ar-SA" sz="3200" dirty="0"/>
              <a:t> في تخصصه.</a:t>
            </a:r>
          </a:p>
          <a:p>
            <a:pPr marL="457200" lvl="1" indent="0">
              <a:buNone/>
            </a:pPr>
            <a:r>
              <a:rPr lang="ar-SA" sz="3200" dirty="0"/>
              <a:t>	</a:t>
            </a:r>
            <a:r>
              <a:rPr lang="ar-SA" sz="3200" dirty="0" err="1"/>
              <a:t>ج</a:t>
            </a:r>
            <a:r>
              <a:rPr lang="ar-SA" sz="3200" dirty="0"/>
              <a:t>ـ. الأطروحات</a:t>
            </a:r>
          </a:p>
          <a:p>
            <a:pPr marL="457200" lvl="1" indent="0">
              <a:buNone/>
            </a:pPr>
            <a:r>
              <a:rPr lang="ar-SA" sz="3200" dirty="0"/>
              <a:t>	د. أوراق في مؤتمرات علمية.</a:t>
            </a:r>
          </a:p>
          <a:p>
            <a:pPr marL="651510" indent="-514350">
              <a:buFont typeface="+mj-lt"/>
              <a:buAutoNum type="arabicPeriod"/>
            </a:pPr>
            <a:r>
              <a:rPr lang="ar-SA" sz="3200" dirty="0"/>
              <a:t>ابتعد ما أمكن عن الاستشهاد من المصادر غير الموثقة (الجرائد والمجلات ومواقع الانترنت ونحوها)  إلا </a:t>
            </a:r>
            <a:r>
              <a:rPr lang="ar-IQ" sz="3200" dirty="0"/>
              <a:t> للضرورة القصوى.</a:t>
            </a:r>
            <a:r>
              <a:rPr lang="ar-SA" sz="3200" dirty="0"/>
              <a:t> </a:t>
            </a:r>
          </a:p>
          <a:p>
            <a:pPr marL="651510" indent="-514350">
              <a:buFont typeface="+mj-lt"/>
              <a:buAutoNum type="arabicPeriod"/>
            </a:pPr>
            <a:endParaRPr lang="en-US" sz="3200" dirty="0"/>
          </a:p>
        </p:txBody>
      </p:sp>
    </p:spTree>
    <p:extLst>
      <p:ext uri="{BB962C8B-B14F-4D97-AF65-F5344CB8AC3E}">
        <p14:creationId xmlns:p14="http://schemas.microsoft.com/office/powerpoint/2010/main" val="3158120287"/>
      </p:ext>
    </p:extLst>
  </p:cSld>
  <p:clrMapOvr>
    <a:masterClrMapping/>
  </p:clrMapOvr>
  <p:transition spd="slow">
    <p:plus/>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6C02C-5B31-4F46-87C5-6ADDFFF11926}"/>
              </a:ext>
            </a:extLst>
          </p:cNvPr>
          <p:cNvSpPr>
            <a:spLocks noGrp="1"/>
          </p:cNvSpPr>
          <p:nvPr>
            <p:ph type="title"/>
          </p:nvPr>
        </p:nvSpPr>
        <p:spPr>
          <a:xfrm>
            <a:off x="457200" y="381000"/>
            <a:ext cx="8229600" cy="1143000"/>
          </a:xfrm>
        </p:spPr>
        <p:txBody>
          <a:bodyPr/>
          <a:lstStyle/>
          <a:p>
            <a:pPr algn="r"/>
            <a:r>
              <a:rPr lang="ar-SA" dirty="0">
                <a:solidFill>
                  <a:srgbClr val="FFFF00"/>
                </a:solidFill>
              </a:rPr>
              <a:t>٦ أخطاء شائعة في الاستشهاد</a:t>
            </a:r>
            <a:endParaRPr lang="en-US" dirty="0">
              <a:solidFill>
                <a:srgbClr val="FFFF00"/>
              </a:solidFill>
            </a:endParaRPr>
          </a:p>
        </p:txBody>
      </p:sp>
      <p:sp>
        <p:nvSpPr>
          <p:cNvPr id="3" name="Content Placeholder 2">
            <a:extLst>
              <a:ext uri="{FF2B5EF4-FFF2-40B4-BE49-F238E27FC236}">
                <a16:creationId xmlns:a16="http://schemas.microsoft.com/office/drawing/2014/main" id="{DC5C4E3D-B574-7E48-A67D-D0080458358E}"/>
              </a:ext>
            </a:extLst>
          </p:cNvPr>
          <p:cNvSpPr>
            <a:spLocks noGrp="1"/>
          </p:cNvSpPr>
          <p:nvPr>
            <p:ph idx="1"/>
          </p:nvPr>
        </p:nvSpPr>
        <p:spPr>
          <a:xfrm>
            <a:off x="228600" y="1905000"/>
            <a:ext cx="8458200" cy="4709160"/>
          </a:xfrm>
        </p:spPr>
        <p:txBody>
          <a:bodyPr>
            <a:normAutofit/>
          </a:bodyPr>
          <a:lstStyle/>
          <a:p>
            <a:pPr marL="651510" indent="-514350">
              <a:buFont typeface="+mj-lt"/>
              <a:buAutoNum type="arabicPeriod"/>
            </a:pPr>
            <a:r>
              <a:rPr lang="ar-SA" sz="3200" dirty="0"/>
              <a:t>الاستشهاد بفكرة عامة (لا حاجة للاستشهاد هنا).</a:t>
            </a:r>
            <a:endParaRPr lang="en-US" sz="3200" dirty="0"/>
          </a:p>
          <a:p>
            <a:pPr marL="651510" indent="-514350">
              <a:buFont typeface="+mj-lt"/>
              <a:buAutoNum type="arabicPeriod"/>
            </a:pPr>
            <a:r>
              <a:rPr lang="ar-SA" sz="3200" dirty="0"/>
              <a:t>الاعتماد علي مرجع تكثر الرجوع إليه.</a:t>
            </a:r>
            <a:endParaRPr lang="en-US" sz="3200" dirty="0"/>
          </a:p>
          <a:p>
            <a:pPr marL="651510" indent="-514350">
              <a:buFont typeface="+mj-lt"/>
              <a:buAutoNum type="arabicPeriod"/>
            </a:pPr>
            <a:r>
              <a:rPr lang="ar-SA" sz="3200" dirty="0"/>
              <a:t>الاقتباس الحرفي دون حاجة.</a:t>
            </a:r>
            <a:endParaRPr lang="en-US" sz="3200" dirty="0"/>
          </a:p>
          <a:p>
            <a:pPr marL="651510" indent="-514350">
              <a:buFont typeface="+mj-lt"/>
              <a:buAutoNum type="arabicPeriod"/>
            </a:pPr>
            <a:r>
              <a:rPr lang="ar-SA" sz="3200" dirty="0"/>
              <a:t>الاكثار من "نقلا عن ...".</a:t>
            </a:r>
          </a:p>
          <a:p>
            <a:pPr marL="651510" indent="-514350">
              <a:buFont typeface="+mj-lt"/>
              <a:buAutoNum type="arabicPeriod"/>
            </a:pPr>
            <a:r>
              <a:rPr lang="ar-SA" sz="3200" dirty="0"/>
              <a:t>ذكر المصدر بعيدا عن موضع الاستشهاد.</a:t>
            </a:r>
          </a:p>
          <a:p>
            <a:pPr marL="651510" indent="-514350">
              <a:buFont typeface="+mj-lt"/>
              <a:buAutoNum type="arabicPeriod"/>
            </a:pPr>
            <a:r>
              <a:rPr lang="ar-SA" sz="3200" dirty="0"/>
              <a:t>ذكر مصدر في المراجع لم يذكر في المتن والعكس.</a:t>
            </a:r>
          </a:p>
          <a:p>
            <a:pPr marL="651510" indent="-514350">
              <a:buFont typeface="+mj-lt"/>
              <a:buAutoNum type="arabicPeriod"/>
            </a:pPr>
            <a:endParaRPr lang="en-US" sz="3200" dirty="0"/>
          </a:p>
        </p:txBody>
      </p:sp>
    </p:spTree>
    <p:extLst>
      <p:ext uri="{BB962C8B-B14F-4D97-AF65-F5344CB8AC3E}">
        <p14:creationId xmlns:p14="http://schemas.microsoft.com/office/powerpoint/2010/main" val="3529037115"/>
      </p:ext>
    </p:extLst>
  </p:cSld>
  <p:clrMapOvr>
    <a:masterClrMapping/>
  </p:clrMapOvr>
  <p:transition spd="slow">
    <p:plus/>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E369-85B4-4F6D-91A9-DA07668B9677}"/>
              </a:ext>
            </a:extLst>
          </p:cNvPr>
          <p:cNvSpPr>
            <a:spLocks noGrp="1"/>
          </p:cNvSpPr>
          <p:nvPr>
            <p:ph type="title"/>
          </p:nvPr>
        </p:nvSpPr>
        <p:spPr/>
        <p:txBody>
          <a:bodyPr/>
          <a:lstStyle/>
          <a:p>
            <a:r>
              <a:rPr lang="ar-IQ" dirty="0"/>
              <a:t>اعمال تتطلب طرق خاصة في التوثيق</a:t>
            </a:r>
            <a:endParaRPr lang="en-US" dirty="0"/>
          </a:p>
        </p:txBody>
      </p:sp>
      <p:sp>
        <p:nvSpPr>
          <p:cNvPr id="3" name="Content Placeholder 2">
            <a:extLst>
              <a:ext uri="{FF2B5EF4-FFF2-40B4-BE49-F238E27FC236}">
                <a16:creationId xmlns:a16="http://schemas.microsoft.com/office/drawing/2014/main" id="{99183DFA-072B-4D4A-83C0-F6D5464A50AF}"/>
              </a:ext>
            </a:extLst>
          </p:cNvPr>
          <p:cNvSpPr>
            <a:spLocks noGrp="1"/>
          </p:cNvSpPr>
          <p:nvPr>
            <p:ph idx="1"/>
          </p:nvPr>
        </p:nvSpPr>
        <p:spPr>
          <a:xfrm>
            <a:off x="457200" y="1219200"/>
            <a:ext cx="8229600" cy="5105400"/>
          </a:xfrm>
        </p:spPr>
        <p:txBody>
          <a:bodyPr>
            <a:normAutofit/>
          </a:bodyPr>
          <a:lstStyle/>
          <a:p>
            <a:pPr algn="just"/>
            <a:r>
              <a:rPr lang="ar-IQ" sz="3300" dirty="0">
                <a:cs typeface="+mn-cs"/>
              </a:rPr>
              <a:t>المقابلات المنشورة:</a:t>
            </a:r>
          </a:p>
          <a:p>
            <a:pPr lvl="1" algn="just"/>
            <a:r>
              <a:rPr lang="ar-IQ" sz="3300" dirty="0">
                <a:cs typeface="+mn-cs"/>
              </a:rPr>
              <a:t>مقابلات منشورة-التي تظهر في مجلة او صحيفة او بث اذاعي مسجل او برنامج او حلقة او فيديو على يوتيوب او تسجيل صوتي ولتوثيقها لابد من اتباع تنسيق نوع المرجع</a:t>
            </a:r>
          </a:p>
          <a:p>
            <a:pPr lvl="1" algn="just"/>
            <a:r>
              <a:rPr lang="ar-IQ" sz="3300" dirty="0">
                <a:cs typeface="+mn-cs"/>
              </a:rPr>
              <a:t>مقابلات شخصية-احد وسائل الحصول على المعلومات التي تدعم البحث(مثال بريد الكتروني لمؤلف تستفسر فيه عن عمله المنشور وتوثق كتواصل شخصي</a:t>
            </a:r>
          </a:p>
          <a:p>
            <a:endParaRPr lang="en-US" sz="3300" dirty="0"/>
          </a:p>
        </p:txBody>
      </p:sp>
    </p:spTree>
    <p:extLst>
      <p:ext uri="{BB962C8B-B14F-4D97-AF65-F5344CB8AC3E}">
        <p14:creationId xmlns:p14="http://schemas.microsoft.com/office/powerpoint/2010/main" val="1264611293"/>
      </p:ext>
    </p:extLst>
  </p:cSld>
  <p:clrMapOvr>
    <a:masterClrMapping/>
  </p:clrMapOvr>
  <p:transition spd="slow">
    <p:plus/>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19780</TotalTime>
  <Words>2974</Words>
  <Application>Microsoft Office PowerPoint</Application>
  <PresentationFormat>On-screen Show (4:3)</PresentationFormat>
  <Paragraphs>209</Paragraphs>
  <Slides>49</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49</vt:i4>
      </vt:variant>
    </vt:vector>
  </HeadingPairs>
  <TitlesOfParts>
    <vt:vector size="62" baseType="lpstr">
      <vt:lpstr>Al Bayan</vt:lpstr>
      <vt:lpstr>Al Tarikh</vt:lpstr>
      <vt:lpstr>Arial</vt:lpstr>
      <vt:lpstr>Book Antiqua</vt:lpstr>
      <vt:lpstr>Calibri</vt:lpstr>
      <vt:lpstr>Lucida Sans</vt:lpstr>
      <vt:lpstr>Sakkal Majalla</vt:lpstr>
      <vt:lpstr>Simplified Arabic</vt:lpstr>
      <vt:lpstr>Times New Roman</vt:lpstr>
      <vt:lpstr>Wingdings</vt:lpstr>
      <vt:lpstr>Wingdings 2</vt:lpstr>
      <vt:lpstr>Wingdings 3</vt:lpstr>
      <vt:lpstr>Apex</vt:lpstr>
      <vt:lpstr>PowerPoint Presentation</vt:lpstr>
      <vt:lpstr>التوثيق</vt:lpstr>
      <vt:lpstr>PowerPoint Presentation</vt:lpstr>
      <vt:lpstr>PowerPoint Presentation</vt:lpstr>
      <vt:lpstr>لماذا نحتاج لتوثيق المراجع؟</vt:lpstr>
      <vt:lpstr>قواعد التوثيق</vt:lpstr>
      <vt:lpstr>ما نوع المراجع التي تستشهد بها؟</vt:lpstr>
      <vt:lpstr>٦ أخطاء شائعة في الاستشهاد</vt:lpstr>
      <vt:lpstr>اعمال تتطلب طرق خاصة في التوثيق</vt:lpstr>
      <vt:lpstr>اعمال تتطلب طرق خاصة في التوثيق</vt:lpstr>
      <vt:lpstr>اعمال تتطلب طرق خاصة في التوثيق</vt:lpstr>
      <vt:lpstr>طرق التوثيق </vt:lpstr>
      <vt:lpstr>طرق التوثيق</vt:lpstr>
      <vt:lpstr>PowerPoint Presentation</vt:lpstr>
      <vt:lpstr>PowerPoint Presentation</vt:lpstr>
      <vt:lpstr>أين يكون التوثيق؟</vt:lpstr>
      <vt:lpstr>PowerPoint Presentation</vt:lpstr>
      <vt:lpstr>طريقة كتابة المصدر في المتن بطريقة APA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(كتب، معاجم، مراجع، كتب محررة) </vt:lpstr>
      <vt:lpstr>PowerPoint Presentation</vt:lpstr>
      <vt:lpstr>PowerPoint Presentation</vt:lpstr>
      <vt:lpstr>PowerPoint Presentation</vt:lpstr>
      <vt:lpstr>PowerPoint Presentation</vt:lpstr>
      <vt:lpstr>إضافة doi أو URL</vt:lpstr>
      <vt:lpstr>PowerPoint Presentation</vt:lpstr>
      <vt:lpstr>PowerPoint Presentation</vt:lpstr>
      <vt:lpstr>PowerPoint Presentation</vt:lpstr>
      <vt:lpstr>دعوة</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كيف تعد دراسة تربوية ؟</dc:title>
  <dc:creator>Me</dc:creator>
  <cp:lastModifiedBy>ryzn rip</cp:lastModifiedBy>
  <cp:revision>395</cp:revision>
  <cp:lastPrinted>2013-11-09T16:37:29Z</cp:lastPrinted>
  <dcterms:created xsi:type="dcterms:W3CDTF">2012-06-01T05:12:46Z</dcterms:created>
  <dcterms:modified xsi:type="dcterms:W3CDTF">2023-11-14T17:58:36Z</dcterms:modified>
</cp:coreProperties>
</file>