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sldIdLst>
    <p:sldId id="295" r:id="rId2"/>
    <p:sldId id="294" r:id="rId3"/>
    <p:sldId id="257" r:id="rId4"/>
    <p:sldId id="258" r:id="rId5"/>
    <p:sldId id="279" r:id="rId6"/>
    <p:sldId id="282" r:id="rId7"/>
    <p:sldId id="283" r:id="rId8"/>
    <p:sldId id="281" r:id="rId9"/>
    <p:sldId id="284" r:id="rId10"/>
    <p:sldId id="285" r:id="rId11"/>
    <p:sldId id="260" r:id="rId12"/>
    <p:sldId id="263" r:id="rId13"/>
    <p:sldId id="261" r:id="rId14"/>
    <p:sldId id="264" r:id="rId15"/>
    <p:sldId id="265" r:id="rId16"/>
    <p:sldId id="266" r:id="rId17"/>
    <p:sldId id="267" r:id="rId18"/>
    <p:sldId id="268" r:id="rId19"/>
    <p:sldId id="269" r:id="rId20"/>
    <p:sldId id="288" r:id="rId21"/>
    <p:sldId id="289" r:id="rId22"/>
    <p:sldId id="290" r:id="rId23"/>
    <p:sldId id="291" r:id="rId24"/>
    <p:sldId id="292" r:id="rId25"/>
    <p:sldId id="293" r:id="rId26"/>
    <p:sldId id="287" r:id="rId27"/>
    <p:sldId id="286" r:id="rId28"/>
    <p:sldId id="27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866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117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173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5535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1469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5375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434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1254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0649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502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5677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146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807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982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645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886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083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12/19/2023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5280721"/>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1340" y="18946"/>
            <a:ext cx="10625353" cy="6839054"/>
          </a:xfrm>
          <a:prstGeom prst="rect">
            <a:avLst/>
          </a:prstGeom>
        </p:spPr>
      </p:pic>
    </p:spTree>
    <p:extLst>
      <p:ext uri="{BB962C8B-B14F-4D97-AF65-F5344CB8AC3E}">
        <p14:creationId xmlns:p14="http://schemas.microsoft.com/office/powerpoint/2010/main" val="346248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163" y="473501"/>
            <a:ext cx="7966102" cy="5651397"/>
          </a:xfrm>
          <a:prstGeom prst="rect">
            <a:avLst/>
          </a:prstGeom>
        </p:spPr>
      </p:pic>
    </p:spTree>
    <p:extLst>
      <p:ext uri="{BB962C8B-B14F-4D97-AF65-F5344CB8AC3E}">
        <p14:creationId xmlns:p14="http://schemas.microsoft.com/office/powerpoint/2010/main" val="2310916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026" y="526196"/>
            <a:ext cx="9784935" cy="5693866"/>
          </a:xfrm>
          <a:prstGeom prst="rect">
            <a:avLst/>
          </a:prstGeom>
        </p:spPr>
        <p:txBody>
          <a:bodyPr wrap="square">
            <a:spAutoFit/>
          </a:bodyPr>
          <a:lstStyle/>
          <a:p>
            <a:r>
              <a:rPr lang="en-US" sz="2800" b="1" i="1" u="sng" dirty="0">
                <a:solidFill>
                  <a:srgbClr val="FFFF00"/>
                </a:solidFill>
              </a:rPr>
              <a:t>Applications of CBCT in endodontics</a:t>
            </a:r>
          </a:p>
          <a:p>
            <a:endParaRPr lang="en-US" sz="2400" dirty="0"/>
          </a:p>
          <a:p>
            <a:r>
              <a:rPr lang="en-US" sz="2400" dirty="0"/>
              <a:t>CBCT systems are available that provide small field of view images at low dose with sufficient spatial resolution for applications in endodontic diagnosis, treatment guidance, and post treatment evaluation</a:t>
            </a:r>
          </a:p>
          <a:p>
            <a:endParaRPr lang="en-US" sz="2400" dirty="0"/>
          </a:p>
          <a:p>
            <a:r>
              <a:rPr lang="en-US" sz="2400" dirty="0"/>
              <a:t>The potential benefits of CBCT in endodontics are vast especially where the anatomy being assessed is complex. </a:t>
            </a:r>
          </a:p>
          <a:p>
            <a:r>
              <a:rPr lang="en-US" sz="2400" dirty="0"/>
              <a:t> However, the higher effective dose of ionizing radiation in comparison with conventional two-dimensional radiographs is not justifiable in every case.</a:t>
            </a:r>
          </a:p>
          <a:p>
            <a:r>
              <a:rPr lang="en-US" sz="2400" dirty="0"/>
              <a:t> Generally, the application of CBCT in endodontics should be limited to the evaluation and management of complex endodontic conditions which will be named here</a:t>
            </a:r>
          </a:p>
        </p:txBody>
      </p:sp>
    </p:spTree>
    <p:extLst>
      <p:ext uri="{BB962C8B-B14F-4D97-AF65-F5344CB8AC3E}">
        <p14:creationId xmlns:p14="http://schemas.microsoft.com/office/powerpoint/2010/main" val="3565171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114" y="535069"/>
            <a:ext cx="11152262" cy="3108543"/>
          </a:xfrm>
          <a:prstGeom prst="rect">
            <a:avLst/>
          </a:prstGeom>
        </p:spPr>
        <p:txBody>
          <a:bodyPr wrap="square">
            <a:spAutoFit/>
          </a:bodyPr>
          <a:lstStyle/>
          <a:p>
            <a:r>
              <a:rPr lang="en-US" sz="2800" b="1" i="1" u="sng" dirty="0">
                <a:solidFill>
                  <a:srgbClr val="FFFF00"/>
                </a:solidFill>
              </a:rPr>
              <a:t>1) Detection of apical periodontitis</a:t>
            </a:r>
          </a:p>
          <a:p>
            <a:endParaRPr lang="en-US" sz="2400" dirty="0"/>
          </a:p>
          <a:p>
            <a:r>
              <a:rPr lang="en-US" sz="2400" dirty="0"/>
              <a:t>In this regard CBCT is significantly more accurate and sensitive than conventional radiography in the identification of apical periodontitis in humans,  </a:t>
            </a:r>
            <a:r>
              <a:rPr lang="en-US" sz="2400" dirty="0" err="1"/>
              <a:t>periapical</a:t>
            </a:r>
            <a:r>
              <a:rPr lang="en-US" sz="2400" dirty="0"/>
              <a:t> bone destruction associated with endodontic infection can be identified using CBCT before the evidence of their existence becomes identifiable on conventional radiographs. </a:t>
            </a:r>
          </a:p>
          <a:p>
            <a:endParaRPr lang="en-US" sz="2400" dirty="0"/>
          </a:p>
        </p:txBody>
      </p:sp>
    </p:spTree>
    <p:extLst>
      <p:ext uri="{BB962C8B-B14F-4D97-AF65-F5344CB8AC3E}">
        <p14:creationId xmlns:p14="http://schemas.microsoft.com/office/powerpoint/2010/main" val="123442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134" y="980993"/>
            <a:ext cx="11100385" cy="2037683"/>
          </a:xfrm>
          <a:prstGeom prst="rect">
            <a:avLst/>
          </a:prstGeom>
        </p:spPr>
      </p:pic>
      <p:sp>
        <p:nvSpPr>
          <p:cNvPr id="3" name="Rectangle 2"/>
          <p:cNvSpPr/>
          <p:nvPr/>
        </p:nvSpPr>
        <p:spPr>
          <a:xfrm>
            <a:off x="2586526" y="4182317"/>
            <a:ext cx="7249683" cy="1754326"/>
          </a:xfrm>
          <a:prstGeom prst="rect">
            <a:avLst/>
          </a:prstGeom>
        </p:spPr>
        <p:txBody>
          <a:bodyPr wrap="square">
            <a:spAutoFit/>
          </a:bodyPr>
          <a:lstStyle/>
          <a:p>
            <a:pPr marL="342900" indent="-342900">
              <a:buAutoNum type="alphaUcParenR"/>
            </a:pPr>
            <a:r>
              <a:rPr lang="en-US" dirty="0"/>
              <a:t>A panoramic image of a patient complaining of dull pain two years after root canal therapy  of the right maxillary first molar. The apical periodontitis around the apex of the MB root.</a:t>
            </a:r>
          </a:p>
          <a:p>
            <a:pPr marL="342900" indent="-342900">
              <a:buAutoNum type="alphaUcParenR"/>
            </a:pPr>
            <a:r>
              <a:rPr lang="en-US" dirty="0"/>
              <a:t> Axial CBCT scanning of the maxillary right quadrant showing the undetected and untreated second </a:t>
            </a:r>
            <a:r>
              <a:rPr lang="en-US" dirty="0" err="1"/>
              <a:t>mesiobuccal</a:t>
            </a:r>
            <a:r>
              <a:rPr lang="en-US" dirty="0"/>
              <a:t> canal </a:t>
            </a:r>
          </a:p>
        </p:txBody>
      </p:sp>
    </p:spTree>
    <p:extLst>
      <p:ext uri="{BB962C8B-B14F-4D97-AF65-F5344CB8AC3E}">
        <p14:creationId xmlns:p14="http://schemas.microsoft.com/office/powerpoint/2010/main" val="3760443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836" y="380630"/>
            <a:ext cx="9938759" cy="5755422"/>
          </a:xfrm>
          <a:prstGeom prst="rect">
            <a:avLst/>
          </a:prstGeom>
        </p:spPr>
        <p:txBody>
          <a:bodyPr wrap="square">
            <a:spAutoFit/>
          </a:bodyPr>
          <a:lstStyle/>
          <a:p>
            <a:r>
              <a:rPr lang="en-US" sz="2800" b="1" i="1" u="sng" dirty="0">
                <a:solidFill>
                  <a:srgbClr val="FFFF00"/>
                </a:solidFill>
              </a:rPr>
              <a:t>2) Assessment of Potential surgical sites</a:t>
            </a:r>
          </a:p>
          <a:p>
            <a:endParaRPr lang="en-US" sz="2800" b="1" i="1" u="sng" dirty="0">
              <a:solidFill>
                <a:srgbClr val="FFFF00"/>
              </a:solidFill>
            </a:endParaRPr>
          </a:p>
          <a:p>
            <a:r>
              <a:rPr lang="en-US" sz="2400" dirty="0"/>
              <a:t>CBCT is an extremely useful tool in the planning of surgical endodontic treatment. </a:t>
            </a:r>
          </a:p>
          <a:p>
            <a:endParaRPr lang="en-US" sz="2400" dirty="0"/>
          </a:p>
          <a:p>
            <a:r>
              <a:rPr lang="en-US" sz="2400" dirty="0"/>
              <a:t>The spatial relationship of the specific tooth root(s) undergoing the surgical procedure (and the associated bony destruction) to adjacent anatomical structures such as the maxillary sinuses, the inferior dental nerve canal and the mental foramen can be precisely assessed.  </a:t>
            </a:r>
          </a:p>
          <a:p>
            <a:endParaRPr lang="en-US" sz="2400" dirty="0"/>
          </a:p>
          <a:p>
            <a:r>
              <a:rPr lang="en-US" sz="2400" dirty="0"/>
              <a:t>The presence or absence of the maxillary sinus between the roots could be presented, and the distance between the cortical plate and the palatal root apex could be measured (Figure 2).</a:t>
            </a:r>
          </a:p>
          <a:p>
            <a:endParaRPr lang="en-US" sz="2400" dirty="0"/>
          </a:p>
        </p:txBody>
      </p:sp>
    </p:spTree>
    <p:extLst>
      <p:ext uri="{BB962C8B-B14F-4D97-AF65-F5344CB8AC3E}">
        <p14:creationId xmlns:p14="http://schemas.microsoft.com/office/powerpoint/2010/main" val="3565813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1221" y="-113144"/>
            <a:ext cx="8317628" cy="4411679"/>
          </a:xfrm>
          <a:prstGeom prst="rect">
            <a:avLst/>
          </a:prstGeom>
        </p:spPr>
      </p:pic>
      <p:sp>
        <p:nvSpPr>
          <p:cNvPr id="3" name="Rectangle 2"/>
          <p:cNvSpPr/>
          <p:nvPr/>
        </p:nvSpPr>
        <p:spPr>
          <a:xfrm>
            <a:off x="1572425" y="4248628"/>
            <a:ext cx="7383568" cy="2585323"/>
          </a:xfrm>
          <a:prstGeom prst="rect">
            <a:avLst/>
          </a:prstGeom>
        </p:spPr>
        <p:txBody>
          <a:bodyPr wrap="square">
            <a:spAutoFit/>
          </a:bodyPr>
          <a:lstStyle/>
          <a:p>
            <a:endParaRPr lang="en-US" dirty="0"/>
          </a:p>
          <a:p>
            <a:r>
              <a:rPr lang="en-US" dirty="0"/>
              <a:t>A) Cross-sectional CBCT view showing the extrusion of sealer after root canal therapy (RCT) of the left maxillary first molar. This image also represents the anatomical relation of roots and maxillary sinus. B) Note the extrusion of the sealer through the </a:t>
            </a:r>
            <a:r>
              <a:rPr lang="en-US" dirty="0" err="1"/>
              <a:t>periapical</a:t>
            </a:r>
            <a:r>
              <a:rPr lang="en-US" dirty="0"/>
              <a:t> lesion into the maxillary sinus. C) Anatomical relation of roots and buccal/palatal cortical plates. D) Three-dimensional reconstruction</a:t>
            </a:r>
          </a:p>
          <a:p>
            <a:endParaRPr lang="en-US" dirty="0"/>
          </a:p>
        </p:txBody>
      </p:sp>
    </p:spTree>
    <p:extLst>
      <p:ext uri="{BB962C8B-B14F-4D97-AF65-F5344CB8AC3E}">
        <p14:creationId xmlns:p14="http://schemas.microsoft.com/office/powerpoint/2010/main" val="853050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352" y="365880"/>
            <a:ext cx="9736509" cy="1569660"/>
          </a:xfrm>
          <a:prstGeom prst="rect">
            <a:avLst/>
          </a:prstGeom>
        </p:spPr>
        <p:txBody>
          <a:bodyPr wrap="square">
            <a:spAutoFit/>
          </a:bodyPr>
          <a:lstStyle/>
          <a:p>
            <a:r>
              <a:rPr lang="en-US" sz="2400" b="1" i="1" u="sng" dirty="0">
                <a:solidFill>
                  <a:srgbClr val="FFFF00"/>
                </a:solidFill>
              </a:rPr>
              <a:t>C)Assessment of traumatic dental injuries</a:t>
            </a:r>
          </a:p>
          <a:p>
            <a:endParaRPr lang="en-US" sz="2400" dirty="0"/>
          </a:p>
          <a:p>
            <a:r>
              <a:rPr lang="en-US" sz="2400" dirty="0"/>
              <a:t>CBCT provides valuable information regarding the detection of type and severity of traumatic dental injuries</a:t>
            </a:r>
          </a:p>
        </p:txBody>
      </p:sp>
      <p:pic>
        <p:nvPicPr>
          <p:cNvPr id="3" name="Picture 2"/>
          <p:cNvPicPr>
            <a:picLocks noChangeAspect="1"/>
          </p:cNvPicPr>
          <p:nvPr/>
        </p:nvPicPr>
        <p:blipFill>
          <a:blip r:embed="rId2"/>
          <a:stretch>
            <a:fillRect/>
          </a:stretch>
        </p:blipFill>
        <p:spPr>
          <a:xfrm>
            <a:off x="316195" y="1986450"/>
            <a:ext cx="10766054" cy="2825232"/>
          </a:xfrm>
          <a:prstGeom prst="rect">
            <a:avLst/>
          </a:prstGeom>
        </p:spPr>
      </p:pic>
      <p:sp>
        <p:nvSpPr>
          <p:cNvPr id="4" name="Rectangle 3"/>
          <p:cNvSpPr/>
          <p:nvPr/>
        </p:nvSpPr>
        <p:spPr>
          <a:xfrm>
            <a:off x="726394" y="4593994"/>
            <a:ext cx="9246550" cy="1754326"/>
          </a:xfrm>
          <a:prstGeom prst="rect">
            <a:avLst/>
          </a:prstGeom>
        </p:spPr>
        <p:txBody>
          <a:bodyPr wrap="square">
            <a:spAutoFit/>
          </a:bodyPr>
          <a:lstStyle/>
          <a:p>
            <a:endParaRPr lang="en-US" dirty="0"/>
          </a:p>
          <a:p>
            <a:pPr marL="342900" indent="-342900">
              <a:buAutoNum type="alphaUcParenR"/>
            </a:pPr>
            <a:r>
              <a:rPr lang="en-US" dirty="0"/>
              <a:t>CBCT view shows a tiny horizontal root fracture on the buccal surface of the maxillary left central incisor caused by impact trauma</a:t>
            </a:r>
          </a:p>
          <a:p>
            <a:r>
              <a:rPr lang="en-US" dirty="0"/>
              <a:t> B and C) Note the two separate </a:t>
            </a:r>
            <a:r>
              <a:rPr lang="en-US" dirty="0" err="1"/>
              <a:t>periradicular</a:t>
            </a:r>
            <a:r>
              <a:rPr lang="en-US" dirty="0"/>
              <a:t> lesions in the apical area (arrow) and adjacent to the fracture line (arrow head) due to tooth necrosis;</a:t>
            </a:r>
          </a:p>
          <a:p>
            <a:r>
              <a:rPr lang="en-US" dirty="0"/>
              <a:t>D) Three-dimensional reconstruction of the lesion in the </a:t>
            </a:r>
            <a:r>
              <a:rPr lang="en-US" dirty="0" err="1"/>
              <a:t>periradicular</a:t>
            </a:r>
            <a:r>
              <a:rPr lang="en-US" dirty="0"/>
              <a:t> buccal area</a:t>
            </a:r>
          </a:p>
        </p:txBody>
      </p:sp>
    </p:spTree>
    <p:extLst>
      <p:ext uri="{BB962C8B-B14F-4D97-AF65-F5344CB8AC3E}">
        <p14:creationId xmlns:p14="http://schemas.microsoft.com/office/powerpoint/2010/main" val="301989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294" y="339955"/>
            <a:ext cx="9861846" cy="3539430"/>
          </a:xfrm>
          <a:prstGeom prst="rect">
            <a:avLst/>
          </a:prstGeom>
        </p:spPr>
        <p:txBody>
          <a:bodyPr wrap="square">
            <a:spAutoFit/>
          </a:bodyPr>
          <a:lstStyle/>
          <a:p>
            <a:r>
              <a:rPr lang="en-US" sz="2400" b="1" i="1" u="sng" dirty="0">
                <a:solidFill>
                  <a:srgbClr val="FFFF00"/>
                </a:solidFill>
              </a:rPr>
              <a:t>D) Diagnosis of different types of root </a:t>
            </a:r>
            <a:r>
              <a:rPr lang="en-US" sz="2400" b="1" i="1" u="sng" dirty="0" err="1">
                <a:solidFill>
                  <a:srgbClr val="FFFF00"/>
                </a:solidFill>
              </a:rPr>
              <a:t>resorption</a:t>
            </a:r>
            <a:endParaRPr lang="en-US" sz="2400" b="1" i="1" u="sng" dirty="0">
              <a:solidFill>
                <a:srgbClr val="FFFF00"/>
              </a:solidFill>
            </a:endParaRPr>
          </a:p>
          <a:p>
            <a:endParaRPr lang="en-US" sz="2400" dirty="0"/>
          </a:p>
          <a:p>
            <a:r>
              <a:rPr lang="en-US" sz="2400" dirty="0"/>
              <a:t>After dental luxation and avulsion injuries, external root </a:t>
            </a:r>
            <a:r>
              <a:rPr lang="en-US" sz="2400" dirty="0" err="1"/>
              <a:t>resorption</a:t>
            </a:r>
            <a:r>
              <a:rPr lang="en-US" sz="2400" dirty="0"/>
              <a:t> (ERR) is a common complication. The sensitivity of conventional radiography is considerably poorer than CBCT in the detection of this </a:t>
            </a:r>
            <a:r>
              <a:rPr lang="en-US" sz="2400" dirty="0" err="1"/>
              <a:t>resorptio</a:t>
            </a:r>
            <a:r>
              <a:rPr lang="en-US" sz="2400" dirty="0"/>
              <a:t> in its early stages, and before the </a:t>
            </a:r>
            <a:r>
              <a:rPr lang="en-US" sz="2400" dirty="0" err="1"/>
              <a:t>resorption</a:t>
            </a:r>
            <a:r>
              <a:rPr lang="en-US" sz="2400" dirty="0"/>
              <a:t> becomes evident on conventional radiographs, significant hard tissue damage may have potentially occurred to the affected tooth. </a:t>
            </a:r>
          </a:p>
        </p:txBody>
      </p:sp>
    </p:spTree>
    <p:extLst>
      <p:ext uri="{BB962C8B-B14F-4D97-AF65-F5344CB8AC3E}">
        <p14:creationId xmlns:p14="http://schemas.microsoft.com/office/powerpoint/2010/main" val="3017228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6613" y="379842"/>
            <a:ext cx="11102357" cy="2935925"/>
          </a:xfrm>
          <a:prstGeom prst="rect">
            <a:avLst/>
          </a:prstGeom>
        </p:spPr>
      </p:pic>
      <p:sp>
        <p:nvSpPr>
          <p:cNvPr id="3" name="Rectangle 2"/>
          <p:cNvSpPr/>
          <p:nvPr/>
        </p:nvSpPr>
        <p:spPr>
          <a:xfrm>
            <a:off x="2033899" y="4054020"/>
            <a:ext cx="8562886" cy="1477328"/>
          </a:xfrm>
          <a:prstGeom prst="rect">
            <a:avLst/>
          </a:prstGeom>
        </p:spPr>
        <p:txBody>
          <a:bodyPr wrap="square">
            <a:spAutoFit/>
          </a:bodyPr>
          <a:lstStyle/>
          <a:p>
            <a:endParaRPr lang="en-US" dirty="0"/>
          </a:p>
          <a:p>
            <a:r>
              <a:rPr lang="en-US" dirty="0"/>
              <a:t>A) Internal root </a:t>
            </a:r>
            <a:r>
              <a:rPr lang="en-US" dirty="0" err="1"/>
              <a:t>resorption</a:t>
            </a:r>
            <a:r>
              <a:rPr lang="en-US" dirty="0"/>
              <a:t> in the maxillary right canine: note the extensive bone </a:t>
            </a:r>
            <a:r>
              <a:rPr lang="en-US" dirty="0" err="1"/>
              <a:t>resorption</a:t>
            </a:r>
            <a:r>
              <a:rPr lang="en-US" dirty="0"/>
              <a:t> adjacent to the perforated root site and apical periodontitis around the apical foramen; B) Three-dimensional reconstruction of the region</a:t>
            </a:r>
          </a:p>
        </p:txBody>
      </p:sp>
    </p:spTree>
    <p:extLst>
      <p:ext uri="{BB962C8B-B14F-4D97-AF65-F5344CB8AC3E}">
        <p14:creationId xmlns:p14="http://schemas.microsoft.com/office/powerpoint/2010/main" val="2409219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565" y="74748"/>
            <a:ext cx="9930213" cy="2308324"/>
          </a:xfrm>
          <a:prstGeom prst="rect">
            <a:avLst/>
          </a:prstGeom>
        </p:spPr>
        <p:txBody>
          <a:bodyPr wrap="square">
            <a:spAutoFit/>
          </a:bodyPr>
          <a:lstStyle/>
          <a:p>
            <a:r>
              <a:rPr lang="en-US" sz="2400" b="1" i="1" u="sng" dirty="0">
                <a:solidFill>
                  <a:srgbClr val="FFFF00"/>
                </a:solidFill>
              </a:rPr>
              <a:t>E)Assessment of Root canal anatomy and morphology</a:t>
            </a:r>
            <a:endParaRPr lang="en-US" sz="2400" dirty="0"/>
          </a:p>
          <a:p>
            <a:r>
              <a:rPr lang="en-US" sz="2400" dirty="0"/>
              <a:t>The success of endodontic treatment depends on identification, cleaning, shaping and </a:t>
            </a:r>
            <a:r>
              <a:rPr lang="en-US" sz="2400" dirty="0" err="1"/>
              <a:t>obturation</a:t>
            </a:r>
            <a:r>
              <a:rPr lang="en-US" sz="2400" dirty="0"/>
              <a:t> of all accessible areas of root canal </a:t>
            </a:r>
            <a:r>
              <a:rPr lang="en-US" sz="2400" dirty="0" err="1"/>
              <a:t>systemAs</a:t>
            </a:r>
            <a:r>
              <a:rPr lang="en-US" sz="2400" dirty="0"/>
              <a:t> a result, failure to distinguish and treat all canals can negatively affect treatment </a:t>
            </a:r>
          </a:p>
          <a:p>
            <a:r>
              <a:rPr lang="en-US" sz="2400" dirty="0"/>
              <a:t>. </a:t>
            </a:r>
          </a:p>
        </p:txBody>
      </p:sp>
      <p:pic>
        <p:nvPicPr>
          <p:cNvPr id="2" name="Picture 1"/>
          <p:cNvPicPr>
            <a:picLocks noChangeAspect="1"/>
          </p:cNvPicPr>
          <p:nvPr/>
        </p:nvPicPr>
        <p:blipFill>
          <a:blip r:embed="rId2"/>
          <a:stretch>
            <a:fillRect/>
          </a:stretch>
        </p:blipFill>
        <p:spPr>
          <a:xfrm>
            <a:off x="565637" y="2239750"/>
            <a:ext cx="10735986" cy="1694835"/>
          </a:xfrm>
          <a:prstGeom prst="rect">
            <a:avLst/>
          </a:prstGeom>
        </p:spPr>
      </p:pic>
      <p:sp>
        <p:nvSpPr>
          <p:cNvPr id="4" name="Rectangle 3"/>
          <p:cNvSpPr/>
          <p:nvPr/>
        </p:nvSpPr>
        <p:spPr>
          <a:xfrm>
            <a:off x="1692067" y="4052363"/>
            <a:ext cx="7819401" cy="1754326"/>
          </a:xfrm>
          <a:prstGeom prst="rect">
            <a:avLst/>
          </a:prstGeom>
        </p:spPr>
        <p:txBody>
          <a:bodyPr wrap="square">
            <a:spAutoFit/>
          </a:bodyPr>
          <a:lstStyle/>
          <a:p>
            <a:endParaRPr lang="en-US" dirty="0"/>
          </a:p>
          <a:p>
            <a:r>
              <a:rPr lang="en-US" dirty="0"/>
              <a:t>A) Panoramic view of a patient complaining of pain in the upper left quadrant: the second molar has a normal appearance. B) The axial view showing the abnormal anatomy of the second molar with four roots. C) Three dimensional reconstruction of the alveoli showing the two separate palatal roots of maxillary left second molar</a:t>
            </a:r>
          </a:p>
        </p:txBody>
      </p:sp>
    </p:spTree>
    <p:extLst>
      <p:ext uri="{BB962C8B-B14F-4D97-AF65-F5344CB8AC3E}">
        <p14:creationId xmlns:p14="http://schemas.microsoft.com/office/powerpoint/2010/main" val="1763583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8" cy="1731236"/>
          </a:xfrm>
          <a:scene3d>
            <a:camera prst="isometricOffAxis1Right"/>
            <a:lightRig rig="threePt" dir="t"/>
          </a:scene3d>
        </p:spPr>
        <p:txBody>
          <a:bodyPr/>
          <a:lstStyle/>
          <a:p>
            <a:r>
              <a:rPr lang="en-US" sz="4800" b="1" i="1" u="sng" dirty="0">
                <a:solidFill>
                  <a:srgbClr val="FFFF00"/>
                </a:solidFill>
              </a:rPr>
              <a:t>Importance of CBCT in endodontic treatment</a:t>
            </a:r>
          </a:p>
        </p:txBody>
      </p:sp>
      <p:sp>
        <p:nvSpPr>
          <p:cNvPr id="3" name="Subtitle 2"/>
          <p:cNvSpPr>
            <a:spLocks noGrp="1"/>
          </p:cNvSpPr>
          <p:nvPr>
            <p:ph type="subTitle" idx="1"/>
          </p:nvPr>
        </p:nvSpPr>
        <p:spPr>
          <a:xfrm>
            <a:off x="1095134" y="5164412"/>
            <a:ext cx="9117090" cy="861420"/>
          </a:xfrm>
          <a:ln>
            <a:noFill/>
          </a:ln>
          <a:effectLst/>
          <a:scene3d>
            <a:camera prst="isometricOffAxis1Right"/>
            <a:lightRig rig="contrasting" dir="t">
              <a:rot lat="0" lon="0" rev="7800000"/>
            </a:lightRig>
          </a:scene3d>
          <a:sp3d>
            <a:bevelT w="139700" h="139700"/>
          </a:sp3d>
        </p:spPr>
        <p:txBody>
          <a:bodyPr/>
          <a:lstStyle/>
          <a:p>
            <a:r>
              <a:rPr lang="en-US" b="1" i="1" u="sng" dirty="0" err="1">
                <a:solidFill>
                  <a:schemeClr val="tx1"/>
                </a:solidFill>
              </a:rPr>
              <a:t>Asst.prof</a:t>
            </a:r>
            <a:r>
              <a:rPr lang="en-US" b="1" i="1" u="sng" dirty="0">
                <a:solidFill>
                  <a:schemeClr val="tx1"/>
                </a:solidFill>
              </a:rPr>
              <a:t> </a:t>
            </a:r>
            <a:r>
              <a:rPr lang="en-US" b="1" i="1" u="sng" dirty="0" err="1">
                <a:solidFill>
                  <a:schemeClr val="tx1"/>
                </a:solidFill>
              </a:rPr>
              <a:t>Zainab</a:t>
            </a:r>
            <a:r>
              <a:rPr lang="en-US" b="1" i="1" u="sng" dirty="0">
                <a:solidFill>
                  <a:schemeClr val="tx1"/>
                </a:solidFill>
              </a:rPr>
              <a:t> H. AL-</a:t>
            </a:r>
            <a:r>
              <a:rPr lang="en-US" b="1" i="1" u="sng" dirty="0" err="1">
                <a:solidFill>
                  <a:schemeClr val="tx1"/>
                </a:solidFill>
              </a:rPr>
              <a:t>Ghurabi</a:t>
            </a:r>
            <a:endParaRPr lang="en-US" b="1" i="1" u="sng" dirty="0">
              <a:solidFill>
                <a:schemeClr val="tx1"/>
              </a:solidFill>
            </a:endParaRPr>
          </a:p>
        </p:txBody>
      </p:sp>
    </p:spTree>
    <p:extLst>
      <p:ext uri="{BB962C8B-B14F-4D97-AF65-F5344CB8AC3E}">
        <p14:creationId xmlns:p14="http://schemas.microsoft.com/office/powerpoint/2010/main" val="3080765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982" y="344967"/>
            <a:ext cx="8625555" cy="4585871"/>
          </a:xfrm>
          <a:prstGeom prst="rect">
            <a:avLst/>
          </a:prstGeom>
        </p:spPr>
        <p:txBody>
          <a:bodyPr wrap="square">
            <a:spAutoFit/>
          </a:bodyPr>
          <a:lstStyle/>
          <a:p>
            <a:r>
              <a:rPr lang="en-US" sz="2800" b="1" i="1" u="sng" dirty="0">
                <a:solidFill>
                  <a:srgbClr val="FFFF00"/>
                </a:solidFill>
              </a:rPr>
              <a:t>FOV &amp; voxel size</a:t>
            </a:r>
          </a:p>
          <a:p>
            <a:r>
              <a:rPr lang="en-US" sz="2400" dirty="0"/>
              <a:t>The FOV or the region of interest ….selected can be small, medium and large. </a:t>
            </a:r>
          </a:p>
          <a:p>
            <a:r>
              <a:rPr lang="en-US" sz="2400" dirty="0"/>
              <a:t>Small FOV(5*5 cm)  endodontic diagnosis, </a:t>
            </a:r>
            <a:r>
              <a:rPr lang="en-US" sz="2400" dirty="0" err="1"/>
              <a:t>periapical</a:t>
            </a:r>
            <a:r>
              <a:rPr lang="en-US" sz="2400" dirty="0"/>
              <a:t> conditions, root fracture and implant planning</a:t>
            </a:r>
          </a:p>
          <a:p>
            <a:endParaRPr lang="en-US" sz="2400" dirty="0"/>
          </a:p>
          <a:p>
            <a:r>
              <a:rPr lang="en-US" sz="2400" dirty="0"/>
              <a:t> Single arch, FOV is 5–7 cm</a:t>
            </a:r>
          </a:p>
          <a:p>
            <a:endParaRPr lang="en-US" sz="2400" dirty="0"/>
          </a:p>
          <a:p>
            <a:r>
              <a:rPr lang="en-US" sz="2400" dirty="0"/>
              <a:t> </a:t>
            </a:r>
            <a:r>
              <a:rPr lang="en-US" sz="2400" dirty="0" err="1"/>
              <a:t>Interarch</a:t>
            </a:r>
            <a:r>
              <a:rPr lang="en-US" sz="2400" dirty="0"/>
              <a:t>, 7–10 cm</a:t>
            </a:r>
          </a:p>
          <a:p>
            <a:r>
              <a:rPr lang="en-US" sz="2400" dirty="0"/>
              <a:t> maxillofacial, 10–15 cm</a:t>
            </a:r>
          </a:p>
          <a:p>
            <a:r>
              <a:rPr lang="en-US" sz="2400" dirty="0"/>
              <a:t> craniofacial, greater than 15 cm. </a:t>
            </a:r>
          </a:p>
          <a:p>
            <a:endParaRPr lang="en-US" sz="2400" dirty="0"/>
          </a:p>
        </p:txBody>
      </p:sp>
    </p:spTree>
    <p:extLst>
      <p:ext uri="{BB962C8B-B14F-4D97-AF65-F5344CB8AC3E}">
        <p14:creationId xmlns:p14="http://schemas.microsoft.com/office/powerpoint/2010/main" val="2955374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003" y="-1"/>
            <a:ext cx="5016382" cy="3704063"/>
          </a:xfrm>
          <a:prstGeom prst="rect">
            <a:avLst/>
          </a:prstGeom>
        </p:spPr>
      </p:pic>
      <p:pic>
        <p:nvPicPr>
          <p:cNvPr id="3" name="Picture 2"/>
          <p:cNvPicPr>
            <a:picLocks noChangeAspect="1"/>
          </p:cNvPicPr>
          <p:nvPr/>
        </p:nvPicPr>
        <p:blipFill>
          <a:blip r:embed="rId3"/>
          <a:stretch>
            <a:fillRect/>
          </a:stretch>
        </p:blipFill>
        <p:spPr>
          <a:xfrm>
            <a:off x="5371592" y="0"/>
            <a:ext cx="4507311" cy="3623417"/>
          </a:xfrm>
          <a:prstGeom prst="rect">
            <a:avLst/>
          </a:prstGeom>
        </p:spPr>
      </p:pic>
      <p:pic>
        <p:nvPicPr>
          <p:cNvPr id="4" name="Picture 3"/>
          <p:cNvPicPr>
            <a:picLocks noChangeAspect="1"/>
          </p:cNvPicPr>
          <p:nvPr/>
        </p:nvPicPr>
        <p:blipFill>
          <a:blip r:embed="rId4"/>
          <a:stretch>
            <a:fillRect/>
          </a:stretch>
        </p:blipFill>
        <p:spPr>
          <a:xfrm>
            <a:off x="348968" y="3777000"/>
            <a:ext cx="3684647" cy="3012633"/>
          </a:xfrm>
          <a:prstGeom prst="rect">
            <a:avLst/>
          </a:prstGeom>
        </p:spPr>
      </p:pic>
      <p:pic>
        <p:nvPicPr>
          <p:cNvPr id="5" name="Picture 4"/>
          <p:cNvPicPr>
            <a:picLocks noChangeAspect="1"/>
          </p:cNvPicPr>
          <p:nvPr/>
        </p:nvPicPr>
        <p:blipFill>
          <a:blip r:embed="rId5"/>
          <a:stretch>
            <a:fillRect/>
          </a:stretch>
        </p:blipFill>
        <p:spPr>
          <a:xfrm>
            <a:off x="5321661" y="3802879"/>
            <a:ext cx="3719862" cy="3055121"/>
          </a:xfrm>
          <a:prstGeom prst="rect">
            <a:avLst/>
          </a:prstGeom>
        </p:spPr>
      </p:pic>
    </p:spTree>
    <p:extLst>
      <p:ext uri="{BB962C8B-B14F-4D97-AF65-F5344CB8AC3E}">
        <p14:creationId xmlns:p14="http://schemas.microsoft.com/office/powerpoint/2010/main" val="2342358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04" y="413622"/>
            <a:ext cx="9049996" cy="2308324"/>
          </a:xfrm>
          <a:prstGeom prst="rect">
            <a:avLst/>
          </a:prstGeom>
        </p:spPr>
        <p:txBody>
          <a:bodyPr wrap="square">
            <a:spAutoFit/>
          </a:bodyPr>
          <a:lstStyle/>
          <a:p>
            <a:r>
              <a:rPr lang="en-US" sz="2400" dirty="0"/>
              <a:t>The voxel  on CBCT images is isotropic, which means that all the sides are the same dimension with uniform resolution in all directions.</a:t>
            </a:r>
          </a:p>
          <a:p>
            <a:r>
              <a:rPr lang="en-US" sz="2400" dirty="0"/>
              <a:t> In contrast, an MDCT voxel is in general </a:t>
            </a:r>
            <a:r>
              <a:rPr lang="en-US" sz="2400" dirty="0" err="1"/>
              <a:t>nonisotropic</a:t>
            </a:r>
            <a:r>
              <a:rPr lang="en-US" sz="2400" dirty="0"/>
              <a:t> meaning that one side of the voxel is different in dimension</a:t>
            </a:r>
          </a:p>
          <a:p>
            <a:r>
              <a:rPr lang="en-US" sz="2400" dirty="0"/>
              <a:t> </a:t>
            </a:r>
          </a:p>
        </p:txBody>
      </p:sp>
      <p:pic>
        <p:nvPicPr>
          <p:cNvPr id="3" name="Picture 2"/>
          <p:cNvPicPr>
            <a:picLocks noChangeAspect="1"/>
          </p:cNvPicPr>
          <p:nvPr/>
        </p:nvPicPr>
        <p:blipFill>
          <a:blip r:embed="rId2"/>
          <a:stretch>
            <a:fillRect/>
          </a:stretch>
        </p:blipFill>
        <p:spPr>
          <a:xfrm>
            <a:off x="1468189" y="2725327"/>
            <a:ext cx="7094697" cy="3924038"/>
          </a:xfrm>
          <a:prstGeom prst="rect">
            <a:avLst/>
          </a:prstGeom>
        </p:spPr>
      </p:pic>
    </p:spTree>
    <p:extLst>
      <p:ext uri="{BB962C8B-B14F-4D97-AF65-F5344CB8AC3E}">
        <p14:creationId xmlns:p14="http://schemas.microsoft.com/office/powerpoint/2010/main" val="1782036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12" y="85349"/>
            <a:ext cx="10223619" cy="3416320"/>
          </a:xfrm>
          <a:prstGeom prst="rect">
            <a:avLst/>
          </a:prstGeom>
        </p:spPr>
        <p:txBody>
          <a:bodyPr wrap="square">
            <a:spAutoFit/>
          </a:bodyPr>
          <a:lstStyle/>
          <a:p>
            <a:r>
              <a:rPr lang="en-US" sz="2400" dirty="0"/>
              <a:t>The small field of view units may use a small voxel size of 0.076 mm, which enables visualization of very small changes to structures.</a:t>
            </a:r>
          </a:p>
          <a:p>
            <a:endParaRPr lang="en-US" sz="2400" dirty="0"/>
          </a:p>
          <a:p>
            <a:r>
              <a:rPr lang="en-US" sz="2400" dirty="0"/>
              <a:t> Other voxel sizes available for CBCT units are variable, such as 0.2 mm, 0.3 mm, and 0.4 mm.</a:t>
            </a:r>
          </a:p>
          <a:p>
            <a:endParaRPr lang="en-US" sz="2400" dirty="0"/>
          </a:p>
          <a:p>
            <a:r>
              <a:rPr lang="en-US" sz="2400" dirty="0"/>
              <a:t> It is important to note that the larger the voxel size, the less resolution the image will have and less capability to differentiate between small structures</a:t>
            </a:r>
          </a:p>
        </p:txBody>
      </p:sp>
    </p:spTree>
    <p:extLst>
      <p:ext uri="{BB962C8B-B14F-4D97-AF65-F5344CB8AC3E}">
        <p14:creationId xmlns:p14="http://schemas.microsoft.com/office/powerpoint/2010/main" val="774500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620" y="478280"/>
            <a:ext cx="10784759" cy="5901439"/>
          </a:xfrm>
          <a:prstGeom prst="rect">
            <a:avLst/>
          </a:prstGeom>
        </p:spPr>
      </p:pic>
    </p:spTree>
    <p:extLst>
      <p:ext uri="{BB962C8B-B14F-4D97-AF65-F5344CB8AC3E}">
        <p14:creationId xmlns:p14="http://schemas.microsoft.com/office/powerpoint/2010/main" val="1959963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558" y="402734"/>
            <a:ext cx="10947162" cy="6432530"/>
          </a:xfrm>
          <a:prstGeom prst="rect">
            <a:avLst/>
          </a:prstGeom>
        </p:spPr>
        <p:txBody>
          <a:bodyPr wrap="square">
            <a:spAutoFit/>
          </a:bodyPr>
          <a:lstStyle/>
          <a:p>
            <a:r>
              <a:rPr lang="en-US" sz="2800" b="1" i="1" u="sng" dirty="0">
                <a:solidFill>
                  <a:srgbClr val="FFFF00"/>
                </a:solidFill>
              </a:rPr>
              <a:t>Effective dose of CBCT</a:t>
            </a:r>
          </a:p>
          <a:p>
            <a:endParaRPr lang="en-US" sz="2400" dirty="0"/>
          </a:p>
          <a:p>
            <a:r>
              <a:rPr lang="en-US" sz="2400" dirty="0"/>
              <a:t>Comparing the radiation dose of different CBCT scanners with medical CT scanners may be confusing due to different units of radiation dose that can be used . </a:t>
            </a:r>
          </a:p>
          <a:p>
            <a:r>
              <a:rPr lang="en-US" sz="2400" dirty="0"/>
              <a:t>Therefore, radiation exposures are converted to effective dose which is measured in Sieverts (</a:t>
            </a:r>
            <a:r>
              <a:rPr lang="en-US" sz="2400" dirty="0" err="1"/>
              <a:t>Sv</a:t>
            </a:r>
            <a:r>
              <a:rPr lang="en-US" sz="2400" dirty="0"/>
              <a:t>), for a meaningful comparison of radiation risk. The </a:t>
            </a:r>
            <a:r>
              <a:rPr lang="en-US" sz="2400" dirty="0" err="1"/>
              <a:t>Sv</a:t>
            </a:r>
            <a:r>
              <a:rPr lang="en-US" sz="2400" dirty="0"/>
              <a:t> is a large unit, so in maxillofacial imaging </a:t>
            </a:r>
            <a:r>
              <a:rPr lang="en-US" sz="2400" dirty="0" err="1"/>
              <a:t>milliSieverts</a:t>
            </a:r>
            <a:r>
              <a:rPr lang="en-US" sz="2400" dirty="0"/>
              <a:t> (</a:t>
            </a:r>
            <a:r>
              <a:rPr lang="en-US" sz="2400" dirty="0" err="1"/>
              <a:t>mSv</a:t>
            </a:r>
            <a:r>
              <a:rPr lang="en-US" sz="2400" dirty="0"/>
              <a:t>) [10-3] or </a:t>
            </a:r>
            <a:r>
              <a:rPr lang="en-US" sz="2400" dirty="0" err="1"/>
              <a:t>microSieverts</a:t>
            </a:r>
            <a:r>
              <a:rPr lang="en-US" sz="2400" dirty="0"/>
              <a:t> (</a:t>
            </a:r>
            <a:r>
              <a:rPr lang="en-US" sz="2400" dirty="0" err="1"/>
              <a:t>μSv</a:t>
            </a:r>
            <a:r>
              <a:rPr lang="en-US" sz="2400" dirty="0"/>
              <a:t>) [10-6] are presented.</a:t>
            </a:r>
          </a:p>
          <a:p>
            <a:r>
              <a:rPr lang="en-US" sz="2400" dirty="0"/>
              <a:t> The radiation dose to specific tissues is measured and adjusted for the amount of that tissue in the FOV, or weighted in accordance with radiation sensitivity of the tissue. </a:t>
            </a:r>
          </a:p>
          <a:p>
            <a:r>
              <a:rPr lang="en-US" sz="2400" dirty="0"/>
              <a:t>Then the weighted tissue/organ doses are summed to compute effective dose.</a:t>
            </a:r>
          </a:p>
          <a:p>
            <a:r>
              <a:rPr lang="en-US" sz="2400" dirty="0"/>
              <a:t> Comparisons can be performed according to natural background radiation in the United States of about 3,000 </a:t>
            </a:r>
            <a:r>
              <a:rPr lang="en-US" sz="2400" dirty="0" err="1"/>
              <a:t>Sv</a:t>
            </a:r>
            <a:r>
              <a:rPr lang="en-US" sz="2400" dirty="0"/>
              <a:t> (3.0 </a:t>
            </a:r>
            <a:r>
              <a:rPr lang="en-US" sz="2400" dirty="0" err="1"/>
              <a:t>mSv</a:t>
            </a:r>
            <a:r>
              <a:rPr lang="en-US" sz="2400" dirty="0"/>
              <a:t>).</a:t>
            </a:r>
          </a:p>
          <a:p>
            <a:endParaRPr lang="en-US" sz="2400" dirty="0"/>
          </a:p>
        </p:txBody>
      </p:sp>
    </p:spTree>
    <p:extLst>
      <p:ext uri="{BB962C8B-B14F-4D97-AF65-F5344CB8AC3E}">
        <p14:creationId xmlns:p14="http://schemas.microsoft.com/office/powerpoint/2010/main" val="874995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223" y="1429338"/>
            <a:ext cx="8687553" cy="3999323"/>
          </a:xfrm>
          <a:prstGeom prst="rect">
            <a:avLst/>
          </a:prstGeom>
        </p:spPr>
      </p:pic>
    </p:spTree>
    <p:extLst>
      <p:ext uri="{BB962C8B-B14F-4D97-AF65-F5344CB8AC3E}">
        <p14:creationId xmlns:p14="http://schemas.microsoft.com/office/powerpoint/2010/main" val="4222685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1741" y="100295"/>
            <a:ext cx="8748518" cy="6657409"/>
          </a:xfrm>
          <a:prstGeom prst="rect">
            <a:avLst/>
          </a:prstGeom>
        </p:spPr>
      </p:pic>
    </p:spTree>
    <p:extLst>
      <p:ext uri="{BB962C8B-B14F-4D97-AF65-F5344CB8AC3E}">
        <p14:creationId xmlns:p14="http://schemas.microsoft.com/office/powerpoint/2010/main" val="1776922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36" y="0"/>
            <a:ext cx="10129117" cy="6858000"/>
          </a:xfrm>
          <a:prstGeom prst="rect">
            <a:avLst/>
          </a:prstGeom>
        </p:spPr>
      </p:pic>
    </p:spTree>
    <p:extLst>
      <p:ext uri="{BB962C8B-B14F-4D97-AF65-F5344CB8AC3E}">
        <p14:creationId xmlns:p14="http://schemas.microsoft.com/office/powerpoint/2010/main" val="2532771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748" y="280422"/>
            <a:ext cx="9690931" cy="2677656"/>
          </a:xfrm>
          <a:prstGeom prst="rect">
            <a:avLst/>
          </a:prstGeom>
        </p:spPr>
        <p:txBody>
          <a:bodyPr wrap="square">
            <a:spAutoFit/>
          </a:bodyPr>
          <a:lstStyle/>
          <a:p>
            <a:r>
              <a:rPr lang="en-US" sz="2800" b="1" i="1" u="sng" dirty="0">
                <a:solidFill>
                  <a:srgbClr val="FFFF00"/>
                </a:solidFill>
              </a:rPr>
              <a:t>Role of Imaging in Endodontics</a:t>
            </a:r>
          </a:p>
          <a:p>
            <a:endParaRPr lang="en-US" sz="2800" b="1" i="1" u="sng" dirty="0"/>
          </a:p>
          <a:p>
            <a:r>
              <a:rPr lang="en-US" sz="2400" dirty="0"/>
              <a:t>Radiography is essential to successful diagnosis of </a:t>
            </a:r>
            <a:r>
              <a:rPr lang="en-US" sz="2400" dirty="0" err="1"/>
              <a:t>odontogenic</a:t>
            </a:r>
            <a:r>
              <a:rPr lang="en-US" sz="2400" dirty="0"/>
              <a:t> and </a:t>
            </a:r>
            <a:r>
              <a:rPr lang="en-US" sz="2400" dirty="0" err="1"/>
              <a:t>nonodontogenic</a:t>
            </a:r>
            <a:r>
              <a:rPr lang="en-US" sz="2400" dirty="0"/>
              <a:t> </a:t>
            </a:r>
            <a:r>
              <a:rPr lang="en-US" sz="2400" dirty="0" err="1"/>
              <a:t>pathoses</a:t>
            </a:r>
            <a:r>
              <a:rPr lang="en-US" sz="2400" dirty="0"/>
              <a:t>, treatment of the pulp chamber and canals system in a compromised tooth, biomechanical instrumentation, </a:t>
            </a:r>
            <a:r>
              <a:rPr lang="en-US" sz="2400" dirty="0" err="1"/>
              <a:t>obturation</a:t>
            </a:r>
            <a:r>
              <a:rPr lang="en-US" sz="2400" dirty="0"/>
              <a:t>, and healing assessment</a:t>
            </a:r>
          </a:p>
          <a:p>
            <a:endParaRPr lang="en-US" sz="1600" dirty="0"/>
          </a:p>
        </p:txBody>
      </p:sp>
    </p:spTree>
    <p:extLst>
      <p:ext uri="{BB962C8B-B14F-4D97-AF65-F5344CB8AC3E}">
        <p14:creationId xmlns:p14="http://schemas.microsoft.com/office/powerpoint/2010/main" val="269253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835" y="866261"/>
            <a:ext cx="9947305" cy="3108543"/>
          </a:xfrm>
          <a:prstGeom prst="rect">
            <a:avLst/>
          </a:prstGeom>
        </p:spPr>
        <p:txBody>
          <a:bodyPr wrap="square">
            <a:spAutoFit/>
          </a:bodyPr>
          <a:lstStyle/>
          <a:p>
            <a:r>
              <a:rPr lang="en-US" sz="2800" dirty="0"/>
              <a:t>Intraoral </a:t>
            </a:r>
            <a:r>
              <a:rPr lang="en-US" sz="2800" dirty="0" err="1"/>
              <a:t>periapical</a:t>
            </a:r>
            <a:r>
              <a:rPr lang="en-US" sz="2800" dirty="0"/>
              <a:t> radiographs during endodontic procedures are still the most commonly used treatment adjuncts. </a:t>
            </a:r>
          </a:p>
          <a:p>
            <a:r>
              <a:rPr lang="en-US" sz="2800" dirty="0"/>
              <a:t>They provide useful information for the presence and location of </a:t>
            </a:r>
            <a:r>
              <a:rPr lang="en-US" sz="2800" dirty="0" err="1"/>
              <a:t>periradicular</a:t>
            </a:r>
            <a:r>
              <a:rPr lang="en-US" sz="2800" dirty="0"/>
              <a:t> lesions, root canal anatomy and the proximity of adjacent anatomical structures. </a:t>
            </a:r>
          </a:p>
          <a:p>
            <a:r>
              <a:rPr lang="en-US" sz="2800" dirty="0"/>
              <a:t> </a:t>
            </a:r>
          </a:p>
        </p:txBody>
      </p:sp>
    </p:spTree>
    <p:extLst>
      <p:ext uri="{BB962C8B-B14F-4D97-AF65-F5344CB8AC3E}">
        <p14:creationId xmlns:p14="http://schemas.microsoft.com/office/powerpoint/2010/main" val="233027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2568" y="249197"/>
            <a:ext cx="9853301" cy="5262979"/>
          </a:xfrm>
          <a:prstGeom prst="rect">
            <a:avLst/>
          </a:prstGeom>
        </p:spPr>
        <p:txBody>
          <a:bodyPr wrap="square">
            <a:spAutoFit/>
          </a:bodyPr>
          <a:lstStyle/>
          <a:p>
            <a:r>
              <a:rPr lang="en-US" sz="2800" dirty="0"/>
              <a:t>Despite many applications in endodontics, there are still many shortcomings that can be named for </a:t>
            </a:r>
            <a:r>
              <a:rPr lang="en-US" sz="2800" dirty="0" err="1"/>
              <a:t>periapical</a:t>
            </a:r>
            <a:r>
              <a:rPr lang="en-US" sz="2800" dirty="0"/>
              <a:t> X-ray imaging. </a:t>
            </a:r>
          </a:p>
          <a:p>
            <a:r>
              <a:rPr lang="en-US" sz="2800" dirty="0"/>
              <a:t>As a result of superimposition, </a:t>
            </a:r>
            <a:r>
              <a:rPr lang="en-US" sz="2800" dirty="0" err="1"/>
              <a:t>periapical</a:t>
            </a:r>
            <a:r>
              <a:rPr lang="en-US" sz="2800" dirty="0"/>
              <a:t> radiographs reveal limited aspects of the 3D anatomy thus the amount of information gained from conventional film and digitally captured </a:t>
            </a:r>
            <a:r>
              <a:rPr lang="en-US" sz="2800" dirty="0" err="1"/>
              <a:t>periapical</a:t>
            </a:r>
            <a:r>
              <a:rPr lang="en-US" sz="2800" dirty="0"/>
              <a:t> radiographs is limited</a:t>
            </a:r>
          </a:p>
          <a:p>
            <a:endParaRPr lang="en-US" sz="2800" dirty="0"/>
          </a:p>
          <a:p>
            <a:r>
              <a:rPr lang="en-US" sz="2800" dirty="0"/>
              <a:t> Several factors can result in solving the reduced diagnostic ability of conventional radiography, one of these factors was  using of Cone-Beam Computed Tomography (CBCT)</a:t>
            </a:r>
          </a:p>
        </p:txBody>
      </p:sp>
    </p:spTree>
    <p:extLst>
      <p:ext uri="{BB962C8B-B14F-4D97-AF65-F5344CB8AC3E}">
        <p14:creationId xmlns:p14="http://schemas.microsoft.com/office/powerpoint/2010/main" val="2906013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352" y="413622"/>
            <a:ext cx="9898879" cy="2739211"/>
          </a:xfrm>
          <a:prstGeom prst="rect">
            <a:avLst/>
          </a:prstGeom>
        </p:spPr>
        <p:txBody>
          <a:bodyPr wrap="square">
            <a:spAutoFit/>
          </a:bodyPr>
          <a:lstStyle/>
          <a:p>
            <a:r>
              <a:rPr lang="en-US" sz="2800" b="1" i="1" u="sng" dirty="0">
                <a:solidFill>
                  <a:srgbClr val="FFFF00"/>
                </a:solidFill>
              </a:rPr>
              <a:t>Cone-beam computed tomography (CBCT)</a:t>
            </a:r>
          </a:p>
          <a:p>
            <a:endParaRPr lang="en-US" sz="2400" dirty="0"/>
          </a:p>
          <a:p>
            <a:r>
              <a:rPr lang="en-US" sz="2400" dirty="0"/>
              <a:t> CBCT is an advanced imaging modality that has high clinical applications in the field of dentistry. </a:t>
            </a:r>
          </a:p>
          <a:p>
            <a:endParaRPr lang="en-US" sz="2400" dirty="0"/>
          </a:p>
          <a:p>
            <a:r>
              <a:rPr lang="en-US" sz="2400" dirty="0"/>
              <a:t>CBCT proved to be a successful investigative modality that has been used for dental and maxillofacial imaging. </a:t>
            </a:r>
          </a:p>
        </p:txBody>
      </p:sp>
    </p:spTree>
    <p:extLst>
      <p:ext uri="{BB962C8B-B14F-4D97-AF65-F5344CB8AC3E}">
        <p14:creationId xmlns:p14="http://schemas.microsoft.com/office/powerpoint/2010/main" val="246875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5245" y="110824"/>
            <a:ext cx="9559357" cy="4944285"/>
          </a:xfrm>
          <a:prstGeom prst="rect">
            <a:avLst/>
          </a:prstGeom>
        </p:spPr>
      </p:pic>
      <p:pic>
        <p:nvPicPr>
          <p:cNvPr id="3" name="Picture 2"/>
          <p:cNvPicPr>
            <a:picLocks noChangeAspect="1"/>
          </p:cNvPicPr>
          <p:nvPr/>
        </p:nvPicPr>
        <p:blipFill>
          <a:blip r:embed="rId3"/>
          <a:stretch>
            <a:fillRect/>
          </a:stretch>
        </p:blipFill>
        <p:spPr>
          <a:xfrm>
            <a:off x="136628" y="2751746"/>
            <a:ext cx="2947573" cy="3463754"/>
          </a:xfrm>
          <a:prstGeom prst="rect">
            <a:avLst/>
          </a:prstGeom>
        </p:spPr>
      </p:pic>
    </p:spTree>
    <p:extLst>
      <p:ext uri="{BB962C8B-B14F-4D97-AF65-F5344CB8AC3E}">
        <p14:creationId xmlns:p14="http://schemas.microsoft.com/office/powerpoint/2010/main" val="747228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543" y="382397"/>
            <a:ext cx="9693779" cy="4893647"/>
          </a:xfrm>
          <a:prstGeom prst="rect">
            <a:avLst/>
          </a:prstGeom>
        </p:spPr>
        <p:txBody>
          <a:bodyPr wrap="square">
            <a:spAutoFit/>
          </a:bodyPr>
          <a:lstStyle/>
          <a:p>
            <a:endParaRPr lang="en-US" sz="2400" dirty="0"/>
          </a:p>
          <a:p>
            <a:r>
              <a:rPr lang="en-US" sz="2400" dirty="0"/>
              <a:t>Furthermore, CBCT is highly accurate and can provide a three-dimensional volumetric data in axial, sagittal and coronal planes with one rotation</a:t>
            </a:r>
          </a:p>
          <a:p>
            <a:endParaRPr lang="en-US" sz="2400" dirty="0"/>
          </a:p>
          <a:p>
            <a:r>
              <a:rPr lang="en-US" sz="2400" dirty="0"/>
              <a:t>This imaging technique is based on a cone shaped X-ray beam, 2D detector that performs one rotation around the object, producing a series of 2D images.</a:t>
            </a:r>
          </a:p>
          <a:p>
            <a:endParaRPr lang="en-US" sz="2400" dirty="0"/>
          </a:p>
          <a:p>
            <a:r>
              <a:rPr lang="en-US" sz="2400" dirty="0"/>
              <a:t>CBCT generates 3D images at a lower cost and absorbed dose compared with conventional CT. </a:t>
            </a:r>
          </a:p>
          <a:p>
            <a:endParaRPr lang="en-US" sz="2400" dirty="0"/>
          </a:p>
          <a:p>
            <a:endParaRPr lang="en-US" sz="2400" dirty="0"/>
          </a:p>
        </p:txBody>
      </p:sp>
    </p:spTree>
    <p:extLst>
      <p:ext uri="{BB962C8B-B14F-4D97-AF65-F5344CB8AC3E}">
        <p14:creationId xmlns:p14="http://schemas.microsoft.com/office/powerpoint/2010/main" val="2631954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4768" y="905855"/>
            <a:ext cx="10195105" cy="4648912"/>
          </a:xfrm>
          <a:prstGeom prst="rect">
            <a:avLst/>
          </a:prstGeom>
        </p:spPr>
      </p:pic>
    </p:spTree>
    <p:extLst>
      <p:ext uri="{BB962C8B-B14F-4D97-AF65-F5344CB8AC3E}">
        <p14:creationId xmlns:p14="http://schemas.microsoft.com/office/powerpoint/2010/main" val="5005011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193</TotalTime>
  <Words>1303</Words>
  <Application>Microsoft Office PowerPoint</Application>
  <PresentationFormat>Widescreen</PresentationFormat>
  <Paragraphs>85</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Century Gothic</vt:lpstr>
      <vt:lpstr>Wingdings 3</vt:lpstr>
      <vt:lpstr>Ion</vt:lpstr>
      <vt:lpstr>PowerPoint Presentation</vt:lpstr>
      <vt:lpstr>Importance of CBCT in endodontic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Bashaer Najim</cp:lastModifiedBy>
  <cp:revision>25</cp:revision>
  <dcterms:created xsi:type="dcterms:W3CDTF">2023-04-06T15:46:24Z</dcterms:created>
  <dcterms:modified xsi:type="dcterms:W3CDTF">2023-12-19T14:14:35Z</dcterms:modified>
</cp:coreProperties>
</file>