
<file path=[Content_Types].xml><?xml version="1.0" encoding="utf-8"?>
<Types xmlns="http://schemas.openxmlformats.org/package/2006/content-types">
  <Default Extension="bin" ContentType="image/unknown"/>
  <Default Extension="crdownload" ContentType="image/jpeg"/>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33" r:id="rId2"/>
    <p:sldId id="262" r:id="rId3"/>
    <p:sldId id="334" r:id="rId4"/>
    <p:sldId id="335" r:id="rId5"/>
    <p:sldId id="336" r:id="rId6"/>
    <p:sldId id="337" r:id="rId7"/>
    <p:sldId id="258" r:id="rId8"/>
    <p:sldId id="259" r:id="rId9"/>
    <p:sldId id="342" r:id="rId10"/>
    <p:sldId id="260" r:id="rId11"/>
    <p:sldId id="263" r:id="rId12"/>
    <p:sldId id="265" r:id="rId13"/>
    <p:sldId id="266" r:id="rId14"/>
    <p:sldId id="269" r:id="rId15"/>
    <p:sldId id="270" r:id="rId16"/>
    <p:sldId id="271" r:id="rId17"/>
    <p:sldId id="340" r:id="rId18"/>
    <p:sldId id="277" r:id="rId19"/>
    <p:sldId id="278" r:id="rId20"/>
    <p:sldId id="279" r:id="rId21"/>
    <p:sldId id="280" r:id="rId22"/>
    <p:sldId id="281" r:id="rId23"/>
    <p:sldId id="283" r:id="rId24"/>
    <p:sldId id="284" r:id="rId25"/>
    <p:sldId id="285" r:id="rId26"/>
    <p:sldId id="286" r:id="rId27"/>
    <p:sldId id="287" r:id="rId28"/>
    <p:sldId id="288" r:id="rId29"/>
    <p:sldId id="289" r:id="rId30"/>
    <p:sldId id="291" r:id="rId31"/>
    <p:sldId id="351" r:id="rId32"/>
    <p:sldId id="343" r:id="rId33"/>
    <p:sldId id="344" r:id="rId34"/>
    <p:sldId id="345" r:id="rId35"/>
    <p:sldId id="346" r:id="rId36"/>
    <p:sldId id="303" r:id="rId37"/>
    <p:sldId id="304" r:id="rId38"/>
    <p:sldId id="306" r:id="rId39"/>
    <p:sldId id="311" r:id="rId40"/>
    <p:sldId id="307" r:id="rId41"/>
    <p:sldId id="308" r:id="rId42"/>
    <p:sldId id="322" r:id="rId43"/>
    <p:sldId id="323" r:id="rId44"/>
    <p:sldId id="324" r:id="rId45"/>
    <p:sldId id="325" r:id="rId46"/>
    <p:sldId id="326" r:id="rId47"/>
    <p:sldId id="327" r:id="rId48"/>
    <p:sldId id="328" r:id="rId49"/>
    <p:sldId id="329" r:id="rId50"/>
    <p:sldId id="330" r:id="rId51"/>
    <p:sldId id="331" r:id="rId52"/>
    <p:sldId id="33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B04DD0E-9324-4536-A1AE-D497264893A0}">
          <p14:sldIdLst>
            <p14:sldId id="333"/>
            <p14:sldId id="262"/>
            <p14:sldId id="334"/>
            <p14:sldId id="335"/>
            <p14:sldId id="336"/>
            <p14:sldId id="337"/>
          </p14:sldIdLst>
        </p14:section>
        <p14:section name="eruption" id="{BA567F03-3C6E-4950-A1EE-34454AEE35FC}">
          <p14:sldIdLst/>
        </p14:section>
        <p14:section name="defintion" id="{173BB22A-C9FD-4A4B-928C-E14652D6D200}">
          <p14:sldIdLst>
            <p14:sldId id="258"/>
            <p14:sldId id="259"/>
            <p14:sldId id="342"/>
            <p14:sldId id="260"/>
            <p14:sldId id="263"/>
            <p14:sldId id="265"/>
            <p14:sldId id="266"/>
            <p14:sldId id="269"/>
            <p14:sldId id="270"/>
          </p14:sldIdLst>
        </p14:section>
        <p14:section name="eitology" id="{8E81CE50-DB4F-4614-84DC-42D8DD5275F8}">
          <p14:sldIdLst>
            <p14:sldId id="271"/>
            <p14:sldId id="340"/>
            <p14:sldId id="277"/>
            <p14:sldId id="278"/>
            <p14:sldId id="279"/>
            <p14:sldId id="280"/>
          </p14:sldIdLst>
        </p14:section>
        <p14:section name="Prevalence" id="{1F532BF7-41DA-4C94-A34C-FA7900E9A8EB}">
          <p14:sldIdLst>
            <p14:sldId id="281"/>
            <p14:sldId id="283"/>
          </p14:sldIdLst>
        </p14:section>
        <p14:section name="Diagnosis" id="{98BEA53C-AFB6-463C-8FBD-A06408D696E3}">
          <p14:sldIdLst>
            <p14:sldId id="284"/>
            <p14:sldId id="285"/>
            <p14:sldId id="286"/>
            <p14:sldId id="287"/>
            <p14:sldId id="288"/>
          </p14:sldIdLst>
        </p14:section>
        <p14:section name="conseq" id="{197FD071-3516-4E5A-AAC8-08E8D75902E5}">
          <p14:sldIdLst>
            <p14:sldId id="289"/>
            <p14:sldId id="291"/>
            <p14:sldId id="351"/>
          </p14:sldIdLst>
        </p14:section>
        <p14:section name="tx setratigies" id="{AD9DDDD2-C6CF-4613-BF6D-33006B1E7F73}">
          <p14:sldIdLst/>
        </p14:section>
        <p14:section name="ankylosis in prmnt teeth" id="{A7507A0A-CAF1-45CE-8E58-368FB3321CB2}">
          <p14:sldIdLst>
            <p14:sldId id="343"/>
            <p14:sldId id="344"/>
            <p14:sldId id="345"/>
            <p14:sldId id="346"/>
            <p14:sldId id="303"/>
          </p14:sldIdLst>
        </p14:section>
        <p14:section name="follow up" id="{273E1388-B84D-4DB6-9BA4-EF491F123060}">
          <p14:sldIdLst>
            <p14:sldId id="304"/>
          </p14:sldIdLst>
        </p14:section>
        <p14:section name="reposition" id="{73CB4F49-B77D-4D2E-B421-93B6A3938AAD}">
          <p14:sldIdLst>
            <p14:sldId id="306"/>
            <p14:sldId id="311"/>
            <p14:sldId id="307"/>
            <p14:sldId id="308"/>
          </p14:sldIdLst>
        </p14:section>
        <p14:section name="Autotransplantation" id="{BBDE343F-43EC-470C-BA8A-24FB4E2366A6}">
          <p14:sldIdLst/>
        </p14:section>
        <p14:section name="implant" id="{E7FEE791-888A-45FB-BEBD-B4D8DCB86FF4}">
          <p14:sldIdLst>
            <p14:sldId id="322"/>
            <p14:sldId id="323"/>
            <p14:sldId id="324"/>
            <p14:sldId id="325"/>
            <p14:sldId id="326"/>
            <p14:sldId id="327"/>
            <p14:sldId id="328"/>
            <p14:sldId id="329"/>
            <p14:sldId id="330"/>
          </p14:sldIdLst>
        </p14:section>
        <p14:section name="ortho" id="{288F4C7C-45E8-49A5-BCA1-F30AA82483B6}">
          <p14:sldIdLst>
            <p14:sldId id="331"/>
          </p14:sldIdLst>
        </p14:section>
        <p14:section name="case pres" id="{B1071BB1-9A38-46F1-ADE5-40DC5749E3A4}">
          <p14:sldIdLst/>
        </p14:section>
        <p14:section name="ty" id="{F037ABAA-9511-4E35-A652-652A750AA211}">
          <p14:sldIdLst>
            <p14:sldId id="332"/>
          </p14:sldIdLst>
        </p14:section>
      </p14:sectionLst>
    </p:ex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DAE3F3"/>
    <a:srgbClr val="7581AF"/>
    <a:srgbClr val="30BF5B"/>
    <a:srgbClr val="FDB433"/>
    <a:srgbClr val="25ADE0"/>
    <a:srgbClr val="BD2651"/>
    <a:srgbClr val="2469AB"/>
    <a:srgbClr val="EC8080"/>
    <a:srgbClr val="3AA0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5" autoAdjust="0"/>
    <p:restoredTop sz="94660"/>
  </p:normalViewPr>
  <p:slideViewPr>
    <p:cSldViewPr snapToGrid="0" showGuides="1">
      <p:cViewPr varScale="1">
        <p:scale>
          <a:sx n="79" d="100"/>
          <a:sy n="79" d="100"/>
        </p:scale>
        <p:origin x="36" y="36"/>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5FCB4-BAC9-4A29-85DF-C04150596AEE}"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A04BB-D910-4A2E-AD2E-7C5FE66B2B71}" type="slidenum">
              <a:rPr lang="en-US" smtClean="0"/>
              <a:t>‹#›</a:t>
            </a:fld>
            <a:endParaRPr lang="en-US"/>
          </a:p>
        </p:txBody>
      </p:sp>
    </p:spTree>
    <p:extLst>
      <p:ext uri="{BB962C8B-B14F-4D97-AF65-F5344CB8AC3E}">
        <p14:creationId xmlns:p14="http://schemas.microsoft.com/office/powerpoint/2010/main" val="2338006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8314-9BDF-B435-7F57-9D257A0F88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535283-B5A9-33AD-384D-155BDD580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4DA833-CD34-2114-C2C3-B35C04CC97D1}"/>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5" name="Footer Placeholder 4">
            <a:extLst>
              <a:ext uri="{FF2B5EF4-FFF2-40B4-BE49-F238E27FC236}">
                <a16:creationId xmlns:a16="http://schemas.microsoft.com/office/drawing/2014/main" id="{72D3B127-BF80-5731-AC46-BA7D50F69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03C80-617A-5811-7459-1DB5B60A72D9}"/>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560827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1AFB-9DA5-060F-4118-4A4C6698F6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F940B9-DD82-90CE-E54E-8686C1AB8D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3646C-701D-1BA8-5C6F-E99EB586A8F0}"/>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5" name="Footer Placeholder 4">
            <a:extLst>
              <a:ext uri="{FF2B5EF4-FFF2-40B4-BE49-F238E27FC236}">
                <a16:creationId xmlns:a16="http://schemas.microsoft.com/office/drawing/2014/main" id="{AE944655-DACD-D320-B253-46E3BABA3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CBE58-CDB0-CAD4-BA5D-4ADD46A9E4C1}"/>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1448269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B06BED-AC15-6F10-38AF-D27FF807B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60D8C7-2E04-1C08-54FC-80C60693B5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B55ECC-5AE8-0D8D-79B3-53638C8810CB}"/>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5" name="Footer Placeholder 4">
            <a:extLst>
              <a:ext uri="{FF2B5EF4-FFF2-40B4-BE49-F238E27FC236}">
                <a16:creationId xmlns:a16="http://schemas.microsoft.com/office/drawing/2014/main" id="{4BA34BAD-C2CF-1B3D-6DF3-D65DE7BDA8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3BBBF-6513-CD14-99CB-B0B8CAB535EC}"/>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940444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20C382C-B080-420C-A7A7-7C4C9FDF3239}"/>
              </a:ext>
            </a:extLst>
          </p:cNvPr>
          <p:cNvSpPr>
            <a:spLocks noGrp="1"/>
          </p:cNvSpPr>
          <p:nvPr>
            <p:ph type="pic" sz="quarter" idx="10"/>
          </p:nvPr>
        </p:nvSpPr>
        <p:spPr>
          <a:xfrm>
            <a:off x="609600" y="533400"/>
            <a:ext cx="10972800" cy="5791200"/>
          </a:xfrm>
          <a:custGeom>
            <a:avLst/>
            <a:gdLst>
              <a:gd name="connsiteX0" fmla="*/ 0 w 10972800"/>
              <a:gd name="connsiteY0" fmla="*/ 0 h 5791200"/>
              <a:gd name="connsiteX1" fmla="*/ 10972800 w 10972800"/>
              <a:gd name="connsiteY1" fmla="*/ 0 h 5791200"/>
              <a:gd name="connsiteX2" fmla="*/ 10972800 w 10972800"/>
              <a:gd name="connsiteY2" fmla="*/ 5791200 h 5791200"/>
              <a:gd name="connsiteX3" fmla="*/ 0 w 10972800"/>
              <a:gd name="connsiteY3" fmla="*/ 5791200 h 5791200"/>
            </a:gdLst>
            <a:ahLst/>
            <a:cxnLst>
              <a:cxn ang="0">
                <a:pos x="connsiteX0" y="connsiteY0"/>
              </a:cxn>
              <a:cxn ang="0">
                <a:pos x="connsiteX1" y="connsiteY1"/>
              </a:cxn>
              <a:cxn ang="0">
                <a:pos x="connsiteX2" y="connsiteY2"/>
              </a:cxn>
              <a:cxn ang="0">
                <a:pos x="connsiteX3" y="connsiteY3"/>
              </a:cxn>
            </a:cxnLst>
            <a:rect l="l" t="t" r="r" b="b"/>
            <a:pathLst>
              <a:path w="10972800" h="5791200">
                <a:moveTo>
                  <a:pt x="0" y="0"/>
                </a:moveTo>
                <a:lnTo>
                  <a:pt x="10972800" y="0"/>
                </a:lnTo>
                <a:lnTo>
                  <a:pt x="10972800" y="5791200"/>
                </a:lnTo>
                <a:lnTo>
                  <a:pt x="0" y="5791200"/>
                </a:lnTo>
                <a:close/>
              </a:path>
            </a:pathLst>
          </a:custGeom>
        </p:spPr>
        <p:txBody>
          <a:bodyPr wrap="square">
            <a:noAutofit/>
          </a:bodyPr>
          <a:lstStyle/>
          <a:p>
            <a:endParaRPr lang="en-US"/>
          </a:p>
        </p:txBody>
      </p:sp>
    </p:spTree>
    <p:extLst>
      <p:ext uri="{BB962C8B-B14F-4D97-AF65-F5344CB8AC3E}">
        <p14:creationId xmlns:p14="http://schemas.microsoft.com/office/powerpoint/2010/main" val="2288113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98E0-6FEE-6694-26C6-335D4E454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A53E51-BB47-D2A8-1BDD-8721BFF0AA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43906-0A93-FC77-6364-F49E922C7189}"/>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5" name="Footer Placeholder 4">
            <a:extLst>
              <a:ext uri="{FF2B5EF4-FFF2-40B4-BE49-F238E27FC236}">
                <a16:creationId xmlns:a16="http://schemas.microsoft.com/office/drawing/2014/main" id="{C060ADDE-F21A-A170-E96B-D5E8B263C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EF824-9671-DA8C-DE57-883BCFD4BD54}"/>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2229256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6466-3FE4-8AB0-535D-99D9DB4AE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712F3E-1437-A39E-1A3B-6C638F7403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5549E4-7DA2-C959-0DF9-CD5148DD84D0}"/>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5" name="Footer Placeholder 4">
            <a:extLst>
              <a:ext uri="{FF2B5EF4-FFF2-40B4-BE49-F238E27FC236}">
                <a16:creationId xmlns:a16="http://schemas.microsoft.com/office/drawing/2014/main" id="{8D1C815B-293E-C0D7-BDE3-E114E3CDC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51D17-1FD7-8525-89CF-BD2CEDE854AC}"/>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2865743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D0E4-975A-239C-03F3-C57A9BB6DE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A78E9-9BB8-037C-8D23-D21723406B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49953F-7232-4C88-0773-11EA00AA04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5A091-D6E0-7A65-F93F-AB7B57D615F1}"/>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6" name="Footer Placeholder 5">
            <a:extLst>
              <a:ext uri="{FF2B5EF4-FFF2-40B4-BE49-F238E27FC236}">
                <a16:creationId xmlns:a16="http://schemas.microsoft.com/office/drawing/2014/main" id="{3CD4839B-2550-7C52-4D0E-D436654E8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13887-5B81-AA68-867E-B63F839845A5}"/>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3855704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152E-03B6-2A3A-7FD0-FCD181FF67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BF2E32-8D3A-7831-FAEF-78A8605BE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DB7FF2-F378-E71A-FA8B-F531295872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6F9A08-8EA4-F2B7-D1B1-213A913310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0A2148-B566-5F33-1997-A8014B4FD0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A4A5C0-C6BD-1D66-C032-E6E9A001D3A2}"/>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8" name="Footer Placeholder 7">
            <a:extLst>
              <a:ext uri="{FF2B5EF4-FFF2-40B4-BE49-F238E27FC236}">
                <a16:creationId xmlns:a16="http://schemas.microsoft.com/office/drawing/2014/main" id="{868C2D41-C184-5541-2F68-036F3D9AEB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6EB242-FE28-ECC4-353B-ABE337657D1E}"/>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3488899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0083-E43A-45F8-5A71-C2E14FD496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6D2C1F-4668-7176-3CA6-68186827DE2F}"/>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4" name="Footer Placeholder 3">
            <a:extLst>
              <a:ext uri="{FF2B5EF4-FFF2-40B4-BE49-F238E27FC236}">
                <a16:creationId xmlns:a16="http://schemas.microsoft.com/office/drawing/2014/main" id="{B95FB486-EC17-E607-5D03-B0F10127D9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1E47AC-B05D-A817-1FEF-FDFD07095D38}"/>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99487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EE6EF8-C392-AD47-8B9E-439E76E4930C}"/>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3" name="Footer Placeholder 2">
            <a:extLst>
              <a:ext uri="{FF2B5EF4-FFF2-40B4-BE49-F238E27FC236}">
                <a16:creationId xmlns:a16="http://schemas.microsoft.com/office/drawing/2014/main" id="{EAEB136D-C4E3-D5B2-DDC3-BE85301997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096369-764D-75E2-470F-E58C03126EFC}"/>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2644236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5462-FFEF-2B28-7D4E-A27F2C7C32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78BE75-23DB-4990-A565-990D3BB53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B56A9-29BC-C011-B6C6-4E0B6497F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0E3AA-E73F-98AC-3E61-38E4F52BAEC0}"/>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6" name="Footer Placeholder 5">
            <a:extLst>
              <a:ext uri="{FF2B5EF4-FFF2-40B4-BE49-F238E27FC236}">
                <a16:creationId xmlns:a16="http://schemas.microsoft.com/office/drawing/2014/main" id="{AF79443F-D524-DF90-C342-B63C0AF41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DF79A-9740-2613-CC2D-FD3021F2C78E}"/>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500410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14809-F1C6-C4CB-FD80-401BBA0F64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1FBB0F-C2D8-F00D-ADD8-14D6A0C7F6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E6603B-849A-5BD9-4AED-BA84A5E5A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83164-7792-D80F-E82F-A4AC3243EEE3}"/>
              </a:ext>
            </a:extLst>
          </p:cNvPr>
          <p:cNvSpPr>
            <a:spLocks noGrp="1"/>
          </p:cNvSpPr>
          <p:nvPr>
            <p:ph type="dt" sz="half" idx="10"/>
          </p:nvPr>
        </p:nvSpPr>
        <p:spPr/>
        <p:txBody>
          <a:bodyPr/>
          <a:lstStyle/>
          <a:p>
            <a:fld id="{20A2595E-75C6-4567-9699-A9B272338FD0}" type="datetimeFigureOut">
              <a:rPr lang="en-US" smtClean="0"/>
              <a:t>12/18/2023</a:t>
            </a:fld>
            <a:endParaRPr lang="en-US"/>
          </a:p>
        </p:txBody>
      </p:sp>
      <p:sp>
        <p:nvSpPr>
          <p:cNvPr id="6" name="Footer Placeholder 5">
            <a:extLst>
              <a:ext uri="{FF2B5EF4-FFF2-40B4-BE49-F238E27FC236}">
                <a16:creationId xmlns:a16="http://schemas.microsoft.com/office/drawing/2014/main" id="{8A7FC650-19F1-1281-8237-E0E6037397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2CF57-015B-5E2F-2DBC-4935261414ED}"/>
              </a:ext>
            </a:extLst>
          </p:cNvPr>
          <p:cNvSpPr>
            <a:spLocks noGrp="1"/>
          </p:cNvSpPr>
          <p:nvPr>
            <p:ph type="sldNum" sz="quarter" idx="12"/>
          </p:nvPr>
        </p:nvSpPr>
        <p:spPr/>
        <p:txBody>
          <a:bodyPr/>
          <a:lstStyle/>
          <a:p>
            <a:fld id="{A7AB2748-9ADB-49F8-91CD-BAED66857169}" type="slidenum">
              <a:rPr lang="en-US" smtClean="0"/>
              <a:t>‹#›</a:t>
            </a:fld>
            <a:endParaRPr lang="en-US"/>
          </a:p>
        </p:txBody>
      </p:sp>
    </p:spTree>
    <p:extLst>
      <p:ext uri="{BB962C8B-B14F-4D97-AF65-F5344CB8AC3E}">
        <p14:creationId xmlns:p14="http://schemas.microsoft.com/office/powerpoint/2010/main" val="2788897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9209C-9801-9EB1-FA2F-1309322B5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84531E-C953-A8E5-45E9-676809C435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DD81A-8FE9-449F-FB29-D87607B0F8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2595E-75C6-4567-9699-A9B272338FD0}" type="datetimeFigureOut">
              <a:rPr lang="en-US" smtClean="0"/>
              <a:t>12/18/2023</a:t>
            </a:fld>
            <a:endParaRPr lang="en-US"/>
          </a:p>
        </p:txBody>
      </p:sp>
      <p:sp>
        <p:nvSpPr>
          <p:cNvPr id="5" name="Footer Placeholder 4">
            <a:extLst>
              <a:ext uri="{FF2B5EF4-FFF2-40B4-BE49-F238E27FC236}">
                <a16:creationId xmlns:a16="http://schemas.microsoft.com/office/drawing/2014/main" id="{82608DB0-4E1E-1EAF-141E-D4574CBE50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665AC4-53B4-1002-67EC-F0B515622B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B2748-9ADB-49F8-91CD-BAED66857169}" type="slidenum">
              <a:rPr lang="en-US" smtClean="0"/>
              <a:t>‹#›</a:t>
            </a:fld>
            <a:endParaRPr lang="en-US"/>
          </a:p>
        </p:txBody>
      </p:sp>
    </p:spTree>
    <p:extLst>
      <p:ext uri="{BB962C8B-B14F-4D97-AF65-F5344CB8AC3E}">
        <p14:creationId xmlns:p14="http://schemas.microsoft.com/office/powerpoint/2010/main" val="1283100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crdownload"/><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crdownload"/><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44.xml"/><Relationship Id="rId18" Type="http://schemas.openxmlformats.org/officeDocument/2006/relationships/image" Target="../media/image45.png"/><Relationship Id="rId3" Type="http://schemas.openxmlformats.org/officeDocument/2006/relationships/hyperlink" Target="https://scitechdaily.com/regenerative-dentistry-breakthrough-biological-therapy-for-damaged-teeth/" TargetMode="External"/><Relationship Id="rId7" Type="http://schemas.openxmlformats.org/officeDocument/2006/relationships/image" Target="../media/image41.png"/><Relationship Id="rId12" Type="http://schemas.openxmlformats.org/officeDocument/2006/relationships/image" Target="../media/image43.png"/><Relationship Id="rId17" Type="http://schemas.openxmlformats.org/officeDocument/2006/relationships/image" Target="../media/image440.png"/><Relationship Id="rId2" Type="http://schemas.openxmlformats.org/officeDocument/2006/relationships/image" Target="../media/image38.bin"/><Relationship Id="rId16" Type="http://schemas.openxmlformats.org/officeDocument/2006/relationships/slide" Target="slide42.xml"/><Relationship Id="rId20"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slide" Target="slide37.xml"/><Relationship Id="rId11" Type="http://schemas.openxmlformats.org/officeDocument/2006/relationships/image" Target="../media/image420.png"/><Relationship Id="rId5" Type="http://schemas.openxmlformats.org/officeDocument/2006/relationships/image" Target="../media/image40.png"/><Relationship Id="rId15" Type="http://schemas.openxmlformats.org/officeDocument/2006/relationships/image" Target="../media/image44.png"/><Relationship Id="rId10" Type="http://schemas.openxmlformats.org/officeDocument/2006/relationships/slide" Target="slide38.xml"/><Relationship Id="rId19" Type="http://schemas.openxmlformats.org/officeDocument/2006/relationships/slide" Target="slide51.xml"/><Relationship Id="rId4" Type="http://schemas.openxmlformats.org/officeDocument/2006/relationships/image" Target="../media/image39.png"/><Relationship Id="rId14" Type="http://schemas.openxmlformats.org/officeDocument/2006/relationships/image" Target="../media/image430.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https://www.yourdentistryguide.com/childre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2.crdownload"/><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4.png"/><Relationship Id="rId7" Type="http://schemas.openxmlformats.org/officeDocument/2006/relationships/image" Target="../media/image65.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3.png"/><Relationship Id="rId9"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4.png"/><Relationship Id="rId4" Type="http://schemas.openxmlformats.org/officeDocument/2006/relationships/image" Target="../media/image63.png"/><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4.png"/><Relationship Id="rId7" Type="http://schemas.openxmlformats.org/officeDocument/2006/relationships/image" Target="../media/image63.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2.png"/><Relationship Id="rId4" Type="http://schemas.openxmlformats.org/officeDocument/2006/relationships/image" Target="../media/image64.png"/><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62.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66.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image" Target="../media/image2.crdownload"/><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image" Target="../media/image2.crdownload"/><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C454C577-1938-4D81-AC01-79F823A8A09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626" b="6626"/>
          <a:stretch/>
        </p:blipFill>
        <p:spPr>
          <a:xfrm flipH="1">
            <a:off x="609600" y="533400"/>
            <a:ext cx="10972800" cy="5791200"/>
          </a:xfrm>
        </p:spPr>
      </p:pic>
      <p:sp>
        <p:nvSpPr>
          <p:cNvPr id="18" name="Freeform: Shape 17">
            <a:extLst>
              <a:ext uri="{FF2B5EF4-FFF2-40B4-BE49-F238E27FC236}">
                <a16:creationId xmlns:a16="http://schemas.microsoft.com/office/drawing/2014/main" id="{C6037836-E3F6-4270-BDEA-D2FC600C3FF3}"/>
              </a:ext>
            </a:extLst>
          </p:cNvPr>
          <p:cNvSpPr/>
          <p:nvPr/>
        </p:nvSpPr>
        <p:spPr>
          <a:xfrm rot="1471677">
            <a:off x="-310771" y="-574100"/>
            <a:ext cx="3665011" cy="6981170"/>
          </a:xfrm>
          <a:custGeom>
            <a:avLst/>
            <a:gdLst>
              <a:gd name="connsiteX0" fmla="*/ 0 w 3665011"/>
              <a:gd name="connsiteY0" fmla="*/ 1671902 h 6981170"/>
              <a:gd name="connsiteX1" fmla="*/ 3665011 w 3665011"/>
              <a:gd name="connsiteY1" fmla="*/ 0 h 6981170"/>
              <a:gd name="connsiteX2" fmla="*/ 3665011 w 3665011"/>
              <a:gd name="connsiteY2" fmla="*/ 6414454 h 6981170"/>
              <a:gd name="connsiteX3" fmla="*/ 2422702 w 3665011"/>
              <a:gd name="connsiteY3" fmla="*/ 6981170 h 6981170"/>
            </a:gdLst>
            <a:ahLst/>
            <a:cxnLst>
              <a:cxn ang="0">
                <a:pos x="connsiteX0" y="connsiteY0"/>
              </a:cxn>
              <a:cxn ang="0">
                <a:pos x="connsiteX1" y="connsiteY1"/>
              </a:cxn>
              <a:cxn ang="0">
                <a:pos x="connsiteX2" y="connsiteY2"/>
              </a:cxn>
              <a:cxn ang="0">
                <a:pos x="connsiteX3" y="connsiteY3"/>
              </a:cxn>
            </a:cxnLst>
            <a:rect l="l" t="t" r="r" b="b"/>
            <a:pathLst>
              <a:path w="3665011" h="6981170">
                <a:moveTo>
                  <a:pt x="0" y="1671902"/>
                </a:moveTo>
                <a:lnTo>
                  <a:pt x="3665011" y="0"/>
                </a:lnTo>
                <a:lnTo>
                  <a:pt x="3665011" y="6414454"/>
                </a:lnTo>
                <a:lnTo>
                  <a:pt x="2422702" y="698117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68E4E22B-2777-42B9-8A59-320A27FB9B89}"/>
              </a:ext>
            </a:extLst>
          </p:cNvPr>
          <p:cNvSpPr/>
          <p:nvPr/>
        </p:nvSpPr>
        <p:spPr>
          <a:xfrm rot="1471677">
            <a:off x="3044888" y="-291358"/>
            <a:ext cx="2021851" cy="8977884"/>
          </a:xfrm>
          <a:custGeom>
            <a:avLst/>
            <a:gdLst>
              <a:gd name="connsiteX0" fmla="*/ 1928479 w 2021851"/>
              <a:gd name="connsiteY0" fmla="*/ 8977884 h 8977884"/>
              <a:gd name="connsiteX1" fmla="*/ 2021851 w 2021851"/>
              <a:gd name="connsiteY1" fmla="*/ 8935277 h 8977884"/>
              <a:gd name="connsiteX2" fmla="*/ 2021851 w 2021851"/>
              <a:gd name="connsiteY2" fmla="*/ 8977884 h 8977884"/>
              <a:gd name="connsiteX3" fmla="*/ 0 w 2021851"/>
              <a:gd name="connsiteY3" fmla="*/ 922602 h 8977884"/>
              <a:gd name="connsiteX4" fmla="*/ 2021851 w 2021851"/>
              <a:gd name="connsiteY4" fmla="*/ 0 h 8977884"/>
              <a:gd name="connsiteX5" fmla="*/ 2021851 w 2021851"/>
              <a:gd name="connsiteY5" fmla="*/ 6365643 h 8977884"/>
              <a:gd name="connsiteX6" fmla="*/ 0 w 2021851"/>
              <a:gd name="connsiteY6" fmla="*/ 7288245 h 897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851" h="8977884">
                <a:moveTo>
                  <a:pt x="1928479" y="8977884"/>
                </a:moveTo>
                <a:lnTo>
                  <a:pt x="2021851" y="8935277"/>
                </a:lnTo>
                <a:lnTo>
                  <a:pt x="2021851" y="8977884"/>
                </a:lnTo>
                <a:close/>
                <a:moveTo>
                  <a:pt x="0" y="922602"/>
                </a:moveTo>
                <a:lnTo>
                  <a:pt x="2021851" y="0"/>
                </a:lnTo>
                <a:lnTo>
                  <a:pt x="2021851" y="6365643"/>
                </a:lnTo>
                <a:lnTo>
                  <a:pt x="0" y="7288245"/>
                </a:lnTo>
                <a:close/>
              </a:path>
            </a:pathLst>
          </a:custGeom>
          <a:gradFill flip="none" rotWithShape="1">
            <a:gsLst>
              <a:gs pos="0">
                <a:schemeClr val="tx1">
                  <a:alpha val="40000"/>
                </a:schemeClr>
              </a:gs>
              <a:gs pos="100000">
                <a:schemeClr val="bg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3D3DDA9-DD23-4F60-AABC-596949F9A488}"/>
              </a:ext>
            </a:extLst>
          </p:cNvPr>
          <p:cNvSpPr/>
          <p:nvPr/>
        </p:nvSpPr>
        <p:spPr>
          <a:xfrm rot="1471677">
            <a:off x="5256032" y="-291358"/>
            <a:ext cx="2021851" cy="8977884"/>
          </a:xfrm>
          <a:custGeom>
            <a:avLst/>
            <a:gdLst>
              <a:gd name="connsiteX0" fmla="*/ 1928479 w 2021851"/>
              <a:gd name="connsiteY0" fmla="*/ 8977884 h 8977884"/>
              <a:gd name="connsiteX1" fmla="*/ 2021851 w 2021851"/>
              <a:gd name="connsiteY1" fmla="*/ 8935277 h 8977884"/>
              <a:gd name="connsiteX2" fmla="*/ 2021851 w 2021851"/>
              <a:gd name="connsiteY2" fmla="*/ 8977884 h 8977884"/>
              <a:gd name="connsiteX3" fmla="*/ 0 w 2021851"/>
              <a:gd name="connsiteY3" fmla="*/ 922602 h 8977884"/>
              <a:gd name="connsiteX4" fmla="*/ 2021851 w 2021851"/>
              <a:gd name="connsiteY4" fmla="*/ 0 h 8977884"/>
              <a:gd name="connsiteX5" fmla="*/ 2021851 w 2021851"/>
              <a:gd name="connsiteY5" fmla="*/ 6365643 h 8977884"/>
              <a:gd name="connsiteX6" fmla="*/ 0 w 2021851"/>
              <a:gd name="connsiteY6" fmla="*/ 7288245 h 897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851" h="8977884">
                <a:moveTo>
                  <a:pt x="1928479" y="8977884"/>
                </a:moveTo>
                <a:lnTo>
                  <a:pt x="2021851" y="8935277"/>
                </a:lnTo>
                <a:lnTo>
                  <a:pt x="2021851" y="8977884"/>
                </a:lnTo>
                <a:close/>
                <a:moveTo>
                  <a:pt x="0" y="922602"/>
                </a:moveTo>
                <a:lnTo>
                  <a:pt x="2021851" y="0"/>
                </a:lnTo>
                <a:lnTo>
                  <a:pt x="2021851" y="6365643"/>
                </a:lnTo>
                <a:lnTo>
                  <a:pt x="0" y="7288245"/>
                </a:lnTo>
                <a:close/>
              </a:path>
            </a:pathLst>
          </a:custGeom>
          <a:gradFill flip="none" rotWithShape="1">
            <a:gsLst>
              <a:gs pos="0">
                <a:schemeClr val="tx1">
                  <a:alpha val="20000"/>
                </a:schemeClr>
              </a:gs>
              <a:gs pos="100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0F92EE23-F3AF-4FFE-AFFA-E02321FA3B74}"/>
              </a:ext>
            </a:extLst>
          </p:cNvPr>
          <p:cNvSpPr txBox="1"/>
          <p:nvPr/>
        </p:nvSpPr>
        <p:spPr>
          <a:xfrm>
            <a:off x="2815590" y="529388"/>
            <a:ext cx="8740140" cy="1446550"/>
          </a:xfrm>
          <a:prstGeom prst="rect">
            <a:avLst/>
          </a:prstGeom>
          <a:noFill/>
        </p:spPr>
        <p:txBody>
          <a:bodyPr wrap="square" rtlCol="0">
            <a:spAutoFit/>
          </a:bodyPr>
          <a:lstStyle/>
          <a:p>
            <a:pPr algn="r"/>
            <a:r>
              <a:rPr lang="en-US" sz="4400" b="1" dirty="0">
                <a:solidFill>
                  <a:schemeClr val="bg1"/>
                </a:solidFill>
                <a:latin typeface="Gabriola" panose="04040605051002020D02" pitchFamily="82" charset="0"/>
              </a:rPr>
              <a:t>Dental Ankylosis: Prevalence, Etiology and Guidelines for Clinical Management</a:t>
            </a:r>
          </a:p>
        </p:txBody>
      </p:sp>
      <p:sp>
        <p:nvSpPr>
          <p:cNvPr id="20" name="TextBox 19">
            <a:extLst>
              <a:ext uri="{FF2B5EF4-FFF2-40B4-BE49-F238E27FC236}">
                <a16:creationId xmlns:a16="http://schemas.microsoft.com/office/drawing/2014/main" id="{D14A1C29-2513-480E-9852-094CDABDD670}"/>
              </a:ext>
            </a:extLst>
          </p:cNvPr>
          <p:cNvSpPr txBox="1"/>
          <p:nvPr/>
        </p:nvSpPr>
        <p:spPr>
          <a:xfrm>
            <a:off x="7568491" y="5616714"/>
            <a:ext cx="4812631" cy="707886"/>
          </a:xfrm>
          <a:prstGeom prst="rect">
            <a:avLst/>
          </a:prstGeom>
          <a:noFill/>
        </p:spPr>
        <p:txBody>
          <a:bodyPr wrap="square" rtlCol="0">
            <a:spAutoFit/>
          </a:bodyPr>
          <a:lstStyle/>
          <a:p>
            <a:r>
              <a:rPr lang="en-GB" sz="4000" b="1" dirty="0">
                <a:solidFill>
                  <a:schemeClr val="bg1"/>
                </a:solidFill>
                <a:latin typeface="Gabriola" panose="04040605051002020D02" pitchFamily="82" charset="0"/>
              </a:rPr>
              <a:t>Rusul Jaffar Hadi</a:t>
            </a:r>
            <a:endParaRPr lang="en-US" sz="4000" b="1" dirty="0">
              <a:solidFill>
                <a:schemeClr val="bg1"/>
              </a:solidFill>
              <a:latin typeface="Gabriola" panose="04040605051002020D02" pitchFamily="82" charset="0"/>
            </a:endParaRPr>
          </a:p>
        </p:txBody>
      </p:sp>
    </p:spTree>
    <p:extLst>
      <p:ext uri="{BB962C8B-B14F-4D97-AF65-F5344CB8AC3E}">
        <p14:creationId xmlns:p14="http://schemas.microsoft.com/office/powerpoint/2010/main" val="2148733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302EB66-7489-F406-A591-A5288529B394}"/>
              </a:ext>
            </a:extLst>
          </p:cNvPr>
          <p:cNvSpPr txBox="1"/>
          <p:nvPr/>
        </p:nvSpPr>
        <p:spPr>
          <a:xfrm>
            <a:off x="581025" y="313323"/>
            <a:ext cx="4551414" cy="584775"/>
          </a:xfrm>
          <a:prstGeom prst="rect">
            <a:avLst/>
          </a:prstGeom>
          <a:noFill/>
        </p:spPr>
        <p:txBody>
          <a:bodyPr wrap="square">
            <a:spAutoFit/>
          </a:bodyPr>
          <a:lstStyle/>
          <a:p>
            <a:pPr marR="12700" lvl="1" algn="just" rtl="0">
              <a:spcBef>
                <a:spcPts val="1200"/>
              </a:spcBef>
              <a:spcAft>
                <a:spcPts val="1200"/>
              </a:spcAft>
              <a:tabLst>
                <a:tab pos="285750" algn="l"/>
              </a:tabLst>
            </a:pPr>
            <a:r>
              <a:rPr lang="en-US" sz="3200" kern="0" spc="600" dirty="0">
                <a:gradFill>
                  <a:gsLst>
                    <a:gs pos="25000">
                      <a:srgbClr val="2F5597"/>
                    </a:gs>
                    <a:gs pos="72000">
                      <a:srgbClr val="00B0F0"/>
                    </a:gs>
                  </a:gsLst>
                  <a:lin ang="5400000" scaled="1"/>
                </a:gradFill>
                <a:latin typeface="Elephant" panose="02020904090505020303" pitchFamily="18" charset="0"/>
                <a:ea typeface="Times New Roman" panose="02020603050405020304" pitchFamily="18" charset="0"/>
              </a:rPr>
              <a:t>Classification</a:t>
            </a:r>
            <a:endParaRPr lang="en-US" sz="2000" spc="600" dirty="0">
              <a:latin typeface="Modern No. 20" panose="02070704070505020303" pitchFamily="18" charset="0"/>
              <a:ea typeface="Open Sans ExtraBold" panose="020B0906030804020204" pitchFamily="34" charset="0"/>
              <a:cs typeface="Open Sans ExtraBold" panose="020B0906030804020204" pitchFamily="34" charset="0"/>
            </a:endParaRPr>
          </a:p>
        </p:txBody>
      </p:sp>
      <p:cxnSp>
        <p:nvCxnSpPr>
          <p:cNvPr id="15" name="Straight Connector 14">
            <a:extLst>
              <a:ext uri="{FF2B5EF4-FFF2-40B4-BE49-F238E27FC236}">
                <a16:creationId xmlns:a16="http://schemas.microsoft.com/office/drawing/2014/main" id="{9BF4211A-C64B-35AF-EC1A-E02D324ECAD3}"/>
              </a:ext>
            </a:extLst>
          </p:cNvPr>
          <p:cNvCxnSpPr>
            <a:cxnSpLocks/>
          </p:cNvCxnSpPr>
          <p:nvPr/>
        </p:nvCxnSpPr>
        <p:spPr>
          <a:xfrm>
            <a:off x="1282700" y="1663700"/>
            <a:ext cx="9626600" cy="20311"/>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16" name="Oval 15">
            <a:extLst>
              <a:ext uri="{FF2B5EF4-FFF2-40B4-BE49-F238E27FC236}">
                <a16:creationId xmlns:a16="http://schemas.microsoft.com/office/drawing/2014/main" id="{9721FBA2-E124-19EE-CAE1-E316DD7ECD45}"/>
              </a:ext>
            </a:extLst>
          </p:cNvPr>
          <p:cNvSpPr/>
          <p:nvPr/>
        </p:nvSpPr>
        <p:spPr>
          <a:xfrm>
            <a:off x="1727200"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1108A6-77FE-A4E0-2659-F366DF321F08}"/>
              </a:ext>
            </a:extLst>
          </p:cNvPr>
          <p:cNvSpPr/>
          <p:nvPr/>
        </p:nvSpPr>
        <p:spPr>
          <a:xfrm>
            <a:off x="4711700"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5C2E62-DCFE-B8A5-C040-475032EC5D3F}"/>
              </a:ext>
            </a:extLst>
          </p:cNvPr>
          <p:cNvSpPr/>
          <p:nvPr/>
        </p:nvSpPr>
        <p:spPr>
          <a:xfrm>
            <a:off x="7302500"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8D646A-E1FF-1DAA-C9E4-660BF0F1CB82}"/>
              </a:ext>
            </a:extLst>
          </p:cNvPr>
          <p:cNvSpPr/>
          <p:nvPr/>
        </p:nvSpPr>
        <p:spPr>
          <a:xfrm>
            <a:off x="10287000"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C4A7CCA-E48C-E855-8354-9846A2BB79C9}"/>
              </a:ext>
            </a:extLst>
          </p:cNvPr>
          <p:cNvSpPr txBox="1"/>
          <p:nvPr/>
        </p:nvSpPr>
        <p:spPr>
          <a:xfrm>
            <a:off x="1215615" y="1160791"/>
            <a:ext cx="96212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None</a:t>
            </a:r>
          </a:p>
        </p:txBody>
      </p:sp>
      <p:sp>
        <p:nvSpPr>
          <p:cNvPr id="21" name="TextBox 20">
            <a:extLst>
              <a:ext uri="{FF2B5EF4-FFF2-40B4-BE49-F238E27FC236}">
                <a16:creationId xmlns:a16="http://schemas.microsoft.com/office/drawing/2014/main" id="{DB51597D-BE22-BF85-9240-7AB2F601678D}"/>
              </a:ext>
            </a:extLst>
          </p:cNvPr>
          <p:cNvSpPr txBox="1"/>
          <p:nvPr/>
        </p:nvSpPr>
        <p:spPr>
          <a:xfrm>
            <a:off x="4359613" y="1165882"/>
            <a:ext cx="88197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Mild</a:t>
            </a:r>
          </a:p>
        </p:txBody>
      </p:sp>
      <p:sp>
        <p:nvSpPr>
          <p:cNvPr id="22" name="TextBox 21">
            <a:extLst>
              <a:ext uri="{FF2B5EF4-FFF2-40B4-BE49-F238E27FC236}">
                <a16:creationId xmlns:a16="http://schemas.microsoft.com/office/drawing/2014/main" id="{DD0F6873-36DD-1B0E-95A2-1422081E43BB}"/>
              </a:ext>
            </a:extLst>
          </p:cNvPr>
          <p:cNvSpPr txBox="1"/>
          <p:nvPr/>
        </p:nvSpPr>
        <p:spPr>
          <a:xfrm>
            <a:off x="6612180" y="1160791"/>
            <a:ext cx="155844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Moderate</a:t>
            </a:r>
          </a:p>
        </p:txBody>
      </p:sp>
      <p:sp>
        <p:nvSpPr>
          <p:cNvPr id="23" name="TextBox 22">
            <a:extLst>
              <a:ext uri="{FF2B5EF4-FFF2-40B4-BE49-F238E27FC236}">
                <a16:creationId xmlns:a16="http://schemas.microsoft.com/office/drawing/2014/main" id="{F423F977-A473-B87D-2DE5-D370575CDE3C}"/>
              </a:ext>
            </a:extLst>
          </p:cNvPr>
          <p:cNvSpPr txBox="1"/>
          <p:nvPr/>
        </p:nvSpPr>
        <p:spPr>
          <a:xfrm>
            <a:off x="9874801" y="1160791"/>
            <a:ext cx="100219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Sever</a:t>
            </a:r>
          </a:p>
        </p:txBody>
      </p:sp>
      <p:pic>
        <p:nvPicPr>
          <p:cNvPr id="26" name="Picture 25">
            <a:extLst>
              <a:ext uri="{FF2B5EF4-FFF2-40B4-BE49-F238E27FC236}">
                <a16:creationId xmlns:a16="http://schemas.microsoft.com/office/drawing/2014/main" id="{20A1E5F5-89CC-A02E-4B54-5AF279A1563C}"/>
              </a:ext>
            </a:extLst>
          </p:cNvPr>
          <p:cNvPicPr>
            <a:picLocks noChangeAspect="1"/>
          </p:cNvPicPr>
          <p:nvPr/>
        </p:nvPicPr>
        <p:blipFill>
          <a:blip r:embed="rId2"/>
          <a:stretch>
            <a:fillRect/>
          </a:stretch>
        </p:blipFill>
        <p:spPr>
          <a:xfrm>
            <a:off x="1081169" y="2181829"/>
            <a:ext cx="1469861" cy="1018335"/>
          </a:xfrm>
          <a:prstGeom prst="rect">
            <a:avLst/>
          </a:prstGeom>
        </p:spPr>
      </p:pic>
      <p:pic>
        <p:nvPicPr>
          <p:cNvPr id="27" name="Picture 26">
            <a:extLst>
              <a:ext uri="{FF2B5EF4-FFF2-40B4-BE49-F238E27FC236}">
                <a16:creationId xmlns:a16="http://schemas.microsoft.com/office/drawing/2014/main" id="{4E7034A0-1B2A-2E58-1935-36EFE4C22019}"/>
              </a:ext>
            </a:extLst>
          </p:cNvPr>
          <p:cNvPicPr>
            <a:picLocks noChangeAspect="1"/>
          </p:cNvPicPr>
          <p:nvPr/>
        </p:nvPicPr>
        <p:blipFill>
          <a:blip r:embed="rId3"/>
          <a:stretch>
            <a:fillRect/>
          </a:stretch>
        </p:blipFill>
        <p:spPr>
          <a:xfrm>
            <a:off x="1081169" y="3362969"/>
            <a:ext cx="1469861" cy="1184534"/>
          </a:xfrm>
          <a:prstGeom prst="rect">
            <a:avLst/>
          </a:prstGeom>
        </p:spPr>
      </p:pic>
      <p:pic>
        <p:nvPicPr>
          <p:cNvPr id="28" name="Picture 27">
            <a:extLst>
              <a:ext uri="{FF2B5EF4-FFF2-40B4-BE49-F238E27FC236}">
                <a16:creationId xmlns:a16="http://schemas.microsoft.com/office/drawing/2014/main" id="{27A92EE6-51C2-E6DC-E50B-E9A84FC49088}"/>
              </a:ext>
            </a:extLst>
          </p:cNvPr>
          <p:cNvPicPr>
            <a:picLocks noChangeAspect="1"/>
          </p:cNvPicPr>
          <p:nvPr/>
        </p:nvPicPr>
        <p:blipFill>
          <a:blip r:embed="rId4"/>
          <a:stretch>
            <a:fillRect/>
          </a:stretch>
        </p:blipFill>
        <p:spPr>
          <a:xfrm>
            <a:off x="4020793" y="2181829"/>
            <a:ext cx="1559612" cy="1018335"/>
          </a:xfrm>
          <a:prstGeom prst="rect">
            <a:avLst/>
          </a:prstGeom>
        </p:spPr>
      </p:pic>
      <p:pic>
        <p:nvPicPr>
          <p:cNvPr id="29" name="Picture 28">
            <a:extLst>
              <a:ext uri="{FF2B5EF4-FFF2-40B4-BE49-F238E27FC236}">
                <a16:creationId xmlns:a16="http://schemas.microsoft.com/office/drawing/2014/main" id="{F60656B6-76DC-EB33-35A7-6EFA3F3D7609}"/>
              </a:ext>
            </a:extLst>
          </p:cNvPr>
          <p:cNvPicPr>
            <a:picLocks noChangeAspect="1"/>
          </p:cNvPicPr>
          <p:nvPr/>
        </p:nvPicPr>
        <p:blipFill>
          <a:blip r:embed="rId5"/>
          <a:stretch>
            <a:fillRect/>
          </a:stretch>
        </p:blipFill>
        <p:spPr>
          <a:xfrm>
            <a:off x="4191210" y="3362969"/>
            <a:ext cx="1221092" cy="1184533"/>
          </a:xfrm>
          <a:prstGeom prst="rect">
            <a:avLst/>
          </a:prstGeom>
        </p:spPr>
      </p:pic>
      <p:pic>
        <p:nvPicPr>
          <p:cNvPr id="30" name="Picture 29">
            <a:extLst>
              <a:ext uri="{FF2B5EF4-FFF2-40B4-BE49-F238E27FC236}">
                <a16:creationId xmlns:a16="http://schemas.microsoft.com/office/drawing/2014/main" id="{D324BA16-2297-EF9C-1109-F47A32FB636C}"/>
              </a:ext>
            </a:extLst>
          </p:cNvPr>
          <p:cNvPicPr>
            <a:picLocks noChangeAspect="1"/>
          </p:cNvPicPr>
          <p:nvPr/>
        </p:nvPicPr>
        <p:blipFill>
          <a:blip r:embed="rId6"/>
          <a:stretch>
            <a:fillRect/>
          </a:stretch>
        </p:blipFill>
        <p:spPr>
          <a:xfrm>
            <a:off x="6421302" y="2181830"/>
            <a:ext cx="1940196" cy="1018334"/>
          </a:xfrm>
          <a:prstGeom prst="rect">
            <a:avLst/>
          </a:prstGeom>
        </p:spPr>
      </p:pic>
      <p:pic>
        <p:nvPicPr>
          <p:cNvPr id="31" name="Picture 30">
            <a:extLst>
              <a:ext uri="{FF2B5EF4-FFF2-40B4-BE49-F238E27FC236}">
                <a16:creationId xmlns:a16="http://schemas.microsoft.com/office/drawing/2014/main" id="{41A627A2-F39C-CEAB-B9D8-7D8B7EE74510}"/>
              </a:ext>
            </a:extLst>
          </p:cNvPr>
          <p:cNvPicPr>
            <a:picLocks noChangeAspect="1"/>
          </p:cNvPicPr>
          <p:nvPr/>
        </p:nvPicPr>
        <p:blipFill>
          <a:blip r:embed="rId7"/>
          <a:stretch>
            <a:fillRect/>
          </a:stretch>
        </p:blipFill>
        <p:spPr>
          <a:xfrm>
            <a:off x="6713766" y="3367622"/>
            <a:ext cx="1355268" cy="1179880"/>
          </a:xfrm>
          <a:prstGeom prst="rect">
            <a:avLst/>
          </a:prstGeom>
        </p:spPr>
      </p:pic>
      <p:pic>
        <p:nvPicPr>
          <p:cNvPr id="32" name="Picture 31">
            <a:extLst>
              <a:ext uri="{FF2B5EF4-FFF2-40B4-BE49-F238E27FC236}">
                <a16:creationId xmlns:a16="http://schemas.microsoft.com/office/drawing/2014/main" id="{4ABA6417-B2D2-69E9-55A9-A9ADF69C61DC}"/>
              </a:ext>
            </a:extLst>
          </p:cNvPr>
          <p:cNvPicPr>
            <a:picLocks noChangeAspect="1"/>
          </p:cNvPicPr>
          <p:nvPr/>
        </p:nvPicPr>
        <p:blipFill>
          <a:blip r:embed="rId8"/>
          <a:stretch>
            <a:fillRect/>
          </a:stretch>
        </p:blipFill>
        <p:spPr>
          <a:xfrm>
            <a:off x="9480142" y="2181830"/>
            <a:ext cx="1791513" cy="1018334"/>
          </a:xfrm>
          <a:prstGeom prst="rect">
            <a:avLst/>
          </a:prstGeom>
        </p:spPr>
      </p:pic>
      <p:pic>
        <p:nvPicPr>
          <p:cNvPr id="33" name="Picture 32">
            <a:extLst>
              <a:ext uri="{FF2B5EF4-FFF2-40B4-BE49-F238E27FC236}">
                <a16:creationId xmlns:a16="http://schemas.microsoft.com/office/drawing/2014/main" id="{AB7E18BE-0CAA-C4B1-B3C8-FA59D488101E}"/>
              </a:ext>
            </a:extLst>
          </p:cNvPr>
          <p:cNvPicPr>
            <a:picLocks noChangeAspect="1"/>
          </p:cNvPicPr>
          <p:nvPr/>
        </p:nvPicPr>
        <p:blipFill>
          <a:blip r:embed="rId9"/>
          <a:stretch>
            <a:fillRect/>
          </a:stretch>
        </p:blipFill>
        <p:spPr>
          <a:xfrm>
            <a:off x="9676107" y="3367622"/>
            <a:ext cx="1399581" cy="1179880"/>
          </a:xfrm>
          <a:prstGeom prst="rect">
            <a:avLst/>
          </a:prstGeom>
        </p:spPr>
      </p:pic>
      <p:grpSp>
        <p:nvGrpSpPr>
          <p:cNvPr id="10" name="Graphic 7" descr="Database with solid fill">
            <a:extLst>
              <a:ext uri="{FF2B5EF4-FFF2-40B4-BE49-F238E27FC236}">
                <a16:creationId xmlns:a16="http://schemas.microsoft.com/office/drawing/2014/main" id="{19C1B7EE-76B8-5C90-9A57-AD59F407CF14}"/>
              </a:ext>
            </a:extLst>
          </p:cNvPr>
          <p:cNvGrpSpPr/>
          <p:nvPr/>
        </p:nvGrpSpPr>
        <p:grpSpPr>
          <a:xfrm>
            <a:off x="325380" y="172219"/>
            <a:ext cx="734854" cy="988572"/>
            <a:chOff x="5470774" y="1761672"/>
            <a:chExt cx="2500898" cy="3364365"/>
          </a:xfrm>
          <a:solidFill>
            <a:srgbClr val="2F5597"/>
          </a:solidFill>
        </p:grpSpPr>
        <p:sp>
          <p:nvSpPr>
            <p:cNvPr id="11" name="Freeform: Shape 10">
              <a:extLst>
                <a:ext uri="{FF2B5EF4-FFF2-40B4-BE49-F238E27FC236}">
                  <a16:creationId xmlns:a16="http://schemas.microsoft.com/office/drawing/2014/main" id="{EAEDCFF8-A7CC-015E-54B7-5FC9DB1DA5FE}"/>
                </a:ext>
              </a:extLst>
            </p:cNvPr>
            <p:cNvSpPr/>
            <p:nvPr/>
          </p:nvSpPr>
          <p:spPr>
            <a:xfrm>
              <a:off x="5470774" y="1761672"/>
              <a:ext cx="2500898" cy="714542"/>
            </a:xfrm>
            <a:custGeom>
              <a:avLst/>
              <a:gdLst>
                <a:gd name="connsiteX0" fmla="*/ 2500898 w 2500898"/>
                <a:gd name="connsiteY0" fmla="*/ 357271 h 714542"/>
                <a:gd name="connsiteX1" fmla="*/ 1250449 w 2500898"/>
                <a:gd name="connsiteY1" fmla="*/ 714542 h 714542"/>
                <a:gd name="connsiteX2" fmla="*/ 0 w 2500898"/>
                <a:gd name="connsiteY2" fmla="*/ 357271 h 714542"/>
                <a:gd name="connsiteX3" fmla="*/ 1250449 w 2500898"/>
                <a:gd name="connsiteY3" fmla="*/ 0 h 714542"/>
                <a:gd name="connsiteX4" fmla="*/ 2500898 w 2500898"/>
                <a:gd name="connsiteY4" fmla="*/ 357271 h 7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898" h="714542">
                  <a:moveTo>
                    <a:pt x="2500898" y="357271"/>
                  </a:moveTo>
                  <a:cubicBezTo>
                    <a:pt x="2500898" y="554587"/>
                    <a:pt x="1941053" y="714542"/>
                    <a:pt x="1250449" y="714542"/>
                  </a:cubicBezTo>
                  <a:cubicBezTo>
                    <a:pt x="559845" y="714542"/>
                    <a:pt x="0" y="554587"/>
                    <a:pt x="0" y="357271"/>
                  </a:cubicBezTo>
                  <a:cubicBezTo>
                    <a:pt x="0" y="159956"/>
                    <a:pt x="559845" y="0"/>
                    <a:pt x="1250449" y="0"/>
                  </a:cubicBezTo>
                  <a:cubicBezTo>
                    <a:pt x="1941053" y="0"/>
                    <a:pt x="2500898" y="159956"/>
                    <a:pt x="2500898" y="357271"/>
                  </a:cubicBezTo>
                  <a:close/>
                </a:path>
              </a:pathLst>
            </a:custGeom>
            <a:grpFill/>
            <a:ln w="4464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50E26621-4AB0-36BD-7C3F-F07EB4155DCA}"/>
                </a:ext>
              </a:extLst>
            </p:cNvPr>
            <p:cNvSpPr/>
            <p:nvPr/>
          </p:nvSpPr>
          <p:spPr>
            <a:xfrm>
              <a:off x="5470774" y="2267868"/>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EBF6159-C51C-A24F-459E-C6627A1B4DEF}"/>
                </a:ext>
              </a:extLst>
            </p:cNvPr>
            <p:cNvSpPr/>
            <p:nvPr/>
          </p:nvSpPr>
          <p:spPr>
            <a:xfrm>
              <a:off x="5470774" y="3161046"/>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15352F9-C85B-11C6-D2D2-802BA227B7D7}"/>
                </a:ext>
              </a:extLst>
            </p:cNvPr>
            <p:cNvSpPr/>
            <p:nvPr/>
          </p:nvSpPr>
          <p:spPr>
            <a:xfrm>
              <a:off x="5470774" y="4054224"/>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DCE5A7D6-4907-2B16-3306-D078208DB8FA}"/>
              </a:ext>
            </a:extLst>
          </p:cNvPr>
          <p:cNvSpPr txBox="1"/>
          <p:nvPr/>
        </p:nvSpPr>
        <p:spPr>
          <a:xfrm>
            <a:off x="1663700" y="691570"/>
            <a:ext cx="3832532" cy="369332"/>
          </a:xfrm>
          <a:prstGeom prst="rect">
            <a:avLst/>
          </a:prstGeom>
          <a:noFill/>
        </p:spPr>
        <p:txBody>
          <a:bodyPr wrap="square">
            <a:spAutoFit/>
          </a:bodyPr>
          <a:lstStyle/>
          <a:p>
            <a:r>
              <a:rPr lang="en-US" sz="1800" spc="600" dirty="0">
                <a:latin typeface="Modern No. 20" panose="02070704070505020303" pitchFamily="18" charset="0"/>
                <a:ea typeface="Open Sans ExtraBold" panose="020B0906030804020204" pitchFamily="34" charset="0"/>
                <a:cs typeface="Open Sans ExtraBold" panose="020B0906030804020204" pitchFamily="34" charset="0"/>
              </a:rPr>
              <a:t>According To Severity</a:t>
            </a:r>
            <a:endParaRPr lang="en-US" dirty="0"/>
          </a:p>
        </p:txBody>
      </p:sp>
    </p:spTree>
    <p:extLst>
      <p:ext uri="{BB962C8B-B14F-4D97-AF65-F5344CB8AC3E}">
        <p14:creationId xmlns:p14="http://schemas.microsoft.com/office/powerpoint/2010/main" val="7032933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9721FBA2-E124-19EE-CAE1-E316DD7ECD45}"/>
              </a:ext>
            </a:extLst>
          </p:cNvPr>
          <p:cNvSpPr/>
          <p:nvPr/>
        </p:nvSpPr>
        <p:spPr>
          <a:xfrm>
            <a:off x="1068468" y="1328848"/>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1108A6-77FE-A4E0-2659-F366DF321F08}"/>
              </a:ext>
            </a:extLst>
          </p:cNvPr>
          <p:cNvSpPr/>
          <p:nvPr/>
        </p:nvSpPr>
        <p:spPr>
          <a:xfrm>
            <a:off x="10829485" y="1900347"/>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5C2E62-DCFE-B8A5-C040-475032EC5D3F}"/>
              </a:ext>
            </a:extLst>
          </p:cNvPr>
          <p:cNvSpPr/>
          <p:nvPr/>
        </p:nvSpPr>
        <p:spPr>
          <a:xfrm>
            <a:off x="13503763" y="1918118"/>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8D646A-E1FF-1DAA-C9E4-660BF0F1CB82}"/>
              </a:ext>
            </a:extLst>
          </p:cNvPr>
          <p:cNvSpPr/>
          <p:nvPr/>
        </p:nvSpPr>
        <p:spPr>
          <a:xfrm>
            <a:off x="16488263" y="1918118"/>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C4A7CCA-E48C-E855-8354-9846A2BB79C9}"/>
              </a:ext>
            </a:extLst>
          </p:cNvPr>
          <p:cNvSpPr txBox="1"/>
          <p:nvPr/>
        </p:nvSpPr>
        <p:spPr>
          <a:xfrm>
            <a:off x="1215615" y="1160791"/>
            <a:ext cx="96212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None</a:t>
            </a:r>
          </a:p>
        </p:txBody>
      </p:sp>
      <p:sp>
        <p:nvSpPr>
          <p:cNvPr id="21" name="TextBox 20">
            <a:extLst>
              <a:ext uri="{FF2B5EF4-FFF2-40B4-BE49-F238E27FC236}">
                <a16:creationId xmlns:a16="http://schemas.microsoft.com/office/drawing/2014/main" id="{DB51597D-BE22-BF85-9240-7AB2F601678D}"/>
              </a:ext>
            </a:extLst>
          </p:cNvPr>
          <p:cNvSpPr txBox="1"/>
          <p:nvPr/>
        </p:nvSpPr>
        <p:spPr>
          <a:xfrm>
            <a:off x="10477398" y="1161229"/>
            <a:ext cx="88197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Mild</a:t>
            </a:r>
          </a:p>
        </p:txBody>
      </p:sp>
      <p:sp>
        <p:nvSpPr>
          <p:cNvPr id="22" name="TextBox 21">
            <a:extLst>
              <a:ext uri="{FF2B5EF4-FFF2-40B4-BE49-F238E27FC236}">
                <a16:creationId xmlns:a16="http://schemas.microsoft.com/office/drawing/2014/main" id="{DD0F6873-36DD-1B0E-95A2-1422081E43BB}"/>
              </a:ext>
            </a:extLst>
          </p:cNvPr>
          <p:cNvSpPr txBox="1"/>
          <p:nvPr/>
        </p:nvSpPr>
        <p:spPr>
          <a:xfrm>
            <a:off x="12813443" y="1173909"/>
            <a:ext cx="155844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Moderate</a:t>
            </a:r>
          </a:p>
        </p:txBody>
      </p:sp>
      <p:sp>
        <p:nvSpPr>
          <p:cNvPr id="23" name="TextBox 22">
            <a:extLst>
              <a:ext uri="{FF2B5EF4-FFF2-40B4-BE49-F238E27FC236}">
                <a16:creationId xmlns:a16="http://schemas.microsoft.com/office/drawing/2014/main" id="{F423F977-A473-B87D-2DE5-D370575CDE3C}"/>
              </a:ext>
            </a:extLst>
          </p:cNvPr>
          <p:cNvSpPr txBox="1"/>
          <p:nvPr/>
        </p:nvSpPr>
        <p:spPr>
          <a:xfrm>
            <a:off x="16076064" y="1173909"/>
            <a:ext cx="100219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Sever</a:t>
            </a:r>
          </a:p>
        </p:txBody>
      </p:sp>
      <p:pic>
        <p:nvPicPr>
          <p:cNvPr id="26" name="Picture 25">
            <a:extLst>
              <a:ext uri="{FF2B5EF4-FFF2-40B4-BE49-F238E27FC236}">
                <a16:creationId xmlns:a16="http://schemas.microsoft.com/office/drawing/2014/main" id="{20A1E5F5-89CC-A02E-4B54-5AF279A1563C}"/>
              </a:ext>
            </a:extLst>
          </p:cNvPr>
          <p:cNvPicPr>
            <a:picLocks noChangeAspect="1"/>
          </p:cNvPicPr>
          <p:nvPr/>
        </p:nvPicPr>
        <p:blipFill>
          <a:blip r:embed="rId2"/>
          <a:stretch>
            <a:fillRect/>
          </a:stretch>
        </p:blipFill>
        <p:spPr>
          <a:xfrm>
            <a:off x="1081169" y="2181829"/>
            <a:ext cx="3095380" cy="2144511"/>
          </a:xfrm>
          <a:prstGeom prst="rect">
            <a:avLst/>
          </a:prstGeom>
        </p:spPr>
      </p:pic>
      <p:pic>
        <p:nvPicPr>
          <p:cNvPr id="27" name="Picture 26">
            <a:extLst>
              <a:ext uri="{FF2B5EF4-FFF2-40B4-BE49-F238E27FC236}">
                <a16:creationId xmlns:a16="http://schemas.microsoft.com/office/drawing/2014/main" id="{4E7034A0-1B2A-2E58-1935-36EFE4C22019}"/>
              </a:ext>
            </a:extLst>
          </p:cNvPr>
          <p:cNvPicPr>
            <a:picLocks noChangeAspect="1"/>
          </p:cNvPicPr>
          <p:nvPr/>
        </p:nvPicPr>
        <p:blipFill>
          <a:blip r:embed="rId3"/>
          <a:stretch>
            <a:fillRect/>
          </a:stretch>
        </p:blipFill>
        <p:spPr>
          <a:xfrm>
            <a:off x="4981409" y="2177176"/>
            <a:ext cx="2986950" cy="2407128"/>
          </a:xfrm>
          <a:prstGeom prst="rect">
            <a:avLst/>
          </a:prstGeom>
        </p:spPr>
      </p:pic>
      <p:pic>
        <p:nvPicPr>
          <p:cNvPr id="28" name="Picture 27">
            <a:extLst>
              <a:ext uri="{FF2B5EF4-FFF2-40B4-BE49-F238E27FC236}">
                <a16:creationId xmlns:a16="http://schemas.microsoft.com/office/drawing/2014/main" id="{27A92EE6-51C2-E6DC-E50B-E9A84FC49088}"/>
              </a:ext>
            </a:extLst>
          </p:cNvPr>
          <p:cNvPicPr>
            <a:picLocks noChangeAspect="1"/>
          </p:cNvPicPr>
          <p:nvPr/>
        </p:nvPicPr>
        <p:blipFill>
          <a:blip r:embed="rId4"/>
          <a:stretch>
            <a:fillRect/>
          </a:stretch>
        </p:blipFill>
        <p:spPr>
          <a:xfrm>
            <a:off x="10138578" y="2177176"/>
            <a:ext cx="1559612" cy="1018335"/>
          </a:xfrm>
          <a:prstGeom prst="rect">
            <a:avLst/>
          </a:prstGeom>
        </p:spPr>
      </p:pic>
      <p:pic>
        <p:nvPicPr>
          <p:cNvPr id="29" name="Picture 28">
            <a:extLst>
              <a:ext uri="{FF2B5EF4-FFF2-40B4-BE49-F238E27FC236}">
                <a16:creationId xmlns:a16="http://schemas.microsoft.com/office/drawing/2014/main" id="{F60656B6-76DC-EB33-35A7-6EFA3F3D7609}"/>
              </a:ext>
            </a:extLst>
          </p:cNvPr>
          <p:cNvPicPr>
            <a:picLocks noChangeAspect="1"/>
          </p:cNvPicPr>
          <p:nvPr/>
        </p:nvPicPr>
        <p:blipFill>
          <a:blip r:embed="rId5"/>
          <a:stretch>
            <a:fillRect/>
          </a:stretch>
        </p:blipFill>
        <p:spPr>
          <a:xfrm>
            <a:off x="10308995" y="3358316"/>
            <a:ext cx="1221092" cy="1184533"/>
          </a:xfrm>
          <a:prstGeom prst="rect">
            <a:avLst/>
          </a:prstGeom>
        </p:spPr>
      </p:pic>
      <p:pic>
        <p:nvPicPr>
          <p:cNvPr id="30" name="Picture 29">
            <a:extLst>
              <a:ext uri="{FF2B5EF4-FFF2-40B4-BE49-F238E27FC236}">
                <a16:creationId xmlns:a16="http://schemas.microsoft.com/office/drawing/2014/main" id="{D324BA16-2297-EF9C-1109-F47A32FB636C}"/>
              </a:ext>
            </a:extLst>
          </p:cNvPr>
          <p:cNvPicPr>
            <a:picLocks noChangeAspect="1"/>
          </p:cNvPicPr>
          <p:nvPr/>
        </p:nvPicPr>
        <p:blipFill>
          <a:blip r:embed="rId6"/>
          <a:stretch>
            <a:fillRect/>
          </a:stretch>
        </p:blipFill>
        <p:spPr>
          <a:xfrm>
            <a:off x="12622565" y="2194948"/>
            <a:ext cx="1940196" cy="1018334"/>
          </a:xfrm>
          <a:prstGeom prst="rect">
            <a:avLst/>
          </a:prstGeom>
        </p:spPr>
      </p:pic>
      <p:pic>
        <p:nvPicPr>
          <p:cNvPr id="31" name="Picture 30">
            <a:extLst>
              <a:ext uri="{FF2B5EF4-FFF2-40B4-BE49-F238E27FC236}">
                <a16:creationId xmlns:a16="http://schemas.microsoft.com/office/drawing/2014/main" id="{41A627A2-F39C-CEAB-B9D8-7D8B7EE74510}"/>
              </a:ext>
            </a:extLst>
          </p:cNvPr>
          <p:cNvPicPr>
            <a:picLocks noChangeAspect="1"/>
          </p:cNvPicPr>
          <p:nvPr/>
        </p:nvPicPr>
        <p:blipFill>
          <a:blip r:embed="rId7"/>
          <a:stretch>
            <a:fillRect/>
          </a:stretch>
        </p:blipFill>
        <p:spPr>
          <a:xfrm>
            <a:off x="12915029" y="3380740"/>
            <a:ext cx="1355268" cy="1179880"/>
          </a:xfrm>
          <a:prstGeom prst="rect">
            <a:avLst/>
          </a:prstGeom>
        </p:spPr>
      </p:pic>
      <p:pic>
        <p:nvPicPr>
          <p:cNvPr id="32" name="Picture 31">
            <a:extLst>
              <a:ext uri="{FF2B5EF4-FFF2-40B4-BE49-F238E27FC236}">
                <a16:creationId xmlns:a16="http://schemas.microsoft.com/office/drawing/2014/main" id="{4ABA6417-B2D2-69E9-55A9-A9ADF69C61DC}"/>
              </a:ext>
            </a:extLst>
          </p:cNvPr>
          <p:cNvPicPr>
            <a:picLocks noChangeAspect="1"/>
          </p:cNvPicPr>
          <p:nvPr/>
        </p:nvPicPr>
        <p:blipFill>
          <a:blip r:embed="rId8"/>
          <a:stretch>
            <a:fillRect/>
          </a:stretch>
        </p:blipFill>
        <p:spPr>
          <a:xfrm>
            <a:off x="15681405" y="2194948"/>
            <a:ext cx="1791513" cy="1018334"/>
          </a:xfrm>
          <a:prstGeom prst="rect">
            <a:avLst/>
          </a:prstGeom>
        </p:spPr>
      </p:pic>
      <p:pic>
        <p:nvPicPr>
          <p:cNvPr id="33" name="Picture 32">
            <a:extLst>
              <a:ext uri="{FF2B5EF4-FFF2-40B4-BE49-F238E27FC236}">
                <a16:creationId xmlns:a16="http://schemas.microsoft.com/office/drawing/2014/main" id="{AB7E18BE-0CAA-C4B1-B3C8-FA59D488101E}"/>
              </a:ext>
            </a:extLst>
          </p:cNvPr>
          <p:cNvPicPr>
            <a:picLocks noChangeAspect="1"/>
          </p:cNvPicPr>
          <p:nvPr/>
        </p:nvPicPr>
        <p:blipFill>
          <a:blip r:embed="rId9"/>
          <a:stretch>
            <a:fillRect/>
          </a:stretch>
        </p:blipFill>
        <p:spPr>
          <a:xfrm>
            <a:off x="15877370" y="3380740"/>
            <a:ext cx="1399581" cy="1179880"/>
          </a:xfrm>
          <a:prstGeom prst="rect">
            <a:avLst/>
          </a:prstGeom>
        </p:spPr>
      </p:pic>
      <p:sp>
        <p:nvSpPr>
          <p:cNvPr id="8" name="TextBox 7">
            <a:extLst>
              <a:ext uri="{FF2B5EF4-FFF2-40B4-BE49-F238E27FC236}">
                <a16:creationId xmlns:a16="http://schemas.microsoft.com/office/drawing/2014/main" id="{285A9001-CD82-F42B-ED59-35EFB33B43F8}"/>
              </a:ext>
            </a:extLst>
          </p:cNvPr>
          <p:cNvSpPr txBox="1"/>
          <p:nvPr/>
        </p:nvSpPr>
        <p:spPr>
          <a:xfrm>
            <a:off x="658695" y="4747109"/>
            <a:ext cx="8335180"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No IO present between the occlusal level and the interproximal contact point of the adjacent teeth</a:t>
            </a:r>
          </a:p>
        </p:txBody>
      </p:sp>
      <p:cxnSp>
        <p:nvCxnSpPr>
          <p:cNvPr id="11" name="Straight Connector 10">
            <a:extLst>
              <a:ext uri="{FF2B5EF4-FFF2-40B4-BE49-F238E27FC236}">
                <a16:creationId xmlns:a16="http://schemas.microsoft.com/office/drawing/2014/main" id="{1C51E70C-6F65-B4EB-E7BA-600F7AD30AA7}"/>
              </a:ext>
            </a:extLst>
          </p:cNvPr>
          <p:cNvCxnSpPr>
            <a:cxnSpLocks/>
          </p:cNvCxnSpPr>
          <p:nvPr/>
        </p:nvCxnSpPr>
        <p:spPr>
          <a:xfrm>
            <a:off x="1282700" y="1663700"/>
            <a:ext cx="9626600" cy="20311"/>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grpSp>
        <p:nvGrpSpPr>
          <p:cNvPr id="9" name="Graphic 7" descr="Database with solid fill">
            <a:extLst>
              <a:ext uri="{FF2B5EF4-FFF2-40B4-BE49-F238E27FC236}">
                <a16:creationId xmlns:a16="http://schemas.microsoft.com/office/drawing/2014/main" id="{36AD1708-8A8C-0BF1-E9A9-549A03BD9045}"/>
              </a:ext>
            </a:extLst>
          </p:cNvPr>
          <p:cNvGrpSpPr/>
          <p:nvPr/>
        </p:nvGrpSpPr>
        <p:grpSpPr>
          <a:xfrm>
            <a:off x="325380" y="172219"/>
            <a:ext cx="734854" cy="988572"/>
            <a:chOff x="5470774" y="1761672"/>
            <a:chExt cx="2500898" cy="3364365"/>
          </a:xfrm>
          <a:solidFill>
            <a:srgbClr val="2F5597"/>
          </a:solidFill>
        </p:grpSpPr>
        <p:sp>
          <p:nvSpPr>
            <p:cNvPr id="10" name="Freeform: Shape 9">
              <a:extLst>
                <a:ext uri="{FF2B5EF4-FFF2-40B4-BE49-F238E27FC236}">
                  <a16:creationId xmlns:a16="http://schemas.microsoft.com/office/drawing/2014/main" id="{78546C19-FB9F-4AE0-1F35-531532AC9927}"/>
                </a:ext>
              </a:extLst>
            </p:cNvPr>
            <p:cNvSpPr/>
            <p:nvPr/>
          </p:nvSpPr>
          <p:spPr>
            <a:xfrm>
              <a:off x="5470774" y="1761672"/>
              <a:ext cx="2500898" cy="714542"/>
            </a:xfrm>
            <a:custGeom>
              <a:avLst/>
              <a:gdLst>
                <a:gd name="connsiteX0" fmla="*/ 2500898 w 2500898"/>
                <a:gd name="connsiteY0" fmla="*/ 357271 h 714542"/>
                <a:gd name="connsiteX1" fmla="*/ 1250449 w 2500898"/>
                <a:gd name="connsiteY1" fmla="*/ 714542 h 714542"/>
                <a:gd name="connsiteX2" fmla="*/ 0 w 2500898"/>
                <a:gd name="connsiteY2" fmla="*/ 357271 h 714542"/>
                <a:gd name="connsiteX3" fmla="*/ 1250449 w 2500898"/>
                <a:gd name="connsiteY3" fmla="*/ 0 h 714542"/>
                <a:gd name="connsiteX4" fmla="*/ 2500898 w 2500898"/>
                <a:gd name="connsiteY4" fmla="*/ 357271 h 7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898" h="714542">
                  <a:moveTo>
                    <a:pt x="2500898" y="357271"/>
                  </a:moveTo>
                  <a:cubicBezTo>
                    <a:pt x="2500898" y="554587"/>
                    <a:pt x="1941053" y="714542"/>
                    <a:pt x="1250449" y="714542"/>
                  </a:cubicBezTo>
                  <a:cubicBezTo>
                    <a:pt x="559845" y="714542"/>
                    <a:pt x="0" y="554587"/>
                    <a:pt x="0" y="357271"/>
                  </a:cubicBezTo>
                  <a:cubicBezTo>
                    <a:pt x="0" y="159956"/>
                    <a:pt x="559845" y="0"/>
                    <a:pt x="1250449" y="0"/>
                  </a:cubicBezTo>
                  <a:cubicBezTo>
                    <a:pt x="1941053" y="0"/>
                    <a:pt x="2500898" y="159956"/>
                    <a:pt x="2500898" y="357271"/>
                  </a:cubicBezTo>
                  <a:close/>
                </a:path>
              </a:pathLst>
            </a:custGeom>
            <a:grpFill/>
            <a:ln w="4464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5E73F643-9709-61BA-5DEC-AF95C81F49BB}"/>
                </a:ext>
              </a:extLst>
            </p:cNvPr>
            <p:cNvSpPr/>
            <p:nvPr/>
          </p:nvSpPr>
          <p:spPr>
            <a:xfrm>
              <a:off x="5470774" y="2267868"/>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6F52792-6F7D-DCDC-1AD9-8A1F79D16571}"/>
                </a:ext>
              </a:extLst>
            </p:cNvPr>
            <p:cNvSpPr/>
            <p:nvPr/>
          </p:nvSpPr>
          <p:spPr>
            <a:xfrm>
              <a:off x="5470774" y="3161046"/>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D26EE0-DF4D-69EF-4782-61A4F1EE6780}"/>
                </a:ext>
              </a:extLst>
            </p:cNvPr>
            <p:cNvSpPr/>
            <p:nvPr/>
          </p:nvSpPr>
          <p:spPr>
            <a:xfrm>
              <a:off x="5470774" y="4054224"/>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265AC302-FF8D-C211-C49D-8801B292AEFF}"/>
              </a:ext>
            </a:extLst>
          </p:cNvPr>
          <p:cNvSpPr txBox="1"/>
          <p:nvPr/>
        </p:nvSpPr>
        <p:spPr>
          <a:xfrm>
            <a:off x="581025" y="313323"/>
            <a:ext cx="11029950" cy="584775"/>
          </a:xfrm>
          <a:prstGeom prst="rect">
            <a:avLst/>
          </a:prstGeom>
          <a:noFill/>
        </p:spPr>
        <p:txBody>
          <a:bodyPr wrap="square">
            <a:spAutoFit/>
          </a:bodyPr>
          <a:lstStyle/>
          <a:p>
            <a:pPr marR="12700" lvl="1" algn="just" rtl="0">
              <a:spcBef>
                <a:spcPts val="1200"/>
              </a:spcBef>
              <a:spcAft>
                <a:spcPts val="1200"/>
              </a:spcAft>
              <a:tabLst>
                <a:tab pos="285750" algn="l"/>
              </a:tabLst>
            </a:pPr>
            <a:r>
              <a:rPr lang="en-US" sz="3200" kern="0" spc="600" dirty="0">
                <a:gradFill>
                  <a:gsLst>
                    <a:gs pos="25000">
                      <a:srgbClr val="2F5597"/>
                    </a:gs>
                    <a:gs pos="72000">
                      <a:srgbClr val="00B0F0"/>
                    </a:gs>
                  </a:gsLst>
                  <a:lin ang="5400000" scaled="1"/>
                </a:gradFill>
                <a:latin typeface="Elephant" panose="02020904090505020303" pitchFamily="18" charset="0"/>
                <a:ea typeface="Times New Roman" panose="02020603050405020304" pitchFamily="18" charset="0"/>
              </a:rPr>
              <a:t>Classification</a:t>
            </a:r>
          </a:p>
        </p:txBody>
      </p:sp>
      <p:sp>
        <p:nvSpPr>
          <p:cNvPr id="2" name="TextBox 1">
            <a:extLst>
              <a:ext uri="{FF2B5EF4-FFF2-40B4-BE49-F238E27FC236}">
                <a16:creationId xmlns:a16="http://schemas.microsoft.com/office/drawing/2014/main" id="{AE3AAE0C-7533-FBFE-429D-5DE04D320D10}"/>
              </a:ext>
            </a:extLst>
          </p:cNvPr>
          <p:cNvSpPr txBox="1"/>
          <p:nvPr/>
        </p:nvSpPr>
        <p:spPr>
          <a:xfrm>
            <a:off x="1663700" y="691570"/>
            <a:ext cx="3832532" cy="369332"/>
          </a:xfrm>
          <a:prstGeom prst="rect">
            <a:avLst/>
          </a:prstGeom>
          <a:noFill/>
        </p:spPr>
        <p:txBody>
          <a:bodyPr wrap="square">
            <a:spAutoFit/>
          </a:bodyPr>
          <a:lstStyle/>
          <a:p>
            <a:r>
              <a:rPr lang="en-US" sz="1800" spc="600" dirty="0">
                <a:latin typeface="Modern No. 20" panose="02070704070505020303" pitchFamily="18" charset="0"/>
                <a:ea typeface="Open Sans ExtraBold" panose="020B0906030804020204" pitchFamily="34" charset="0"/>
                <a:cs typeface="Open Sans ExtraBold" panose="020B0906030804020204" pitchFamily="34" charset="0"/>
              </a:rPr>
              <a:t>According To Severity</a:t>
            </a:r>
            <a:endParaRPr lang="en-US" dirty="0"/>
          </a:p>
        </p:txBody>
      </p:sp>
    </p:spTree>
    <p:extLst>
      <p:ext uri="{BB962C8B-B14F-4D97-AF65-F5344CB8AC3E}">
        <p14:creationId xmlns:p14="http://schemas.microsoft.com/office/powerpoint/2010/main" val="39004238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BF4211A-C64B-35AF-EC1A-E02D324ECAD3}"/>
              </a:ext>
            </a:extLst>
          </p:cNvPr>
          <p:cNvCxnSpPr>
            <a:cxnSpLocks/>
          </p:cNvCxnSpPr>
          <p:nvPr/>
        </p:nvCxnSpPr>
        <p:spPr>
          <a:xfrm>
            <a:off x="1315002" y="1663700"/>
            <a:ext cx="9626600" cy="20311"/>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18" name="Oval 17">
            <a:extLst>
              <a:ext uri="{FF2B5EF4-FFF2-40B4-BE49-F238E27FC236}">
                <a16:creationId xmlns:a16="http://schemas.microsoft.com/office/drawing/2014/main" id="{445C2E62-DCFE-B8A5-C040-475032EC5D3F}"/>
              </a:ext>
            </a:extLst>
          </p:cNvPr>
          <p:cNvSpPr/>
          <p:nvPr/>
        </p:nvSpPr>
        <p:spPr>
          <a:xfrm>
            <a:off x="10945835"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8D646A-E1FF-1DAA-C9E4-660BF0F1CB82}"/>
              </a:ext>
            </a:extLst>
          </p:cNvPr>
          <p:cNvSpPr/>
          <p:nvPr/>
        </p:nvSpPr>
        <p:spPr>
          <a:xfrm>
            <a:off x="13930335"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C4A7CCA-E48C-E855-8354-9846A2BB79C9}"/>
              </a:ext>
            </a:extLst>
          </p:cNvPr>
          <p:cNvSpPr txBox="1"/>
          <p:nvPr/>
        </p:nvSpPr>
        <p:spPr>
          <a:xfrm>
            <a:off x="-1774874" y="1160791"/>
            <a:ext cx="96212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None</a:t>
            </a:r>
          </a:p>
        </p:txBody>
      </p:sp>
      <p:sp>
        <p:nvSpPr>
          <p:cNvPr id="21" name="TextBox 20">
            <a:extLst>
              <a:ext uri="{FF2B5EF4-FFF2-40B4-BE49-F238E27FC236}">
                <a16:creationId xmlns:a16="http://schemas.microsoft.com/office/drawing/2014/main" id="{DB51597D-BE22-BF85-9240-7AB2F601678D}"/>
              </a:ext>
            </a:extLst>
          </p:cNvPr>
          <p:cNvSpPr txBox="1"/>
          <p:nvPr/>
        </p:nvSpPr>
        <p:spPr>
          <a:xfrm>
            <a:off x="1210667" y="1160791"/>
            <a:ext cx="88197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Mild</a:t>
            </a:r>
          </a:p>
        </p:txBody>
      </p:sp>
      <p:sp>
        <p:nvSpPr>
          <p:cNvPr id="22" name="TextBox 21">
            <a:extLst>
              <a:ext uri="{FF2B5EF4-FFF2-40B4-BE49-F238E27FC236}">
                <a16:creationId xmlns:a16="http://schemas.microsoft.com/office/drawing/2014/main" id="{DD0F6873-36DD-1B0E-95A2-1422081E43BB}"/>
              </a:ext>
            </a:extLst>
          </p:cNvPr>
          <p:cNvSpPr txBox="1"/>
          <p:nvPr/>
        </p:nvSpPr>
        <p:spPr>
          <a:xfrm>
            <a:off x="10255515" y="1160791"/>
            <a:ext cx="155844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Moderate</a:t>
            </a:r>
          </a:p>
        </p:txBody>
      </p:sp>
      <p:sp>
        <p:nvSpPr>
          <p:cNvPr id="23" name="TextBox 22">
            <a:extLst>
              <a:ext uri="{FF2B5EF4-FFF2-40B4-BE49-F238E27FC236}">
                <a16:creationId xmlns:a16="http://schemas.microsoft.com/office/drawing/2014/main" id="{F423F977-A473-B87D-2DE5-D370575CDE3C}"/>
              </a:ext>
            </a:extLst>
          </p:cNvPr>
          <p:cNvSpPr txBox="1"/>
          <p:nvPr/>
        </p:nvSpPr>
        <p:spPr>
          <a:xfrm>
            <a:off x="13518136" y="1160791"/>
            <a:ext cx="100219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Sever</a:t>
            </a:r>
          </a:p>
        </p:txBody>
      </p:sp>
      <p:pic>
        <p:nvPicPr>
          <p:cNvPr id="26" name="Picture 25">
            <a:extLst>
              <a:ext uri="{FF2B5EF4-FFF2-40B4-BE49-F238E27FC236}">
                <a16:creationId xmlns:a16="http://schemas.microsoft.com/office/drawing/2014/main" id="{20A1E5F5-89CC-A02E-4B54-5AF279A1563C}"/>
              </a:ext>
            </a:extLst>
          </p:cNvPr>
          <p:cNvPicPr>
            <a:picLocks noChangeAspect="1"/>
          </p:cNvPicPr>
          <p:nvPr/>
        </p:nvPicPr>
        <p:blipFill>
          <a:blip r:embed="rId2"/>
          <a:stretch>
            <a:fillRect/>
          </a:stretch>
        </p:blipFill>
        <p:spPr>
          <a:xfrm>
            <a:off x="-1909320" y="2181829"/>
            <a:ext cx="1469861" cy="1018335"/>
          </a:xfrm>
          <a:prstGeom prst="rect">
            <a:avLst/>
          </a:prstGeom>
        </p:spPr>
      </p:pic>
      <p:pic>
        <p:nvPicPr>
          <p:cNvPr id="27" name="Picture 26">
            <a:extLst>
              <a:ext uri="{FF2B5EF4-FFF2-40B4-BE49-F238E27FC236}">
                <a16:creationId xmlns:a16="http://schemas.microsoft.com/office/drawing/2014/main" id="{4E7034A0-1B2A-2E58-1935-36EFE4C22019}"/>
              </a:ext>
            </a:extLst>
          </p:cNvPr>
          <p:cNvPicPr>
            <a:picLocks noChangeAspect="1"/>
          </p:cNvPicPr>
          <p:nvPr/>
        </p:nvPicPr>
        <p:blipFill>
          <a:blip r:embed="rId3"/>
          <a:stretch>
            <a:fillRect/>
          </a:stretch>
        </p:blipFill>
        <p:spPr>
          <a:xfrm>
            <a:off x="-1909320" y="3362969"/>
            <a:ext cx="1469861" cy="1184534"/>
          </a:xfrm>
          <a:prstGeom prst="rect">
            <a:avLst/>
          </a:prstGeom>
        </p:spPr>
      </p:pic>
      <p:pic>
        <p:nvPicPr>
          <p:cNvPr id="28" name="Picture 27">
            <a:extLst>
              <a:ext uri="{FF2B5EF4-FFF2-40B4-BE49-F238E27FC236}">
                <a16:creationId xmlns:a16="http://schemas.microsoft.com/office/drawing/2014/main" id="{27A92EE6-51C2-E6DC-E50B-E9A84FC49088}"/>
              </a:ext>
            </a:extLst>
          </p:cNvPr>
          <p:cNvPicPr>
            <a:picLocks noChangeAspect="1"/>
          </p:cNvPicPr>
          <p:nvPr/>
        </p:nvPicPr>
        <p:blipFill>
          <a:blip r:embed="rId4"/>
          <a:stretch>
            <a:fillRect/>
          </a:stretch>
        </p:blipFill>
        <p:spPr>
          <a:xfrm>
            <a:off x="871847" y="2176738"/>
            <a:ext cx="3732028" cy="2436795"/>
          </a:xfrm>
          <a:prstGeom prst="rect">
            <a:avLst/>
          </a:prstGeom>
        </p:spPr>
      </p:pic>
      <p:pic>
        <p:nvPicPr>
          <p:cNvPr id="29" name="Picture 28">
            <a:extLst>
              <a:ext uri="{FF2B5EF4-FFF2-40B4-BE49-F238E27FC236}">
                <a16:creationId xmlns:a16="http://schemas.microsoft.com/office/drawing/2014/main" id="{F60656B6-76DC-EB33-35A7-6EFA3F3D7609}"/>
              </a:ext>
            </a:extLst>
          </p:cNvPr>
          <p:cNvPicPr>
            <a:picLocks noChangeAspect="1"/>
          </p:cNvPicPr>
          <p:nvPr/>
        </p:nvPicPr>
        <p:blipFill>
          <a:blip r:embed="rId5"/>
          <a:stretch>
            <a:fillRect/>
          </a:stretch>
        </p:blipFill>
        <p:spPr>
          <a:xfrm>
            <a:off x="5313767" y="2167484"/>
            <a:ext cx="2775720" cy="2692616"/>
          </a:xfrm>
          <a:prstGeom prst="rect">
            <a:avLst/>
          </a:prstGeom>
        </p:spPr>
      </p:pic>
      <p:pic>
        <p:nvPicPr>
          <p:cNvPr id="30" name="Picture 29">
            <a:extLst>
              <a:ext uri="{FF2B5EF4-FFF2-40B4-BE49-F238E27FC236}">
                <a16:creationId xmlns:a16="http://schemas.microsoft.com/office/drawing/2014/main" id="{D324BA16-2297-EF9C-1109-F47A32FB636C}"/>
              </a:ext>
            </a:extLst>
          </p:cNvPr>
          <p:cNvPicPr>
            <a:picLocks noChangeAspect="1"/>
          </p:cNvPicPr>
          <p:nvPr/>
        </p:nvPicPr>
        <p:blipFill>
          <a:blip r:embed="rId6"/>
          <a:stretch>
            <a:fillRect/>
          </a:stretch>
        </p:blipFill>
        <p:spPr>
          <a:xfrm>
            <a:off x="10064637" y="2181830"/>
            <a:ext cx="1940196" cy="1018334"/>
          </a:xfrm>
          <a:prstGeom prst="rect">
            <a:avLst/>
          </a:prstGeom>
        </p:spPr>
      </p:pic>
      <p:pic>
        <p:nvPicPr>
          <p:cNvPr id="31" name="Picture 30">
            <a:extLst>
              <a:ext uri="{FF2B5EF4-FFF2-40B4-BE49-F238E27FC236}">
                <a16:creationId xmlns:a16="http://schemas.microsoft.com/office/drawing/2014/main" id="{41A627A2-F39C-CEAB-B9D8-7D8B7EE74510}"/>
              </a:ext>
            </a:extLst>
          </p:cNvPr>
          <p:cNvPicPr>
            <a:picLocks noChangeAspect="1"/>
          </p:cNvPicPr>
          <p:nvPr/>
        </p:nvPicPr>
        <p:blipFill>
          <a:blip r:embed="rId7"/>
          <a:stretch>
            <a:fillRect/>
          </a:stretch>
        </p:blipFill>
        <p:spPr>
          <a:xfrm>
            <a:off x="10357101" y="3367622"/>
            <a:ext cx="1355268" cy="1179880"/>
          </a:xfrm>
          <a:prstGeom prst="rect">
            <a:avLst/>
          </a:prstGeom>
        </p:spPr>
      </p:pic>
      <p:pic>
        <p:nvPicPr>
          <p:cNvPr id="32" name="Picture 31">
            <a:extLst>
              <a:ext uri="{FF2B5EF4-FFF2-40B4-BE49-F238E27FC236}">
                <a16:creationId xmlns:a16="http://schemas.microsoft.com/office/drawing/2014/main" id="{4ABA6417-B2D2-69E9-55A9-A9ADF69C61DC}"/>
              </a:ext>
            </a:extLst>
          </p:cNvPr>
          <p:cNvPicPr>
            <a:picLocks noChangeAspect="1"/>
          </p:cNvPicPr>
          <p:nvPr/>
        </p:nvPicPr>
        <p:blipFill>
          <a:blip r:embed="rId8"/>
          <a:stretch>
            <a:fillRect/>
          </a:stretch>
        </p:blipFill>
        <p:spPr>
          <a:xfrm>
            <a:off x="13123477" y="2181830"/>
            <a:ext cx="1791513" cy="1018334"/>
          </a:xfrm>
          <a:prstGeom prst="rect">
            <a:avLst/>
          </a:prstGeom>
        </p:spPr>
      </p:pic>
      <p:pic>
        <p:nvPicPr>
          <p:cNvPr id="33" name="Picture 32">
            <a:extLst>
              <a:ext uri="{FF2B5EF4-FFF2-40B4-BE49-F238E27FC236}">
                <a16:creationId xmlns:a16="http://schemas.microsoft.com/office/drawing/2014/main" id="{AB7E18BE-0CAA-C4B1-B3C8-FA59D488101E}"/>
              </a:ext>
            </a:extLst>
          </p:cNvPr>
          <p:cNvPicPr>
            <a:picLocks noChangeAspect="1"/>
          </p:cNvPicPr>
          <p:nvPr/>
        </p:nvPicPr>
        <p:blipFill>
          <a:blip r:embed="rId9"/>
          <a:stretch>
            <a:fillRect/>
          </a:stretch>
        </p:blipFill>
        <p:spPr>
          <a:xfrm>
            <a:off x="13319442" y="3367622"/>
            <a:ext cx="1399581" cy="1179880"/>
          </a:xfrm>
          <a:prstGeom prst="rect">
            <a:avLst/>
          </a:prstGeom>
        </p:spPr>
      </p:pic>
      <p:sp>
        <p:nvSpPr>
          <p:cNvPr id="3" name="TextBox 2">
            <a:extLst>
              <a:ext uri="{FF2B5EF4-FFF2-40B4-BE49-F238E27FC236}">
                <a16:creationId xmlns:a16="http://schemas.microsoft.com/office/drawing/2014/main" id="{2B01A639-EBE0-8DCA-C751-B454EE0CF708}"/>
              </a:ext>
            </a:extLst>
          </p:cNvPr>
          <p:cNvSpPr txBox="1"/>
          <p:nvPr/>
        </p:nvSpPr>
        <p:spPr>
          <a:xfrm>
            <a:off x="581025" y="4870903"/>
            <a:ext cx="8413844"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IO between the occlusal level and the interproximal contact point of the adjacent teeth</a:t>
            </a:r>
          </a:p>
        </p:txBody>
      </p:sp>
      <p:grpSp>
        <p:nvGrpSpPr>
          <p:cNvPr id="2" name="Graphic 7" descr="Database with solid fill">
            <a:extLst>
              <a:ext uri="{FF2B5EF4-FFF2-40B4-BE49-F238E27FC236}">
                <a16:creationId xmlns:a16="http://schemas.microsoft.com/office/drawing/2014/main" id="{CD28419E-1EFF-04EC-8776-3E07F420921B}"/>
              </a:ext>
            </a:extLst>
          </p:cNvPr>
          <p:cNvGrpSpPr/>
          <p:nvPr/>
        </p:nvGrpSpPr>
        <p:grpSpPr>
          <a:xfrm>
            <a:off x="325380" y="172219"/>
            <a:ext cx="734854" cy="988572"/>
            <a:chOff x="5470774" y="1761672"/>
            <a:chExt cx="2500898" cy="3364365"/>
          </a:xfrm>
          <a:solidFill>
            <a:srgbClr val="2F5597"/>
          </a:solidFill>
        </p:grpSpPr>
        <p:sp>
          <p:nvSpPr>
            <p:cNvPr id="4" name="Freeform: Shape 3">
              <a:extLst>
                <a:ext uri="{FF2B5EF4-FFF2-40B4-BE49-F238E27FC236}">
                  <a16:creationId xmlns:a16="http://schemas.microsoft.com/office/drawing/2014/main" id="{EE11C259-738F-40B4-88F0-79A5741EA2F1}"/>
                </a:ext>
              </a:extLst>
            </p:cNvPr>
            <p:cNvSpPr/>
            <p:nvPr/>
          </p:nvSpPr>
          <p:spPr>
            <a:xfrm>
              <a:off x="5470774" y="1761672"/>
              <a:ext cx="2500898" cy="714542"/>
            </a:xfrm>
            <a:custGeom>
              <a:avLst/>
              <a:gdLst>
                <a:gd name="connsiteX0" fmla="*/ 2500898 w 2500898"/>
                <a:gd name="connsiteY0" fmla="*/ 357271 h 714542"/>
                <a:gd name="connsiteX1" fmla="*/ 1250449 w 2500898"/>
                <a:gd name="connsiteY1" fmla="*/ 714542 h 714542"/>
                <a:gd name="connsiteX2" fmla="*/ 0 w 2500898"/>
                <a:gd name="connsiteY2" fmla="*/ 357271 h 714542"/>
                <a:gd name="connsiteX3" fmla="*/ 1250449 w 2500898"/>
                <a:gd name="connsiteY3" fmla="*/ 0 h 714542"/>
                <a:gd name="connsiteX4" fmla="*/ 2500898 w 2500898"/>
                <a:gd name="connsiteY4" fmla="*/ 357271 h 7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898" h="714542">
                  <a:moveTo>
                    <a:pt x="2500898" y="357271"/>
                  </a:moveTo>
                  <a:cubicBezTo>
                    <a:pt x="2500898" y="554587"/>
                    <a:pt x="1941053" y="714542"/>
                    <a:pt x="1250449" y="714542"/>
                  </a:cubicBezTo>
                  <a:cubicBezTo>
                    <a:pt x="559845" y="714542"/>
                    <a:pt x="0" y="554587"/>
                    <a:pt x="0" y="357271"/>
                  </a:cubicBezTo>
                  <a:cubicBezTo>
                    <a:pt x="0" y="159956"/>
                    <a:pt x="559845" y="0"/>
                    <a:pt x="1250449" y="0"/>
                  </a:cubicBezTo>
                  <a:cubicBezTo>
                    <a:pt x="1941053" y="0"/>
                    <a:pt x="2500898" y="159956"/>
                    <a:pt x="2500898" y="357271"/>
                  </a:cubicBezTo>
                  <a:close/>
                </a:path>
              </a:pathLst>
            </a:custGeom>
            <a:grpFill/>
            <a:ln w="44648"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D5E03893-E754-0373-A3F2-BE96D7572F51}"/>
                </a:ext>
              </a:extLst>
            </p:cNvPr>
            <p:cNvSpPr/>
            <p:nvPr/>
          </p:nvSpPr>
          <p:spPr>
            <a:xfrm>
              <a:off x="5470774" y="2267868"/>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E62A952D-CE0F-B935-2049-0B5A6F0F0807}"/>
                </a:ext>
              </a:extLst>
            </p:cNvPr>
            <p:cNvSpPr/>
            <p:nvPr/>
          </p:nvSpPr>
          <p:spPr>
            <a:xfrm>
              <a:off x="5470774" y="3161046"/>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4B516B46-0F5A-67EB-0352-2B7308F68305}"/>
                </a:ext>
              </a:extLst>
            </p:cNvPr>
            <p:cNvSpPr/>
            <p:nvPr/>
          </p:nvSpPr>
          <p:spPr>
            <a:xfrm>
              <a:off x="5470774" y="4054224"/>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28881A07-F468-D4D5-2876-8C58FFF8A14F}"/>
              </a:ext>
            </a:extLst>
          </p:cNvPr>
          <p:cNvSpPr txBox="1"/>
          <p:nvPr/>
        </p:nvSpPr>
        <p:spPr>
          <a:xfrm>
            <a:off x="581025" y="313323"/>
            <a:ext cx="11029950" cy="584775"/>
          </a:xfrm>
          <a:prstGeom prst="rect">
            <a:avLst/>
          </a:prstGeom>
          <a:noFill/>
        </p:spPr>
        <p:txBody>
          <a:bodyPr wrap="square">
            <a:spAutoFit/>
          </a:bodyPr>
          <a:lstStyle/>
          <a:p>
            <a:pPr marR="12700" lvl="1" algn="just" rtl="0">
              <a:spcBef>
                <a:spcPts val="1200"/>
              </a:spcBef>
              <a:spcAft>
                <a:spcPts val="1200"/>
              </a:spcAft>
              <a:tabLst>
                <a:tab pos="285750" algn="l"/>
              </a:tabLst>
            </a:pPr>
            <a:r>
              <a:rPr lang="en-US" sz="3200" kern="0" spc="600" dirty="0">
                <a:gradFill>
                  <a:gsLst>
                    <a:gs pos="25000">
                      <a:srgbClr val="2F5597"/>
                    </a:gs>
                    <a:gs pos="72000">
                      <a:srgbClr val="00B0F0"/>
                    </a:gs>
                  </a:gsLst>
                  <a:lin ang="5400000" scaled="1"/>
                </a:gradFill>
                <a:latin typeface="Elephant" panose="02020904090505020303" pitchFamily="18" charset="0"/>
                <a:ea typeface="Times New Roman" panose="02020603050405020304" pitchFamily="18" charset="0"/>
              </a:rPr>
              <a:t>Classification</a:t>
            </a:r>
          </a:p>
        </p:txBody>
      </p:sp>
      <p:sp>
        <p:nvSpPr>
          <p:cNvPr id="9" name="Oval 8">
            <a:extLst>
              <a:ext uri="{FF2B5EF4-FFF2-40B4-BE49-F238E27FC236}">
                <a16:creationId xmlns:a16="http://schemas.microsoft.com/office/drawing/2014/main" id="{1321CDB7-CD3E-00DA-A6F0-C5287BEA6F13}"/>
              </a:ext>
            </a:extLst>
          </p:cNvPr>
          <p:cNvSpPr/>
          <p:nvPr/>
        </p:nvSpPr>
        <p:spPr>
          <a:xfrm>
            <a:off x="1121767" y="1329261"/>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BF6A97F-2D7B-5EC4-5D6A-E40A3A04D8FD}"/>
              </a:ext>
            </a:extLst>
          </p:cNvPr>
          <p:cNvSpPr/>
          <p:nvPr/>
        </p:nvSpPr>
        <p:spPr>
          <a:xfrm>
            <a:off x="-1471613" y="16637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56EE02-B4BA-CC17-45CD-97C48AB78528}"/>
              </a:ext>
            </a:extLst>
          </p:cNvPr>
          <p:cNvSpPr txBox="1"/>
          <p:nvPr/>
        </p:nvSpPr>
        <p:spPr>
          <a:xfrm>
            <a:off x="1663700" y="691570"/>
            <a:ext cx="3832532" cy="369332"/>
          </a:xfrm>
          <a:prstGeom prst="rect">
            <a:avLst/>
          </a:prstGeom>
          <a:noFill/>
        </p:spPr>
        <p:txBody>
          <a:bodyPr wrap="square">
            <a:spAutoFit/>
          </a:bodyPr>
          <a:lstStyle/>
          <a:p>
            <a:r>
              <a:rPr lang="en-US" sz="1800" spc="600" dirty="0">
                <a:latin typeface="Modern No. 20" panose="02070704070505020303" pitchFamily="18" charset="0"/>
                <a:ea typeface="Open Sans ExtraBold" panose="020B0906030804020204" pitchFamily="34" charset="0"/>
                <a:cs typeface="Open Sans ExtraBold" panose="020B0906030804020204" pitchFamily="34" charset="0"/>
              </a:rPr>
              <a:t>According To Severity</a:t>
            </a:r>
            <a:endParaRPr lang="en-US" dirty="0"/>
          </a:p>
        </p:txBody>
      </p:sp>
    </p:spTree>
    <p:extLst>
      <p:ext uri="{BB962C8B-B14F-4D97-AF65-F5344CB8AC3E}">
        <p14:creationId xmlns:p14="http://schemas.microsoft.com/office/powerpoint/2010/main" val="22499355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BF4211A-C64B-35AF-EC1A-E02D324ECAD3}"/>
              </a:ext>
            </a:extLst>
          </p:cNvPr>
          <p:cNvCxnSpPr>
            <a:cxnSpLocks/>
          </p:cNvCxnSpPr>
          <p:nvPr/>
        </p:nvCxnSpPr>
        <p:spPr>
          <a:xfrm>
            <a:off x="1282700" y="1663700"/>
            <a:ext cx="9626600" cy="20311"/>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16" name="Oval 15">
            <a:extLst>
              <a:ext uri="{FF2B5EF4-FFF2-40B4-BE49-F238E27FC236}">
                <a16:creationId xmlns:a16="http://schemas.microsoft.com/office/drawing/2014/main" id="{9721FBA2-E124-19EE-CAE1-E316DD7ECD45}"/>
              </a:ext>
            </a:extLst>
          </p:cNvPr>
          <p:cNvSpPr/>
          <p:nvPr/>
        </p:nvSpPr>
        <p:spPr>
          <a:xfrm>
            <a:off x="-4177578" y="1905001"/>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1108A6-77FE-A4E0-2659-F366DF321F08}"/>
              </a:ext>
            </a:extLst>
          </p:cNvPr>
          <p:cNvSpPr/>
          <p:nvPr/>
        </p:nvSpPr>
        <p:spPr>
          <a:xfrm>
            <a:off x="-1193078" y="1905001"/>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5C2E62-DCFE-B8A5-C040-475032EC5D3F}"/>
              </a:ext>
            </a:extLst>
          </p:cNvPr>
          <p:cNvSpPr/>
          <p:nvPr/>
        </p:nvSpPr>
        <p:spPr>
          <a:xfrm>
            <a:off x="948069" y="1338593"/>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8D646A-E1FF-1DAA-C9E4-660BF0F1CB82}"/>
              </a:ext>
            </a:extLst>
          </p:cNvPr>
          <p:cNvSpPr/>
          <p:nvPr/>
        </p:nvSpPr>
        <p:spPr>
          <a:xfrm>
            <a:off x="10750439"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C4A7CCA-E48C-E855-8354-9846A2BB79C9}"/>
              </a:ext>
            </a:extLst>
          </p:cNvPr>
          <p:cNvSpPr txBox="1"/>
          <p:nvPr/>
        </p:nvSpPr>
        <p:spPr>
          <a:xfrm>
            <a:off x="-4689163" y="1160792"/>
            <a:ext cx="96212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None</a:t>
            </a:r>
          </a:p>
        </p:txBody>
      </p:sp>
      <p:sp>
        <p:nvSpPr>
          <p:cNvPr id="21" name="TextBox 20">
            <a:extLst>
              <a:ext uri="{FF2B5EF4-FFF2-40B4-BE49-F238E27FC236}">
                <a16:creationId xmlns:a16="http://schemas.microsoft.com/office/drawing/2014/main" id="{DB51597D-BE22-BF85-9240-7AB2F601678D}"/>
              </a:ext>
            </a:extLst>
          </p:cNvPr>
          <p:cNvSpPr txBox="1"/>
          <p:nvPr/>
        </p:nvSpPr>
        <p:spPr>
          <a:xfrm>
            <a:off x="-1545165" y="1165883"/>
            <a:ext cx="88197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Mild</a:t>
            </a:r>
          </a:p>
        </p:txBody>
      </p:sp>
      <p:sp>
        <p:nvSpPr>
          <p:cNvPr id="22" name="TextBox 21">
            <a:extLst>
              <a:ext uri="{FF2B5EF4-FFF2-40B4-BE49-F238E27FC236}">
                <a16:creationId xmlns:a16="http://schemas.microsoft.com/office/drawing/2014/main" id="{DD0F6873-36DD-1B0E-95A2-1422081E43BB}"/>
              </a:ext>
            </a:extLst>
          </p:cNvPr>
          <p:cNvSpPr txBox="1"/>
          <p:nvPr/>
        </p:nvSpPr>
        <p:spPr>
          <a:xfrm>
            <a:off x="1125869" y="1156139"/>
            <a:ext cx="155844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Moderate</a:t>
            </a:r>
          </a:p>
        </p:txBody>
      </p:sp>
      <p:sp>
        <p:nvSpPr>
          <p:cNvPr id="23" name="TextBox 22">
            <a:extLst>
              <a:ext uri="{FF2B5EF4-FFF2-40B4-BE49-F238E27FC236}">
                <a16:creationId xmlns:a16="http://schemas.microsoft.com/office/drawing/2014/main" id="{F423F977-A473-B87D-2DE5-D370575CDE3C}"/>
              </a:ext>
            </a:extLst>
          </p:cNvPr>
          <p:cNvSpPr txBox="1"/>
          <p:nvPr/>
        </p:nvSpPr>
        <p:spPr>
          <a:xfrm>
            <a:off x="10338240" y="1160791"/>
            <a:ext cx="100219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Sever</a:t>
            </a:r>
          </a:p>
        </p:txBody>
      </p:sp>
      <p:pic>
        <p:nvPicPr>
          <p:cNvPr id="26" name="Picture 25">
            <a:extLst>
              <a:ext uri="{FF2B5EF4-FFF2-40B4-BE49-F238E27FC236}">
                <a16:creationId xmlns:a16="http://schemas.microsoft.com/office/drawing/2014/main" id="{20A1E5F5-89CC-A02E-4B54-5AF279A1563C}"/>
              </a:ext>
            </a:extLst>
          </p:cNvPr>
          <p:cNvPicPr>
            <a:picLocks noChangeAspect="1"/>
          </p:cNvPicPr>
          <p:nvPr/>
        </p:nvPicPr>
        <p:blipFill>
          <a:blip r:embed="rId2"/>
          <a:stretch>
            <a:fillRect/>
          </a:stretch>
        </p:blipFill>
        <p:spPr>
          <a:xfrm>
            <a:off x="-4823609" y="2181830"/>
            <a:ext cx="1469861" cy="1018335"/>
          </a:xfrm>
          <a:prstGeom prst="rect">
            <a:avLst/>
          </a:prstGeom>
        </p:spPr>
      </p:pic>
      <p:pic>
        <p:nvPicPr>
          <p:cNvPr id="27" name="Picture 26">
            <a:extLst>
              <a:ext uri="{FF2B5EF4-FFF2-40B4-BE49-F238E27FC236}">
                <a16:creationId xmlns:a16="http://schemas.microsoft.com/office/drawing/2014/main" id="{4E7034A0-1B2A-2E58-1935-36EFE4C22019}"/>
              </a:ext>
            </a:extLst>
          </p:cNvPr>
          <p:cNvPicPr>
            <a:picLocks noChangeAspect="1"/>
          </p:cNvPicPr>
          <p:nvPr/>
        </p:nvPicPr>
        <p:blipFill>
          <a:blip r:embed="rId3"/>
          <a:stretch>
            <a:fillRect/>
          </a:stretch>
        </p:blipFill>
        <p:spPr>
          <a:xfrm>
            <a:off x="-4823609" y="3362970"/>
            <a:ext cx="1469861" cy="1184534"/>
          </a:xfrm>
          <a:prstGeom prst="rect">
            <a:avLst/>
          </a:prstGeom>
        </p:spPr>
      </p:pic>
      <p:pic>
        <p:nvPicPr>
          <p:cNvPr id="28" name="Picture 27">
            <a:extLst>
              <a:ext uri="{FF2B5EF4-FFF2-40B4-BE49-F238E27FC236}">
                <a16:creationId xmlns:a16="http://schemas.microsoft.com/office/drawing/2014/main" id="{27A92EE6-51C2-E6DC-E50B-E9A84FC49088}"/>
              </a:ext>
            </a:extLst>
          </p:cNvPr>
          <p:cNvPicPr>
            <a:picLocks noChangeAspect="1"/>
          </p:cNvPicPr>
          <p:nvPr/>
        </p:nvPicPr>
        <p:blipFill>
          <a:blip r:embed="rId4"/>
          <a:stretch>
            <a:fillRect/>
          </a:stretch>
        </p:blipFill>
        <p:spPr>
          <a:xfrm>
            <a:off x="-1883985" y="2181830"/>
            <a:ext cx="1559612" cy="1018335"/>
          </a:xfrm>
          <a:prstGeom prst="rect">
            <a:avLst/>
          </a:prstGeom>
        </p:spPr>
      </p:pic>
      <p:pic>
        <p:nvPicPr>
          <p:cNvPr id="29" name="Picture 28">
            <a:extLst>
              <a:ext uri="{FF2B5EF4-FFF2-40B4-BE49-F238E27FC236}">
                <a16:creationId xmlns:a16="http://schemas.microsoft.com/office/drawing/2014/main" id="{F60656B6-76DC-EB33-35A7-6EFA3F3D7609}"/>
              </a:ext>
            </a:extLst>
          </p:cNvPr>
          <p:cNvPicPr>
            <a:picLocks noChangeAspect="1"/>
          </p:cNvPicPr>
          <p:nvPr/>
        </p:nvPicPr>
        <p:blipFill>
          <a:blip r:embed="rId5"/>
          <a:stretch>
            <a:fillRect/>
          </a:stretch>
        </p:blipFill>
        <p:spPr>
          <a:xfrm>
            <a:off x="-1713568" y="3362970"/>
            <a:ext cx="1221092" cy="1184533"/>
          </a:xfrm>
          <a:prstGeom prst="rect">
            <a:avLst/>
          </a:prstGeom>
        </p:spPr>
      </p:pic>
      <p:pic>
        <p:nvPicPr>
          <p:cNvPr id="30" name="Picture 29">
            <a:extLst>
              <a:ext uri="{FF2B5EF4-FFF2-40B4-BE49-F238E27FC236}">
                <a16:creationId xmlns:a16="http://schemas.microsoft.com/office/drawing/2014/main" id="{D324BA16-2297-EF9C-1109-F47A32FB636C}"/>
              </a:ext>
            </a:extLst>
          </p:cNvPr>
          <p:cNvPicPr>
            <a:picLocks noChangeAspect="1"/>
          </p:cNvPicPr>
          <p:nvPr/>
        </p:nvPicPr>
        <p:blipFill>
          <a:blip r:embed="rId6"/>
          <a:stretch>
            <a:fillRect/>
          </a:stretch>
        </p:blipFill>
        <p:spPr>
          <a:xfrm>
            <a:off x="426261" y="2149568"/>
            <a:ext cx="4516095" cy="2370324"/>
          </a:xfrm>
          <a:prstGeom prst="rect">
            <a:avLst/>
          </a:prstGeom>
        </p:spPr>
      </p:pic>
      <p:pic>
        <p:nvPicPr>
          <p:cNvPr id="31" name="Picture 30">
            <a:extLst>
              <a:ext uri="{FF2B5EF4-FFF2-40B4-BE49-F238E27FC236}">
                <a16:creationId xmlns:a16="http://schemas.microsoft.com/office/drawing/2014/main" id="{41A627A2-F39C-CEAB-B9D8-7D8B7EE74510}"/>
              </a:ext>
            </a:extLst>
          </p:cNvPr>
          <p:cNvPicPr>
            <a:picLocks noChangeAspect="1"/>
          </p:cNvPicPr>
          <p:nvPr/>
        </p:nvPicPr>
        <p:blipFill>
          <a:blip r:embed="rId7"/>
          <a:stretch>
            <a:fillRect/>
          </a:stretch>
        </p:blipFill>
        <p:spPr>
          <a:xfrm>
            <a:off x="5343550" y="2177178"/>
            <a:ext cx="2722670" cy="2370324"/>
          </a:xfrm>
          <a:prstGeom prst="rect">
            <a:avLst/>
          </a:prstGeom>
        </p:spPr>
      </p:pic>
      <p:pic>
        <p:nvPicPr>
          <p:cNvPr id="32" name="Picture 31">
            <a:extLst>
              <a:ext uri="{FF2B5EF4-FFF2-40B4-BE49-F238E27FC236}">
                <a16:creationId xmlns:a16="http://schemas.microsoft.com/office/drawing/2014/main" id="{4ABA6417-B2D2-69E9-55A9-A9ADF69C61DC}"/>
              </a:ext>
            </a:extLst>
          </p:cNvPr>
          <p:cNvPicPr>
            <a:picLocks noChangeAspect="1"/>
          </p:cNvPicPr>
          <p:nvPr/>
        </p:nvPicPr>
        <p:blipFill>
          <a:blip r:embed="rId8"/>
          <a:stretch>
            <a:fillRect/>
          </a:stretch>
        </p:blipFill>
        <p:spPr>
          <a:xfrm>
            <a:off x="9943581" y="2181830"/>
            <a:ext cx="1791513" cy="1018334"/>
          </a:xfrm>
          <a:prstGeom prst="rect">
            <a:avLst/>
          </a:prstGeom>
        </p:spPr>
      </p:pic>
      <p:pic>
        <p:nvPicPr>
          <p:cNvPr id="33" name="Picture 32">
            <a:extLst>
              <a:ext uri="{FF2B5EF4-FFF2-40B4-BE49-F238E27FC236}">
                <a16:creationId xmlns:a16="http://schemas.microsoft.com/office/drawing/2014/main" id="{AB7E18BE-0CAA-C4B1-B3C8-FA59D488101E}"/>
              </a:ext>
            </a:extLst>
          </p:cNvPr>
          <p:cNvPicPr>
            <a:picLocks noChangeAspect="1"/>
          </p:cNvPicPr>
          <p:nvPr/>
        </p:nvPicPr>
        <p:blipFill>
          <a:blip r:embed="rId9"/>
          <a:stretch>
            <a:fillRect/>
          </a:stretch>
        </p:blipFill>
        <p:spPr>
          <a:xfrm>
            <a:off x="10139546" y="3367622"/>
            <a:ext cx="1399581" cy="1179880"/>
          </a:xfrm>
          <a:prstGeom prst="rect">
            <a:avLst/>
          </a:prstGeom>
        </p:spPr>
      </p:pic>
      <p:sp>
        <p:nvSpPr>
          <p:cNvPr id="3" name="TextBox 2">
            <a:extLst>
              <a:ext uri="{FF2B5EF4-FFF2-40B4-BE49-F238E27FC236}">
                <a16:creationId xmlns:a16="http://schemas.microsoft.com/office/drawing/2014/main" id="{D5E3A234-7278-D2B5-A77F-D2E4016ACD5D}"/>
              </a:ext>
            </a:extLst>
          </p:cNvPr>
          <p:cNvSpPr txBox="1"/>
          <p:nvPr/>
        </p:nvSpPr>
        <p:spPr>
          <a:xfrm>
            <a:off x="269588" y="5120363"/>
            <a:ext cx="9345536" cy="1077218"/>
          </a:xfrm>
          <a:prstGeom prst="rect">
            <a:avLst/>
          </a:prstGeom>
          <a:noFill/>
        </p:spPr>
        <p:txBody>
          <a:bodyPr wrap="square">
            <a:spAutoFit/>
          </a:bodyPr>
          <a:lstStyle/>
          <a:p>
            <a:r>
              <a:rPr lang="en-US" sz="3200" dirty="0">
                <a:effectLst/>
                <a:latin typeface="Times New Roman" panose="02020603050405020304" pitchFamily="18" charset="0"/>
                <a:ea typeface="Times New Roman" panose="02020603050405020304" pitchFamily="18" charset="0"/>
              </a:rPr>
              <a:t>IO at the interproximal contact point of the adjacent teeth</a:t>
            </a:r>
            <a:endParaRPr lang="en-US" sz="3200" dirty="0"/>
          </a:p>
        </p:txBody>
      </p:sp>
      <p:grpSp>
        <p:nvGrpSpPr>
          <p:cNvPr id="4" name="Graphic 7" descr="Database with solid fill">
            <a:extLst>
              <a:ext uri="{FF2B5EF4-FFF2-40B4-BE49-F238E27FC236}">
                <a16:creationId xmlns:a16="http://schemas.microsoft.com/office/drawing/2014/main" id="{F21F521E-EC0A-0560-3612-94F11E39C752}"/>
              </a:ext>
            </a:extLst>
          </p:cNvPr>
          <p:cNvGrpSpPr/>
          <p:nvPr/>
        </p:nvGrpSpPr>
        <p:grpSpPr>
          <a:xfrm>
            <a:off x="325380" y="172219"/>
            <a:ext cx="734854" cy="988572"/>
            <a:chOff x="5470774" y="1761672"/>
            <a:chExt cx="2500898" cy="3364365"/>
          </a:xfrm>
          <a:solidFill>
            <a:srgbClr val="2F5597"/>
          </a:solidFill>
        </p:grpSpPr>
        <p:sp>
          <p:nvSpPr>
            <p:cNvPr id="5" name="Freeform: Shape 4">
              <a:extLst>
                <a:ext uri="{FF2B5EF4-FFF2-40B4-BE49-F238E27FC236}">
                  <a16:creationId xmlns:a16="http://schemas.microsoft.com/office/drawing/2014/main" id="{E9FB9FBC-A7B2-3485-6130-FC706BFE022E}"/>
                </a:ext>
              </a:extLst>
            </p:cNvPr>
            <p:cNvSpPr/>
            <p:nvPr/>
          </p:nvSpPr>
          <p:spPr>
            <a:xfrm>
              <a:off x="5470774" y="1761672"/>
              <a:ext cx="2500898" cy="714542"/>
            </a:xfrm>
            <a:custGeom>
              <a:avLst/>
              <a:gdLst>
                <a:gd name="connsiteX0" fmla="*/ 2500898 w 2500898"/>
                <a:gd name="connsiteY0" fmla="*/ 357271 h 714542"/>
                <a:gd name="connsiteX1" fmla="*/ 1250449 w 2500898"/>
                <a:gd name="connsiteY1" fmla="*/ 714542 h 714542"/>
                <a:gd name="connsiteX2" fmla="*/ 0 w 2500898"/>
                <a:gd name="connsiteY2" fmla="*/ 357271 h 714542"/>
                <a:gd name="connsiteX3" fmla="*/ 1250449 w 2500898"/>
                <a:gd name="connsiteY3" fmla="*/ 0 h 714542"/>
                <a:gd name="connsiteX4" fmla="*/ 2500898 w 2500898"/>
                <a:gd name="connsiteY4" fmla="*/ 357271 h 7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898" h="714542">
                  <a:moveTo>
                    <a:pt x="2500898" y="357271"/>
                  </a:moveTo>
                  <a:cubicBezTo>
                    <a:pt x="2500898" y="554587"/>
                    <a:pt x="1941053" y="714542"/>
                    <a:pt x="1250449" y="714542"/>
                  </a:cubicBezTo>
                  <a:cubicBezTo>
                    <a:pt x="559845" y="714542"/>
                    <a:pt x="0" y="554587"/>
                    <a:pt x="0" y="357271"/>
                  </a:cubicBezTo>
                  <a:cubicBezTo>
                    <a:pt x="0" y="159956"/>
                    <a:pt x="559845" y="0"/>
                    <a:pt x="1250449" y="0"/>
                  </a:cubicBezTo>
                  <a:cubicBezTo>
                    <a:pt x="1941053" y="0"/>
                    <a:pt x="2500898" y="159956"/>
                    <a:pt x="2500898" y="357271"/>
                  </a:cubicBezTo>
                  <a:close/>
                </a:path>
              </a:pathLst>
            </a:custGeom>
            <a:grpFill/>
            <a:ln w="44648"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E5B65932-6D7E-8FD1-D14A-C0B5ECB446F8}"/>
                </a:ext>
              </a:extLst>
            </p:cNvPr>
            <p:cNvSpPr/>
            <p:nvPr/>
          </p:nvSpPr>
          <p:spPr>
            <a:xfrm>
              <a:off x="5470774" y="2267868"/>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41D8DC6-2C4A-C1E5-6A91-5B1E755F90EE}"/>
                </a:ext>
              </a:extLst>
            </p:cNvPr>
            <p:cNvSpPr/>
            <p:nvPr/>
          </p:nvSpPr>
          <p:spPr>
            <a:xfrm>
              <a:off x="5470774" y="3161046"/>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36E29BD-4320-5941-28CD-3B85B6AFFD12}"/>
                </a:ext>
              </a:extLst>
            </p:cNvPr>
            <p:cNvSpPr/>
            <p:nvPr/>
          </p:nvSpPr>
          <p:spPr>
            <a:xfrm>
              <a:off x="5470774" y="4054224"/>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D2022E27-5143-CBFD-757D-32B45939A1EE}"/>
              </a:ext>
            </a:extLst>
          </p:cNvPr>
          <p:cNvSpPr txBox="1"/>
          <p:nvPr/>
        </p:nvSpPr>
        <p:spPr>
          <a:xfrm>
            <a:off x="581025" y="313323"/>
            <a:ext cx="11029950" cy="584775"/>
          </a:xfrm>
          <a:prstGeom prst="rect">
            <a:avLst/>
          </a:prstGeom>
          <a:noFill/>
        </p:spPr>
        <p:txBody>
          <a:bodyPr wrap="square">
            <a:spAutoFit/>
          </a:bodyPr>
          <a:lstStyle/>
          <a:p>
            <a:pPr marR="12700" lvl="1" algn="just" rtl="0">
              <a:spcBef>
                <a:spcPts val="1200"/>
              </a:spcBef>
              <a:spcAft>
                <a:spcPts val="1200"/>
              </a:spcAft>
              <a:tabLst>
                <a:tab pos="285750" algn="l"/>
              </a:tabLst>
            </a:pPr>
            <a:r>
              <a:rPr lang="en-US" sz="3200" kern="0" spc="600" dirty="0">
                <a:gradFill>
                  <a:gsLst>
                    <a:gs pos="25000">
                      <a:srgbClr val="2F5597"/>
                    </a:gs>
                    <a:gs pos="72000">
                      <a:srgbClr val="00B0F0"/>
                    </a:gs>
                  </a:gsLst>
                  <a:lin ang="5400000" scaled="1"/>
                </a:gradFill>
                <a:latin typeface="Elephant" panose="02020904090505020303" pitchFamily="18" charset="0"/>
                <a:ea typeface="Times New Roman" panose="02020603050405020304" pitchFamily="18" charset="0"/>
              </a:rPr>
              <a:t>Classification</a:t>
            </a:r>
          </a:p>
        </p:txBody>
      </p:sp>
      <p:sp>
        <p:nvSpPr>
          <p:cNvPr id="2" name="TextBox 1">
            <a:extLst>
              <a:ext uri="{FF2B5EF4-FFF2-40B4-BE49-F238E27FC236}">
                <a16:creationId xmlns:a16="http://schemas.microsoft.com/office/drawing/2014/main" id="{FBDD0ABC-7AB9-531B-9B74-8030E4B2CE0B}"/>
              </a:ext>
            </a:extLst>
          </p:cNvPr>
          <p:cNvSpPr txBox="1"/>
          <p:nvPr/>
        </p:nvSpPr>
        <p:spPr>
          <a:xfrm>
            <a:off x="1663700" y="691570"/>
            <a:ext cx="3832532" cy="369332"/>
          </a:xfrm>
          <a:prstGeom prst="rect">
            <a:avLst/>
          </a:prstGeom>
          <a:noFill/>
        </p:spPr>
        <p:txBody>
          <a:bodyPr wrap="square">
            <a:spAutoFit/>
          </a:bodyPr>
          <a:lstStyle/>
          <a:p>
            <a:r>
              <a:rPr lang="en-US" sz="1800" spc="600" dirty="0">
                <a:latin typeface="Modern No. 20" panose="02070704070505020303" pitchFamily="18" charset="0"/>
                <a:ea typeface="Open Sans ExtraBold" panose="020B0906030804020204" pitchFamily="34" charset="0"/>
                <a:cs typeface="Open Sans ExtraBold" panose="020B0906030804020204" pitchFamily="34" charset="0"/>
              </a:rPr>
              <a:t>According To Severity</a:t>
            </a:r>
            <a:endParaRPr lang="en-US" dirty="0"/>
          </a:p>
        </p:txBody>
      </p:sp>
    </p:spTree>
    <p:extLst>
      <p:ext uri="{BB962C8B-B14F-4D97-AF65-F5344CB8AC3E}">
        <p14:creationId xmlns:p14="http://schemas.microsoft.com/office/powerpoint/2010/main" val="11262682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BF4211A-C64B-35AF-EC1A-E02D324ECAD3}"/>
              </a:ext>
            </a:extLst>
          </p:cNvPr>
          <p:cNvCxnSpPr>
            <a:cxnSpLocks/>
          </p:cNvCxnSpPr>
          <p:nvPr/>
        </p:nvCxnSpPr>
        <p:spPr>
          <a:xfrm>
            <a:off x="1282700" y="1663700"/>
            <a:ext cx="9626600" cy="20311"/>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16" name="Oval 15">
            <a:extLst>
              <a:ext uri="{FF2B5EF4-FFF2-40B4-BE49-F238E27FC236}">
                <a16:creationId xmlns:a16="http://schemas.microsoft.com/office/drawing/2014/main" id="{9721FBA2-E124-19EE-CAE1-E316DD7ECD45}"/>
              </a:ext>
            </a:extLst>
          </p:cNvPr>
          <p:cNvSpPr/>
          <p:nvPr/>
        </p:nvSpPr>
        <p:spPr>
          <a:xfrm>
            <a:off x="-4547888"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1108A6-77FE-A4E0-2659-F366DF321F08}"/>
              </a:ext>
            </a:extLst>
          </p:cNvPr>
          <p:cNvSpPr/>
          <p:nvPr/>
        </p:nvSpPr>
        <p:spPr>
          <a:xfrm>
            <a:off x="-1563388"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5C2E62-DCFE-B8A5-C040-475032EC5D3F}"/>
              </a:ext>
            </a:extLst>
          </p:cNvPr>
          <p:cNvSpPr/>
          <p:nvPr/>
        </p:nvSpPr>
        <p:spPr>
          <a:xfrm>
            <a:off x="1027412"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8D646A-E1FF-1DAA-C9E4-660BF0F1CB82}"/>
              </a:ext>
            </a:extLst>
          </p:cNvPr>
          <p:cNvSpPr/>
          <p:nvPr/>
        </p:nvSpPr>
        <p:spPr>
          <a:xfrm>
            <a:off x="9676107" y="1317849"/>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C4A7CCA-E48C-E855-8354-9846A2BB79C9}"/>
              </a:ext>
            </a:extLst>
          </p:cNvPr>
          <p:cNvSpPr txBox="1"/>
          <p:nvPr/>
        </p:nvSpPr>
        <p:spPr>
          <a:xfrm>
            <a:off x="-5059473" y="1160791"/>
            <a:ext cx="96212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None</a:t>
            </a:r>
          </a:p>
        </p:txBody>
      </p:sp>
      <p:sp>
        <p:nvSpPr>
          <p:cNvPr id="21" name="TextBox 20">
            <a:extLst>
              <a:ext uri="{FF2B5EF4-FFF2-40B4-BE49-F238E27FC236}">
                <a16:creationId xmlns:a16="http://schemas.microsoft.com/office/drawing/2014/main" id="{DB51597D-BE22-BF85-9240-7AB2F601678D}"/>
              </a:ext>
            </a:extLst>
          </p:cNvPr>
          <p:cNvSpPr txBox="1"/>
          <p:nvPr/>
        </p:nvSpPr>
        <p:spPr>
          <a:xfrm>
            <a:off x="-1915475" y="1165882"/>
            <a:ext cx="88197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Mild</a:t>
            </a:r>
          </a:p>
        </p:txBody>
      </p:sp>
      <p:sp>
        <p:nvSpPr>
          <p:cNvPr id="22" name="TextBox 21">
            <a:extLst>
              <a:ext uri="{FF2B5EF4-FFF2-40B4-BE49-F238E27FC236}">
                <a16:creationId xmlns:a16="http://schemas.microsoft.com/office/drawing/2014/main" id="{DD0F6873-36DD-1B0E-95A2-1422081E43BB}"/>
              </a:ext>
            </a:extLst>
          </p:cNvPr>
          <p:cNvSpPr txBox="1"/>
          <p:nvPr/>
        </p:nvSpPr>
        <p:spPr>
          <a:xfrm>
            <a:off x="337092" y="1160791"/>
            <a:ext cx="155844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Moderate</a:t>
            </a:r>
          </a:p>
        </p:txBody>
      </p:sp>
      <p:sp>
        <p:nvSpPr>
          <p:cNvPr id="23" name="TextBox 22">
            <a:extLst>
              <a:ext uri="{FF2B5EF4-FFF2-40B4-BE49-F238E27FC236}">
                <a16:creationId xmlns:a16="http://schemas.microsoft.com/office/drawing/2014/main" id="{F423F977-A473-B87D-2DE5-D370575CDE3C}"/>
              </a:ext>
            </a:extLst>
          </p:cNvPr>
          <p:cNvSpPr txBox="1"/>
          <p:nvPr/>
        </p:nvSpPr>
        <p:spPr>
          <a:xfrm>
            <a:off x="9874801" y="1160791"/>
            <a:ext cx="100219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Sever</a:t>
            </a:r>
          </a:p>
        </p:txBody>
      </p:sp>
      <p:pic>
        <p:nvPicPr>
          <p:cNvPr id="26" name="Picture 25">
            <a:extLst>
              <a:ext uri="{FF2B5EF4-FFF2-40B4-BE49-F238E27FC236}">
                <a16:creationId xmlns:a16="http://schemas.microsoft.com/office/drawing/2014/main" id="{20A1E5F5-89CC-A02E-4B54-5AF279A1563C}"/>
              </a:ext>
            </a:extLst>
          </p:cNvPr>
          <p:cNvPicPr>
            <a:picLocks noChangeAspect="1"/>
          </p:cNvPicPr>
          <p:nvPr/>
        </p:nvPicPr>
        <p:blipFill>
          <a:blip r:embed="rId2"/>
          <a:stretch>
            <a:fillRect/>
          </a:stretch>
        </p:blipFill>
        <p:spPr>
          <a:xfrm>
            <a:off x="-5193919" y="2181829"/>
            <a:ext cx="1469861" cy="1018335"/>
          </a:xfrm>
          <a:prstGeom prst="rect">
            <a:avLst/>
          </a:prstGeom>
        </p:spPr>
      </p:pic>
      <p:pic>
        <p:nvPicPr>
          <p:cNvPr id="27" name="Picture 26">
            <a:extLst>
              <a:ext uri="{FF2B5EF4-FFF2-40B4-BE49-F238E27FC236}">
                <a16:creationId xmlns:a16="http://schemas.microsoft.com/office/drawing/2014/main" id="{4E7034A0-1B2A-2E58-1935-36EFE4C22019}"/>
              </a:ext>
            </a:extLst>
          </p:cNvPr>
          <p:cNvPicPr>
            <a:picLocks noChangeAspect="1"/>
          </p:cNvPicPr>
          <p:nvPr/>
        </p:nvPicPr>
        <p:blipFill>
          <a:blip r:embed="rId3"/>
          <a:stretch>
            <a:fillRect/>
          </a:stretch>
        </p:blipFill>
        <p:spPr>
          <a:xfrm>
            <a:off x="-5193919" y="3362969"/>
            <a:ext cx="1469861" cy="1184534"/>
          </a:xfrm>
          <a:prstGeom prst="rect">
            <a:avLst/>
          </a:prstGeom>
        </p:spPr>
      </p:pic>
      <p:pic>
        <p:nvPicPr>
          <p:cNvPr id="28" name="Picture 27">
            <a:extLst>
              <a:ext uri="{FF2B5EF4-FFF2-40B4-BE49-F238E27FC236}">
                <a16:creationId xmlns:a16="http://schemas.microsoft.com/office/drawing/2014/main" id="{27A92EE6-51C2-E6DC-E50B-E9A84FC49088}"/>
              </a:ext>
            </a:extLst>
          </p:cNvPr>
          <p:cNvPicPr>
            <a:picLocks noChangeAspect="1"/>
          </p:cNvPicPr>
          <p:nvPr/>
        </p:nvPicPr>
        <p:blipFill>
          <a:blip r:embed="rId4"/>
          <a:stretch>
            <a:fillRect/>
          </a:stretch>
        </p:blipFill>
        <p:spPr>
          <a:xfrm>
            <a:off x="-2254295" y="2181829"/>
            <a:ext cx="1559612" cy="1018335"/>
          </a:xfrm>
          <a:prstGeom prst="rect">
            <a:avLst/>
          </a:prstGeom>
        </p:spPr>
      </p:pic>
      <p:pic>
        <p:nvPicPr>
          <p:cNvPr id="29" name="Picture 28">
            <a:extLst>
              <a:ext uri="{FF2B5EF4-FFF2-40B4-BE49-F238E27FC236}">
                <a16:creationId xmlns:a16="http://schemas.microsoft.com/office/drawing/2014/main" id="{F60656B6-76DC-EB33-35A7-6EFA3F3D7609}"/>
              </a:ext>
            </a:extLst>
          </p:cNvPr>
          <p:cNvPicPr>
            <a:picLocks noChangeAspect="1"/>
          </p:cNvPicPr>
          <p:nvPr/>
        </p:nvPicPr>
        <p:blipFill>
          <a:blip r:embed="rId5"/>
          <a:stretch>
            <a:fillRect/>
          </a:stretch>
        </p:blipFill>
        <p:spPr>
          <a:xfrm>
            <a:off x="-2083878" y="3362969"/>
            <a:ext cx="1221092" cy="1184533"/>
          </a:xfrm>
          <a:prstGeom prst="rect">
            <a:avLst/>
          </a:prstGeom>
        </p:spPr>
      </p:pic>
      <p:pic>
        <p:nvPicPr>
          <p:cNvPr id="30" name="Picture 29">
            <a:extLst>
              <a:ext uri="{FF2B5EF4-FFF2-40B4-BE49-F238E27FC236}">
                <a16:creationId xmlns:a16="http://schemas.microsoft.com/office/drawing/2014/main" id="{D324BA16-2297-EF9C-1109-F47A32FB636C}"/>
              </a:ext>
            </a:extLst>
          </p:cNvPr>
          <p:cNvPicPr>
            <a:picLocks noChangeAspect="1"/>
          </p:cNvPicPr>
          <p:nvPr/>
        </p:nvPicPr>
        <p:blipFill>
          <a:blip r:embed="rId6"/>
          <a:stretch>
            <a:fillRect/>
          </a:stretch>
        </p:blipFill>
        <p:spPr>
          <a:xfrm>
            <a:off x="146214" y="2181830"/>
            <a:ext cx="1940196" cy="1018334"/>
          </a:xfrm>
          <a:prstGeom prst="rect">
            <a:avLst/>
          </a:prstGeom>
        </p:spPr>
      </p:pic>
      <p:pic>
        <p:nvPicPr>
          <p:cNvPr id="31" name="Picture 30">
            <a:extLst>
              <a:ext uri="{FF2B5EF4-FFF2-40B4-BE49-F238E27FC236}">
                <a16:creationId xmlns:a16="http://schemas.microsoft.com/office/drawing/2014/main" id="{41A627A2-F39C-CEAB-B9D8-7D8B7EE74510}"/>
              </a:ext>
            </a:extLst>
          </p:cNvPr>
          <p:cNvPicPr>
            <a:picLocks noChangeAspect="1"/>
          </p:cNvPicPr>
          <p:nvPr/>
        </p:nvPicPr>
        <p:blipFill>
          <a:blip r:embed="rId7"/>
          <a:stretch>
            <a:fillRect/>
          </a:stretch>
        </p:blipFill>
        <p:spPr>
          <a:xfrm>
            <a:off x="438678" y="3367622"/>
            <a:ext cx="1355268" cy="1179880"/>
          </a:xfrm>
          <a:prstGeom prst="rect">
            <a:avLst/>
          </a:prstGeom>
        </p:spPr>
      </p:pic>
      <p:pic>
        <p:nvPicPr>
          <p:cNvPr id="32" name="Picture 31">
            <a:extLst>
              <a:ext uri="{FF2B5EF4-FFF2-40B4-BE49-F238E27FC236}">
                <a16:creationId xmlns:a16="http://schemas.microsoft.com/office/drawing/2014/main" id="{4ABA6417-B2D2-69E9-55A9-A9ADF69C61DC}"/>
              </a:ext>
            </a:extLst>
          </p:cNvPr>
          <p:cNvPicPr>
            <a:picLocks noChangeAspect="1"/>
          </p:cNvPicPr>
          <p:nvPr/>
        </p:nvPicPr>
        <p:blipFill>
          <a:blip r:embed="rId8"/>
          <a:stretch>
            <a:fillRect/>
          </a:stretch>
        </p:blipFill>
        <p:spPr>
          <a:xfrm>
            <a:off x="2927307" y="1993900"/>
            <a:ext cx="4686078" cy="2663666"/>
          </a:xfrm>
          <a:prstGeom prst="rect">
            <a:avLst/>
          </a:prstGeom>
        </p:spPr>
      </p:pic>
      <p:pic>
        <p:nvPicPr>
          <p:cNvPr id="33" name="Picture 32">
            <a:extLst>
              <a:ext uri="{FF2B5EF4-FFF2-40B4-BE49-F238E27FC236}">
                <a16:creationId xmlns:a16="http://schemas.microsoft.com/office/drawing/2014/main" id="{AB7E18BE-0CAA-C4B1-B3C8-FA59D488101E}"/>
              </a:ext>
            </a:extLst>
          </p:cNvPr>
          <p:cNvPicPr>
            <a:picLocks noChangeAspect="1"/>
          </p:cNvPicPr>
          <p:nvPr/>
        </p:nvPicPr>
        <p:blipFill>
          <a:blip r:embed="rId9"/>
          <a:stretch>
            <a:fillRect/>
          </a:stretch>
        </p:blipFill>
        <p:spPr>
          <a:xfrm>
            <a:off x="8075719" y="1993901"/>
            <a:ext cx="3159656" cy="2663665"/>
          </a:xfrm>
          <a:prstGeom prst="rect">
            <a:avLst/>
          </a:prstGeom>
        </p:spPr>
      </p:pic>
      <p:sp>
        <p:nvSpPr>
          <p:cNvPr id="3" name="TextBox 2">
            <a:extLst>
              <a:ext uri="{FF2B5EF4-FFF2-40B4-BE49-F238E27FC236}">
                <a16:creationId xmlns:a16="http://schemas.microsoft.com/office/drawing/2014/main" id="{9991362D-653B-F995-2FA3-9160CC601B77}"/>
              </a:ext>
            </a:extLst>
          </p:cNvPr>
          <p:cNvSpPr txBox="1"/>
          <p:nvPr/>
        </p:nvSpPr>
        <p:spPr>
          <a:xfrm>
            <a:off x="2258907" y="4915718"/>
            <a:ext cx="9933093" cy="1077218"/>
          </a:xfrm>
          <a:prstGeom prst="rect">
            <a:avLst/>
          </a:prstGeom>
          <a:noFill/>
        </p:spPr>
        <p:txBody>
          <a:bodyPr wrap="square">
            <a:spAutoFit/>
          </a:bodyPr>
          <a:lstStyle/>
          <a:p>
            <a:r>
              <a:rPr lang="en-US" sz="3200" dirty="0">
                <a:effectLst/>
                <a:latin typeface="Times New Roman" panose="02020603050405020304" pitchFamily="18" charset="0"/>
                <a:ea typeface="Times New Roman" panose="02020603050405020304" pitchFamily="18" charset="0"/>
              </a:rPr>
              <a:t>IO below the interproximal contact point of the adjacent teeth</a:t>
            </a:r>
            <a:endParaRPr lang="en-US" sz="3200" dirty="0"/>
          </a:p>
        </p:txBody>
      </p:sp>
      <p:grpSp>
        <p:nvGrpSpPr>
          <p:cNvPr id="4" name="Graphic 7" descr="Database with solid fill">
            <a:extLst>
              <a:ext uri="{FF2B5EF4-FFF2-40B4-BE49-F238E27FC236}">
                <a16:creationId xmlns:a16="http://schemas.microsoft.com/office/drawing/2014/main" id="{E5083E21-DA97-D4C9-4A70-91D264408448}"/>
              </a:ext>
            </a:extLst>
          </p:cNvPr>
          <p:cNvGrpSpPr/>
          <p:nvPr/>
        </p:nvGrpSpPr>
        <p:grpSpPr>
          <a:xfrm>
            <a:off x="325380" y="172219"/>
            <a:ext cx="734854" cy="988572"/>
            <a:chOff x="5470774" y="1761672"/>
            <a:chExt cx="2500898" cy="3364365"/>
          </a:xfrm>
          <a:solidFill>
            <a:srgbClr val="2F5597"/>
          </a:solidFill>
        </p:grpSpPr>
        <p:sp>
          <p:nvSpPr>
            <p:cNvPr id="5" name="Freeform: Shape 4">
              <a:extLst>
                <a:ext uri="{FF2B5EF4-FFF2-40B4-BE49-F238E27FC236}">
                  <a16:creationId xmlns:a16="http://schemas.microsoft.com/office/drawing/2014/main" id="{BA5C5B23-3701-47A7-6C8D-D35088587D42}"/>
                </a:ext>
              </a:extLst>
            </p:cNvPr>
            <p:cNvSpPr/>
            <p:nvPr/>
          </p:nvSpPr>
          <p:spPr>
            <a:xfrm>
              <a:off x="5470774" y="1761672"/>
              <a:ext cx="2500898" cy="714542"/>
            </a:xfrm>
            <a:custGeom>
              <a:avLst/>
              <a:gdLst>
                <a:gd name="connsiteX0" fmla="*/ 2500898 w 2500898"/>
                <a:gd name="connsiteY0" fmla="*/ 357271 h 714542"/>
                <a:gd name="connsiteX1" fmla="*/ 1250449 w 2500898"/>
                <a:gd name="connsiteY1" fmla="*/ 714542 h 714542"/>
                <a:gd name="connsiteX2" fmla="*/ 0 w 2500898"/>
                <a:gd name="connsiteY2" fmla="*/ 357271 h 714542"/>
                <a:gd name="connsiteX3" fmla="*/ 1250449 w 2500898"/>
                <a:gd name="connsiteY3" fmla="*/ 0 h 714542"/>
                <a:gd name="connsiteX4" fmla="*/ 2500898 w 2500898"/>
                <a:gd name="connsiteY4" fmla="*/ 357271 h 7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898" h="714542">
                  <a:moveTo>
                    <a:pt x="2500898" y="357271"/>
                  </a:moveTo>
                  <a:cubicBezTo>
                    <a:pt x="2500898" y="554587"/>
                    <a:pt x="1941053" y="714542"/>
                    <a:pt x="1250449" y="714542"/>
                  </a:cubicBezTo>
                  <a:cubicBezTo>
                    <a:pt x="559845" y="714542"/>
                    <a:pt x="0" y="554587"/>
                    <a:pt x="0" y="357271"/>
                  </a:cubicBezTo>
                  <a:cubicBezTo>
                    <a:pt x="0" y="159956"/>
                    <a:pt x="559845" y="0"/>
                    <a:pt x="1250449" y="0"/>
                  </a:cubicBezTo>
                  <a:cubicBezTo>
                    <a:pt x="1941053" y="0"/>
                    <a:pt x="2500898" y="159956"/>
                    <a:pt x="2500898" y="357271"/>
                  </a:cubicBezTo>
                  <a:close/>
                </a:path>
              </a:pathLst>
            </a:custGeom>
            <a:grpFill/>
            <a:ln w="44648"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402C6BF5-5BD9-4939-3B20-BDC53D22A74C}"/>
                </a:ext>
              </a:extLst>
            </p:cNvPr>
            <p:cNvSpPr/>
            <p:nvPr/>
          </p:nvSpPr>
          <p:spPr>
            <a:xfrm>
              <a:off x="5470774" y="2267868"/>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DFBE6F7-F38E-4429-33FC-8D90E5F6F344}"/>
                </a:ext>
              </a:extLst>
            </p:cNvPr>
            <p:cNvSpPr/>
            <p:nvPr/>
          </p:nvSpPr>
          <p:spPr>
            <a:xfrm>
              <a:off x="5470774" y="3161046"/>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FFE046C-1CBD-057F-FDC7-C443B9EFB66C}"/>
                </a:ext>
              </a:extLst>
            </p:cNvPr>
            <p:cNvSpPr/>
            <p:nvPr/>
          </p:nvSpPr>
          <p:spPr>
            <a:xfrm>
              <a:off x="5470774" y="4054224"/>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1150F09D-9DB3-A10B-ED0B-AAC88BF6376B}"/>
              </a:ext>
            </a:extLst>
          </p:cNvPr>
          <p:cNvSpPr txBox="1"/>
          <p:nvPr/>
        </p:nvSpPr>
        <p:spPr>
          <a:xfrm>
            <a:off x="581025" y="313323"/>
            <a:ext cx="11029950" cy="584775"/>
          </a:xfrm>
          <a:prstGeom prst="rect">
            <a:avLst/>
          </a:prstGeom>
          <a:noFill/>
        </p:spPr>
        <p:txBody>
          <a:bodyPr wrap="square">
            <a:spAutoFit/>
          </a:bodyPr>
          <a:lstStyle/>
          <a:p>
            <a:pPr marR="12700" lvl="1" algn="just" rtl="0">
              <a:spcBef>
                <a:spcPts val="1200"/>
              </a:spcBef>
              <a:spcAft>
                <a:spcPts val="1200"/>
              </a:spcAft>
              <a:tabLst>
                <a:tab pos="285750" algn="l"/>
              </a:tabLst>
            </a:pPr>
            <a:r>
              <a:rPr lang="en-US" sz="3200" kern="0" spc="600" dirty="0">
                <a:gradFill>
                  <a:gsLst>
                    <a:gs pos="25000">
                      <a:srgbClr val="2F5597"/>
                    </a:gs>
                    <a:gs pos="72000">
                      <a:srgbClr val="00B0F0"/>
                    </a:gs>
                  </a:gsLst>
                  <a:lin ang="5400000" scaled="1"/>
                </a:gradFill>
                <a:latin typeface="Elephant" panose="02020904090505020303" pitchFamily="18" charset="0"/>
                <a:ea typeface="Times New Roman" panose="02020603050405020304" pitchFamily="18" charset="0"/>
              </a:rPr>
              <a:t>Classification</a:t>
            </a:r>
          </a:p>
        </p:txBody>
      </p:sp>
      <p:sp>
        <p:nvSpPr>
          <p:cNvPr id="2" name="TextBox 1">
            <a:extLst>
              <a:ext uri="{FF2B5EF4-FFF2-40B4-BE49-F238E27FC236}">
                <a16:creationId xmlns:a16="http://schemas.microsoft.com/office/drawing/2014/main" id="{4DED94B4-C6F0-92AE-AF0D-226849587F90}"/>
              </a:ext>
            </a:extLst>
          </p:cNvPr>
          <p:cNvSpPr txBox="1"/>
          <p:nvPr/>
        </p:nvSpPr>
        <p:spPr>
          <a:xfrm>
            <a:off x="1663700" y="691570"/>
            <a:ext cx="3832532" cy="369332"/>
          </a:xfrm>
          <a:prstGeom prst="rect">
            <a:avLst/>
          </a:prstGeom>
          <a:noFill/>
        </p:spPr>
        <p:txBody>
          <a:bodyPr wrap="square">
            <a:spAutoFit/>
          </a:bodyPr>
          <a:lstStyle/>
          <a:p>
            <a:r>
              <a:rPr lang="en-US" sz="1800" spc="600" dirty="0">
                <a:latin typeface="Modern No. 20" panose="02070704070505020303" pitchFamily="18" charset="0"/>
                <a:ea typeface="Open Sans ExtraBold" panose="020B0906030804020204" pitchFamily="34" charset="0"/>
                <a:cs typeface="Open Sans ExtraBold" panose="020B0906030804020204" pitchFamily="34" charset="0"/>
              </a:rPr>
              <a:t>According To Severity</a:t>
            </a:r>
            <a:endParaRPr lang="en-US" dirty="0"/>
          </a:p>
        </p:txBody>
      </p:sp>
    </p:spTree>
    <p:extLst>
      <p:ext uri="{BB962C8B-B14F-4D97-AF65-F5344CB8AC3E}">
        <p14:creationId xmlns:p14="http://schemas.microsoft.com/office/powerpoint/2010/main" val="3692810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BF4211A-C64B-35AF-EC1A-E02D324ECAD3}"/>
              </a:ext>
            </a:extLst>
          </p:cNvPr>
          <p:cNvCxnSpPr>
            <a:cxnSpLocks/>
          </p:cNvCxnSpPr>
          <p:nvPr/>
        </p:nvCxnSpPr>
        <p:spPr>
          <a:xfrm>
            <a:off x="1282700" y="1663700"/>
            <a:ext cx="9626600" cy="20311"/>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16" name="Oval 15">
            <a:extLst>
              <a:ext uri="{FF2B5EF4-FFF2-40B4-BE49-F238E27FC236}">
                <a16:creationId xmlns:a16="http://schemas.microsoft.com/office/drawing/2014/main" id="{9721FBA2-E124-19EE-CAE1-E316DD7ECD45}"/>
              </a:ext>
            </a:extLst>
          </p:cNvPr>
          <p:cNvSpPr/>
          <p:nvPr/>
        </p:nvSpPr>
        <p:spPr>
          <a:xfrm>
            <a:off x="1727200"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D1108A6-77FE-A4E0-2659-F366DF321F08}"/>
              </a:ext>
            </a:extLst>
          </p:cNvPr>
          <p:cNvSpPr/>
          <p:nvPr/>
        </p:nvSpPr>
        <p:spPr>
          <a:xfrm>
            <a:off x="4711700"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5C2E62-DCFE-B8A5-C040-475032EC5D3F}"/>
              </a:ext>
            </a:extLst>
          </p:cNvPr>
          <p:cNvSpPr/>
          <p:nvPr/>
        </p:nvSpPr>
        <p:spPr>
          <a:xfrm>
            <a:off x="7302500"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48D646A-E1FF-1DAA-C9E4-660BF0F1CB82}"/>
              </a:ext>
            </a:extLst>
          </p:cNvPr>
          <p:cNvSpPr/>
          <p:nvPr/>
        </p:nvSpPr>
        <p:spPr>
          <a:xfrm>
            <a:off x="10287000" y="1905000"/>
            <a:ext cx="177800" cy="177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C4A7CCA-E48C-E855-8354-9846A2BB79C9}"/>
              </a:ext>
            </a:extLst>
          </p:cNvPr>
          <p:cNvSpPr txBox="1"/>
          <p:nvPr/>
        </p:nvSpPr>
        <p:spPr>
          <a:xfrm>
            <a:off x="1215615" y="1160791"/>
            <a:ext cx="96212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None</a:t>
            </a:r>
          </a:p>
        </p:txBody>
      </p:sp>
      <p:sp>
        <p:nvSpPr>
          <p:cNvPr id="21" name="TextBox 20">
            <a:extLst>
              <a:ext uri="{FF2B5EF4-FFF2-40B4-BE49-F238E27FC236}">
                <a16:creationId xmlns:a16="http://schemas.microsoft.com/office/drawing/2014/main" id="{DB51597D-BE22-BF85-9240-7AB2F601678D}"/>
              </a:ext>
            </a:extLst>
          </p:cNvPr>
          <p:cNvSpPr txBox="1"/>
          <p:nvPr/>
        </p:nvSpPr>
        <p:spPr>
          <a:xfrm>
            <a:off x="4359613" y="1165882"/>
            <a:ext cx="88197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Mild</a:t>
            </a:r>
          </a:p>
        </p:txBody>
      </p:sp>
      <p:sp>
        <p:nvSpPr>
          <p:cNvPr id="22" name="TextBox 21">
            <a:extLst>
              <a:ext uri="{FF2B5EF4-FFF2-40B4-BE49-F238E27FC236}">
                <a16:creationId xmlns:a16="http://schemas.microsoft.com/office/drawing/2014/main" id="{DD0F6873-36DD-1B0E-95A2-1422081E43BB}"/>
              </a:ext>
            </a:extLst>
          </p:cNvPr>
          <p:cNvSpPr txBox="1"/>
          <p:nvPr/>
        </p:nvSpPr>
        <p:spPr>
          <a:xfrm>
            <a:off x="6612180" y="1160791"/>
            <a:ext cx="155844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Moderate</a:t>
            </a:r>
          </a:p>
        </p:txBody>
      </p:sp>
      <p:sp>
        <p:nvSpPr>
          <p:cNvPr id="23" name="TextBox 22">
            <a:extLst>
              <a:ext uri="{FF2B5EF4-FFF2-40B4-BE49-F238E27FC236}">
                <a16:creationId xmlns:a16="http://schemas.microsoft.com/office/drawing/2014/main" id="{F423F977-A473-B87D-2DE5-D370575CDE3C}"/>
              </a:ext>
            </a:extLst>
          </p:cNvPr>
          <p:cNvSpPr txBox="1"/>
          <p:nvPr/>
        </p:nvSpPr>
        <p:spPr>
          <a:xfrm>
            <a:off x="9874801" y="1160791"/>
            <a:ext cx="1002197"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Sever</a:t>
            </a:r>
          </a:p>
        </p:txBody>
      </p:sp>
      <p:pic>
        <p:nvPicPr>
          <p:cNvPr id="26" name="Picture 25">
            <a:extLst>
              <a:ext uri="{FF2B5EF4-FFF2-40B4-BE49-F238E27FC236}">
                <a16:creationId xmlns:a16="http://schemas.microsoft.com/office/drawing/2014/main" id="{20A1E5F5-89CC-A02E-4B54-5AF279A1563C}"/>
              </a:ext>
            </a:extLst>
          </p:cNvPr>
          <p:cNvPicPr>
            <a:picLocks noChangeAspect="1"/>
          </p:cNvPicPr>
          <p:nvPr/>
        </p:nvPicPr>
        <p:blipFill>
          <a:blip r:embed="rId2"/>
          <a:stretch>
            <a:fillRect/>
          </a:stretch>
        </p:blipFill>
        <p:spPr>
          <a:xfrm>
            <a:off x="1081169" y="2181829"/>
            <a:ext cx="1469861" cy="1018335"/>
          </a:xfrm>
          <a:prstGeom prst="rect">
            <a:avLst/>
          </a:prstGeom>
        </p:spPr>
      </p:pic>
      <p:pic>
        <p:nvPicPr>
          <p:cNvPr id="27" name="Picture 26">
            <a:extLst>
              <a:ext uri="{FF2B5EF4-FFF2-40B4-BE49-F238E27FC236}">
                <a16:creationId xmlns:a16="http://schemas.microsoft.com/office/drawing/2014/main" id="{4E7034A0-1B2A-2E58-1935-36EFE4C22019}"/>
              </a:ext>
            </a:extLst>
          </p:cNvPr>
          <p:cNvPicPr>
            <a:picLocks noChangeAspect="1"/>
          </p:cNvPicPr>
          <p:nvPr/>
        </p:nvPicPr>
        <p:blipFill>
          <a:blip r:embed="rId3"/>
          <a:stretch>
            <a:fillRect/>
          </a:stretch>
        </p:blipFill>
        <p:spPr>
          <a:xfrm>
            <a:off x="1081169" y="3362969"/>
            <a:ext cx="1469861" cy="1184534"/>
          </a:xfrm>
          <a:prstGeom prst="rect">
            <a:avLst/>
          </a:prstGeom>
        </p:spPr>
      </p:pic>
      <p:pic>
        <p:nvPicPr>
          <p:cNvPr id="28" name="Picture 27">
            <a:extLst>
              <a:ext uri="{FF2B5EF4-FFF2-40B4-BE49-F238E27FC236}">
                <a16:creationId xmlns:a16="http://schemas.microsoft.com/office/drawing/2014/main" id="{27A92EE6-51C2-E6DC-E50B-E9A84FC49088}"/>
              </a:ext>
            </a:extLst>
          </p:cNvPr>
          <p:cNvPicPr>
            <a:picLocks noChangeAspect="1"/>
          </p:cNvPicPr>
          <p:nvPr/>
        </p:nvPicPr>
        <p:blipFill>
          <a:blip r:embed="rId4"/>
          <a:stretch>
            <a:fillRect/>
          </a:stretch>
        </p:blipFill>
        <p:spPr>
          <a:xfrm>
            <a:off x="4020793" y="2181829"/>
            <a:ext cx="1559612" cy="1018335"/>
          </a:xfrm>
          <a:prstGeom prst="rect">
            <a:avLst/>
          </a:prstGeom>
        </p:spPr>
      </p:pic>
      <p:pic>
        <p:nvPicPr>
          <p:cNvPr id="29" name="Picture 28">
            <a:extLst>
              <a:ext uri="{FF2B5EF4-FFF2-40B4-BE49-F238E27FC236}">
                <a16:creationId xmlns:a16="http://schemas.microsoft.com/office/drawing/2014/main" id="{F60656B6-76DC-EB33-35A7-6EFA3F3D7609}"/>
              </a:ext>
            </a:extLst>
          </p:cNvPr>
          <p:cNvPicPr>
            <a:picLocks noChangeAspect="1"/>
          </p:cNvPicPr>
          <p:nvPr/>
        </p:nvPicPr>
        <p:blipFill>
          <a:blip r:embed="rId5"/>
          <a:stretch>
            <a:fillRect/>
          </a:stretch>
        </p:blipFill>
        <p:spPr>
          <a:xfrm>
            <a:off x="4191210" y="3362969"/>
            <a:ext cx="1221092" cy="1184533"/>
          </a:xfrm>
          <a:prstGeom prst="rect">
            <a:avLst/>
          </a:prstGeom>
        </p:spPr>
      </p:pic>
      <p:pic>
        <p:nvPicPr>
          <p:cNvPr id="30" name="Picture 29">
            <a:extLst>
              <a:ext uri="{FF2B5EF4-FFF2-40B4-BE49-F238E27FC236}">
                <a16:creationId xmlns:a16="http://schemas.microsoft.com/office/drawing/2014/main" id="{D324BA16-2297-EF9C-1109-F47A32FB636C}"/>
              </a:ext>
            </a:extLst>
          </p:cNvPr>
          <p:cNvPicPr>
            <a:picLocks noChangeAspect="1"/>
          </p:cNvPicPr>
          <p:nvPr/>
        </p:nvPicPr>
        <p:blipFill>
          <a:blip r:embed="rId6"/>
          <a:stretch>
            <a:fillRect/>
          </a:stretch>
        </p:blipFill>
        <p:spPr>
          <a:xfrm>
            <a:off x="6421302" y="2181830"/>
            <a:ext cx="1940196" cy="1018334"/>
          </a:xfrm>
          <a:prstGeom prst="rect">
            <a:avLst/>
          </a:prstGeom>
        </p:spPr>
      </p:pic>
      <p:pic>
        <p:nvPicPr>
          <p:cNvPr id="31" name="Picture 30">
            <a:extLst>
              <a:ext uri="{FF2B5EF4-FFF2-40B4-BE49-F238E27FC236}">
                <a16:creationId xmlns:a16="http://schemas.microsoft.com/office/drawing/2014/main" id="{41A627A2-F39C-CEAB-B9D8-7D8B7EE74510}"/>
              </a:ext>
            </a:extLst>
          </p:cNvPr>
          <p:cNvPicPr>
            <a:picLocks noChangeAspect="1"/>
          </p:cNvPicPr>
          <p:nvPr/>
        </p:nvPicPr>
        <p:blipFill>
          <a:blip r:embed="rId7"/>
          <a:stretch>
            <a:fillRect/>
          </a:stretch>
        </p:blipFill>
        <p:spPr>
          <a:xfrm>
            <a:off x="6713766" y="3367622"/>
            <a:ext cx="1355268" cy="1179880"/>
          </a:xfrm>
          <a:prstGeom prst="rect">
            <a:avLst/>
          </a:prstGeom>
        </p:spPr>
      </p:pic>
      <p:pic>
        <p:nvPicPr>
          <p:cNvPr id="32" name="Picture 31">
            <a:extLst>
              <a:ext uri="{FF2B5EF4-FFF2-40B4-BE49-F238E27FC236}">
                <a16:creationId xmlns:a16="http://schemas.microsoft.com/office/drawing/2014/main" id="{4ABA6417-B2D2-69E9-55A9-A9ADF69C61DC}"/>
              </a:ext>
            </a:extLst>
          </p:cNvPr>
          <p:cNvPicPr>
            <a:picLocks noChangeAspect="1"/>
          </p:cNvPicPr>
          <p:nvPr/>
        </p:nvPicPr>
        <p:blipFill>
          <a:blip r:embed="rId8"/>
          <a:stretch>
            <a:fillRect/>
          </a:stretch>
        </p:blipFill>
        <p:spPr>
          <a:xfrm>
            <a:off x="9480142" y="2181830"/>
            <a:ext cx="1791513" cy="1018334"/>
          </a:xfrm>
          <a:prstGeom prst="rect">
            <a:avLst/>
          </a:prstGeom>
        </p:spPr>
      </p:pic>
      <p:pic>
        <p:nvPicPr>
          <p:cNvPr id="33" name="Picture 32">
            <a:extLst>
              <a:ext uri="{FF2B5EF4-FFF2-40B4-BE49-F238E27FC236}">
                <a16:creationId xmlns:a16="http://schemas.microsoft.com/office/drawing/2014/main" id="{AB7E18BE-0CAA-C4B1-B3C8-FA59D488101E}"/>
              </a:ext>
            </a:extLst>
          </p:cNvPr>
          <p:cNvPicPr>
            <a:picLocks noChangeAspect="1"/>
          </p:cNvPicPr>
          <p:nvPr/>
        </p:nvPicPr>
        <p:blipFill>
          <a:blip r:embed="rId9"/>
          <a:stretch>
            <a:fillRect/>
          </a:stretch>
        </p:blipFill>
        <p:spPr>
          <a:xfrm>
            <a:off x="9676107" y="3367622"/>
            <a:ext cx="1399581" cy="1179880"/>
          </a:xfrm>
          <a:prstGeom prst="rect">
            <a:avLst/>
          </a:prstGeom>
        </p:spPr>
      </p:pic>
      <p:grpSp>
        <p:nvGrpSpPr>
          <p:cNvPr id="3" name="Graphic 7" descr="Database with solid fill">
            <a:extLst>
              <a:ext uri="{FF2B5EF4-FFF2-40B4-BE49-F238E27FC236}">
                <a16:creationId xmlns:a16="http://schemas.microsoft.com/office/drawing/2014/main" id="{2CCCB9BE-8AE0-90AC-D301-EB4E43E2187B}"/>
              </a:ext>
            </a:extLst>
          </p:cNvPr>
          <p:cNvGrpSpPr/>
          <p:nvPr/>
        </p:nvGrpSpPr>
        <p:grpSpPr>
          <a:xfrm>
            <a:off x="325380" y="172219"/>
            <a:ext cx="734854" cy="988572"/>
            <a:chOff x="5470774" y="1761672"/>
            <a:chExt cx="2500898" cy="3364365"/>
          </a:xfrm>
          <a:solidFill>
            <a:srgbClr val="2F5597"/>
          </a:solidFill>
        </p:grpSpPr>
        <p:sp>
          <p:nvSpPr>
            <p:cNvPr id="4" name="Freeform: Shape 3">
              <a:extLst>
                <a:ext uri="{FF2B5EF4-FFF2-40B4-BE49-F238E27FC236}">
                  <a16:creationId xmlns:a16="http://schemas.microsoft.com/office/drawing/2014/main" id="{CA13BB6A-EA69-A464-459B-4A1777C6B7C1}"/>
                </a:ext>
              </a:extLst>
            </p:cNvPr>
            <p:cNvSpPr/>
            <p:nvPr/>
          </p:nvSpPr>
          <p:spPr>
            <a:xfrm>
              <a:off x="5470774" y="1761672"/>
              <a:ext cx="2500898" cy="714542"/>
            </a:xfrm>
            <a:custGeom>
              <a:avLst/>
              <a:gdLst>
                <a:gd name="connsiteX0" fmla="*/ 2500898 w 2500898"/>
                <a:gd name="connsiteY0" fmla="*/ 357271 h 714542"/>
                <a:gd name="connsiteX1" fmla="*/ 1250449 w 2500898"/>
                <a:gd name="connsiteY1" fmla="*/ 714542 h 714542"/>
                <a:gd name="connsiteX2" fmla="*/ 0 w 2500898"/>
                <a:gd name="connsiteY2" fmla="*/ 357271 h 714542"/>
                <a:gd name="connsiteX3" fmla="*/ 1250449 w 2500898"/>
                <a:gd name="connsiteY3" fmla="*/ 0 h 714542"/>
                <a:gd name="connsiteX4" fmla="*/ 2500898 w 2500898"/>
                <a:gd name="connsiteY4" fmla="*/ 357271 h 7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898" h="714542">
                  <a:moveTo>
                    <a:pt x="2500898" y="357271"/>
                  </a:moveTo>
                  <a:cubicBezTo>
                    <a:pt x="2500898" y="554587"/>
                    <a:pt x="1941053" y="714542"/>
                    <a:pt x="1250449" y="714542"/>
                  </a:cubicBezTo>
                  <a:cubicBezTo>
                    <a:pt x="559845" y="714542"/>
                    <a:pt x="0" y="554587"/>
                    <a:pt x="0" y="357271"/>
                  </a:cubicBezTo>
                  <a:cubicBezTo>
                    <a:pt x="0" y="159956"/>
                    <a:pt x="559845" y="0"/>
                    <a:pt x="1250449" y="0"/>
                  </a:cubicBezTo>
                  <a:cubicBezTo>
                    <a:pt x="1941053" y="0"/>
                    <a:pt x="2500898" y="159956"/>
                    <a:pt x="2500898" y="357271"/>
                  </a:cubicBezTo>
                  <a:close/>
                </a:path>
              </a:pathLst>
            </a:custGeom>
            <a:grpFill/>
            <a:ln w="44648"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6E1FD9D9-B3F3-8ED8-3FA6-127799AE0DE8}"/>
                </a:ext>
              </a:extLst>
            </p:cNvPr>
            <p:cNvSpPr/>
            <p:nvPr/>
          </p:nvSpPr>
          <p:spPr>
            <a:xfrm>
              <a:off x="5470774" y="2267868"/>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154DC23E-BDEA-2139-A118-5D35A4BA5D9C}"/>
                </a:ext>
              </a:extLst>
            </p:cNvPr>
            <p:cNvSpPr/>
            <p:nvPr/>
          </p:nvSpPr>
          <p:spPr>
            <a:xfrm>
              <a:off x="5470774" y="3161046"/>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3F5FD21-E26D-427E-4CD5-CC982B9ADB10}"/>
                </a:ext>
              </a:extLst>
            </p:cNvPr>
            <p:cNvSpPr/>
            <p:nvPr/>
          </p:nvSpPr>
          <p:spPr>
            <a:xfrm>
              <a:off x="5470774" y="4054224"/>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7C04C3BF-AFF0-CC6D-7E9D-E9BB117EFC17}"/>
              </a:ext>
            </a:extLst>
          </p:cNvPr>
          <p:cNvSpPr txBox="1"/>
          <p:nvPr/>
        </p:nvSpPr>
        <p:spPr>
          <a:xfrm>
            <a:off x="581025" y="313323"/>
            <a:ext cx="11029950" cy="584775"/>
          </a:xfrm>
          <a:prstGeom prst="rect">
            <a:avLst/>
          </a:prstGeom>
          <a:noFill/>
        </p:spPr>
        <p:txBody>
          <a:bodyPr wrap="square">
            <a:spAutoFit/>
          </a:bodyPr>
          <a:lstStyle/>
          <a:p>
            <a:pPr marR="12700" lvl="1" algn="just" rtl="0">
              <a:spcBef>
                <a:spcPts val="1200"/>
              </a:spcBef>
              <a:spcAft>
                <a:spcPts val="1200"/>
              </a:spcAft>
              <a:tabLst>
                <a:tab pos="285750" algn="l"/>
              </a:tabLst>
            </a:pPr>
            <a:r>
              <a:rPr lang="en-US" sz="3200" kern="0" spc="600" dirty="0">
                <a:gradFill>
                  <a:gsLst>
                    <a:gs pos="25000">
                      <a:srgbClr val="2F5597"/>
                    </a:gs>
                    <a:gs pos="72000">
                      <a:srgbClr val="00B0F0"/>
                    </a:gs>
                  </a:gsLst>
                  <a:lin ang="5400000" scaled="1"/>
                </a:gradFill>
                <a:latin typeface="Elephant" panose="02020904090505020303" pitchFamily="18" charset="0"/>
                <a:ea typeface="Times New Roman" panose="02020603050405020304" pitchFamily="18" charset="0"/>
              </a:rPr>
              <a:t>Classification</a:t>
            </a:r>
          </a:p>
        </p:txBody>
      </p:sp>
      <p:sp>
        <p:nvSpPr>
          <p:cNvPr id="2" name="TextBox 1">
            <a:extLst>
              <a:ext uri="{FF2B5EF4-FFF2-40B4-BE49-F238E27FC236}">
                <a16:creationId xmlns:a16="http://schemas.microsoft.com/office/drawing/2014/main" id="{94385D45-B60A-C477-5E91-18E1C6BCB213}"/>
              </a:ext>
            </a:extLst>
          </p:cNvPr>
          <p:cNvSpPr txBox="1"/>
          <p:nvPr/>
        </p:nvSpPr>
        <p:spPr>
          <a:xfrm>
            <a:off x="1663700" y="691570"/>
            <a:ext cx="3832532" cy="369332"/>
          </a:xfrm>
          <a:prstGeom prst="rect">
            <a:avLst/>
          </a:prstGeom>
          <a:noFill/>
        </p:spPr>
        <p:txBody>
          <a:bodyPr wrap="square">
            <a:spAutoFit/>
          </a:bodyPr>
          <a:lstStyle/>
          <a:p>
            <a:r>
              <a:rPr lang="en-US" sz="1800" spc="600" dirty="0">
                <a:latin typeface="Modern No. 20" panose="02070704070505020303" pitchFamily="18" charset="0"/>
                <a:ea typeface="Open Sans ExtraBold" panose="020B0906030804020204" pitchFamily="34" charset="0"/>
                <a:cs typeface="Open Sans ExtraBold" panose="020B0906030804020204" pitchFamily="34" charset="0"/>
              </a:rPr>
              <a:t>According To Severity</a:t>
            </a:r>
            <a:endParaRPr lang="en-US" dirty="0"/>
          </a:p>
        </p:txBody>
      </p:sp>
    </p:spTree>
    <p:extLst>
      <p:ext uri="{BB962C8B-B14F-4D97-AF65-F5344CB8AC3E}">
        <p14:creationId xmlns:p14="http://schemas.microsoft.com/office/powerpoint/2010/main" val="2038000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81D9CAD-AC1C-3FD4-1C34-BC1887C5EEA1}"/>
              </a:ext>
            </a:extLst>
          </p:cNvPr>
          <p:cNvGrpSpPr/>
          <p:nvPr/>
        </p:nvGrpSpPr>
        <p:grpSpPr>
          <a:xfrm>
            <a:off x="1025239" y="7530266"/>
            <a:ext cx="2490159" cy="3533137"/>
            <a:chOff x="4559293" y="1875015"/>
            <a:chExt cx="3073415" cy="4360684"/>
          </a:xfrm>
        </p:grpSpPr>
        <p:grpSp>
          <p:nvGrpSpPr>
            <p:cNvPr id="9" name="Group 8">
              <a:extLst>
                <a:ext uri="{FF2B5EF4-FFF2-40B4-BE49-F238E27FC236}">
                  <a16:creationId xmlns:a16="http://schemas.microsoft.com/office/drawing/2014/main" id="{309A09F5-B847-7E76-CEBF-C892899DAEF8}"/>
                </a:ext>
              </a:extLst>
            </p:cNvPr>
            <p:cNvGrpSpPr/>
            <p:nvPr/>
          </p:nvGrpSpPr>
          <p:grpSpPr>
            <a:xfrm>
              <a:off x="5984875" y="4849634"/>
              <a:ext cx="222250" cy="1386065"/>
              <a:chOff x="5984875" y="4982984"/>
              <a:chExt cx="222250" cy="1386065"/>
            </a:xfrm>
          </p:grpSpPr>
          <p:sp>
            <p:nvSpPr>
              <p:cNvPr id="7" name="Rectangle 6">
                <a:extLst>
                  <a:ext uri="{FF2B5EF4-FFF2-40B4-BE49-F238E27FC236}">
                    <a16:creationId xmlns:a16="http://schemas.microsoft.com/office/drawing/2014/main" id="{25DC6EF1-4EC8-A5B6-275F-EC0B673DDE38}"/>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0EE0C3F-8F54-8915-51E7-8AE365E310A1}"/>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12F1610A-EB47-D148-A327-389D102AE156}"/>
                </a:ext>
              </a:extLst>
            </p:cNvPr>
            <p:cNvGrpSpPr/>
            <p:nvPr/>
          </p:nvGrpSpPr>
          <p:grpSpPr>
            <a:xfrm>
              <a:off x="4559293" y="1875015"/>
              <a:ext cx="3073415" cy="3107970"/>
              <a:chOff x="4199254" y="1770426"/>
              <a:chExt cx="3073415" cy="3107970"/>
            </a:xfrm>
          </p:grpSpPr>
          <p:sp>
            <p:nvSpPr>
              <p:cNvPr id="2" name="Diamond 1">
                <a:extLst>
                  <a:ext uri="{FF2B5EF4-FFF2-40B4-BE49-F238E27FC236}">
                    <a16:creationId xmlns:a16="http://schemas.microsoft.com/office/drawing/2014/main" id="{5987ED18-AC63-62FF-5334-2B10923003C9}"/>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EC2FBB4B-9302-B465-1C29-731331846E6E}"/>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316C6A7B-35E5-FC17-D3BE-BB365B4BE71C}"/>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0813E3-8F46-1AEF-58C7-347516B60D34}"/>
              </a:ext>
            </a:extLst>
          </p:cNvPr>
          <p:cNvGrpSpPr/>
          <p:nvPr/>
        </p:nvGrpSpPr>
        <p:grpSpPr>
          <a:xfrm>
            <a:off x="4850920" y="7530266"/>
            <a:ext cx="2490159" cy="3533137"/>
            <a:chOff x="4559293" y="1875015"/>
            <a:chExt cx="3073415" cy="4360684"/>
          </a:xfrm>
        </p:grpSpPr>
        <p:grpSp>
          <p:nvGrpSpPr>
            <p:cNvPr id="12" name="Group 11">
              <a:extLst>
                <a:ext uri="{FF2B5EF4-FFF2-40B4-BE49-F238E27FC236}">
                  <a16:creationId xmlns:a16="http://schemas.microsoft.com/office/drawing/2014/main" id="{30DA8AE2-0B03-3074-CB31-03B04B1442F2}"/>
                </a:ext>
              </a:extLst>
            </p:cNvPr>
            <p:cNvGrpSpPr/>
            <p:nvPr/>
          </p:nvGrpSpPr>
          <p:grpSpPr>
            <a:xfrm>
              <a:off x="5984875" y="4849634"/>
              <a:ext cx="222250" cy="1386065"/>
              <a:chOff x="5984875" y="4982984"/>
              <a:chExt cx="222250" cy="1386065"/>
            </a:xfrm>
          </p:grpSpPr>
          <p:sp>
            <p:nvSpPr>
              <p:cNvPr id="17" name="Rectangle 16">
                <a:extLst>
                  <a:ext uri="{FF2B5EF4-FFF2-40B4-BE49-F238E27FC236}">
                    <a16:creationId xmlns:a16="http://schemas.microsoft.com/office/drawing/2014/main" id="{8F42C789-761B-7100-59FA-91D97DA308B1}"/>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CA0A057-3671-A43E-B315-FDF0D1FA9427}"/>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3097B00E-1A0A-4465-1E06-E40E7A73DB32}"/>
                </a:ext>
              </a:extLst>
            </p:cNvPr>
            <p:cNvGrpSpPr/>
            <p:nvPr/>
          </p:nvGrpSpPr>
          <p:grpSpPr>
            <a:xfrm>
              <a:off x="4559293" y="1875015"/>
              <a:ext cx="3073415" cy="3107970"/>
              <a:chOff x="4199254" y="1770426"/>
              <a:chExt cx="3073415" cy="3107970"/>
            </a:xfrm>
          </p:grpSpPr>
          <p:sp>
            <p:nvSpPr>
              <p:cNvPr id="15" name="Diamond 14">
                <a:extLst>
                  <a:ext uri="{FF2B5EF4-FFF2-40B4-BE49-F238E27FC236}">
                    <a16:creationId xmlns:a16="http://schemas.microsoft.com/office/drawing/2014/main" id="{C119638A-1664-D29D-6D7D-201A8F1902A5}"/>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306E1040-1FE6-867B-494A-186591F142AD}"/>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0C03C6EC-B518-3DC8-187B-043BC571C559}"/>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E203790-3892-EE52-4CA4-F7A58B1DAC9B}"/>
              </a:ext>
            </a:extLst>
          </p:cNvPr>
          <p:cNvGrpSpPr/>
          <p:nvPr/>
        </p:nvGrpSpPr>
        <p:grpSpPr>
          <a:xfrm>
            <a:off x="8703629" y="7530266"/>
            <a:ext cx="2490159" cy="3533137"/>
            <a:chOff x="4559293" y="1875015"/>
            <a:chExt cx="3073415" cy="4360684"/>
          </a:xfrm>
        </p:grpSpPr>
        <p:grpSp>
          <p:nvGrpSpPr>
            <p:cNvPr id="20" name="Group 19">
              <a:extLst>
                <a:ext uri="{FF2B5EF4-FFF2-40B4-BE49-F238E27FC236}">
                  <a16:creationId xmlns:a16="http://schemas.microsoft.com/office/drawing/2014/main" id="{6FA82F6A-3D7D-BF63-CCEA-DCECCECC4198}"/>
                </a:ext>
              </a:extLst>
            </p:cNvPr>
            <p:cNvGrpSpPr/>
            <p:nvPr/>
          </p:nvGrpSpPr>
          <p:grpSpPr>
            <a:xfrm>
              <a:off x="5984875" y="4849634"/>
              <a:ext cx="222250" cy="1386065"/>
              <a:chOff x="5984875" y="4982984"/>
              <a:chExt cx="222250" cy="1386065"/>
            </a:xfrm>
          </p:grpSpPr>
          <p:sp>
            <p:nvSpPr>
              <p:cNvPr id="25" name="Rectangle 24">
                <a:extLst>
                  <a:ext uri="{FF2B5EF4-FFF2-40B4-BE49-F238E27FC236}">
                    <a16:creationId xmlns:a16="http://schemas.microsoft.com/office/drawing/2014/main" id="{AEBADEC1-586E-6C55-24CC-66324F30657E}"/>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D3E250-6614-0147-1C10-F27705B759AD}"/>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CAAA7226-9646-5A03-6631-336CFB701D5E}"/>
                </a:ext>
              </a:extLst>
            </p:cNvPr>
            <p:cNvGrpSpPr/>
            <p:nvPr/>
          </p:nvGrpSpPr>
          <p:grpSpPr>
            <a:xfrm>
              <a:off x="4559293" y="1875015"/>
              <a:ext cx="3073415" cy="3107970"/>
              <a:chOff x="4199254" y="1770426"/>
              <a:chExt cx="3073415" cy="3107970"/>
            </a:xfrm>
          </p:grpSpPr>
          <p:sp>
            <p:nvSpPr>
              <p:cNvPr id="23" name="Diamond 22">
                <a:extLst>
                  <a:ext uri="{FF2B5EF4-FFF2-40B4-BE49-F238E27FC236}">
                    <a16:creationId xmlns:a16="http://schemas.microsoft.com/office/drawing/2014/main" id="{83E02AC2-A3D7-8DDA-DCC1-6F03AF6AC261}"/>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4A79064C-4F7F-5283-74CF-93B86750FDC0}"/>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5B1D175F-0647-476E-74AB-725BA51623FF}"/>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raphic 27" descr="DNA with solid fill">
            <a:extLst>
              <a:ext uri="{FF2B5EF4-FFF2-40B4-BE49-F238E27FC236}">
                <a16:creationId xmlns:a16="http://schemas.microsoft.com/office/drawing/2014/main" id="{8E0D4D1C-90B2-A743-F719-CEE4C4237258}"/>
              </a:ext>
            </a:extLst>
          </p:cNvPr>
          <p:cNvSpPr/>
          <p:nvPr/>
        </p:nvSpPr>
        <p:spPr>
          <a:xfrm>
            <a:off x="5865642" y="8313719"/>
            <a:ext cx="460716" cy="921433"/>
          </a:xfrm>
          <a:custGeom>
            <a:avLst/>
            <a:gdLst>
              <a:gd name="connsiteX0" fmla="*/ 460717 w 460716"/>
              <a:gd name="connsiteY0" fmla="*/ 460717 h 921433"/>
              <a:gd name="connsiteX1" fmla="*/ 296325 w 460716"/>
              <a:gd name="connsiteY1" fmla="*/ 230358 h 921433"/>
              <a:gd name="connsiteX2" fmla="*/ 460717 w 460716"/>
              <a:gd name="connsiteY2" fmla="*/ 0 h 921433"/>
              <a:gd name="connsiteX3" fmla="*/ 397892 w 460716"/>
              <a:gd name="connsiteY3" fmla="*/ 0 h 921433"/>
              <a:gd name="connsiteX4" fmla="*/ 389515 w 460716"/>
              <a:gd name="connsiteY4" fmla="*/ 52354 h 921433"/>
              <a:gd name="connsiteX5" fmla="*/ 71202 w 460716"/>
              <a:gd name="connsiteY5" fmla="*/ 52354 h 921433"/>
              <a:gd name="connsiteX6" fmla="*/ 62825 w 460716"/>
              <a:gd name="connsiteY6" fmla="*/ 0 h 921433"/>
              <a:gd name="connsiteX7" fmla="*/ 0 w 460716"/>
              <a:gd name="connsiteY7" fmla="*/ 0 h 921433"/>
              <a:gd name="connsiteX8" fmla="*/ 164392 w 460716"/>
              <a:gd name="connsiteY8" fmla="*/ 230358 h 921433"/>
              <a:gd name="connsiteX9" fmla="*/ 0 w 460716"/>
              <a:gd name="connsiteY9" fmla="*/ 460717 h 921433"/>
              <a:gd name="connsiteX10" fmla="*/ 164392 w 460716"/>
              <a:gd name="connsiteY10" fmla="*/ 692122 h 921433"/>
              <a:gd name="connsiteX11" fmla="*/ 0 w 460716"/>
              <a:gd name="connsiteY11" fmla="*/ 921433 h 921433"/>
              <a:gd name="connsiteX12" fmla="*/ 62825 w 460716"/>
              <a:gd name="connsiteY12" fmla="*/ 921433 h 921433"/>
              <a:gd name="connsiteX13" fmla="*/ 71202 w 460716"/>
              <a:gd name="connsiteY13" fmla="*/ 869079 h 921433"/>
              <a:gd name="connsiteX14" fmla="*/ 389515 w 460716"/>
              <a:gd name="connsiteY14" fmla="*/ 869079 h 921433"/>
              <a:gd name="connsiteX15" fmla="*/ 397892 w 460716"/>
              <a:gd name="connsiteY15" fmla="*/ 921433 h 921433"/>
              <a:gd name="connsiteX16" fmla="*/ 460717 w 460716"/>
              <a:gd name="connsiteY16" fmla="*/ 921433 h 921433"/>
              <a:gd name="connsiteX17" fmla="*/ 296325 w 460716"/>
              <a:gd name="connsiteY17" fmla="*/ 692122 h 921433"/>
              <a:gd name="connsiteX18" fmla="*/ 460717 w 460716"/>
              <a:gd name="connsiteY18" fmla="*/ 460717 h 921433"/>
              <a:gd name="connsiteX19" fmla="*/ 62825 w 460716"/>
              <a:gd name="connsiteY19" fmla="*/ 460717 h 921433"/>
              <a:gd name="connsiteX20" fmla="*/ 71202 w 460716"/>
              <a:gd name="connsiteY20" fmla="*/ 408363 h 921433"/>
              <a:gd name="connsiteX21" fmla="*/ 390562 w 460716"/>
              <a:gd name="connsiteY21" fmla="*/ 408363 h 921433"/>
              <a:gd name="connsiteX22" fmla="*/ 398939 w 460716"/>
              <a:gd name="connsiteY22" fmla="*/ 460717 h 921433"/>
              <a:gd name="connsiteX23" fmla="*/ 390562 w 460716"/>
              <a:gd name="connsiteY23" fmla="*/ 513071 h 921433"/>
              <a:gd name="connsiteX24" fmla="*/ 71202 w 460716"/>
              <a:gd name="connsiteY24" fmla="*/ 513071 h 921433"/>
              <a:gd name="connsiteX25" fmla="*/ 62825 w 460716"/>
              <a:gd name="connsiteY25" fmla="*/ 460717 h 921433"/>
              <a:gd name="connsiteX26" fmla="*/ 110991 w 460716"/>
              <a:gd name="connsiteY26" fmla="*/ 115179 h 921433"/>
              <a:gd name="connsiteX27" fmla="*/ 348679 w 460716"/>
              <a:gd name="connsiteY27" fmla="*/ 115179 h 921433"/>
              <a:gd name="connsiteX28" fmla="*/ 229311 w 460716"/>
              <a:gd name="connsiteY28" fmla="*/ 194758 h 921433"/>
              <a:gd name="connsiteX29" fmla="*/ 110991 w 460716"/>
              <a:gd name="connsiteY29" fmla="*/ 115179 h 921433"/>
              <a:gd name="connsiteX30" fmla="*/ 230358 w 460716"/>
              <a:gd name="connsiteY30" fmla="*/ 265959 h 921433"/>
              <a:gd name="connsiteX31" fmla="*/ 349726 w 460716"/>
              <a:gd name="connsiteY31" fmla="*/ 345538 h 921433"/>
              <a:gd name="connsiteX32" fmla="*/ 110991 w 460716"/>
              <a:gd name="connsiteY32" fmla="*/ 345538 h 921433"/>
              <a:gd name="connsiteX33" fmla="*/ 230358 w 460716"/>
              <a:gd name="connsiteY33" fmla="*/ 265959 h 921433"/>
              <a:gd name="connsiteX34" fmla="*/ 230358 w 460716"/>
              <a:gd name="connsiteY34" fmla="*/ 727723 h 921433"/>
              <a:gd name="connsiteX35" fmla="*/ 348679 w 460716"/>
              <a:gd name="connsiteY35" fmla="*/ 806254 h 921433"/>
              <a:gd name="connsiteX36" fmla="*/ 112038 w 460716"/>
              <a:gd name="connsiteY36" fmla="*/ 806254 h 921433"/>
              <a:gd name="connsiteX37" fmla="*/ 230358 w 460716"/>
              <a:gd name="connsiteY37" fmla="*/ 727723 h 921433"/>
              <a:gd name="connsiteX38" fmla="*/ 230358 w 460716"/>
              <a:gd name="connsiteY38" fmla="*/ 656521 h 921433"/>
              <a:gd name="connsiteX39" fmla="*/ 109944 w 460716"/>
              <a:gd name="connsiteY39" fmla="*/ 575896 h 921433"/>
              <a:gd name="connsiteX40" fmla="*/ 350773 w 460716"/>
              <a:gd name="connsiteY40" fmla="*/ 575896 h 921433"/>
              <a:gd name="connsiteX41" fmla="*/ 230358 w 460716"/>
              <a:gd name="connsiteY41" fmla="*/ 656521 h 92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0716" h="921433">
                <a:moveTo>
                  <a:pt x="460717" y="460717"/>
                </a:moveTo>
                <a:cubicBezTo>
                  <a:pt x="460717" y="341349"/>
                  <a:pt x="381138" y="278524"/>
                  <a:pt x="296325" y="230358"/>
                </a:cubicBezTo>
                <a:cubicBezTo>
                  <a:pt x="381138" y="181145"/>
                  <a:pt x="460717" y="119367"/>
                  <a:pt x="460717" y="0"/>
                </a:cubicBezTo>
                <a:lnTo>
                  <a:pt x="397892" y="0"/>
                </a:lnTo>
                <a:cubicBezTo>
                  <a:pt x="397892" y="18848"/>
                  <a:pt x="394750" y="36648"/>
                  <a:pt x="389515" y="52354"/>
                </a:cubicBezTo>
                <a:lnTo>
                  <a:pt x="71202" y="52354"/>
                </a:lnTo>
                <a:cubicBezTo>
                  <a:pt x="65966" y="36648"/>
                  <a:pt x="62825" y="18848"/>
                  <a:pt x="62825" y="0"/>
                </a:cubicBezTo>
                <a:lnTo>
                  <a:pt x="0" y="0"/>
                </a:lnTo>
                <a:cubicBezTo>
                  <a:pt x="0" y="119367"/>
                  <a:pt x="79578" y="181145"/>
                  <a:pt x="164392" y="230358"/>
                </a:cubicBezTo>
                <a:cubicBezTo>
                  <a:pt x="79578" y="278524"/>
                  <a:pt x="0" y="341349"/>
                  <a:pt x="0" y="460717"/>
                </a:cubicBezTo>
                <a:cubicBezTo>
                  <a:pt x="0" y="581131"/>
                  <a:pt x="79578" y="643956"/>
                  <a:pt x="164392" y="692122"/>
                </a:cubicBezTo>
                <a:cubicBezTo>
                  <a:pt x="79578" y="740288"/>
                  <a:pt x="0" y="802066"/>
                  <a:pt x="0" y="921433"/>
                </a:cubicBezTo>
                <a:lnTo>
                  <a:pt x="62825" y="921433"/>
                </a:lnTo>
                <a:cubicBezTo>
                  <a:pt x="62825" y="901539"/>
                  <a:pt x="65966" y="884785"/>
                  <a:pt x="71202" y="869079"/>
                </a:cubicBezTo>
                <a:lnTo>
                  <a:pt x="389515" y="869079"/>
                </a:lnTo>
                <a:cubicBezTo>
                  <a:pt x="394750" y="884785"/>
                  <a:pt x="397892" y="901539"/>
                  <a:pt x="397892" y="921433"/>
                </a:cubicBezTo>
                <a:lnTo>
                  <a:pt x="460717" y="921433"/>
                </a:lnTo>
                <a:cubicBezTo>
                  <a:pt x="460717" y="802066"/>
                  <a:pt x="381138" y="740288"/>
                  <a:pt x="296325" y="692122"/>
                </a:cubicBezTo>
                <a:cubicBezTo>
                  <a:pt x="381138" y="643956"/>
                  <a:pt x="460717" y="581131"/>
                  <a:pt x="460717" y="460717"/>
                </a:cubicBezTo>
                <a:close/>
                <a:moveTo>
                  <a:pt x="62825" y="460717"/>
                </a:moveTo>
                <a:cubicBezTo>
                  <a:pt x="62825" y="441869"/>
                  <a:pt x="65966" y="424069"/>
                  <a:pt x="71202" y="408363"/>
                </a:cubicBezTo>
                <a:lnTo>
                  <a:pt x="390562" y="408363"/>
                </a:lnTo>
                <a:cubicBezTo>
                  <a:pt x="395798" y="424069"/>
                  <a:pt x="398939" y="441869"/>
                  <a:pt x="398939" y="460717"/>
                </a:cubicBezTo>
                <a:cubicBezTo>
                  <a:pt x="398939" y="479564"/>
                  <a:pt x="395798" y="497365"/>
                  <a:pt x="390562" y="513071"/>
                </a:cubicBezTo>
                <a:lnTo>
                  <a:pt x="71202" y="513071"/>
                </a:lnTo>
                <a:cubicBezTo>
                  <a:pt x="65966" y="497365"/>
                  <a:pt x="62825" y="479564"/>
                  <a:pt x="62825" y="460717"/>
                </a:cubicBezTo>
                <a:close/>
                <a:moveTo>
                  <a:pt x="110991" y="115179"/>
                </a:moveTo>
                <a:lnTo>
                  <a:pt x="348679" y="115179"/>
                </a:lnTo>
                <a:cubicBezTo>
                  <a:pt x="318313" y="145545"/>
                  <a:pt x="275383" y="169628"/>
                  <a:pt x="229311" y="194758"/>
                </a:cubicBezTo>
                <a:cubicBezTo>
                  <a:pt x="184287" y="169628"/>
                  <a:pt x="141356" y="145545"/>
                  <a:pt x="110991" y="115179"/>
                </a:cubicBezTo>
                <a:close/>
                <a:moveTo>
                  <a:pt x="230358" y="265959"/>
                </a:moveTo>
                <a:cubicBezTo>
                  <a:pt x="276430" y="291089"/>
                  <a:pt x="319360" y="315172"/>
                  <a:pt x="349726" y="345538"/>
                </a:cubicBezTo>
                <a:lnTo>
                  <a:pt x="110991" y="345538"/>
                </a:lnTo>
                <a:cubicBezTo>
                  <a:pt x="141356" y="315172"/>
                  <a:pt x="184287" y="290042"/>
                  <a:pt x="230358" y="265959"/>
                </a:cubicBezTo>
                <a:close/>
                <a:moveTo>
                  <a:pt x="230358" y="727723"/>
                </a:moveTo>
                <a:cubicBezTo>
                  <a:pt x="276430" y="751806"/>
                  <a:pt x="318313" y="775889"/>
                  <a:pt x="348679" y="806254"/>
                </a:cubicBezTo>
                <a:lnTo>
                  <a:pt x="112038" y="806254"/>
                </a:lnTo>
                <a:cubicBezTo>
                  <a:pt x="142403" y="775889"/>
                  <a:pt x="184287" y="751806"/>
                  <a:pt x="230358" y="727723"/>
                </a:cubicBezTo>
                <a:close/>
                <a:moveTo>
                  <a:pt x="230358" y="656521"/>
                </a:moveTo>
                <a:cubicBezTo>
                  <a:pt x="183240" y="631391"/>
                  <a:pt x="140309" y="607308"/>
                  <a:pt x="109944" y="575896"/>
                </a:cubicBezTo>
                <a:lnTo>
                  <a:pt x="350773" y="575896"/>
                </a:lnTo>
                <a:cubicBezTo>
                  <a:pt x="320407" y="607308"/>
                  <a:pt x="277477" y="631391"/>
                  <a:pt x="230358" y="656521"/>
                </a:cubicBezTo>
                <a:close/>
              </a:path>
            </a:pathLst>
          </a:custGeom>
          <a:gradFill flip="none" rotWithShape="1">
            <a:gsLst>
              <a:gs pos="25000">
                <a:srgbClr val="2F5597"/>
              </a:gs>
              <a:gs pos="72000">
                <a:srgbClr val="00B0F0"/>
              </a:gs>
            </a:gsLst>
            <a:lin ang="5400000" scaled="1"/>
            <a:tileRect/>
          </a:gradFill>
          <a:ln w="10418" cap="flat">
            <a:noFill/>
            <a:prstDash val="solid"/>
            <a:miter/>
          </a:ln>
        </p:spPr>
        <p:txBody>
          <a:bodyPr rtlCol="0" anchor="ctr"/>
          <a:lstStyle/>
          <a:p>
            <a:endParaRPr lang="en-US"/>
          </a:p>
        </p:txBody>
      </p:sp>
      <p:sp>
        <p:nvSpPr>
          <p:cNvPr id="32" name="Graphic 30" descr="Sad face with solid fill with solid fill">
            <a:extLst>
              <a:ext uri="{FF2B5EF4-FFF2-40B4-BE49-F238E27FC236}">
                <a16:creationId xmlns:a16="http://schemas.microsoft.com/office/drawing/2014/main" id="{0D367D53-D78A-A37E-DACD-68CEAB06E169}"/>
              </a:ext>
            </a:extLst>
          </p:cNvPr>
          <p:cNvSpPr/>
          <p:nvPr/>
        </p:nvSpPr>
        <p:spPr>
          <a:xfrm>
            <a:off x="1805787" y="8317940"/>
            <a:ext cx="954757" cy="954757"/>
          </a:xfrm>
          <a:custGeom>
            <a:avLst/>
            <a:gdLst>
              <a:gd name="connsiteX0" fmla="*/ 477379 w 954757"/>
              <a:gd name="connsiteY0" fmla="*/ 0 h 954757"/>
              <a:gd name="connsiteX1" fmla="*/ 0 w 954757"/>
              <a:gd name="connsiteY1" fmla="*/ 477379 h 954757"/>
              <a:gd name="connsiteX2" fmla="*/ 477379 w 954757"/>
              <a:gd name="connsiteY2" fmla="*/ 954757 h 954757"/>
              <a:gd name="connsiteX3" fmla="*/ 954757 w 954757"/>
              <a:gd name="connsiteY3" fmla="*/ 477379 h 954757"/>
              <a:gd name="connsiteX4" fmla="*/ 477379 w 954757"/>
              <a:gd name="connsiteY4" fmla="*/ 0 h 954757"/>
              <a:gd name="connsiteX5" fmla="*/ 201002 w 954757"/>
              <a:gd name="connsiteY5" fmla="*/ 402003 h 954757"/>
              <a:gd name="connsiteX6" fmla="*/ 276377 w 954757"/>
              <a:gd name="connsiteY6" fmla="*/ 326627 h 954757"/>
              <a:gd name="connsiteX7" fmla="*/ 351753 w 954757"/>
              <a:gd name="connsiteY7" fmla="*/ 402003 h 954757"/>
              <a:gd name="connsiteX8" fmla="*/ 276377 w 954757"/>
              <a:gd name="connsiteY8" fmla="*/ 477379 h 954757"/>
              <a:gd name="connsiteX9" fmla="*/ 201002 w 954757"/>
              <a:gd name="connsiteY9" fmla="*/ 402003 h 954757"/>
              <a:gd name="connsiteX10" fmla="*/ 706018 w 954757"/>
              <a:gd name="connsiteY10" fmla="*/ 766318 h 954757"/>
              <a:gd name="connsiteX11" fmla="*/ 685918 w 954757"/>
              <a:gd name="connsiteY11" fmla="*/ 756268 h 954757"/>
              <a:gd name="connsiteX12" fmla="*/ 477379 w 954757"/>
              <a:gd name="connsiteY12" fmla="*/ 654511 h 954757"/>
              <a:gd name="connsiteX13" fmla="*/ 268840 w 954757"/>
              <a:gd name="connsiteY13" fmla="*/ 756268 h 954757"/>
              <a:gd name="connsiteX14" fmla="*/ 248739 w 954757"/>
              <a:gd name="connsiteY14" fmla="*/ 766318 h 954757"/>
              <a:gd name="connsiteX15" fmla="*/ 223614 w 954757"/>
              <a:gd name="connsiteY15" fmla="*/ 741193 h 954757"/>
              <a:gd name="connsiteX16" fmla="*/ 228639 w 954757"/>
              <a:gd name="connsiteY16" fmla="*/ 726118 h 954757"/>
              <a:gd name="connsiteX17" fmla="*/ 477379 w 954757"/>
              <a:gd name="connsiteY17" fmla="*/ 603005 h 954757"/>
              <a:gd name="connsiteX18" fmla="*/ 726118 w 954757"/>
              <a:gd name="connsiteY18" fmla="*/ 726118 h 954757"/>
              <a:gd name="connsiteX19" fmla="*/ 731143 w 954757"/>
              <a:gd name="connsiteY19" fmla="*/ 741193 h 954757"/>
              <a:gd name="connsiteX20" fmla="*/ 706018 w 954757"/>
              <a:gd name="connsiteY20" fmla="*/ 766318 h 954757"/>
              <a:gd name="connsiteX21" fmla="*/ 678380 w 954757"/>
              <a:gd name="connsiteY21" fmla="*/ 477379 h 954757"/>
              <a:gd name="connsiteX22" fmla="*/ 603005 w 954757"/>
              <a:gd name="connsiteY22" fmla="*/ 402003 h 954757"/>
              <a:gd name="connsiteX23" fmla="*/ 678380 w 954757"/>
              <a:gd name="connsiteY23" fmla="*/ 326627 h 954757"/>
              <a:gd name="connsiteX24" fmla="*/ 753756 w 954757"/>
              <a:gd name="connsiteY24" fmla="*/ 402003 h 954757"/>
              <a:gd name="connsiteX25" fmla="*/ 678380 w 954757"/>
              <a:gd name="connsiteY25" fmla="*/ 477379 h 95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4757" h="954757">
                <a:moveTo>
                  <a:pt x="477379" y="0"/>
                </a:moveTo>
                <a:cubicBezTo>
                  <a:pt x="213564" y="0"/>
                  <a:pt x="0" y="213564"/>
                  <a:pt x="0" y="477379"/>
                </a:cubicBezTo>
                <a:cubicBezTo>
                  <a:pt x="0" y="741193"/>
                  <a:pt x="213564" y="954757"/>
                  <a:pt x="477379" y="954757"/>
                </a:cubicBezTo>
                <a:cubicBezTo>
                  <a:pt x="741193" y="954757"/>
                  <a:pt x="954757" y="741193"/>
                  <a:pt x="954757" y="477379"/>
                </a:cubicBezTo>
                <a:cubicBezTo>
                  <a:pt x="954757" y="213564"/>
                  <a:pt x="741193" y="0"/>
                  <a:pt x="477379" y="0"/>
                </a:cubicBezTo>
                <a:close/>
                <a:moveTo>
                  <a:pt x="201002" y="402003"/>
                </a:moveTo>
                <a:cubicBezTo>
                  <a:pt x="201002" y="360546"/>
                  <a:pt x="234921" y="326627"/>
                  <a:pt x="276377" y="326627"/>
                </a:cubicBezTo>
                <a:cubicBezTo>
                  <a:pt x="317834" y="326627"/>
                  <a:pt x="351753" y="360546"/>
                  <a:pt x="351753" y="402003"/>
                </a:cubicBezTo>
                <a:cubicBezTo>
                  <a:pt x="351753" y="443460"/>
                  <a:pt x="317834" y="477379"/>
                  <a:pt x="276377" y="477379"/>
                </a:cubicBezTo>
                <a:cubicBezTo>
                  <a:pt x="234921" y="477379"/>
                  <a:pt x="201002" y="443460"/>
                  <a:pt x="201002" y="402003"/>
                </a:cubicBezTo>
                <a:close/>
                <a:moveTo>
                  <a:pt x="706018" y="766318"/>
                </a:moveTo>
                <a:cubicBezTo>
                  <a:pt x="697224" y="766318"/>
                  <a:pt x="689686" y="762549"/>
                  <a:pt x="685918" y="756268"/>
                </a:cubicBezTo>
                <a:cubicBezTo>
                  <a:pt x="638180" y="693455"/>
                  <a:pt x="562804" y="654511"/>
                  <a:pt x="477379" y="654511"/>
                </a:cubicBezTo>
                <a:cubicBezTo>
                  <a:pt x="391953" y="654511"/>
                  <a:pt x="317834" y="693455"/>
                  <a:pt x="268840" y="756268"/>
                </a:cubicBezTo>
                <a:cubicBezTo>
                  <a:pt x="263814" y="762549"/>
                  <a:pt x="256277" y="766318"/>
                  <a:pt x="248739" y="766318"/>
                </a:cubicBezTo>
                <a:cubicBezTo>
                  <a:pt x="234921" y="766318"/>
                  <a:pt x="223614" y="755012"/>
                  <a:pt x="223614" y="741193"/>
                </a:cubicBezTo>
                <a:cubicBezTo>
                  <a:pt x="223614" y="736168"/>
                  <a:pt x="224870" y="731143"/>
                  <a:pt x="228639" y="726118"/>
                </a:cubicBezTo>
                <a:cubicBezTo>
                  <a:pt x="286427" y="650742"/>
                  <a:pt x="375622" y="603005"/>
                  <a:pt x="477379" y="603005"/>
                </a:cubicBezTo>
                <a:cubicBezTo>
                  <a:pt x="579136" y="603005"/>
                  <a:pt x="668330" y="650742"/>
                  <a:pt x="726118" y="726118"/>
                </a:cubicBezTo>
                <a:cubicBezTo>
                  <a:pt x="728630" y="729887"/>
                  <a:pt x="731143" y="734912"/>
                  <a:pt x="731143" y="741193"/>
                </a:cubicBezTo>
                <a:cubicBezTo>
                  <a:pt x="731143" y="755012"/>
                  <a:pt x="719837" y="766318"/>
                  <a:pt x="706018" y="766318"/>
                </a:cubicBezTo>
                <a:close/>
                <a:moveTo>
                  <a:pt x="678380" y="477379"/>
                </a:moveTo>
                <a:cubicBezTo>
                  <a:pt x="636924" y="477379"/>
                  <a:pt x="603005" y="443460"/>
                  <a:pt x="603005" y="402003"/>
                </a:cubicBezTo>
                <a:cubicBezTo>
                  <a:pt x="603005" y="360546"/>
                  <a:pt x="636924" y="326627"/>
                  <a:pt x="678380" y="326627"/>
                </a:cubicBezTo>
                <a:cubicBezTo>
                  <a:pt x="719837" y="326627"/>
                  <a:pt x="753756" y="360546"/>
                  <a:pt x="753756" y="402003"/>
                </a:cubicBezTo>
                <a:cubicBezTo>
                  <a:pt x="753756" y="443460"/>
                  <a:pt x="719837" y="477379"/>
                  <a:pt x="678380" y="477379"/>
                </a:cubicBezTo>
                <a:close/>
              </a:path>
            </a:pathLst>
          </a:custGeom>
          <a:gradFill flip="none" rotWithShape="1">
            <a:gsLst>
              <a:gs pos="25000">
                <a:srgbClr val="2F5597"/>
              </a:gs>
              <a:gs pos="72000">
                <a:srgbClr val="00B0F0"/>
              </a:gs>
            </a:gsLst>
            <a:lin ang="5400000" scaled="1"/>
            <a:tileRect/>
          </a:gradFill>
          <a:ln w="12502" cap="flat">
            <a:noFill/>
            <a:prstDash val="solid"/>
            <a:miter/>
          </a:ln>
        </p:spPr>
        <p:txBody>
          <a:bodyPr rtlCol="0" anchor="ctr"/>
          <a:lstStyle/>
          <a:p>
            <a:endParaRPr lang="en-US"/>
          </a:p>
        </p:txBody>
      </p:sp>
      <p:sp>
        <p:nvSpPr>
          <p:cNvPr id="35" name="Graphic 33" descr="Arrow: Clockwise curve with solid fill">
            <a:extLst>
              <a:ext uri="{FF2B5EF4-FFF2-40B4-BE49-F238E27FC236}">
                <a16:creationId xmlns:a16="http://schemas.microsoft.com/office/drawing/2014/main" id="{221649FB-E1D2-4DBC-28B3-2481F805DBE7}"/>
              </a:ext>
            </a:extLst>
          </p:cNvPr>
          <p:cNvSpPr/>
          <p:nvPr/>
        </p:nvSpPr>
        <p:spPr>
          <a:xfrm>
            <a:off x="9610299" y="8425554"/>
            <a:ext cx="682870" cy="871281"/>
          </a:xfrm>
          <a:custGeom>
            <a:avLst/>
            <a:gdLst>
              <a:gd name="connsiteX0" fmla="*/ 682871 w 682870"/>
              <a:gd name="connsiteY0" fmla="*/ 871281 h 871281"/>
              <a:gd name="connsiteX1" fmla="*/ 400304 w 682870"/>
              <a:gd name="connsiteY1" fmla="*/ 282600 h 871281"/>
              <a:gd name="connsiteX2" fmla="*/ 565135 w 682870"/>
              <a:gd name="connsiteY2" fmla="*/ 282600 h 871281"/>
              <a:gd name="connsiteX3" fmla="*/ 282567 w 682870"/>
              <a:gd name="connsiteY3" fmla="*/ 32 h 871281"/>
              <a:gd name="connsiteX4" fmla="*/ 0 w 682870"/>
              <a:gd name="connsiteY4" fmla="*/ 282600 h 871281"/>
              <a:gd name="connsiteX5" fmla="*/ 153057 w 682870"/>
              <a:gd name="connsiteY5" fmla="*/ 282600 h 871281"/>
              <a:gd name="connsiteX6" fmla="*/ 682871 w 682870"/>
              <a:gd name="connsiteY6" fmla="*/ 871281 h 8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0" h="871281">
                <a:moveTo>
                  <a:pt x="682871" y="871281"/>
                </a:moveTo>
                <a:cubicBezTo>
                  <a:pt x="682871" y="871281"/>
                  <a:pt x="400304" y="782979"/>
                  <a:pt x="400304" y="282600"/>
                </a:cubicBezTo>
                <a:lnTo>
                  <a:pt x="565135" y="282600"/>
                </a:lnTo>
                <a:lnTo>
                  <a:pt x="282567" y="32"/>
                </a:lnTo>
                <a:cubicBezTo>
                  <a:pt x="282567" y="-3500"/>
                  <a:pt x="0" y="282600"/>
                  <a:pt x="0" y="282600"/>
                </a:cubicBezTo>
                <a:lnTo>
                  <a:pt x="153057" y="282600"/>
                </a:lnTo>
                <a:cubicBezTo>
                  <a:pt x="153057" y="283777"/>
                  <a:pt x="196620" y="760609"/>
                  <a:pt x="682871" y="871281"/>
                </a:cubicBezTo>
                <a:close/>
              </a:path>
            </a:pathLst>
          </a:custGeom>
          <a:gradFill flip="none" rotWithShape="1">
            <a:gsLst>
              <a:gs pos="25000">
                <a:srgbClr val="2F5597"/>
              </a:gs>
              <a:gs pos="72000">
                <a:srgbClr val="00B0F0"/>
              </a:gs>
            </a:gsLst>
            <a:lin ang="5400000" scaled="1"/>
            <a:tileRect/>
          </a:gradFill>
          <a:ln w="11708" cap="flat">
            <a:noFill/>
            <a:prstDash val="solid"/>
            <a:miter/>
          </a:ln>
        </p:spPr>
        <p:txBody>
          <a:bodyPr rtlCol="0" anchor="ctr"/>
          <a:lstStyle/>
          <a:p>
            <a:endParaRPr lang="en-US"/>
          </a:p>
        </p:txBody>
      </p:sp>
      <p:sp>
        <p:nvSpPr>
          <p:cNvPr id="36" name="TextBox 35">
            <a:extLst>
              <a:ext uri="{FF2B5EF4-FFF2-40B4-BE49-F238E27FC236}">
                <a16:creationId xmlns:a16="http://schemas.microsoft.com/office/drawing/2014/main" id="{11718EE9-7E23-705D-CD7A-6327FA75AEC1}"/>
              </a:ext>
            </a:extLst>
          </p:cNvPr>
          <p:cNvSpPr txBox="1"/>
          <p:nvPr/>
        </p:nvSpPr>
        <p:spPr>
          <a:xfrm>
            <a:off x="2615069" y="2012658"/>
            <a:ext cx="6961863" cy="2215991"/>
          </a:xfrm>
          <a:prstGeom prst="rect">
            <a:avLst/>
          </a:prstGeom>
          <a:noFill/>
        </p:spPr>
        <p:txBody>
          <a:bodyPr wrap="square" rtlCol="0">
            <a:spAutoFit/>
          </a:bodyPr>
          <a:lstStyle/>
          <a:p>
            <a:r>
              <a:rPr lang="en-US" sz="13800" dirty="0">
                <a:gradFill>
                  <a:gsLst>
                    <a:gs pos="19000">
                      <a:srgbClr val="2F5597"/>
                    </a:gs>
                    <a:gs pos="65000">
                      <a:srgbClr val="00B0F0"/>
                    </a:gs>
                  </a:gsLst>
                  <a:lin ang="5400000" scaled="1"/>
                </a:gradFill>
                <a:latin typeface="Impact" panose="020B0806030902050204" pitchFamily="34" charset="0"/>
              </a:rPr>
              <a:t>ETIOLOGY</a:t>
            </a:r>
          </a:p>
        </p:txBody>
      </p:sp>
      <p:sp>
        <p:nvSpPr>
          <p:cNvPr id="37" name="TextBox 36">
            <a:extLst>
              <a:ext uri="{FF2B5EF4-FFF2-40B4-BE49-F238E27FC236}">
                <a16:creationId xmlns:a16="http://schemas.microsoft.com/office/drawing/2014/main" id="{68D04115-85A9-56B3-D75A-D6937B117114}"/>
              </a:ext>
            </a:extLst>
          </p:cNvPr>
          <p:cNvSpPr txBox="1"/>
          <p:nvPr/>
        </p:nvSpPr>
        <p:spPr>
          <a:xfrm>
            <a:off x="3467189" y="3736883"/>
            <a:ext cx="5633273" cy="523220"/>
          </a:xfrm>
          <a:prstGeom prst="rect">
            <a:avLst/>
          </a:prstGeom>
          <a:noFill/>
        </p:spPr>
        <p:txBody>
          <a:bodyPr wrap="square" rtlCol="0">
            <a:spAutoFit/>
          </a:bodyPr>
          <a:lstStyle/>
          <a:p>
            <a:r>
              <a:rPr lang="en-US" sz="2800" spc="600" dirty="0">
                <a:latin typeface="Modern No. 20" panose="02070704070505020303" pitchFamily="18" charset="0"/>
              </a:rPr>
              <a:t>There are three theories </a:t>
            </a:r>
          </a:p>
        </p:txBody>
      </p:sp>
      <p:sp>
        <p:nvSpPr>
          <p:cNvPr id="38" name="TextBox 37">
            <a:extLst>
              <a:ext uri="{FF2B5EF4-FFF2-40B4-BE49-F238E27FC236}">
                <a16:creationId xmlns:a16="http://schemas.microsoft.com/office/drawing/2014/main" id="{C7E7D140-C34D-A2D7-CAAC-0DCCD303760B}"/>
              </a:ext>
            </a:extLst>
          </p:cNvPr>
          <p:cNvSpPr txBox="1"/>
          <p:nvPr/>
        </p:nvSpPr>
        <p:spPr>
          <a:xfrm>
            <a:off x="1646589" y="11063403"/>
            <a:ext cx="1247457" cy="461665"/>
          </a:xfrm>
          <a:prstGeom prst="rect">
            <a:avLst/>
          </a:prstGeom>
          <a:noFill/>
        </p:spPr>
        <p:txBody>
          <a:bodyPr wrap="none" rtlCol="0">
            <a:spAutoFit/>
          </a:bodyPr>
          <a:lstStyle/>
          <a:p>
            <a:r>
              <a:rPr lang="en-US" sz="2400" dirty="0">
                <a:latin typeface="Modern No. 20" panose="02070704070505020303" pitchFamily="18" charset="0"/>
              </a:rPr>
              <a:t>Trauma </a:t>
            </a:r>
          </a:p>
        </p:txBody>
      </p:sp>
      <p:sp>
        <p:nvSpPr>
          <p:cNvPr id="39" name="TextBox 38">
            <a:extLst>
              <a:ext uri="{FF2B5EF4-FFF2-40B4-BE49-F238E27FC236}">
                <a16:creationId xmlns:a16="http://schemas.microsoft.com/office/drawing/2014/main" id="{84C5A5AA-CA8C-7B0B-D218-B0290C9F2520}"/>
              </a:ext>
            </a:extLst>
          </p:cNvPr>
          <p:cNvSpPr txBox="1"/>
          <p:nvPr/>
        </p:nvSpPr>
        <p:spPr>
          <a:xfrm>
            <a:off x="5537191" y="11063403"/>
            <a:ext cx="1117614" cy="461665"/>
          </a:xfrm>
          <a:prstGeom prst="rect">
            <a:avLst/>
          </a:prstGeom>
          <a:noFill/>
        </p:spPr>
        <p:txBody>
          <a:bodyPr wrap="none" rtlCol="0">
            <a:spAutoFit/>
          </a:bodyPr>
          <a:lstStyle/>
          <a:p>
            <a:r>
              <a:rPr lang="en-US" sz="2400" dirty="0">
                <a:latin typeface="Modern No. 20" panose="02070704070505020303" pitchFamily="18" charset="0"/>
              </a:rPr>
              <a:t>Genetic</a:t>
            </a:r>
          </a:p>
        </p:txBody>
      </p:sp>
      <p:sp>
        <p:nvSpPr>
          <p:cNvPr id="40" name="TextBox 39">
            <a:extLst>
              <a:ext uri="{FF2B5EF4-FFF2-40B4-BE49-F238E27FC236}">
                <a16:creationId xmlns:a16="http://schemas.microsoft.com/office/drawing/2014/main" id="{0723F0E1-7DCA-4F40-B532-F796FB51A387}"/>
              </a:ext>
            </a:extLst>
          </p:cNvPr>
          <p:cNvSpPr txBox="1"/>
          <p:nvPr/>
        </p:nvSpPr>
        <p:spPr>
          <a:xfrm>
            <a:off x="9318219" y="11063403"/>
            <a:ext cx="1322798" cy="461665"/>
          </a:xfrm>
          <a:prstGeom prst="rect">
            <a:avLst/>
          </a:prstGeom>
          <a:noFill/>
        </p:spPr>
        <p:txBody>
          <a:bodyPr wrap="none" rtlCol="0">
            <a:spAutoFit/>
          </a:bodyPr>
          <a:lstStyle/>
          <a:p>
            <a:r>
              <a:rPr lang="en-US" sz="2400" dirty="0">
                <a:latin typeface="Modern No. 20" panose="02070704070505020303" pitchFamily="18" charset="0"/>
              </a:rPr>
              <a:t>Eruption</a:t>
            </a:r>
          </a:p>
        </p:txBody>
      </p:sp>
    </p:spTree>
    <p:extLst>
      <p:ext uri="{BB962C8B-B14F-4D97-AF65-F5344CB8AC3E}">
        <p14:creationId xmlns:p14="http://schemas.microsoft.com/office/powerpoint/2010/main" val="2055026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81D9CAD-AC1C-3FD4-1C34-BC1887C5EEA1}"/>
              </a:ext>
            </a:extLst>
          </p:cNvPr>
          <p:cNvGrpSpPr/>
          <p:nvPr/>
        </p:nvGrpSpPr>
        <p:grpSpPr>
          <a:xfrm>
            <a:off x="1025239" y="2043850"/>
            <a:ext cx="2490159" cy="3533137"/>
            <a:chOff x="4559293" y="1875015"/>
            <a:chExt cx="3073415" cy="4360684"/>
          </a:xfrm>
        </p:grpSpPr>
        <p:grpSp>
          <p:nvGrpSpPr>
            <p:cNvPr id="9" name="Group 8">
              <a:extLst>
                <a:ext uri="{FF2B5EF4-FFF2-40B4-BE49-F238E27FC236}">
                  <a16:creationId xmlns:a16="http://schemas.microsoft.com/office/drawing/2014/main" id="{309A09F5-B847-7E76-CEBF-C892899DAEF8}"/>
                </a:ext>
              </a:extLst>
            </p:cNvPr>
            <p:cNvGrpSpPr/>
            <p:nvPr/>
          </p:nvGrpSpPr>
          <p:grpSpPr>
            <a:xfrm>
              <a:off x="5984875" y="4849634"/>
              <a:ext cx="222250" cy="1386065"/>
              <a:chOff x="5984875" y="4982984"/>
              <a:chExt cx="222250" cy="1386065"/>
            </a:xfrm>
          </p:grpSpPr>
          <p:sp>
            <p:nvSpPr>
              <p:cNvPr id="7" name="Rectangle 6">
                <a:extLst>
                  <a:ext uri="{FF2B5EF4-FFF2-40B4-BE49-F238E27FC236}">
                    <a16:creationId xmlns:a16="http://schemas.microsoft.com/office/drawing/2014/main" id="{25DC6EF1-4EC8-A5B6-275F-EC0B673DDE38}"/>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0EE0C3F-8F54-8915-51E7-8AE365E310A1}"/>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12F1610A-EB47-D148-A327-389D102AE156}"/>
                </a:ext>
              </a:extLst>
            </p:cNvPr>
            <p:cNvGrpSpPr/>
            <p:nvPr/>
          </p:nvGrpSpPr>
          <p:grpSpPr>
            <a:xfrm>
              <a:off x="4559293" y="1875015"/>
              <a:ext cx="3073415" cy="3107970"/>
              <a:chOff x="4199254" y="1770426"/>
              <a:chExt cx="3073415" cy="3107970"/>
            </a:xfrm>
          </p:grpSpPr>
          <p:sp>
            <p:nvSpPr>
              <p:cNvPr id="2" name="Diamond 1">
                <a:extLst>
                  <a:ext uri="{FF2B5EF4-FFF2-40B4-BE49-F238E27FC236}">
                    <a16:creationId xmlns:a16="http://schemas.microsoft.com/office/drawing/2014/main" id="{5987ED18-AC63-62FF-5334-2B10923003C9}"/>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EC2FBB4B-9302-B465-1C29-731331846E6E}"/>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316C6A7B-35E5-FC17-D3BE-BB365B4BE71C}"/>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0813E3-8F46-1AEF-58C7-347516B60D34}"/>
              </a:ext>
            </a:extLst>
          </p:cNvPr>
          <p:cNvGrpSpPr/>
          <p:nvPr/>
        </p:nvGrpSpPr>
        <p:grpSpPr>
          <a:xfrm>
            <a:off x="4850920" y="2043850"/>
            <a:ext cx="2490159" cy="3533137"/>
            <a:chOff x="4559293" y="1875015"/>
            <a:chExt cx="3073415" cy="4360684"/>
          </a:xfrm>
        </p:grpSpPr>
        <p:grpSp>
          <p:nvGrpSpPr>
            <p:cNvPr id="12" name="Group 11">
              <a:extLst>
                <a:ext uri="{FF2B5EF4-FFF2-40B4-BE49-F238E27FC236}">
                  <a16:creationId xmlns:a16="http://schemas.microsoft.com/office/drawing/2014/main" id="{30DA8AE2-0B03-3074-CB31-03B04B1442F2}"/>
                </a:ext>
              </a:extLst>
            </p:cNvPr>
            <p:cNvGrpSpPr/>
            <p:nvPr/>
          </p:nvGrpSpPr>
          <p:grpSpPr>
            <a:xfrm>
              <a:off x="5984875" y="4849634"/>
              <a:ext cx="222250" cy="1386065"/>
              <a:chOff x="5984875" y="4982984"/>
              <a:chExt cx="222250" cy="1386065"/>
            </a:xfrm>
          </p:grpSpPr>
          <p:sp>
            <p:nvSpPr>
              <p:cNvPr id="17" name="Rectangle 16">
                <a:extLst>
                  <a:ext uri="{FF2B5EF4-FFF2-40B4-BE49-F238E27FC236}">
                    <a16:creationId xmlns:a16="http://schemas.microsoft.com/office/drawing/2014/main" id="{8F42C789-761B-7100-59FA-91D97DA308B1}"/>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CA0A057-3671-A43E-B315-FDF0D1FA9427}"/>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3097B00E-1A0A-4465-1E06-E40E7A73DB32}"/>
                </a:ext>
              </a:extLst>
            </p:cNvPr>
            <p:cNvGrpSpPr/>
            <p:nvPr/>
          </p:nvGrpSpPr>
          <p:grpSpPr>
            <a:xfrm>
              <a:off x="4559293" y="1875015"/>
              <a:ext cx="3073415" cy="3107970"/>
              <a:chOff x="4199254" y="1770426"/>
              <a:chExt cx="3073415" cy="3107970"/>
            </a:xfrm>
          </p:grpSpPr>
          <p:sp>
            <p:nvSpPr>
              <p:cNvPr id="15" name="Diamond 14">
                <a:extLst>
                  <a:ext uri="{FF2B5EF4-FFF2-40B4-BE49-F238E27FC236}">
                    <a16:creationId xmlns:a16="http://schemas.microsoft.com/office/drawing/2014/main" id="{C119638A-1664-D29D-6D7D-201A8F1902A5}"/>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306E1040-1FE6-867B-494A-186591F142AD}"/>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0C03C6EC-B518-3DC8-187B-043BC571C559}"/>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E203790-3892-EE52-4CA4-F7A58B1DAC9B}"/>
              </a:ext>
            </a:extLst>
          </p:cNvPr>
          <p:cNvGrpSpPr/>
          <p:nvPr/>
        </p:nvGrpSpPr>
        <p:grpSpPr>
          <a:xfrm>
            <a:off x="8703629" y="2043850"/>
            <a:ext cx="2490159" cy="3533137"/>
            <a:chOff x="4559293" y="1875015"/>
            <a:chExt cx="3073415" cy="4360684"/>
          </a:xfrm>
        </p:grpSpPr>
        <p:grpSp>
          <p:nvGrpSpPr>
            <p:cNvPr id="20" name="Group 19">
              <a:extLst>
                <a:ext uri="{FF2B5EF4-FFF2-40B4-BE49-F238E27FC236}">
                  <a16:creationId xmlns:a16="http://schemas.microsoft.com/office/drawing/2014/main" id="{6FA82F6A-3D7D-BF63-CCEA-DCECCECC4198}"/>
                </a:ext>
              </a:extLst>
            </p:cNvPr>
            <p:cNvGrpSpPr/>
            <p:nvPr/>
          </p:nvGrpSpPr>
          <p:grpSpPr>
            <a:xfrm>
              <a:off x="5984875" y="4849634"/>
              <a:ext cx="222250" cy="1386065"/>
              <a:chOff x="5984875" y="4982984"/>
              <a:chExt cx="222250" cy="1386065"/>
            </a:xfrm>
          </p:grpSpPr>
          <p:sp>
            <p:nvSpPr>
              <p:cNvPr id="25" name="Rectangle 24">
                <a:extLst>
                  <a:ext uri="{FF2B5EF4-FFF2-40B4-BE49-F238E27FC236}">
                    <a16:creationId xmlns:a16="http://schemas.microsoft.com/office/drawing/2014/main" id="{AEBADEC1-586E-6C55-24CC-66324F30657E}"/>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D3E250-6614-0147-1C10-F27705B759AD}"/>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CAAA7226-9646-5A03-6631-336CFB701D5E}"/>
                </a:ext>
              </a:extLst>
            </p:cNvPr>
            <p:cNvGrpSpPr/>
            <p:nvPr/>
          </p:nvGrpSpPr>
          <p:grpSpPr>
            <a:xfrm>
              <a:off x="4559293" y="1875015"/>
              <a:ext cx="3073415" cy="3107970"/>
              <a:chOff x="4199254" y="1770426"/>
              <a:chExt cx="3073415" cy="3107970"/>
            </a:xfrm>
          </p:grpSpPr>
          <p:sp>
            <p:nvSpPr>
              <p:cNvPr id="23" name="Diamond 22">
                <a:extLst>
                  <a:ext uri="{FF2B5EF4-FFF2-40B4-BE49-F238E27FC236}">
                    <a16:creationId xmlns:a16="http://schemas.microsoft.com/office/drawing/2014/main" id="{83E02AC2-A3D7-8DDA-DCC1-6F03AF6AC261}"/>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4A79064C-4F7F-5283-74CF-93B86750FDC0}"/>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5B1D175F-0647-476E-74AB-725BA51623FF}"/>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raphic 27" descr="DNA with solid fill">
            <a:extLst>
              <a:ext uri="{FF2B5EF4-FFF2-40B4-BE49-F238E27FC236}">
                <a16:creationId xmlns:a16="http://schemas.microsoft.com/office/drawing/2014/main" id="{8E0D4D1C-90B2-A743-F719-CEE4C4237258}"/>
              </a:ext>
            </a:extLst>
          </p:cNvPr>
          <p:cNvSpPr/>
          <p:nvPr/>
        </p:nvSpPr>
        <p:spPr>
          <a:xfrm>
            <a:off x="5865642" y="2827303"/>
            <a:ext cx="460716" cy="921433"/>
          </a:xfrm>
          <a:custGeom>
            <a:avLst/>
            <a:gdLst>
              <a:gd name="connsiteX0" fmla="*/ 460717 w 460716"/>
              <a:gd name="connsiteY0" fmla="*/ 460717 h 921433"/>
              <a:gd name="connsiteX1" fmla="*/ 296325 w 460716"/>
              <a:gd name="connsiteY1" fmla="*/ 230358 h 921433"/>
              <a:gd name="connsiteX2" fmla="*/ 460717 w 460716"/>
              <a:gd name="connsiteY2" fmla="*/ 0 h 921433"/>
              <a:gd name="connsiteX3" fmla="*/ 397892 w 460716"/>
              <a:gd name="connsiteY3" fmla="*/ 0 h 921433"/>
              <a:gd name="connsiteX4" fmla="*/ 389515 w 460716"/>
              <a:gd name="connsiteY4" fmla="*/ 52354 h 921433"/>
              <a:gd name="connsiteX5" fmla="*/ 71202 w 460716"/>
              <a:gd name="connsiteY5" fmla="*/ 52354 h 921433"/>
              <a:gd name="connsiteX6" fmla="*/ 62825 w 460716"/>
              <a:gd name="connsiteY6" fmla="*/ 0 h 921433"/>
              <a:gd name="connsiteX7" fmla="*/ 0 w 460716"/>
              <a:gd name="connsiteY7" fmla="*/ 0 h 921433"/>
              <a:gd name="connsiteX8" fmla="*/ 164392 w 460716"/>
              <a:gd name="connsiteY8" fmla="*/ 230358 h 921433"/>
              <a:gd name="connsiteX9" fmla="*/ 0 w 460716"/>
              <a:gd name="connsiteY9" fmla="*/ 460717 h 921433"/>
              <a:gd name="connsiteX10" fmla="*/ 164392 w 460716"/>
              <a:gd name="connsiteY10" fmla="*/ 692122 h 921433"/>
              <a:gd name="connsiteX11" fmla="*/ 0 w 460716"/>
              <a:gd name="connsiteY11" fmla="*/ 921433 h 921433"/>
              <a:gd name="connsiteX12" fmla="*/ 62825 w 460716"/>
              <a:gd name="connsiteY12" fmla="*/ 921433 h 921433"/>
              <a:gd name="connsiteX13" fmla="*/ 71202 w 460716"/>
              <a:gd name="connsiteY13" fmla="*/ 869079 h 921433"/>
              <a:gd name="connsiteX14" fmla="*/ 389515 w 460716"/>
              <a:gd name="connsiteY14" fmla="*/ 869079 h 921433"/>
              <a:gd name="connsiteX15" fmla="*/ 397892 w 460716"/>
              <a:gd name="connsiteY15" fmla="*/ 921433 h 921433"/>
              <a:gd name="connsiteX16" fmla="*/ 460717 w 460716"/>
              <a:gd name="connsiteY16" fmla="*/ 921433 h 921433"/>
              <a:gd name="connsiteX17" fmla="*/ 296325 w 460716"/>
              <a:gd name="connsiteY17" fmla="*/ 692122 h 921433"/>
              <a:gd name="connsiteX18" fmla="*/ 460717 w 460716"/>
              <a:gd name="connsiteY18" fmla="*/ 460717 h 921433"/>
              <a:gd name="connsiteX19" fmla="*/ 62825 w 460716"/>
              <a:gd name="connsiteY19" fmla="*/ 460717 h 921433"/>
              <a:gd name="connsiteX20" fmla="*/ 71202 w 460716"/>
              <a:gd name="connsiteY20" fmla="*/ 408363 h 921433"/>
              <a:gd name="connsiteX21" fmla="*/ 390562 w 460716"/>
              <a:gd name="connsiteY21" fmla="*/ 408363 h 921433"/>
              <a:gd name="connsiteX22" fmla="*/ 398939 w 460716"/>
              <a:gd name="connsiteY22" fmla="*/ 460717 h 921433"/>
              <a:gd name="connsiteX23" fmla="*/ 390562 w 460716"/>
              <a:gd name="connsiteY23" fmla="*/ 513071 h 921433"/>
              <a:gd name="connsiteX24" fmla="*/ 71202 w 460716"/>
              <a:gd name="connsiteY24" fmla="*/ 513071 h 921433"/>
              <a:gd name="connsiteX25" fmla="*/ 62825 w 460716"/>
              <a:gd name="connsiteY25" fmla="*/ 460717 h 921433"/>
              <a:gd name="connsiteX26" fmla="*/ 110991 w 460716"/>
              <a:gd name="connsiteY26" fmla="*/ 115179 h 921433"/>
              <a:gd name="connsiteX27" fmla="*/ 348679 w 460716"/>
              <a:gd name="connsiteY27" fmla="*/ 115179 h 921433"/>
              <a:gd name="connsiteX28" fmla="*/ 229311 w 460716"/>
              <a:gd name="connsiteY28" fmla="*/ 194758 h 921433"/>
              <a:gd name="connsiteX29" fmla="*/ 110991 w 460716"/>
              <a:gd name="connsiteY29" fmla="*/ 115179 h 921433"/>
              <a:gd name="connsiteX30" fmla="*/ 230358 w 460716"/>
              <a:gd name="connsiteY30" fmla="*/ 265959 h 921433"/>
              <a:gd name="connsiteX31" fmla="*/ 349726 w 460716"/>
              <a:gd name="connsiteY31" fmla="*/ 345538 h 921433"/>
              <a:gd name="connsiteX32" fmla="*/ 110991 w 460716"/>
              <a:gd name="connsiteY32" fmla="*/ 345538 h 921433"/>
              <a:gd name="connsiteX33" fmla="*/ 230358 w 460716"/>
              <a:gd name="connsiteY33" fmla="*/ 265959 h 921433"/>
              <a:gd name="connsiteX34" fmla="*/ 230358 w 460716"/>
              <a:gd name="connsiteY34" fmla="*/ 727723 h 921433"/>
              <a:gd name="connsiteX35" fmla="*/ 348679 w 460716"/>
              <a:gd name="connsiteY35" fmla="*/ 806254 h 921433"/>
              <a:gd name="connsiteX36" fmla="*/ 112038 w 460716"/>
              <a:gd name="connsiteY36" fmla="*/ 806254 h 921433"/>
              <a:gd name="connsiteX37" fmla="*/ 230358 w 460716"/>
              <a:gd name="connsiteY37" fmla="*/ 727723 h 921433"/>
              <a:gd name="connsiteX38" fmla="*/ 230358 w 460716"/>
              <a:gd name="connsiteY38" fmla="*/ 656521 h 921433"/>
              <a:gd name="connsiteX39" fmla="*/ 109944 w 460716"/>
              <a:gd name="connsiteY39" fmla="*/ 575896 h 921433"/>
              <a:gd name="connsiteX40" fmla="*/ 350773 w 460716"/>
              <a:gd name="connsiteY40" fmla="*/ 575896 h 921433"/>
              <a:gd name="connsiteX41" fmla="*/ 230358 w 460716"/>
              <a:gd name="connsiteY41" fmla="*/ 656521 h 92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0716" h="921433">
                <a:moveTo>
                  <a:pt x="460717" y="460717"/>
                </a:moveTo>
                <a:cubicBezTo>
                  <a:pt x="460717" y="341349"/>
                  <a:pt x="381138" y="278524"/>
                  <a:pt x="296325" y="230358"/>
                </a:cubicBezTo>
                <a:cubicBezTo>
                  <a:pt x="381138" y="181145"/>
                  <a:pt x="460717" y="119367"/>
                  <a:pt x="460717" y="0"/>
                </a:cubicBezTo>
                <a:lnTo>
                  <a:pt x="397892" y="0"/>
                </a:lnTo>
                <a:cubicBezTo>
                  <a:pt x="397892" y="18848"/>
                  <a:pt x="394750" y="36648"/>
                  <a:pt x="389515" y="52354"/>
                </a:cubicBezTo>
                <a:lnTo>
                  <a:pt x="71202" y="52354"/>
                </a:lnTo>
                <a:cubicBezTo>
                  <a:pt x="65966" y="36648"/>
                  <a:pt x="62825" y="18848"/>
                  <a:pt x="62825" y="0"/>
                </a:cubicBezTo>
                <a:lnTo>
                  <a:pt x="0" y="0"/>
                </a:lnTo>
                <a:cubicBezTo>
                  <a:pt x="0" y="119367"/>
                  <a:pt x="79578" y="181145"/>
                  <a:pt x="164392" y="230358"/>
                </a:cubicBezTo>
                <a:cubicBezTo>
                  <a:pt x="79578" y="278524"/>
                  <a:pt x="0" y="341349"/>
                  <a:pt x="0" y="460717"/>
                </a:cubicBezTo>
                <a:cubicBezTo>
                  <a:pt x="0" y="581131"/>
                  <a:pt x="79578" y="643956"/>
                  <a:pt x="164392" y="692122"/>
                </a:cubicBezTo>
                <a:cubicBezTo>
                  <a:pt x="79578" y="740288"/>
                  <a:pt x="0" y="802066"/>
                  <a:pt x="0" y="921433"/>
                </a:cubicBezTo>
                <a:lnTo>
                  <a:pt x="62825" y="921433"/>
                </a:lnTo>
                <a:cubicBezTo>
                  <a:pt x="62825" y="901539"/>
                  <a:pt x="65966" y="884785"/>
                  <a:pt x="71202" y="869079"/>
                </a:cubicBezTo>
                <a:lnTo>
                  <a:pt x="389515" y="869079"/>
                </a:lnTo>
                <a:cubicBezTo>
                  <a:pt x="394750" y="884785"/>
                  <a:pt x="397892" y="901539"/>
                  <a:pt x="397892" y="921433"/>
                </a:cubicBezTo>
                <a:lnTo>
                  <a:pt x="460717" y="921433"/>
                </a:lnTo>
                <a:cubicBezTo>
                  <a:pt x="460717" y="802066"/>
                  <a:pt x="381138" y="740288"/>
                  <a:pt x="296325" y="692122"/>
                </a:cubicBezTo>
                <a:cubicBezTo>
                  <a:pt x="381138" y="643956"/>
                  <a:pt x="460717" y="581131"/>
                  <a:pt x="460717" y="460717"/>
                </a:cubicBezTo>
                <a:close/>
                <a:moveTo>
                  <a:pt x="62825" y="460717"/>
                </a:moveTo>
                <a:cubicBezTo>
                  <a:pt x="62825" y="441869"/>
                  <a:pt x="65966" y="424069"/>
                  <a:pt x="71202" y="408363"/>
                </a:cubicBezTo>
                <a:lnTo>
                  <a:pt x="390562" y="408363"/>
                </a:lnTo>
                <a:cubicBezTo>
                  <a:pt x="395798" y="424069"/>
                  <a:pt x="398939" y="441869"/>
                  <a:pt x="398939" y="460717"/>
                </a:cubicBezTo>
                <a:cubicBezTo>
                  <a:pt x="398939" y="479564"/>
                  <a:pt x="395798" y="497365"/>
                  <a:pt x="390562" y="513071"/>
                </a:cubicBezTo>
                <a:lnTo>
                  <a:pt x="71202" y="513071"/>
                </a:lnTo>
                <a:cubicBezTo>
                  <a:pt x="65966" y="497365"/>
                  <a:pt x="62825" y="479564"/>
                  <a:pt x="62825" y="460717"/>
                </a:cubicBezTo>
                <a:close/>
                <a:moveTo>
                  <a:pt x="110991" y="115179"/>
                </a:moveTo>
                <a:lnTo>
                  <a:pt x="348679" y="115179"/>
                </a:lnTo>
                <a:cubicBezTo>
                  <a:pt x="318313" y="145545"/>
                  <a:pt x="275383" y="169628"/>
                  <a:pt x="229311" y="194758"/>
                </a:cubicBezTo>
                <a:cubicBezTo>
                  <a:pt x="184287" y="169628"/>
                  <a:pt x="141356" y="145545"/>
                  <a:pt x="110991" y="115179"/>
                </a:cubicBezTo>
                <a:close/>
                <a:moveTo>
                  <a:pt x="230358" y="265959"/>
                </a:moveTo>
                <a:cubicBezTo>
                  <a:pt x="276430" y="291089"/>
                  <a:pt x="319360" y="315172"/>
                  <a:pt x="349726" y="345538"/>
                </a:cubicBezTo>
                <a:lnTo>
                  <a:pt x="110991" y="345538"/>
                </a:lnTo>
                <a:cubicBezTo>
                  <a:pt x="141356" y="315172"/>
                  <a:pt x="184287" y="290042"/>
                  <a:pt x="230358" y="265959"/>
                </a:cubicBezTo>
                <a:close/>
                <a:moveTo>
                  <a:pt x="230358" y="727723"/>
                </a:moveTo>
                <a:cubicBezTo>
                  <a:pt x="276430" y="751806"/>
                  <a:pt x="318313" y="775889"/>
                  <a:pt x="348679" y="806254"/>
                </a:cubicBezTo>
                <a:lnTo>
                  <a:pt x="112038" y="806254"/>
                </a:lnTo>
                <a:cubicBezTo>
                  <a:pt x="142403" y="775889"/>
                  <a:pt x="184287" y="751806"/>
                  <a:pt x="230358" y="727723"/>
                </a:cubicBezTo>
                <a:close/>
                <a:moveTo>
                  <a:pt x="230358" y="656521"/>
                </a:moveTo>
                <a:cubicBezTo>
                  <a:pt x="183240" y="631391"/>
                  <a:pt x="140309" y="607308"/>
                  <a:pt x="109944" y="575896"/>
                </a:cubicBezTo>
                <a:lnTo>
                  <a:pt x="350773" y="575896"/>
                </a:lnTo>
                <a:cubicBezTo>
                  <a:pt x="320407" y="607308"/>
                  <a:pt x="277477" y="631391"/>
                  <a:pt x="230358" y="656521"/>
                </a:cubicBezTo>
                <a:close/>
              </a:path>
            </a:pathLst>
          </a:custGeom>
          <a:gradFill flip="none" rotWithShape="1">
            <a:gsLst>
              <a:gs pos="25000">
                <a:srgbClr val="2F5597"/>
              </a:gs>
              <a:gs pos="72000">
                <a:srgbClr val="00B0F0"/>
              </a:gs>
            </a:gsLst>
            <a:lin ang="5400000" scaled="1"/>
            <a:tileRect/>
          </a:gradFill>
          <a:ln w="10418" cap="flat">
            <a:noFill/>
            <a:prstDash val="solid"/>
            <a:miter/>
          </a:ln>
        </p:spPr>
        <p:txBody>
          <a:bodyPr rtlCol="0" anchor="ctr"/>
          <a:lstStyle/>
          <a:p>
            <a:endParaRPr lang="en-US"/>
          </a:p>
        </p:txBody>
      </p:sp>
      <p:sp>
        <p:nvSpPr>
          <p:cNvPr id="32" name="Graphic 30" descr="Sad face with solid fill with solid fill">
            <a:extLst>
              <a:ext uri="{FF2B5EF4-FFF2-40B4-BE49-F238E27FC236}">
                <a16:creationId xmlns:a16="http://schemas.microsoft.com/office/drawing/2014/main" id="{0D367D53-D78A-A37E-DACD-68CEAB06E169}"/>
              </a:ext>
            </a:extLst>
          </p:cNvPr>
          <p:cNvSpPr/>
          <p:nvPr/>
        </p:nvSpPr>
        <p:spPr>
          <a:xfrm>
            <a:off x="1805787" y="2831524"/>
            <a:ext cx="954757" cy="954757"/>
          </a:xfrm>
          <a:custGeom>
            <a:avLst/>
            <a:gdLst>
              <a:gd name="connsiteX0" fmla="*/ 477379 w 954757"/>
              <a:gd name="connsiteY0" fmla="*/ 0 h 954757"/>
              <a:gd name="connsiteX1" fmla="*/ 0 w 954757"/>
              <a:gd name="connsiteY1" fmla="*/ 477379 h 954757"/>
              <a:gd name="connsiteX2" fmla="*/ 477379 w 954757"/>
              <a:gd name="connsiteY2" fmla="*/ 954757 h 954757"/>
              <a:gd name="connsiteX3" fmla="*/ 954757 w 954757"/>
              <a:gd name="connsiteY3" fmla="*/ 477379 h 954757"/>
              <a:gd name="connsiteX4" fmla="*/ 477379 w 954757"/>
              <a:gd name="connsiteY4" fmla="*/ 0 h 954757"/>
              <a:gd name="connsiteX5" fmla="*/ 201002 w 954757"/>
              <a:gd name="connsiteY5" fmla="*/ 402003 h 954757"/>
              <a:gd name="connsiteX6" fmla="*/ 276377 w 954757"/>
              <a:gd name="connsiteY6" fmla="*/ 326627 h 954757"/>
              <a:gd name="connsiteX7" fmla="*/ 351753 w 954757"/>
              <a:gd name="connsiteY7" fmla="*/ 402003 h 954757"/>
              <a:gd name="connsiteX8" fmla="*/ 276377 w 954757"/>
              <a:gd name="connsiteY8" fmla="*/ 477379 h 954757"/>
              <a:gd name="connsiteX9" fmla="*/ 201002 w 954757"/>
              <a:gd name="connsiteY9" fmla="*/ 402003 h 954757"/>
              <a:gd name="connsiteX10" fmla="*/ 706018 w 954757"/>
              <a:gd name="connsiteY10" fmla="*/ 766318 h 954757"/>
              <a:gd name="connsiteX11" fmla="*/ 685918 w 954757"/>
              <a:gd name="connsiteY11" fmla="*/ 756268 h 954757"/>
              <a:gd name="connsiteX12" fmla="*/ 477379 w 954757"/>
              <a:gd name="connsiteY12" fmla="*/ 654511 h 954757"/>
              <a:gd name="connsiteX13" fmla="*/ 268840 w 954757"/>
              <a:gd name="connsiteY13" fmla="*/ 756268 h 954757"/>
              <a:gd name="connsiteX14" fmla="*/ 248739 w 954757"/>
              <a:gd name="connsiteY14" fmla="*/ 766318 h 954757"/>
              <a:gd name="connsiteX15" fmla="*/ 223614 w 954757"/>
              <a:gd name="connsiteY15" fmla="*/ 741193 h 954757"/>
              <a:gd name="connsiteX16" fmla="*/ 228639 w 954757"/>
              <a:gd name="connsiteY16" fmla="*/ 726118 h 954757"/>
              <a:gd name="connsiteX17" fmla="*/ 477379 w 954757"/>
              <a:gd name="connsiteY17" fmla="*/ 603005 h 954757"/>
              <a:gd name="connsiteX18" fmla="*/ 726118 w 954757"/>
              <a:gd name="connsiteY18" fmla="*/ 726118 h 954757"/>
              <a:gd name="connsiteX19" fmla="*/ 731143 w 954757"/>
              <a:gd name="connsiteY19" fmla="*/ 741193 h 954757"/>
              <a:gd name="connsiteX20" fmla="*/ 706018 w 954757"/>
              <a:gd name="connsiteY20" fmla="*/ 766318 h 954757"/>
              <a:gd name="connsiteX21" fmla="*/ 678380 w 954757"/>
              <a:gd name="connsiteY21" fmla="*/ 477379 h 954757"/>
              <a:gd name="connsiteX22" fmla="*/ 603005 w 954757"/>
              <a:gd name="connsiteY22" fmla="*/ 402003 h 954757"/>
              <a:gd name="connsiteX23" fmla="*/ 678380 w 954757"/>
              <a:gd name="connsiteY23" fmla="*/ 326627 h 954757"/>
              <a:gd name="connsiteX24" fmla="*/ 753756 w 954757"/>
              <a:gd name="connsiteY24" fmla="*/ 402003 h 954757"/>
              <a:gd name="connsiteX25" fmla="*/ 678380 w 954757"/>
              <a:gd name="connsiteY25" fmla="*/ 477379 h 95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4757" h="954757">
                <a:moveTo>
                  <a:pt x="477379" y="0"/>
                </a:moveTo>
                <a:cubicBezTo>
                  <a:pt x="213564" y="0"/>
                  <a:pt x="0" y="213564"/>
                  <a:pt x="0" y="477379"/>
                </a:cubicBezTo>
                <a:cubicBezTo>
                  <a:pt x="0" y="741193"/>
                  <a:pt x="213564" y="954757"/>
                  <a:pt x="477379" y="954757"/>
                </a:cubicBezTo>
                <a:cubicBezTo>
                  <a:pt x="741193" y="954757"/>
                  <a:pt x="954757" y="741193"/>
                  <a:pt x="954757" y="477379"/>
                </a:cubicBezTo>
                <a:cubicBezTo>
                  <a:pt x="954757" y="213564"/>
                  <a:pt x="741193" y="0"/>
                  <a:pt x="477379" y="0"/>
                </a:cubicBezTo>
                <a:close/>
                <a:moveTo>
                  <a:pt x="201002" y="402003"/>
                </a:moveTo>
                <a:cubicBezTo>
                  <a:pt x="201002" y="360546"/>
                  <a:pt x="234921" y="326627"/>
                  <a:pt x="276377" y="326627"/>
                </a:cubicBezTo>
                <a:cubicBezTo>
                  <a:pt x="317834" y="326627"/>
                  <a:pt x="351753" y="360546"/>
                  <a:pt x="351753" y="402003"/>
                </a:cubicBezTo>
                <a:cubicBezTo>
                  <a:pt x="351753" y="443460"/>
                  <a:pt x="317834" y="477379"/>
                  <a:pt x="276377" y="477379"/>
                </a:cubicBezTo>
                <a:cubicBezTo>
                  <a:pt x="234921" y="477379"/>
                  <a:pt x="201002" y="443460"/>
                  <a:pt x="201002" y="402003"/>
                </a:cubicBezTo>
                <a:close/>
                <a:moveTo>
                  <a:pt x="706018" y="766318"/>
                </a:moveTo>
                <a:cubicBezTo>
                  <a:pt x="697224" y="766318"/>
                  <a:pt x="689686" y="762549"/>
                  <a:pt x="685918" y="756268"/>
                </a:cubicBezTo>
                <a:cubicBezTo>
                  <a:pt x="638180" y="693455"/>
                  <a:pt x="562804" y="654511"/>
                  <a:pt x="477379" y="654511"/>
                </a:cubicBezTo>
                <a:cubicBezTo>
                  <a:pt x="391953" y="654511"/>
                  <a:pt x="317834" y="693455"/>
                  <a:pt x="268840" y="756268"/>
                </a:cubicBezTo>
                <a:cubicBezTo>
                  <a:pt x="263814" y="762549"/>
                  <a:pt x="256277" y="766318"/>
                  <a:pt x="248739" y="766318"/>
                </a:cubicBezTo>
                <a:cubicBezTo>
                  <a:pt x="234921" y="766318"/>
                  <a:pt x="223614" y="755012"/>
                  <a:pt x="223614" y="741193"/>
                </a:cubicBezTo>
                <a:cubicBezTo>
                  <a:pt x="223614" y="736168"/>
                  <a:pt x="224870" y="731143"/>
                  <a:pt x="228639" y="726118"/>
                </a:cubicBezTo>
                <a:cubicBezTo>
                  <a:pt x="286427" y="650742"/>
                  <a:pt x="375622" y="603005"/>
                  <a:pt x="477379" y="603005"/>
                </a:cubicBezTo>
                <a:cubicBezTo>
                  <a:pt x="579136" y="603005"/>
                  <a:pt x="668330" y="650742"/>
                  <a:pt x="726118" y="726118"/>
                </a:cubicBezTo>
                <a:cubicBezTo>
                  <a:pt x="728630" y="729887"/>
                  <a:pt x="731143" y="734912"/>
                  <a:pt x="731143" y="741193"/>
                </a:cubicBezTo>
                <a:cubicBezTo>
                  <a:pt x="731143" y="755012"/>
                  <a:pt x="719837" y="766318"/>
                  <a:pt x="706018" y="766318"/>
                </a:cubicBezTo>
                <a:close/>
                <a:moveTo>
                  <a:pt x="678380" y="477379"/>
                </a:moveTo>
                <a:cubicBezTo>
                  <a:pt x="636924" y="477379"/>
                  <a:pt x="603005" y="443460"/>
                  <a:pt x="603005" y="402003"/>
                </a:cubicBezTo>
                <a:cubicBezTo>
                  <a:pt x="603005" y="360546"/>
                  <a:pt x="636924" y="326627"/>
                  <a:pt x="678380" y="326627"/>
                </a:cubicBezTo>
                <a:cubicBezTo>
                  <a:pt x="719837" y="326627"/>
                  <a:pt x="753756" y="360546"/>
                  <a:pt x="753756" y="402003"/>
                </a:cubicBezTo>
                <a:cubicBezTo>
                  <a:pt x="753756" y="443460"/>
                  <a:pt x="719837" y="477379"/>
                  <a:pt x="678380" y="477379"/>
                </a:cubicBezTo>
                <a:close/>
              </a:path>
            </a:pathLst>
          </a:custGeom>
          <a:gradFill flip="none" rotWithShape="1">
            <a:gsLst>
              <a:gs pos="25000">
                <a:srgbClr val="2F5597"/>
              </a:gs>
              <a:gs pos="72000">
                <a:srgbClr val="00B0F0"/>
              </a:gs>
            </a:gsLst>
            <a:lin ang="5400000" scaled="1"/>
            <a:tileRect/>
          </a:gradFill>
          <a:ln w="12502" cap="flat">
            <a:noFill/>
            <a:prstDash val="solid"/>
            <a:miter/>
          </a:ln>
        </p:spPr>
        <p:txBody>
          <a:bodyPr rtlCol="0" anchor="ctr"/>
          <a:lstStyle/>
          <a:p>
            <a:endParaRPr lang="en-US"/>
          </a:p>
        </p:txBody>
      </p:sp>
      <p:sp>
        <p:nvSpPr>
          <p:cNvPr id="35" name="Graphic 33" descr="Arrow: Clockwise curve with solid fill">
            <a:extLst>
              <a:ext uri="{FF2B5EF4-FFF2-40B4-BE49-F238E27FC236}">
                <a16:creationId xmlns:a16="http://schemas.microsoft.com/office/drawing/2014/main" id="{221649FB-E1D2-4DBC-28B3-2481F805DBE7}"/>
              </a:ext>
            </a:extLst>
          </p:cNvPr>
          <p:cNvSpPr/>
          <p:nvPr/>
        </p:nvSpPr>
        <p:spPr>
          <a:xfrm>
            <a:off x="9610299" y="2939138"/>
            <a:ext cx="682870" cy="871281"/>
          </a:xfrm>
          <a:custGeom>
            <a:avLst/>
            <a:gdLst>
              <a:gd name="connsiteX0" fmla="*/ 682871 w 682870"/>
              <a:gd name="connsiteY0" fmla="*/ 871281 h 871281"/>
              <a:gd name="connsiteX1" fmla="*/ 400304 w 682870"/>
              <a:gd name="connsiteY1" fmla="*/ 282600 h 871281"/>
              <a:gd name="connsiteX2" fmla="*/ 565135 w 682870"/>
              <a:gd name="connsiteY2" fmla="*/ 282600 h 871281"/>
              <a:gd name="connsiteX3" fmla="*/ 282567 w 682870"/>
              <a:gd name="connsiteY3" fmla="*/ 32 h 871281"/>
              <a:gd name="connsiteX4" fmla="*/ 0 w 682870"/>
              <a:gd name="connsiteY4" fmla="*/ 282600 h 871281"/>
              <a:gd name="connsiteX5" fmla="*/ 153057 w 682870"/>
              <a:gd name="connsiteY5" fmla="*/ 282600 h 871281"/>
              <a:gd name="connsiteX6" fmla="*/ 682871 w 682870"/>
              <a:gd name="connsiteY6" fmla="*/ 871281 h 8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0" h="871281">
                <a:moveTo>
                  <a:pt x="682871" y="871281"/>
                </a:moveTo>
                <a:cubicBezTo>
                  <a:pt x="682871" y="871281"/>
                  <a:pt x="400304" y="782979"/>
                  <a:pt x="400304" y="282600"/>
                </a:cubicBezTo>
                <a:lnTo>
                  <a:pt x="565135" y="282600"/>
                </a:lnTo>
                <a:lnTo>
                  <a:pt x="282567" y="32"/>
                </a:lnTo>
                <a:cubicBezTo>
                  <a:pt x="282567" y="-3500"/>
                  <a:pt x="0" y="282600"/>
                  <a:pt x="0" y="282600"/>
                </a:cubicBezTo>
                <a:lnTo>
                  <a:pt x="153057" y="282600"/>
                </a:lnTo>
                <a:cubicBezTo>
                  <a:pt x="153057" y="283777"/>
                  <a:pt x="196620" y="760609"/>
                  <a:pt x="682871" y="871281"/>
                </a:cubicBezTo>
                <a:close/>
              </a:path>
            </a:pathLst>
          </a:custGeom>
          <a:gradFill flip="none" rotWithShape="1">
            <a:gsLst>
              <a:gs pos="25000">
                <a:srgbClr val="2F5597"/>
              </a:gs>
              <a:gs pos="72000">
                <a:srgbClr val="00B0F0"/>
              </a:gs>
            </a:gsLst>
            <a:lin ang="5400000" scaled="1"/>
            <a:tileRect/>
          </a:gradFill>
          <a:ln w="11708" cap="flat">
            <a:noFill/>
            <a:prstDash val="solid"/>
            <a:miter/>
          </a:ln>
        </p:spPr>
        <p:txBody>
          <a:bodyPr rtlCol="0" anchor="ctr"/>
          <a:lstStyle/>
          <a:p>
            <a:endParaRPr lang="en-US"/>
          </a:p>
        </p:txBody>
      </p:sp>
      <p:sp>
        <p:nvSpPr>
          <p:cNvPr id="36" name="TextBox 35">
            <a:extLst>
              <a:ext uri="{FF2B5EF4-FFF2-40B4-BE49-F238E27FC236}">
                <a16:creationId xmlns:a16="http://schemas.microsoft.com/office/drawing/2014/main" id="{11718EE9-7E23-705D-CD7A-6327FA75AEC1}"/>
              </a:ext>
            </a:extLst>
          </p:cNvPr>
          <p:cNvSpPr txBox="1"/>
          <p:nvPr/>
        </p:nvSpPr>
        <p:spPr>
          <a:xfrm>
            <a:off x="4333475" y="277962"/>
            <a:ext cx="3525050" cy="1200329"/>
          </a:xfrm>
          <a:prstGeom prst="rect">
            <a:avLst/>
          </a:prstGeom>
          <a:noFill/>
        </p:spPr>
        <p:txBody>
          <a:bodyPr wrap="square" rtlCol="0">
            <a:spAutoFit/>
          </a:bodyPr>
          <a:lstStyle/>
          <a:p>
            <a:r>
              <a:rPr lang="en-US" sz="7200" dirty="0">
                <a:gradFill>
                  <a:gsLst>
                    <a:gs pos="19000">
                      <a:srgbClr val="2F5597"/>
                    </a:gs>
                    <a:gs pos="65000">
                      <a:srgbClr val="00B0F0"/>
                    </a:gs>
                  </a:gsLst>
                  <a:lin ang="5400000" scaled="1"/>
                </a:gradFill>
                <a:latin typeface="Impact" panose="020B0806030902050204" pitchFamily="34" charset="0"/>
              </a:rPr>
              <a:t>ETIOLOGY</a:t>
            </a:r>
          </a:p>
        </p:txBody>
      </p:sp>
      <p:sp>
        <p:nvSpPr>
          <p:cNvPr id="37" name="TextBox 36">
            <a:extLst>
              <a:ext uri="{FF2B5EF4-FFF2-40B4-BE49-F238E27FC236}">
                <a16:creationId xmlns:a16="http://schemas.microsoft.com/office/drawing/2014/main" id="{68D04115-85A9-56B3-D75A-D6937B117114}"/>
              </a:ext>
            </a:extLst>
          </p:cNvPr>
          <p:cNvSpPr txBox="1"/>
          <p:nvPr/>
        </p:nvSpPr>
        <p:spPr>
          <a:xfrm>
            <a:off x="3279362" y="1323292"/>
            <a:ext cx="5633273" cy="523220"/>
          </a:xfrm>
          <a:prstGeom prst="rect">
            <a:avLst/>
          </a:prstGeom>
          <a:noFill/>
        </p:spPr>
        <p:txBody>
          <a:bodyPr wrap="none" rtlCol="0">
            <a:spAutoFit/>
          </a:bodyPr>
          <a:lstStyle/>
          <a:p>
            <a:r>
              <a:rPr lang="en-US" sz="2800" spc="600" dirty="0">
                <a:latin typeface="Modern No. 20" panose="02070704070505020303" pitchFamily="18" charset="0"/>
              </a:rPr>
              <a:t>There are three theories </a:t>
            </a:r>
          </a:p>
        </p:txBody>
      </p:sp>
      <p:sp>
        <p:nvSpPr>
          <p:cNvPr id="38" name="TextBox 37">
            <a:extLst>
              <a:ext uri="{FF2B5EF4-FFF2-40B4-BE49-F238E27FC236}">
                <a16:creationId xmlns:a16="http://schemas.microsoft.com/office/drawing/2014/main" id="{C7E7D140-C34D-A2D7-CAAC-0DCCD303760B}"/>
              </a:ext>
            </a:extLst>
          </p:cNvPr>
          <p:cNvSpPr txBox="1"/>
          <p:nvPr/>
        </p:nvSpPr>
        <p:spPr>
          <a:xfrm>
            <a:off x="1646589" y="5576987"/>
            <a:ext cx="1247457" cy="461665"/>
          </a:xfrm>
          <a:prstGeom prst="rect">
            <a:avLst/>
          </a:prstGeom>
          <a:noFill/>
        </p:spPr>
        <p:txBody>
          <a:bodyPr wrap="none" rtlCol="0">
            <a:spAutoFit/>
          </a:bodyPr>
          <a:lstStyle/>
          <a:p>
            <a:r>
              <a:rPr lang="en-US" sz="2400" dirty="0">
                <a:latin typeface="Modern No. 20" panose="02070704070505020303" pitchFamily="18" charset="0"/>
              </a:rPr>
              <a:t>Trauma </a:t>
            </a:r>
          </a:p>
        </p:txBody>
      </p:sp>
      <p:sp>
        <p:nvSpPr>
          <p:cNvPr id="39" name="TextBox 38">
            <a:extLst>
              <a:ext uri="{FF2B5EF4-FFF2-40B4-BE49-F238E27FC236}">
                <a16:creationId xmlns:a16="http://schemas.microsoft.com/office/drawing/2014/main" id="{84C5A5AA-CA8C-7B0B-D218-B0290C9F2520}"/>
              </a:ext>
            </a:extLst>
          </p:cNvPr>
          <p:cNvSpPr txBox="1"/>
          <p:nvPr/>
        </p:nvSpPr>
        <p:spPr>
          <a:xfrm>
            <a:off x="5537191" y="5576987"/>
            <a:ext cx="1117614" cy="461665"/>
          </a:xfrm>
          <a:prstGeom prst="rect">
            <a:avLst/>
          </a:prstGeom>
          <a:noFill/>
        </p:spPr>
        <p:txBody>
          <a:bodyPr wrap="none" rtlCol="0">
            <a:spAutoFit/>
          </a:bodyPr>
          <a:lstStyle/>
          <a:p>
            <a:r>
              <a:rPr lang="en-US" sz="2400" dirty="0">
                <a:latin typeface="Modern No. 20" panose="02070704070505020303" pitchFamily="18" charset="0"/>
              </a:rPr>
              <a:t>Genetic</a:t>
            </a:r>
          </a:p>
        </p:txBody>
      </p:sp>
      <p:sp>
        <p:nvSpPr>
          <p:cNvPr id="40" name="TextBox 39">
            <a:extLst>
              <a:ext uri="{FF2B5EF4-FFF2-40B4-BE49-F238E27FC236}">
                <a16:creationId xmlns:a16="http://schemas.microsoft.com/office/drawing/2014/main" id="{0723F0E1-7DCA-4F40-B532-F796FB51A387}"/>
              </a:ext>
            </a:extLst>
          </p:cNvPr>
          <p:cNvSpPr txBox="1"/>
          <p:nvPr/>
        </p:nvSpPr>
        <p:spPr>
          <a:xfrm>
            <a:off x="9318219" y="5576987"/>
            <a:ext cx="1322798" cy="461665"/>
          </a:xfrm>
          <a:prstGeom prst="rect">
            <a:avLst/>
          </a:prstGeom>
          <a:noFill/>
        </p:spPr>
        <p:txBody>
          <a:bodyPr wrap="none" rtlCol="0">
            <a:spAutoFit/>
          </a:bodyPr>
          <a:lstStyle/>
          <a:p>
            <a:r>
              <a:rPr lang="en-US" sz="2400" dirty="0">
                <a:latin typeface="Modern No. 20" panose="02070704070505020303" pitchFamily="18" charset="0"/>
              </a:rPr>
              <a:t>Eruption</a:t>
            </a:r>
          </a:p>
        </p:txBody>
      </p:sp>
    </p:spTree>
    <p:extLst>
      <p:ext uri="{BB962C8B-B14F-4D97-AF65-F5344CB8AC3E}">
        <p14:creationId xmlns:p14="http://schemas.microsoft.com/office/powerpoint/2010/main" val="7606879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81D9CAD-AC1C-3FD4-1C34-BC1887C5EEA1}"/>
              </a:ext>
            </a:extLst>
          </p:cNvPr>
          <p:cNvGrpSpPr/>
          <p:nvPr/>
        </p:nvGrpSpPr>
        <p:grpSpPr>
          <a:xfrm rot="16200000">
            <a:off x="1515464" y="1559911"/>
            <a:ext cx="2490159" cy="3533137"/>
            <a:chOff x="4559293" y="1875015"/>
            <a:chExt cx="3073415" cy="4360684"/>
          </a:xfrm>
        </p:grpSpPr>
        <p:grpSp>
          <p:nvGrpSpPr>
            <p:cNvPr id="9" name="Group 8">
              <a:extLst>
                <a:ext uri="{FF2B5EF4-FFF2-40B4-BE49-F238E27FC236}">
                  <a16:creationId xmlns:a16="http://schemas.microsoft.com/office/drawing/2014/main" id="{309A09F5-B847-7E76-CEBF-C892899DAEF8}"/>
                </a:ext>
              </a:extLst>
            </p:cNvPr>
            <p:cNvGrpSpPr/>
            <p:nvPr/>
          </p:nvGrpSpPr>
          <p:grpSpPr>
            <a:xfrm>
              <a:off x="5984875" y="4849634"/>
              <a:ext cx="222250" cy="1386065"/>
              <a:chOff x="5984875" y="4982984"/>
              <a:chExt cx="222250" cy="1386065"/>
            </a:xfrm>
          </p:grpSpPr>
          <p:sp>
            <p:nvSpPr>
              <p:cNvPr id="7" name="Rectangle 6">
                <a:extLst>
                  <a:ext uri="{FF2B5EF4-FFF2-40B4-BE49-F238E27FC236}">
                    <a16:creationId xmlns:a16="http://schemas.microsoft.com/office/drawing/2014/main" id="{25DC6EF1-4EC8-A5B6-275F-EC0B673DDE38}"/>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0EE0C3F-8F54-8915-51E7-8AE365E310A1}"/>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12F1610A-EB47-D148-A327-389D102AE156}"/>
                </a:ext>
              </a:extLst>
            </p:cNvPr>
            <p:cNvGrpSpPr/>
            <p:nvPr/>
          </p:nvGrpSpPr>
          <p:grpSpPr>
            <a:xfrm>
              <a:off x="4559293" y="1875015"/>
              <a:ext cx="3073415" cy="3107970"/>
              <a:chOff x="4199254" y="1770426"/>
              <a:chExt cx="3073415" cy="3107970"/>
            </a:xfrm>
          </p:grpSpPr>
          <p:sp>
            <p:nvSpPr>
              <p:cNvPr id="2" name="Diamond 1">
                <a:extLst>
                  <a:ext uri="{FF2B5EF4-FFF2-40B4-BE49-F238E27FC236}">
                    <a16:creationId xmlns:a16="http://schemas.microsoft.com/office/drawing/2014/main" id="{5987ED18-AC63-62FF-5334-2B10923003C9}"/>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EC2FBB4B-9302-B465-1C29-731331846E6E}"/>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316C6A7B-35E5-FC17-D3BE-BB365B4BE71C}"/>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0813E3-8F46-1AEF-58C7-347516B60D34}"/>
              </a:ext>
            </a:extLst>
          </p:cNvPr>
          <p:cNvGrpSpPr/>
          <p:nvPr/>
        </p:nvGrpSpPr>
        <p:grpSpPr>
          <a:xfrm>
            <a:off x="12378799" y="2043850"/>
            <a:ext cx="2490159" cy="3533137"/>
            <a:chOff x="4559293" y="1875015"/>
            <a:chExt cx="3073415" cy="4360684"/>
          </a:xfrm>
        </p:grpSpPr>
        <p:grpSp>
          <p:nvGrpSpPr>
            <p:cNvPr id="12" name="Group 11">
              <a:extLst>
                <a:ext uri="{FF2B5EF4-FFF2-40B4-BE49-F238E27FC236}">
                  <a16:creationId xmlns:a16="http://schemas.microsoft.com/office/drawing/2014/main" id="{30DA8AE2-0B03-3074-CB31-03B04B1442F2}"/>
                </a:ext>
              </a:extLst>
            </p:cNvPr>
            <p:cNvGrpSpPr/>
            <p:nvPr/>
          </p:nvGrpSpPr>
          <p:grpSpPr>
            <a:xfrm>
              <a:off x="5984875" y="4849634"/>
              <a:ext cx="222250" cy="1386065"/>
              <a:chOff x="5984875" y="4982984"/>
              <a:chExt cx="222250" cy="1386065"/>
            </a:xfrm>
          </p:grpSpPr>
          <p:sp>
            <p:nvSpPr>
              <p:cNvPr id="17" name="Rectangle 16">
                <a:extLst>
                  <a:ext uri="{FF2B5EF4-FFF2-40B4-BE49-F238E27FC236}">
                    <a16:creationId xmlns:a16="http://schemas.microsoft.com/office/drawing/2014/main" id="{8F42C789-761B-7100-59FA-91D97DA308B1}"/>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CA0A057-3671-A43E-B315-FDF0D1FA9427}"/>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3097B00E-1A0A-4465-1E06-E40E7A73DB32}"/>
                </a:ext>
              </a:extLst>
            </p:cNvPr>
            <p:cNvGrpSpPr/>
            <p:nvPr/>
          </p:nvGrpSpPr>
          <p:grpSpPr>
            <a:xfrm>
              <a:off x="4559293" y="1875015"/>
              <a:ext cx="3073415" cy="3107970"/>
              <a:chOff x="4199254" y="1770426"/>
              <a:chExt cx="3073415" cy="3107970"/>
            </a:xfrm>
          </p:grpSpPr>
          <p:sp>
            <p:nvSpPr>
              <p:cNvPr id="15" name="Diamond 14">
                <a:extLst>
                  <a:ext uri="{FF2B5EF4-FFF2-40B4-BE49-F238E27FC236}">
                    <a16:creationId xmlns:a16="http://schemas.microsoft.com/office/drawing/2014/main" id="{C119638A-1664-D29D-6D7D-201A8F1902A5}"/>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306E1040-1FE6-867B-494A-186591F142AD}"/>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0C03C6EC-B518-3DC8-187B-043BC571C559}"/>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E203790-3892-EE52-4CA4-F7A58B1DAC9B}"/>
              </a:ext>
            </a:extLst>
          </p:cNvPr>
          <p:cNvGrpSpPr/>
          <p:nvPr/>
        </p:nvGrpSpPr>
        <p:grpSpPr>
          <a:xfrm>
            <a:off x="16231508" y="2043850"/>
            <a:ext cx="2490159" cy="3533137"/>
            <a:chOff x="4559293" y="1875015"/>
            <a:chExt cx="3073415" cy="4360684"/>
          </a:xfrm>
        </p:grpSpPr>
        <p:grpSp>
          <p:nvGrpSpPr>
            <p:cNvPr id="20" name="Group 19">
              <a:extLst>
                <a:ext uri="{FF2B5EF4-FFF2-40B4-BE49-F238E27FC236}">
                  <a16:creationId xmlns:a16="http://schemas.microsoft.com/office/drawing/2014/main" id="{6FA82F6A-3D7D-BF63-CCEA-DCECCECC4198}"/>
                </a:ext>
              </a:extLst>
            </p:cNvPr>
            <p:cNvGrpSpPr/>
            <p:nvPr/>
          </p:nvGrpSpPr>
          <p:grpSpPr>
            <a:xfrm>
              <a:off x="6015576" y="4849634"/>
              <a:ext cx="222250" cy="1386065"/>
              <a:chOff x="6015576" y="4982984"/>
              <a:chExt cx="222250" cy="1386065"/>
            </a:xfrm>
          </p:grpSpPr>
          <p:sp>
            <p:nvSpPr>
              <p:cNvPr id="25" name="Rectangle 24">
                <a:extLst>
                  <a:ext uri="{FF2B5EF4-FFF2-40B4-BE49-F238E27FC236}">
                    <a16:creationId xmlns:a16="http://schemas.microsoft.com/office/drawing/2014/main" id="{AEBADEC1-586E-6C55-24CC-66324F30657E}"/>
                  </a:ext>
                </a:extLst>
              </p:cNvPr>
              <p:cNvSpPr/>
              <p:nvPr/>
            </p:nvSpPr>
            <p:spPr>
              <a:xfrm>
                <a:off x="6092851"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D3E250-6614-0147-1C10-F27705B759AD}"/>
                  </a:ext>
                </a:extLst>
              </p:cNvPr>
              <p:cNvSpPr/>
              <p:nvPr/>
            </p:nvSpPr>
            <p:spPr>
              <a:xfrm>
                <a:off x="6015576" y="6146798"/>
                <a:ext cx="222250" cy="222251"/>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CAAA7226-9646-5A03-6631-336CFB701D5E}"/>
                </a:ext>
              </a:extLst>
            </p:cNvPr>
            <p:cNvGrpSpPr/>
            <p:nvPr/>
          </p:nvGrpSpPr>
          <p:grpSpPr>
            <a:xfrm>
              <a:off x="4559293" y="1875015"/>
              <a:ext cx="3073415" cy="3107970"/>
              <a:chOff x="4199254" y="1770426"/>
              <a:chExt cx="3073415" cy="3107970"/>
            </a:xfrm>
          </p:grpSpPr>
          <p:sp>
            <p:nvSpPr>
              <p:cNvPr id="23" name="Diamond 22">
                <a:extLst>
                  <a:ext uri="{FF2B5EF4-FFF2-40B4-BE49-F238E27FC236}">
                    <a16:creationId xmlns:a16="http://schemas.microsoft.com/office/drawing/2014/main" id="{83E02AC2-A3D7-8DDA-DCC1-6F03AF6AC261}"/>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4A79064C-4F7F-5283-74CF-93B86750FDC0}"/>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5B1D175F-0647-476E-74AB-725BA51623FF}"/>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raphic 27" descr="DNA with solid fill">
            <a:extLst>
              <a:ext uri="{FF2B5EF4-FFF2-40B4-BE49-F238E27FC236}">
                <a16:creationId xmlns:a16="http://schemas.microsoft.com/office/drawing/2014/main" id="{8E0D4D1C-90B2-A743-F719-CEE4C4237258}"/>
              </a:ext>
            </a:extLst>
          </p:cNvPr>
          <p:cNvSpPr/>
          <p:nvPr/>
        </p:nvSpPr>
        <p:spPr>
          <a:xfrm>
            <a:off x="13393521" y="2827303"/>
            <a:ext cx="460716" cy="921433"/>
          </a:xfrm>
          <a:custGeom>
            <a:avLst/>
            <a:gdLst>
              <a:gd name="connsiteX0" fmla="*/ 460717 w 460716"/>
              <a:gd name="connsiteY0" fmla="*/ 460717 h 921433"/>
              <a:gd name="connsiteX1" fmla="*/ 296325 w 460716"/>
              <a:gd name="connsiteY1" fmla="*/ 230358 h 921433"/>
              <a:gd name="connsiteX2" fmla="*/ 460717 w 460716"/>
              <a:gd name="connsiteY2" fmla="*/ 0 h 921433"/>
              <a:gd name="connsiteX3" fmla="*/ 397892 w 460716"/>
              <a:gd name="connsiteY3" fmla="*/ 0 h 921433"/>
              <a:gd name="connsiteX4" fmla="*/ 389515 w 460716"/>
              <a:gd name="connsiteY4" fmla="*/ 52354 h 921433"/>
              <a:gd name="connsiteX5" fmla="*/ 71202 w 460716"/>
              <a:gd name="connsiteY5" fmla="*/ 52354 h 921433"/>
              <a:gd name="connsiteX6" fmla="*/ 62825 w 460716"/>
              <a:gd name="connsiteY6" fmla="*/ 0 h 921433"/>
              <a:gd name="connsiteX7" fmla="*/ 0 w 460716"/>
              <a:gd name="connsiteY7" fmla="*/ 0 h 921433"/>
              <a:gd name="connsiteX8" fmla="*/ 164392 w 460716"/>
              <a:gd name="connsiteY8" fmla="*/ 230358 h 921433"/>
              <a:gd name="connsiteX9" fmla="*/ 0 w 460716"/>
              <a:gd name="connsiteY9" fmla="*/ 460717 h 921433"/>
              <a:gd name="connsiteX10" fmla="*/ 164392 w 460716"/>
              <a:gd name="connsiteY10" fmla="*/ 692122 h 921433"/>
              <a:gd name="connsiteX11" fmla="*/ 0 w 460716"/>
              <a:gd name="connsiteY11" fmla="*/ 921433 h 921433"/>
              <a:gd name="connsiteX12" fmla="*/ 62825 w 460716"/>
              <a:gd name="connsiteY12" fmla="*/ 921433 h 921433"/>
              <a:gd name="connsiteX13" fmla="*/ 71202 w 460716"/>
              <a:gd name="connsiteY13" fmla="*/ 869079 h 921433"/>
              <a:gd name="connsiteX14" fmla="*/ 389515 w 460716"/>
              <a:gd name="connsiteY14" fmla="*/ 869079 h 921433"/>
              <a:gd name="connsiteX15" fmla="*/ 397892 w 460716"/>
              <a:gd name="connsiteY15" fmla="*/ 921433 h 921433"/>
              <a:gd name="connsiteX16" fmla="*/ 460717 w 460716"/>
              <a:gd name="connsiteY16" fmla="*/ 921433 h 921433"/>
              <a:gd name="connsiteX17" fmla="*/ 296325 w 460716"/>
              <a:gd name="connsiteY17" fmla="*/ 692122 h 921433"/>
              <a:gd name="connsiteX18" fmla="*/ 460717 w 460716"/>
              <a:gd name="connsiteY18" fmla="*/ 460717 h 921433"/>
              <a:gd name="connsiteX19" fmla="*/ 62825 w 460716"/>
              <a:gd name="connsiteY19" fmla="*/ 460717 h 921433"/>
              <a:gd name="connsiteX20" fmla="*/ 71202 w 460716"/>
              <a:gd name="connsiteY20" fmla="*/ 408363 h 921433"/>
              <a:gd name="connsiteX21" fmla="*/ 390562 w 460716"/>
              <a:gd name="connsiteY21" fmla="*/ 408363 h 921433"/>
              <a:gd name="connsiteX22" fmla="*/ 398939 w 460716"/>
              <a:gd name="connsiteY22" fmla="*/ 460717 h 921433"/>
              <a:gd name="connsiteX23" fmla="*/ 390562 w 460716"/>
              <a:gd name="connsiteY23" fmla="*/ 513071 h 921433"/>
              <a:gd name="connsiteX24" fmla="*/ 71202 w 460716"/>
              <a:gd name="connsiteY24" fmla="*/ 513071 h 921433"/>
              <a:gd name="connsiteX25" fmla="*/ 62825 w 460716"/>
              <a:gd name="connsiteY25" fmla="*/ 460717 h 921433"/>
              <a:gd name="connsiteX26" fmla="*/ 110991 w 460716"/>
              <a:gd name="connsiteY26" fmla="*/ 115179 h 921433"/>
              <a:gd name="connsiteX27" fmla="*/ 348679 w 460716"/>
              <a:gd name="connsiteY27" fmla="*/ 115179 h 921433"/>
              <a:gd name="connsiteX28" fmla="*/ 229311 w 460716"/>
              <a:gd name="connsiteY28" fmla="*/ 194758 h 921433"/>
              <a:gd name="connsiteX29" fmla="*/ 110991 w 460716"/>
              <a:gd name="connsiteY29" fmla="*/ 115179 h 921433"/>
              <a:gd name="connsiteX30" fmla="*/ 230358 w 460716"/>
              <a:gd name="connsiteY30" fmla="*/ 265959 h 921433"/>
              <a:gd name="connsiteX31" fmla="*/ 349726 w 460716"/>
              <a:gd name="connsiteY31" fmla="*/ 345538 h 921433"/>
              <a:gd name="connsiteX32" fmla="*/ 110991 w 460716"/>
              <a:gd name="connsiteY32" fmla="*/ 345538 h 921433"/>
              <a:gd name="connsiteX33" fmla="*/ 230358 w 460716"/>
              <a:gd name="connsiteY33" fmla="*/ 265959 h 921433"/>
              <a:gd name="connsiteX34" fmla="*/ 230358 w 460716"/>
              <a:gd name="connsiteY34" fmla="*/ 727723 h 921433"/>
              <a:gd name="connsiteX35" fmla="*/ 348679 w 460716"/>
              <a:gd name="connsiteY35" fmla="*/ 806254 h 921433"/>
              <a:gd name="connsiteX36" fmla="*/ 112038 w 460716"/>
              <a:gd name="connsiteY36" fmla="*/ 806254 h 921433"/>
              <a:gd name="connsiteX37" fmla="*/ 230358 w 460716"/>
              <a:gd name="connsiteY37" fmla="*/ 727723 h 921433"/>
              <a:gd name="connsiteX38" fmla="*/ 230358 w 460716"/>
              <a:gd name="connsiteY38" fmla="*/ 656521 h 921433"/>
              <a:gd name="connsiteX39" fmla="*/ 109944 w 460716"/>
              <a:gd name="connsiteY39" fmla="*/ 575896 h 921433"/>
              <a:gd name="connsiteX40" fmla="*/ 350773 w 460716"/>
              <a:gd name="connsiteY40" fmla="*/ 575896 h 921433"/>
              <a:gd name="connsiteX41" fmla="*/ 230358 w 460716"/>
              <a:gd name="connsiteY41" fmla="*/ 656521 h 92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0716" h="921433">
                <a:moveTo>
                  <a:pt x="460717" y="460717"/>
                </a:moveTo>
                <a:cubicBezTo>
                  <a:pt x="460717" y="341349"/>
                  <a:pt x="381138" y="278524"/>
                  <a:pt x="296325" y="230358"/>
                </a:cubicBezTo>
                <a:cubicBezTo>
                  <a:pt x="381138" y="181145"/>
                  <a:pt x="460717" y="119367"/>
                  <a:pt x="460717" y="0"/>
                </a:cubicBezTo>
                <a:lnTo>
                  <a:pt x="397892" y="0"/>
                </a:lnTo>
                <a:cubicBezTo>
                  <a:pt x="397892" y="18848"/>
                  <a:pt x="394750" y="36648"/>
                  <a:pt x="389515" y="52354"/>
                </a:cubicBezTo>
                <a:lnTo>
                  <a:pt x="71202" y="52354"/>
                </a:lnTo>
                <a:cubicBezTo>
                  <a:pt x="65966" y="36648"/>
                  <a:pt x="62825" y="18848"/>
                  <a:pt x="62825" y="0"/>
                </a:cubicBezTo>
                <a:lnTo>
                  <a:pt x="0" y="0"/>
                </a:lnTo>
                <a:cubicBezTo>
                  <a:pt x="0" y="119367"/>
                  <a:pt x="79578" y="181145"/>
                  <a:pt x="164392" y="230358"/>
                </a:cubicBezTo>
                <a:cubicBezTo>
                  <a:pt x="79578" y="278524"/>
                  <a:pt x="0" y="341349"/>
                  <a:pt x="0" y="460717"/>
                </a:cubicBezTo>
                <a:cubicBezTo>
                  <a:pt x="0" y="581131"/>
                  <a:pt x="79578" y="643956"/>
                  <a:pt x="164392" y="692122"/>
                </a:cubicBezTo>
                <a:cubicBezTo>
                  <a:pt x="79578" y="740288"/>
                  <a:pt x="0" y="802066"/>
                  <a:pt x="0" y="921433"/>
                </a:cubicBezTo>
                <a:lnTo>
                  <a:pt x="62825" y="921433"/>
                </a:lnTo>
                <a:cubicBezTo>
                  <a:pt x="62825" y="901539"/>
                  <a:pt x="65966" y="884785"/>
                  <a:pt x="71202" y="869079"/>
                </a:cubicBezTo>
                <a:lnTo>
                  <a:pt x="389515" y="869079"/>
                </a:lnTo>
                <a:cubicBezTo>
                  <a:pt x="394750" y="884785"/>
                  <a:pt x="397892" y="901539"/>
                  <a:pt x="397892" y="921433"/>
                </a:cubicBezTo>
                <a:lnTo>
                  <a:pt x="460717" y="921433"/>
                </a:lnTo>
                <a:cubicBezTo>
                  <a:pt x="460717" y="802066"/>
                  <a:pt x="381138" y="740288"/>
                  <a:pt x="296325" y="692122"/>
                </a:cubicBezTo>
                <a:cubicBezTo>
                  <a:pt x="381138" y="643956"/>
                  <a:pt x="460717" y="581131"/>
                  <a:pt x="460717" y="460717"/>
                </a:cubicBezTo>
                <a:close/>
                <a:moveTo>
                  <a:pt x="62825" y="460717"/>
                </a:moveTo>
                <a:cubicBezTo>
                  <a:pt x="62825" y="441869"/>
                  <a:pt x="65966" y="424069"/>
                  <a:pt x="71202" y="408363"/>
                </a:cubicBezTo>
                <a:lnTo>
                  <a:pt x="390562" y="408363"/>
                </a:lnTo>
                <a:cubicBezTo>
                  <a:pt x="395798" y="424069"/>
                  <a:pt x="398939" y="441869"/>
                  <a:pt x="398939" y="460717"/>
                </a:cubicBezTo>
                <a:cubicBezTo>
                  <a:pt x="398939" y="479564"/>
                  <a:pt x="395798" y="497365"/>
                  <a:pt x="390562" y="513071"/>
                </a:cubicBezTo>
                <a:lnTo>
                  <a:pt x="71202" y="513071"/>
                </a:lnTo>
                <a:cubicBezTo>
                  <a:pt x="65966" y="497365"/>
                  <a:pt x="62825" y="479564"/>
                  <a:pt x="62825" y="460717"/>
                </a:cubicBezTo>
                <a:close/>
                <a:moveTo>
                  <a:pt x="110991" y="115179"/>
                </a:moveTo>
                <a:lnTo>
                  <a:pt x="348679" y="115179"/>
                </a:lnTo>
                <a:cubicBezTo>
                  <a:pt x="318313" y="145545"/>
                  <a:pt x="275383" y="169628"/>
                  <a:pt x="229311" y="194758"/>
                </a:cubicBezTo>
                <a:cubicBezTo>
                  <a:pt x="184287" y="169628"/>
                  <a:pt x="141356" y="145545"/>
                  <a:pt x="110991" y="115179"/>
                </a:cubicBezTo>
                <a:close/>
                <a:moveTo>
                  <a:pt x="230358" y="265959"/>
                </a:moveTo>
                <a:cubicBezTo>
                  <a:pt x="276430" y="291089"/>
                  <a:pt x="319360" y="315172"/>
                  <a:pt x="349726" y="345538"/>
                </a:cubicBezTo>
                <a:lnTo>
                  <a:pt x="110991" y="345538"/>
                </a:lnTo>
                <a:cubicBezTo>
                  <a:pt x="141356" y="315172"/>
                  <a:pt x="184287" y="290042"/>
                  <a:pt x="230358" y="265959"/>
                </a:cubicBezTo>
                <a:close/>
                <a:moveTo>
                  <a:pt x="230358" y="727723"/>
                </a:moveTo>
                <a:cubicBezTo>
                  <a:pt x="276430" y="751806"/>
                  <a:pt x="318313" y="775889"/>
                  <a:pt x="348679" y="806254"/>
                </a:cubicBezTo>
                <a:lnTo>
                  <a:pt x="112038" y="806254"/>
                </a:lnTo>
                <a:cubicBezTo>
                  <a:pt x="142403" y="775889"/>
                  <a:pt x="184287" y="751806"/>
                  <a:pt x="230358" y="727723"/>
                </a:cubicBezTo>
                <a:close/>
                <a:moveTo>
                  <a:pt x="230358" y="656521"/>
                </a:moveTo>
                <a:cubicBezTo>
                  <a:pt x="183240" y="631391"/>
                  <a:pt x="140309" y="607308"/>
                  <a:pt x="109944" y="575896"/>
                </a:cubicBezTo>
                <a:lnTo>
                  <a:pt x="350773" y="575896"/>
                </a:lnTo>
                <a:cubicBezTo>
                  <a:pt x="320407" y="607308"/>
                  <a:pt x="277477" y="631391"/>
                  <a:pt x="230358" y="656521"/>
                </a:cubicBezTo>
                <a:close/>
              </a:path>
            </a:pathLst>
          </a:custGeom>
          <a:gradFill flip="none" rotWithShape="1">
            <a:gsLst>
              <a:gs pos="25000">
                <a:srgbClr val="2F5597"/>
              </a:gs>
              <a:gs pos="72000">
                <a:srgbClr val="00B0F0"/>
              </a:gs>
            </a:gsLst>
            <a:lin ang="5400000" scaled="1"/>
            <a:tileRect/>
          </a:gradFill>
          <a:ln w="10418" cap="flat">
            <a:noFill/>
            <a:prstDash val="solid"/>
            <a:miter/>
          </a:ln>
        </p:spPr>
        <p:txBody>
          <a:bodyPr rtlCol="0" anchor="ctr"/>
          <a:lstStyle/>
          <a:p>
            <a:endParaRPr lang="en-US"/>
          </a:p>
        </p:txBody>
      </p:sp>
      <p:sp>
        <p:nvSpPr>
          <p:cNvPr id="32" name="Graphic 30" descr="Sad face with solid fill with solid fill">
            <a:extLst>
              <a:ext uri="{FF2B5EF4-FFF2-40B4-BE49-F238E27FC236}">
                <a16:creationId xmlns:a16="http://schemas.microsoft.com/office/drawing/2014/main" id="{0D367D53-D78A-A37E-DACD-68CEAB06E169}"/>
              </a:ext>
            </a:extLst>
          </p:cNvPr>
          <p:cNvSpPr/>
          <p:nvPr/>
        </p:nvSpPr>
        <p:spPr>
          <a:xfrm>
            <a:off x="1757615" y="2827303"/>
            <a:ext cx="954757" cy="954757"/>
          </a:xfrm>
          <a:custGeom>
            <a:avLst/>
            <a:gdLst>
              <a:gd name="connsiteX0" fmla="*/ 477379 w 954757"/>
              <a:gd name="connsiteY0" fmla="*/ 0 h 954757"/>
              <a:gd name="connsiteX1" fmla="*/ 0 w 954757"/>
              <a:gd name="connsiteY1" fmla="*/ 477379 h 954757"/>
              <a:gd name="connsiteX2" fmla="*/ 477379 w 954757"/>
              <a:gd name="connsiteY2" fmla="*/ 954757 h 954757"/>
              <a:gd name="connsiteX3" fmla="*/ 954757 w 954757"/>
              <a:gd name="connsiteY3" fmla="*/ 477379 h 954757"/>
              <a:gd name="connsiteX4" fmla="*/ 477379 w 954757"/>
              <a:gd name="connsiteY4" fmla="*/ 0 h 954757"/>
              <a:gd name="connsiteX5" fmla="*/ 201002 w 954757"/>
              <a:gd name="connsiteY5" fmla="*/ 402003 h 954757"/>
              <a:gd name="connsiteX6" fmla="*/ 276377 w 954757"/>
              <a:gd name="connsiteY6" fmla="*/ 326627 h 954757"/>
              <a:gd name="connsiteX7" fmla="*/ 351753 w 954757"/>
              <a:gd name="connsiteY7" fmla="*/ 402003 h 954757"/>
              <a:gd name="connsiteX8" fmla="*/ 276377 w 954757"/>
              <a:gd name="connsiteY8" fmla="*/ 477379 h 954757"/>
              <a:gd name="connsiteX9" fmla="*/ 201002 w 954757"/>
              <a:gd name="connsiteY9" fmla="*/ 402003 h 954757"/>
              <a:gd name="connsiteX10" fmla="*/ 706018 w 954757"/>
              <a:gd name="connsiteY10" fmla="*/ 766318 h 954757"/>
              <a:gd name="connsiteX11" fmla="*/ 685918 w 954757"/>
              <a:gd name="connsiteY11" fmla="*/ 756268 h 954757"/>
              <a:gd name="connsiteX12" fmla="*/ 477379 w 954757"/>
              <a:gd name="connsiteY12" fmla="*/ 654511 h 954757"/>
              <a:gd name="connsiteX13" fmla="*/ 268840 w 954757"/>
              <a:gd name="connsiteY13" fmla="*/ 756268 h 954757"/>
              <a:gd name="connsiteX14" fmla="*/ 248739 w 954757"/>
              <a:gd name="connsiteY14" fmla="*/ 766318 h 954757"/>
              <a:gd name="connsiteX15" fmla="*/ 223614 w 954757"/>
              <a:gd name="connsiteY15" fmla="*/ 741193 h 954757"/>
              <a:gd name="connsiteX16" fmla="*/ 228639 w 954757"/>
              <a:gd name="connsiteY16" fmla="*/ 726118 h 954757"/>
              <a:gd name="connsiteX17" fmla="*/ 477379 w 954757"/>
              <a:gd name="connsiteY17" fmla="*/ 603005 h 954757"/>
              <a:gd name="connsiteX18" fmla="*/ 726118 w 954757"/>
              <a:gd name="connsiteY18" fmla="*/ 726118 h 954757"/>
              <a:gd name="connsiteX19" fmla="*/ 731143 w 954757"/>
              <a:gd name="connsiteY19" fmla="*/ 741193 h 954757"/>
              <a:gd name="connsiteX20" fmla="*/ 706018 w 954757"/>
              <a:gd name="connsiteY20" fmla="*/ 766318 h 954757"/>
              <a:gd name="connsiteX21" fmla="*/ 678380 w 954757"/>
              <a:gd name="connsiteY21" fmla="*/ 477379 h 954757"/>
              <a:gd name="connsiteX22" fmla="*/ 603005 w 954757"/>
              <a:gd name="connsiteY22" fmla="*/ 402003 h 954757"/>
              <a:gd name="connsiteX23" fmla="*/ 678380 w 954757"/>
              <a:gd name="connsiteY23" fmla="*/ 326627 h 954757"/>
              <a:gd name="connsiteX24" fmla="*/ 753756 w 954757"/>
              <a:gd name="connsiteY24" fmla="*/ 402003 h 954757"/>
              <a:gd name="connsiteX25" fmla="*/ 678380 w 954757"/>
              <a:gd name="connsiteY25" fmla="*/ 477379 h 95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4757" h="954757">
                <a:moveTo>
                  <a:pt x="477379" y="0"/>
                </a:moveTo>
                <a:cubicBezTo>
                  <a:pt x="213564" y="0"/>
                  <a:pt x="0" y="213564"/>
                  <a:pt x="0" y="477379"/>
                </a:cubicBezTo>
                <a:cubicBezTo>
                  <a:pt x="0" y="741193"/>
                  <a:pt x="213564" y="954757"/>
                  <a:pt x="477379" y="954757"/>
                </a:cubicBezTo>
                <a:cubicBezTo>
                  <a:pt x="741193" y="954757"/>
                  <a:pt x="954757" y="741193"/>
                  <a:pt x="954757" y="477379"/>
                </a:cubicBezTo>
                <a:cubicBezTo>
                  <a:pt x="954757" y="213564"/>
                  <a:pt x="741193" y="0"/>
                  <a:pt x="477379" y="0"/>
                </a:cubicBezTo>
                <a:close/>
                <a:moveTo>
                  <a:pt x="201002" y="402003"/>
                </a:moveTo>
                <a:cubicBezTo>
                  <a:pt x="201002" y="360546"/>
                  <a:pt x="234921" y="326627"/>
                  <a:pt x="276377" y="326627"/>
                </a:cubicBezTo>
                <a:cubicBezTo>
                  <a:pt x="317834" y="326627"/>
                  <a:pt x="351753" y="360546"/>
                  <a:pt x="351753" y="402003"/>
                </a:cubicBezTo>
                <a:cubicBezTo>
                  <a:pt x="351753" y="443460"/>
                  <a:pt x="317834" y="477379"/>
                  <a:pt x="276377" y="477379"/>
                </a:cubicBezTo>
                <a:cubicBezTo>
                  <a:pt x="234921" y="477379"/>
                  <a:pt x="201002" y="443460"/>
                  <a:pt x="201002" y="402003"/>
                </a:cubicBezTo>
                <a:close/>
                <a:moveTo>
                  <a:pt x="706018" y="766318"/>
                </a:moveTo>
                <a:cubicBezTo>
                  <a:pt x="697224" y="766318"/>
                  <a:pt x="689686" y="762549"/>
                  <a:pt x="685918" y="756268"/>
                </a:cubicBezTo>
                <a:cubicBezTo>
                  <a:pt x="638180" y="693455"/>
                  <a:pt x="562804" y="654511"/>
                  <a:pt x="477379" y="654511"/>
                </a:cubicBezTo>
                <a:cubicBezTo>
                  <a:pt x="391953" y="654511"/>
                  <a:pt x="317834" y="693455"/>
                  <a:pt x="268840" y="756268"/>
                </a:cubicBezTo>
                <a:cubicBezTo>
                  <a:pt x="263814" y="762549"/>
                  <a:pt x="256277" y="766318"/>
                  <a:pt x="248739" y="766318"/>
                </a:cubicBezTo>
                <a:cubicBezTo>
                  <a:pt x="234921" y="766318"/>
                  <a:pt x="223614" y="755012"/>
                  <a:pt x="223614" y="741193"/>
                </a:cubicBezTo>
                <a:cubicBezTo>
                  <a:pt x="223614" y="736168"/>
                  <a:pt x="224870" y="731143"/>
                  <a:pt x="228639" y="726118"/>
                </a:cubicBezTo>
                <a:cubicBezTo>
                  <a:pt x="286427" y="650742"/>
                  <a:pt x="375622" y="603005"/>
                  <a:pt x="477379" y="603005"/>
                </a:cubicBezTo>
                <a:cubicBezTo>
                  <a:pt x="579136" y="603005"/>
                  <a:pt x="668330" y="650742"/>
                  <a:pt x="726118" y="726118"/>
                </a:cubicBezTo>
                <a:cubicBezTo>
                  <a:pt x="728630" y="729887"/>
                  <a:pt x="731143" y="734912"/>
                  <a:pt x="731143" y="741193"/>
                </a:cubicBezTo>
                <a:cubicBezTo>
                  <a:pt x="731143" y="755012"/>
                  <a:pt x="719837" y="766318"/>
                  <a:pt x="706018" y="766318"/>
                </a:cubicBezTo>
                <a:close/>
                <a:moveTo>
                  <a:pt x="678380" y="477379"/>
                </a:moveTo>
                <a:cubicBezTo>
                  <a:pt x="636924" y="477379"/>
                  <a:pt x="603005" y="443460"/>
                  <a:pt x="603005" y="402003"/>
                </a:cubicBezTo>
                <a:cubicBezTo>
                  <a:pt x="603005" y="360546"/>
                  <a:pt x="636924" y="326627"/>
                  <a:pt x="678380" y="326627"/>
                </a:cubicBezTo>
                <a:cubicBezTo>
                  <a:pt x="719837" y="326627"/>
                  <a:pt x="753756" y="360546"/>
                  <a:pt x="753756" y="402003"/>
                </a:cubicBezTo>
                <a:cubicBezTo>
                  <a:pt x="753756" y="443460"/>
                  <a:pt x="719837" y="477379"/>
                  <a:pt x="678380" y="477379"/>
                </a:cubicBezTo>
                <a:close/>
              </a:path>
            </a:pathLst>
          </a:custGeom>
          <a:gradFill flip="none" rotWithShape="1">
            <a:gsLst>
              <a:gs pos="25000">
                <a:srgbClr val="2F5597"/>
              </a:gs>
              <a:gs pos="72000">
                <a:srgbClr val="00B0F0"/>
              </a:gs>
            </a:gsLst>
            <a:lin ang="5400000" scaled="1"/>
            <a:tileRect/>
          </a:gradFill>
          <a:ln w="12502" cap="flat">
            <a:noFill/>
            <a:prstDash val="solid"/>
            <a:miter/>
          </a:ln>
        </p:spPr>
        <p:txBody>
          <a:bodyPr rtlCol="0" anchor="ctr"/>
          <a:lstStyle/>
          <a:p>
            <a:endParaRPr lang="en-US"/>
          </a:p>
        </p:txBody>
      </p:sp>
      <p:sp>
        <p:nvSpPr>
          <p:cNvPr id="35" name="Graphic 33" descr="Arrow: Clockwise curve with solid fill">
            <a:extLst>
              <a:ext uri="{FF2B5EF4-FFF2-40B4-BE49-F238E27FC236}">
                <a16:creationId xmlns:a16="http://schemas.microsoft.com/office/drawing/2014/main" id="{221649FB-E1D2-4DBC-28B3-2481F805DBE7}"/>
              </a:ext>
            </a:extLst>
          </p:cNvPr>
          <p:cNvSpPr/>
          <p:nvPr/>
        </p:nvSpPr>
        <p:spPr>
          <a:xfrm>
            <a:off x="17138178" y="2939138"/>
            <a:ext cx="682870" cy="871281"/>
          </a:xfrm>
          <a:custGeom>
            <a:avLst/>
            <a:gdLst>
              <a:gd name="connsiteX0" fmla="*/ 682871 w 682870"/>
              <a:gd name="connsiteY0" fmla="*/ 871281 h 871281"/>
              <a:gd name="connsiteX1" fmla="*/ 400304 w 682870"/>
              <a:gd name="connsiteY1" fmla="*/ 282600 h 871281"/>
              <a:gd name="connsiteX2" fmla="*/ 565135 w 682870"/>
              <a:gd name="connsiteY2" fmla="*/ 282600 h 871281"/>
              <a:gd name="connsiteX3" fmla="*/ 282567 w 682870"/>
              <a:gd name="connsiteY3" fmla="*/ 32 h 871281"/>
              <a:gd name="connsiteX4" fmla="*/ 0 w 682870"/>
              <a:gd name="connsiteY4" fmla="*/ 282600 h 871281"/>
              <a:gd name="connsiteX5" fmla="*/ 153057 w 682870"/>
              <a:gd name="connsiteY5" fmla="*/ 282600 h 871281"/>
              <a:gd name="connsiteX6" fmla="*/ 682871 w 682870"/>
              <a:gd name="connsiteY6" fmla="*/ 871281 h 8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0" h="871281">
                <a:moveTo>
                  <a:pt x="682871" y="871281"/>
                </a:moveTo>
                <a:cubicBezTo>
                  <a:pt x="682871" y="871281"/>
                  <a:pt x="400304" y="782979"/>
                  <a:pt x="400304" y="282600"/>
                </a:cubicBezTo>
                <a:lnTo>
                  <a:pt x="565135" y="282600"/>
                </a:lnTo>
                <a:lnTo>
                  <a:pt x="282567" y="32"/>
                </a:lnTo>
                <a:cubicBezTo>
                  <a:pt x="282567" y="-3500"/>
                  <a:pt x="0" y="282600"/>
                  <a:pt x="0" y="282600"/>
                </a:cubicBezTo>
                <a:lnTo>
                  <a:pt x="153057" y="282600"/>
                </a:lnTo>
                <a:cubicBezTo>
                  <a:pt x="153057" y="283777"/>
                  <a:pt x="196620" y="760609"/>
                  <a:pt x="682871" y="871281"/>
                </a:cubicBezTo>
                <a:close/>
              </a:path>
            </a:pathLst>
          </a:custGeom>
          <a:gradFill flip="none" rotWithShape="1">
            <a:gsLst>
              <a:gs pos="25000">
                <a:srgbClr val="2F5597"/>
              </a:gs>
              <a:gs pos="72000">
                <a:srgbClr val="00B0F0"/>
              </a:gs>
            </a:gsLst>
            <a:lin ang="5400000" scaled="1"/>
            <a:tileRect/>
          </a:gradFill>
          <a:ln w="11708" cap="flat">
            <a:noFill/>
            <a:prstDash val="solid"/>
            <a:miter/>
          </a:ln>
        </p:spPr>
        <p:txBody>
          <a:bodyPr rtlCol="0" anchor="ctr"/>
          <a:lstStyle/>
          <a:p>
            <a:endParaRPr lang="en-US"/>
          </a:p>
        </p:txBody>
      </p:sp>
      <p:sp>
        <p:nvSpPr>
          <p:cNvPr id="36" name="TextBox 35">
            <a:extLst>
              <a:ext uri="{FF2B5EF4-FFF2-40B4-BE49-F238E27FC236}">
                <a16:creationId xmlns:a16="http://schemas.microsoft.com/office/drawing/2014/main" id="{11718EE9-7E23-705D-CD7A-6327FA75AEC1}"/>
              </a:ext>
            </a:extLst>
          </p:cNvPr>
          <p:cNvSpPr txBox="1"/>
          <p:nvPr/>
        </p:nvSpPr>
        <p:spPr>
          <a:xfrm>
            <a:off x="4333475" y="277962"/>
            <a:ext cx="3525050" cy="1200329"/>
          </a:xfrm>
          <a:prstGeom prst="rect">
            <a:avLst/>
          </a:prstGeom>
          <a:noFill/>
        </p:spPr>
        <p:txBody>
          <a:bodyPr wrap="square" rtlCol="0">
            <a:spAutoFit/>
          </a:bodyPr>
          <a:lstStyle/>
          <a:p>
            <a:r>
              <a:rPr lang="en-US" sz="7200" dirty="0">
                <a:gradFill>
                  <a:gsLst>
                    <a:gs pos="19000">
                      <a:srgbClr val="2F5597"/>
                    </a:gs>
                    <a:gs pos="65000">
                      <a:srgbClr val="00B0F0"/>
                    </a:gs>
                  </a:gsLst>
                  <a:lin ang="5400000" scaled="1"/>
                </a:gradFill>
                <a:latin typeface="Impact" panose="020B0806030902050204" pitchFamily="34" charset="0"/>
              </a:rPr>
              <a:t>ETIOLOGY</a:t>
            </a:r>
          </a:p>
        </p:txBody>
      </p:sp>
      <p:sp>
        <p:nvSpPr>
          <p:cNvPr id="37" name="TextBox 36">
            <a:extLst>
              <a:ext uri="{FF2B5EF4-FFF2-40B4-BE49-F238E27FC236}">
                <a16:creationId xmlns:a16="http://schemas.microsoft.com/office/drawing/2014/main" id="{68D04115-85A9-56B3-D75A-D6937B117114}"/>
              </a:ext>
            </a:extLst>
          </p:cNvPr>
          <p:cNvSpPr txBox="1"/>
          <p:nvPr/>
        </p:nvSpPr>
        <p:spPr>
          <a:xfrm>
            <a:off x="3279362" y="1323292"/>
            <a:ext cx="5633273" cy="523220"/>
          </a:xfrm>
          <a:prstGeom prst="rect">
            <a:avLst/>
          </a:prstGeom>
          <a:noFill/>
        </p:spPr>
        <p:txBody>
          <a:bodyPr wrap="none" rtlCol="0">
            <a:spAutoFit/>
          </a:bodyPr>
          <a:lstStyle/>
          <a:p>
            <a:r>
              <a:rPr lang="en-US" sz="2800" spc="600" dirty="0">
                <a:latin typeface="Modern No. 20" panose="02070704070505020303" pitchFamily="18" charset="0"/>
              </a:rPr>
              <a:t>There are three theories </a:t>
            </a:r>
          </a:p>
        </p:txBody>
      </p:sp>
      <p:sp>
        <p:nvSpPr>
          <p:cNvPr id="38" name="TextBox 37">
            <a:extLst>
              <a:ext uri="{FF2B5EF4-FFF2-40B4-BE49-F238E27FC236}">
                <a16:creationId xmlns:a16="http://schemas.microsoft.com/office/drawing/2014/main" id="{C7E7D140-C34D-A2D7-CAAC-0DCCD303760B}"/>
              </a:ext>
            </a:extLst>
          </p:cNvPr>
          <p:cNvSpPr txBox="1"/>
          <p:nvPr/>
        </p:nvSpPr>
        <p:spPr>
          <a:xfrm>
            <a:off x="3404086" y="2771294"/>
            <a:ext cx="1247457" cy="461665"/>
          </a:xfrm>
          <a:prstGeom prst="rect">
            <a:avLst/>
          </a:prstGeom>
          <a:noFill/>
        </p:spPr>
        <p:txBody>
          <a:bodyPr wrap="none" rtlCol="0">
            <a:spAutoFit/>
          </a:bodyPr>
          <a:lstStyle/>
          <a:p>
            <a:r>
              <a:rPr lang="en-US" sz="2400" dirty="0">
                <a:latin typeface="Modern No. 20" panose="02070704070505020303" pitchFamily="18" charset="0"/>
              </a:rPr>
              <a:t>Trauma </a:t>
            </a:r>
          </a:p>
        </p:txBody>
      </p:sp>
      <p:sp>
        <p:nvSpPr>
          <p:cNvPr id="39" name="TextBox 38">
            <a:extLst>
              <a:ext uri="{FF2B5EF4-FFF2-40B4-BE49-F238E27FC236}">
                <a16:creationId xmlns:a16="http://schemas.microsoft.com/office/drawing/2014/main" id="{84C5A5AA-CA8C-7B0B-D218-B0290C9F2520}"/>
              </a:ext>
            </a:extLst>
          </p:cNvPr>
          <p:cNvSpPr txBox="1"/>
          <p:nvPr/>
        </p:nvSpPr>
        <p:spPr>
          <a:xfrm>
            <a:off x="13065070" y="5576987"/>
            <a:ext cx="1117614" cy="461665"/>
          </a:xfrm>
          <a:prstGeom prst="rect">
            <a:avLst/>
          </a:prstGeom>
          <a:noFill/>
        </p:spPr>
        <p:txBody>
          <a:bodyPr wrap="none" rtlCol="0">
            <a:spAutoFit/>
          </a:bodyPr>
          <a:lstStyle/>
          <a:p>
            <a:r>
              <a:rPr lang="en-US" sz="2400" dirty="0">
                <a:latin typeface="Modern No. 20" panose="02070704070505020303" pitchFamily="18" charset="0"/>
              </a:rPr>
              <a:t>Genetic</a:t>
            </a:r>
          </a:p>
        </p:txBody>
      </p:sp>
      <p:sp>
        <p:nvSpPr>
          <p:cNvPr id="40" name="TextBox 39">
            <a:extLst>
              <a:ext uri="{FF2B5EF4-FFF2-40B4-BE49-F238E27FC236}">
                <a16:creationId xmlns:a16="http://schemas.microsoft.com/office/drawing/2014/main" id="{0723F0E1-7DCA-4F40-B532-F796FB51A387}"/>
              </a:ext>
            </a:extLst>
          </p:cNvPr>
          <p:cNvSpPr txBox="1"/>
          <p:nvPr/>
        </p:nvSpPr>
        <p:spPr>
          <a:xfrm>
            <a:off x="16846098" y="5576987"/>
            <a:ext cx="1322798" cy="461665"/>
          </a:xfrm>
          <a:prstGeom prst="rect">
            <a:avLst/>
          </a:prstGeom>
          <a:noFill/>
        </p:spPr>
        <p:txBody>
          <a:bodyPr wrap="none" rtlCol="0">
            <a:spAutoFit/>
          </a:bodyPr>
          <a:lstStyle/>
          <a:p>
            <a:r>
              <a:rPr lang="en-US" sz="2400" dirty="0">
                <a:latin typeface="Modern No. 20" panose="02070704070505020303" pitchFamily="18" charset="0"/>
              </a:rPr>
              <a:t>Eruption</a:t>
            </a:r>
          </a:p>
        </p:txBody>
      </p:sp>
      <p:sp>
        <p:nvSpPr>
          <p:cNvPr id="27" name="TextBox 26">
            <a:extLst>
              <a:ext uri="{FF2B5EF4-FFF2-40B4-BE49-F238E27FC236}">
                <a16:creationId xmlns:a16="http://schemas.microsoft.com/office/drawing/2014/main" id="{49546876-2353-3782-423D-3750F97E2515}"/>
              </a:ext>
            </a:extLst>
          </p:cNvPr>
          <p:cNvSpPr txBox="1"/>
          <p:nvPr/>
        </p:nvSpPr>
        <p:spPr>
          <a:xfrm>
            <a:off x="4938234" y="2355241"/>
            <a:ext cx="5476628" cy="1938992"/>
          </a:xfrm>
          <a:prstGeom prst="rect">
            <a:avLst/>
          </a:prstGeom>
          <a:noFill/>
        </p:spPr>
        <p:txBody>
          <a:bodyPr wrap="square">
            <a:spAutoFit/>
          </a:bodyPr>
          <a:lstStyle/>
          <a:p>
            <a:r>
              <a:rPr lang="en-US" sz="2400" dirty="0">
                <a:latin typeface="Times New Roman" panose="02020603050405020304" pitchFamily="18" charset="0"/>
                <a:ea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rPr>
              <a:t>ny disruption in the</a:t>
            </a:r>
            <a:r>
              <a:rPr lang="en-US" sz="2400" spc="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continuity of the</a:t>
            </a:r>
            <a:r>
              <a:rPr lang="en-US" sz="2400" spc="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PDL caused by trauma can lead to the onset of the degenerative</a:t>
            </a:r>
            <a:r>
              <a:rPr lang="en-US" sz="2400" spc="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processes that will result in the fusion between tooth and bone.</a:t>
            </a:r>
            <a:endParaRPr lang="en-US" sz="2400" dirty="0"/>
          </a:p>
        </p:txBody>
      </p:sp>
    </p:spTree>
    <p:extLst>
      <p:ext uri="{BB962C8B-B14F-4D97-AF65-F5344CB8AC3E}">
        <p14:creationId xmlns:p14="http://schemas.microsoft.com/office/powerpoint/2010/main" val="1011224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81D9CAD-AC1C-3FD4-1C34-BC1887C5EEA1}"/>
              </a:ext>
            </a:extLst>
          </p:cNvPr>
          <p:cNvGrpSpPr/>
          <p:nvPr/>
        </p:nvGrpSpPr>
        <p:grpSpPr>
          <a:xfrm>
            <a:off x="-2653639" y="2043850"/>
            <a:ext cx="2490159" cy="3533137"/>
            <a:chOff x="4559293" y="1875015"/>
            <a:chExt cx="3073415" cy="4360684"/>
          </a:xfrm>
        </p:grpSpPr>
        <p:grpSp>
          <p:nvGrpSpPr>
            <p:cNvPr id="9" name="Group 8">
              <a:extLst>
                <a:ext uri="{FF2B5EF4-FFF2-40B4-BE49-F238E27FC236}">
                  <a16:creationId xmlns:a16="http://schemas.microsoft.com/office/drawing/2014/main" id="{309A09F5-B847-7E76-CEBF-C892899DAEF8}"/>
                </a:ext>
              </a:extLst>
            </p:cNvPr>
            <p:cNvGrpSpPr/>
            <p:nvPr/>
          </p:nvGrpSpPr>
          <p:grpSpPr>
            <a:xfrm>
              <a:off x="5984875" y="4849634"/>
              <a:ext cx="222250" cy="1386065"/>
              <a:chOff x="5984875" y="4982984"/>
              <a:chExt cx="222250" cy="1386065"/>
            </a:xfrm>
          </p:grpSpPr>
          <p:sp>
            <p:nvSpPr>
              <p:cNvPr id="7" name="Rectangle 6">
                <a:extLst>
                  <a:ext uri="{FF2B5EF4-FFF2-40B4-BE49-F238E27FC236}">
                    <a16:creationId xmlns:a16="http://schemas.microsoft.com/office/drawing/2014/main" id="{25DC6EF1-4EC8-A5B6-275F-EC0B673DDE38}"/>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0EE0C3F-8F54-8915-51E7-8AE365E310A1}"/>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12F1610A-EB47-D148-A327-389D102AE156}"/>
                </a:ext>
              </a:extLst>
            </p:cNvPr>
            <p:cNvGrpSpPr/>
            <p:nvPr/>
          </p:nvGrpSpPr>
          <p:grpSpPr>
            <a:xfrm>
              <a:off x="4559293" y="1875015"/>
              <a:ext cx="3073415" cy="3107970"/>
              <a:chOff x="4199254" y="1770426"/>
              <a:chExt cx="3073415" cy="3107970"/>
            </a:xfrm>
          </p:grpSpPr>
          <p:sp>
            <p:nvSpPr>
              <p:cNvPr id="2" name="Diamond 1">
                <a:extLst>
                  <a:ext uri="{FF2B5EF4-FFF2-40B4-BE49-F238E27FC236}">
                    <a16:creationId xmlns:a16="http://schemas.microsoft.com/office/drawing/2014/main" id="{5987ED18-AC63-62FF-5334-2B10923003C9}"/>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EC2FBB4B-9302-B465-1C29-731331846E6E}"/>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316C6A7B-35E5-FC17-D3BE-BB365B4BE71C}"/>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0813E3-8F46-1AEF-58C7-347516B60D34}"/>
              </a:ext>
            </a:extLst>
          </p:cNvPr>
          <p:cNvGrpSpPr/>
          <p:nvPr/>
        </p:nvGrpSpPr>
        <p:grpSpPr>
          <a:xfrm rot="16200000">
            <a:off x="1575663" y="1700530"/>
            <a:ext cx="2490159" cy="3533139"/>
            <a:chOff x="4559293" y="1875015"/>
            <a:chExt cx="3073415" cy="4360686"/>
          </a:xfrm>
        </p:grpSpPr>
        <p:grpSp>
          <p:nvGrpSpPr>
            <p:cNvPr id="12" name="Group 11">
              <a:extLst>
                <a:ext uri="{FF2B5EF4-FFF2-40B4-BE49-F238E27FC236}">
                  <a16:creationId xmlns:a16="http://schemas.microsoft.com/office/drawing/2014/main" id="{30DA8AE2-0B03-3074-CB31-03B04B1442F2}"/>
                </a:ext>
              </a:extLst>
            </p:cNvPr>
            <p:cNvGrpSpPr/>
            <p:nvPr/>
          </p:nvGrpSpPr>
          <p:grpSpPr>
            <a:xfrm>
              <a:off x="5984875" y="4849634"/>
              <a:ext cx="222250" cy="1386067"/>
              <a:chOff x="5984875" y="4982984"/>
              <a:chExt cx="222250" cy="1386067"/>
            </a:xfrm>
          </p:grpSpPr>
          <p:sp>
            <p:nvSpPr>
              <p:cNvPr id="17" name="Rectangle 16">
                <a:extLst>
                  <a:ext uri="{FF2B5EF4-FFF2-40B4-BE49-F238E27FC236}">
                    <a16:creationId xmlns:a16="http://schemas.microsoft.com/office/drawing/2014/main" id="{8F42C789-761B-7100-59FA-91D97DA308B1}"/>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CA0A057-3671-A43E-B315-FDF0D1FA9427}"/>
                  </a:ext>
                </a:extLst>
              </p:cNvPr>
              <p:cNvSpPr/>
              <p:nvPr/>
            </p:nvSpPr>
            <p:spPr>
              <a:xfrm>
                <a:off x="5984875" y="6146800"/>
                <a:ext cx="222250" cy="222251"/>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3097B00E-1A0A-4465-1E06-E40E7A73DB32}"/>
                </a:ext>
              </a:extLst>
            </p:cNvPr>
            <p:cNvGrpSpPr/>
            <p:nvPr/>
          </p:nvGrpSpPr>
          <p:grpSpPr>
            <a:xfrm>
              <a:off x="4559293" y="1875015"/>
              <a:ext cx="3073415" cy="3107970"/>
              <a:chOff x="4199254" y="1770426"/>
              <a:chExt cx="3073415" cy="3107970"/>
            </a:xfrm>
          </p:grpSpPr>
          <p:sp>
            <p:nvSpPr>
              <p:cNvPr id="15" name="Diamond 14">
                <a:extLst>
                  <a:ext uri="{FF2B5EF4-FFF2-40B4-BE49-F238E27FC236}">
                    <a16:creationId xmlns:a16="http://schemas.microsoft.com/office/drawing/2014/main" id="{C119638A-1664-D29D-6D7D-201A8F1902A5}"/>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306E1040-1FE6-867B-494A-186591F142AD}"/>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0C03C6EC-B518-3DC8-187B-043BC571C559}"/>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E203790-3892-EE52-4CA4-F7A58B1DAC9B}"/>
              </a:ext>
            </a:extLst>
          </p:cNvPr>
          <p:cNvGrpSpPr/>
          <p:nvPr/>
        </p:nvGrpSpPr>
        <p:grpSpPr>
          <a:xfrm>
            <a:off x="12329344" y="2043850"/>
            <a:ext cx="2490159" cy="3533137"/>
            <a:chOff x="4559293" y="1875015"/>
            <a:chExt cx="3073415" cy="4360684"/>
          </a:xfrm>
        </p:grpSpPr>
        <p:grpSp>
          <p:nvGrpSpPr>
            <p:cNvPr id="20" name="Group 19">
              <a:extLst>
                <a:ext uri="{FF2B5EF4-FFF2-40B4-BE49-F238E27FC236}">
                  <a16:creationId xmlns:a16="http://schemas.microsoft.com/office/drawing/2014/main" id="{6FA82F6A-3D7D-BF63-CCEA-DCECCECC4198}"/>
                </a:ext>
              </a:extLst>
            </p:cNvPr>
            <p:cNvGrpSpPr/>
            <p:nvPr/>
          </p:nvGrpSpPr>
          <p:grpSpPr>
            <a:xfrm>
              <a:off x="5984875" y="4849634"/>
              <a:ext cx="222250" cy="1386065"/>
              <a:chOff x="5984875" y="4982984"/>
              <a:chExt cx="222250" cy="1386065"/>
            </a:xfrm>
          </p:grpSpPr>
          <p:sp>
            <p:nvSpPr>
              <p:cNvPr id="25" name="Rectangle 24">
                <a:extLst>
                  <a:ext uri="{FF2B5EF4-FFF2-40B4-BE49-F238E27FC236}">
                    <a16:creationId xmlns:a16="http://schemas.microsoft.com/office/drawing/2014/main" id="{AEBADEC1-586E-6C55-24CC-66324F30657E}"/>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D3E250-6614-0147-1C10-F27705B759AD}"/>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CAAA7226-9646-5A03-6631-336CFB701D5E}"/>
                </a:ext>
              </a:extLst>
            </p:cNvPr>
            <p:cNvGrpSpPr/>
            <p:nvPr/>
          </p:nvGrpSpPr>
          <p:grpSpPr>
            <a:xfrm>
              <a:off x="4559293" y="1875015"/>
              <a:ext cx="3073415" cy="3107970"/>
              <a:chOff x="4199254" y="1770426"/>
              <a:chExt cx="3073415" cy="3107970"/>
            </a:xfrm>
          </p:grpSpPr>
          <p:sp>
            <p:nvSpPr>
              <p:cNvPr id="23" name="Diamond 22">
                <a:extLst>
                  <a:ext uri="{FF2B5EF4-FFF2-40B4-BE49-F238E27FC236}">
                    <a16:creationId xmlns:a16="http://schemas.microsoft.com/office/drawing/2014/main" id="{83E02AC2-A3D7-8DDA-DCC1-6F03AF6AC261}"/>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4A79064C-4F7F-5283-74CF-93B86750FDC0}"/>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5B1D175F-0647-476E-74AB-725BA51623FF}"/>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raphic 27" descr="DNA with solid fill">
            <a:extLst>
              <a:ext uri="{FF2B5EF4-FFF2-40B4-BE49-F238E27FC236}">
                <a16:creationId xmlns:a16="http://schemas.microsoft.com/office/drawing/2014/main" id="{8E0D4D1C-90B2-A743-F719-CEE4C4237258}"/>
              </a:ext>
            </a:extLst>
          </p:cNvPr>
          <p:cNvSpPr/>
          <p:nvPr/>
        </p:nvSpPr>
        <p:spPr>
          <a:xfrm rot="16200000">
            <a:off x="2066491" y="3006383"/>
            <a:ext cx="460716" cy="921433"/>
          </a:xfrm>
          <a:custGeom>
            <a:avLst/>
            <a:gdLst>
              <a:gd name="connsiteX0" fmla="*/ 460717 w 460716"/>
              <a:gd name="connsiteY0" fmla="*/ 460717 h 921433"/>
              <a:gd name="connsiteX1" fmla="*/ 296325 w 460716"/>
              <a:gd name="connsiteY1" fmla="*/ 230358 h 921433"/>
              <a:gd name="connsiteX2" fmla="*/ 460717 w 460716"/>
              <a:gd name="connsiteY2" fmla="*/ 0 h 921433"/>
              <a:gd name="connsiteX3" fmla="*/ 397892 w 460716"/>
              <a:gd name="connsiteY3" fmla="*/ 0 h 921433"/>
              <a:gd name="connsiteX4" fmla="*/ 389515 w 460716"/>
              <a:gd name="connsiteY4" fmla="*/ 52354 h 921433"/>
              <a:gd name="connsiteX5" fmla="*/ 71202 w 460716"/>
              <a:gd name="connsiteY5" fmla="*/ 52354 h 921433"/>
              <a:gd name="connsiteX6" fmla="*/ 62825 w 460716"/>
              <a:gd name="connsiteY6" fmla="*/ 0 h 921433"/>
              <a:gd name="connsiteX7" fmla="*/ 0 w 460716"/>
              <a:gd name="connsiteY7" fmla="*/ 0 h 921433"/>
              <a:gd name="connsiteX8" fmla="*/ 164392 w 460716"/>
              <a:gd name="connsiteY8" fmla="*/ 230358 h 921433"/>
              <a:gd name="connsiteX9" fmla="*/ 0 w 460716"/>
              <a:gd name="connsiteY9" fmla="*/ 460717 h 921433"/>
              <a:gd name="connsiteX10" fmla="*/ 164392 w 460716"/>
              <a:gd name="connsiteY10" fmla="*/ 692122 h 921433"/>
              <a:gd name="connsiteX11" fmla="*/ 0 w 460716"/>
              <a:gd name="connsiteY11" fmla="*/ 921433 h 921433"/>
              <a:gd name="connsiteX12" fmla="*/ 62825 w 460716"/>
              <a:gd name="connsiteY12" fmla="*/ 921433 h 921433"/>
              <a:gd name="connsiteX13" fmla="*/ 71202 w 460716"/>
              <a:gd name="connsiteY13" fmla="*/ 869079 h 921433"/>
              <a:gd name="connsiteX14" fmla="*/ 389515 w 460716"/>
              <a:gd name="connsiteY14" fmla="*/ 869079 h 921433"/>
              <a:gd name="connsiteX15" fmla="*/ 397892 w 460716"/>
              <a:gd name="connsiteY15" fmla="*/ 921433 h 921433"/>
              <a:gd name="connsiteX16" fmla="*/ 460717 w 460716"/>
              <a:gd name="connsiteY16" fmla="*/ 921433 h 921433"/>
              <a:gd name="connsiteX17" fmla="*/ 296325 w 460716"/>
              <a:gd name="connsiteY17" fmla="*/ 692122 h 921433"/>
              <a:gd name="connsiteX18" fmla="*/ 460717 w 460716"/>
              <a:gd name="connsiteY18" fmla="*/ 460717 h 921433"/>
              <a:gd name="connsiteX19" fmla="*/ 62825 w 460716"/>
              <a:gd name="connsiteY19" fmla="*/ 460717 h 921433"/>
              <a:gd name="connsiteX20" fmla="*/ 71202 w 460716"/>
              <a:gd name="connsiteY20" fmla="*/ 408363 h 921433"/>
              <a:gd name="connsiteX21" fmla="*/ 390562 w 460716"/>
              <a:gd name="connsiteY21" fmla="*/ 408363 h 921433"/>
              <a:gd name="connsiteX22" fmla="*/ 398939 w 460716"/>
              <a:gd name="connsiteY22" fmla="*/ 460717 h 921433"/>
              <a:gd name="connsiteX23" fmla="*/ 390562 w 460716"/>
              <a:gd name="connsiteY23" fmla="*/ 513071 h 921433"/>
              <a:gd name="connsiteX24" fmla="*/ 71202 w 460716"/>
              <a:gd name="connsiteY24" fmla="*/ 513071 h 921433"/>
              <a:gd name="connsiteX25" fmla="*/ 62825 w 460716"/>
              <a:gd name="connsiteY25" fmla="*/ 460717 h 921433"/>
              <a:gd name="connsiteX26" fmla="*/ 110991 w 460716"/>
              <a:gd name="connsiteY26" fmla="*/ 115179 h 921433"/>
              <a:gd name="connsiteX27" fmla="*/ 348679 w 460716"/>
              <a:gd name="connsiteY27" fmla="*/ 115179 h 921433"/>
              <a:gd name="connsiteX28" fmla="*/ 229311 w 460716"/>
              <a:gd name="connsiteY28" fmla="*/ 194758 h 921433"/>
              <a:gd name="connsiteX29" fmla="*/ 110991 w 460716"/>
              <a:gd name="connsiteY29" fmla="*/ 115179 h 921433"/>
              <a:gd name="connsiteX30" fmla="*/ 230358 w 460716"/>
              <a:gd name="connsiteY30" fmla="*/ 265959 h 921433"/>
              <a:gd name="connsiteX31" fmla="*/ 349726 w 460716"/>
              <a:gd name="connsiteY31" fmla="*/ 345538 h 921433"/>
              <a:gd name="connsiteX32" fmla="*/ 110991 w 460716"/>
              <a:gd name="connsiteY32" fmla="*/ 345538 h 921433"/>
              <a:gd name="connsiteX33" fmla="*/ 230358 w 460716"/>
              <a:gd name="connsiteY33" fmla="*/ 265959 h 921433"/>
              <a:gd name="connsiteX34" fmla="*/ 230358 w 460716"/>
              <a:gd name="connsiteY34" fmla="*/ 727723 h 921433"/>
              <a:gd name="connsiteX35" fmla="*/ 348679 w 460716"/>
              <a:gd name="connsiteY35" fmla="*/ 806254 h 921433"/>
              <a:gd name="connsiteX36" fmla="*/ 112038 w 460716"/>
              <a:gd name="connsiteY36" fmla="*/ 806254 h 921433"/>
              <a:gd name="connsiteX37" fmla="*/ 230358 w 460716"/>
              <a:gd name="connsiteY37" fmla="*/ 727723 h 921433"/>
              <a:gd name="connsiteX38" fmla="*/ 230358 w 460716"/>
              <a:gd name="connsiteY38" fmla="*/ 656521 h 921433"/>
              <a:gd name="connsiteX39" fmla="*/ 109944 w 460716"/>
              <a:gd name="connsiteY39" fmla="*/ 575896 h 921433"/>
              <a:gd name="connsiteX40" fmla="*/ 350773 w 460716"/>
              <a:gd name="connsiteY40" fmla="*/ 575896 h 921433"/>
              <a:gd name="connsiteX41" fmla="*/ 230358 w 460716"/>
              <a:gd name="connsiteY41" fmla="*/ 656521 h 92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0716" h="921433">
                <a:moveTo>
                  <a:pt x="460717" y="460717"/>
                </a:moveTo>
                <a:cubicBezTo>
                  <a:pt x="460717" y="341349"/>
                  <a:pt x="381138" y="278524"/>
                  <a:pt x="296325" y="230358"/>
                </a:cubicBezTo>
                <a:cubicBezTo>
                  <a:pt x="381138" y="181145"/>
                  <a:pt x="460717" y="119367"/>
                  <a:pt x="460717" y="0"/>
                </a:cubicBezTo>
                <a:lnTo>
                  <a:pt x="397892" y="0"/>
                </a:lnTo>
                <a:cubicBezTo>
                  <a:pt x="397892" y="18848"/>
                  <a:pt x="394750" y="36648"/>
                  <a:pt x="389515" y="52354"/>
                </a:cubicBezTo>
                <a:lnTo>
                  <a:pt x="71202" y="52354"/>
                </a:lnTo>
                <a:cubicBezTo>
                  <a:pt x="65966" y="36648"/>
                  <a:pt x="62825" y="18848"/>
                  <a:pt x="62825" y="0"/>
                </a:cubicBezTo>
                <a:lnTo>
                  <a:pt x="0" y="0"/>
                </a:lnTo>
                <a:cubicBezTo>
                  <a:pt x="0" y="119367"/>
                  <a:pt x="79578" y="181145"/>
                  <a:pt x="164392" y="230358"/>
                </a:cubicBezTo>
                <a:cubicBezTo>
                  <a:pt x="79578" y="278524"/>
                  <a:pt x="0" y="341349"/>
                  <a:pt x="0" y="460717"/>
                </a:cubicBezTo>
                <a:cubicBezTo>
                  <a:pt x="0" y="581131"/>
                  <a:pt x="79578" y="643956"/>
                  <a:pt x="164392" y="692122"/>
                </a:cubicBezTo>
                <a:cubicBezTo>
                  <a:pt x="79578" y="740288"/>
                  <a:pt x="0" y="802066"/>
                  <a:pt x="0" y="921433"/>
                </a:cubicBezTo>
                <a:lnTo>
                  <a:pt x="62825" y="921433"/>
                </a:lnTo>
                <a:cubicBezTo>
                  <a:pt x="62825" y="901539"/>
                  <a:pt x="65966" y="884785"/>
                  <a:pt x="71202" y="869079"/>
                </a:cubicBezTo>
                <a:lnTo>
                  <a:pt x="389515" y="869079"/>
                </a:lnTo>
                <a:cubicBezTo>
                  <a:pt x="394750" y="884785"/>
                  <a:pt x="397892" y="901539"/>
                  <a:pt x="397892" y="921433"/>
                </a:cubicBezTo>
                <a:lnTo>
                  <a:pt x="460717" y="921433"/>
                </a:lnTo>
                <a:cubicBezTo>
                  <a:pt x="460717" y="802066"/>
                  <a:pt x="381138" y="740288"/>
                  <a:pt x="296325" y="692122"/>
                </a:cubicBezTo>
                <a:cubicBezTo>
                  <a:pt x="381138" y="643956"/>
                  <a:pt x="460717" y="581131"/>
                  <a:pt x="460717" y="460717"/>
                </a:cubicBezTo>
                <a:close/>
                <a:moveTo>
                  <a:pt x="62825" y="460717"/>
                </a:moveTo>
                <a:cubicBezTo>
                  <a:pt x="62825" y="441869"/>
                  <a:pt x="65966" y="424069"/>
                  <a:pt x="71202" y="408363"/>
                </a:cubicBezTo>
                <a:lnTo>
                  <a:pt x="390562" y="408363"/>
                </a:lnTo>
                <a:cubicBezTo>
                  <a:pt x="395798" y="424069"/>
                  <a:pt x="398939" y="441869"/>
                  <a:pt x="398939" y="460717"/>
                </a:cubicBezTo>
                <a:cubicBezTo>
                  <a:pt x="398939" y="479564"/>
                  <a:pt x="395798" y="497365"/>
                  <a:pt x="390562" y="513071"/>
                </a:cubicBezTo>
                <a:lnTo>
                  <a:pt x="71202" y="513071"/>
                </a:lnTo>
                <a:cubicBezTo>
                  <a:pt x="65966" y="497365"/>
                  <a:pt x="62825" y="479564"/>
                  <a:pt x="62825" y="460717"/>
                </a:cubicBezTo>
                <a:close/>
                <a:moveTo>
                  <a:pt x="110991" y="115179"/>
                </a:moveTo>
                <a:lnTo>
                  <a:pt x="348679" y="115179"/>
                </a:lnTo>
                <a:cubicBezTo>
                  <a:pt x="318313" y="145545"/>
                  <a:pt x="275383" y="169628"/>
                  <a:pt x="229311" y="194758"/>
                </a:cubicBezTo>
                <a:cubicBezTo>
                  <a:pt x="184287" y="169628"/>
                  <a:pt x="141356" y="145545"/>
                  <a:pt x="110991" y="115179"/>
                </a:cubicBezTo>
                <a:close/>
                <a:moveTo>
                  <a:pt x="230358" y="265959"/>
                </a:moveTo>
                <a:cubicBezTo>
                  <a:pt x="276430" y="291089"/>
                  <a:pt x="319360" y="315172"/>
                  <a:pt x="349726" y="345538"/>
                </a:cubicBezTo>
                <a:lnTo>
                  <a:pt x="110991" y="345538"/>
                </a:lnTo>
                <a:cubicBezTo>
                  <a:pt x="141356" y="315172"/>
                  <a:pt x="184287" y="290042"/>
                  <a:pt x="230358" y="265959"/>
                </a:cubicBezTo>
                <a:close/>
                <a:moveTo>
                  <a:pt x="230358" y="727723"/>
                </a:moveTo>
                <a:cubicBezTo>
                  <a:pt x="276430" y="751806"/>
                  <a:pt x="318313" y="775889"/>
                  <a:pt x="348679" y="806254"/>
                </a:cubicBezTo>
                <a:lnTo>
                  <a:pt x="112038" y="806254"/>
                </a:lnTo>
                <a:cubicBezTo>
                  <a:pt x="142403" y="775889"/>
                  <a:pt x="184287" y="751806"/>
                  <a:pt x="230358" y="727723"/>
                </a:cubicBezTo>
                <a:close/>
                <a:moveTo>
                  <a:pt x="230358" y="656521"/>
                </a:moveTo>
                <a:cubicBezTo>
                  <a:pt x="183240" y="631391"/>
                  <a:pt x="140309" y="607308"/>
                  <a:pt x="109944" y="575896"/>
                </a:cubicBezTo>
                <a:lnTo>
                  <a:pt x="350773" y="575896"/>
                </a:lnTo>
                <a:cubicBezTo>
                  <a:pt x="320407" y="607308"/>
                  <a:pt x="277477" y="631391"/>
                  <a:pt x="230358" y="656521"/>
                </a:cubicBezTo>
                <a:close/>
              </a:path>
            </a:pathLst>
          </a:custGeom>
          <a:gradFill flip="none" rotWithShape="1">
            <a:gsLst>
              <a:gs pos="25000">
                <a:srgbClr val="2F5597"/>
              </a:gs>
              <a:gs pos="72000">
                <a:srgbClr val="00B0F0"/>
              </a:gs>
            </a:gsLst>
            <a:lin ang="5400000" scaled="1"/>
            <a:tileRect/>
          </a:gradFill>
          <a:ln w="10418" cap="flat">
            <a:noFill/>
            <a:prstDash val="solid"/>
            <a:miter/>
          </a:ln>
        </p:spPr>
        <p:txBody>
          <a:bodyPr rtlCol="0" anchor="ctr"/>
          <a:lstStyle/>
          <a:p>
            <a:endParaRPr lang="en-US" dirty="0"/>
          </a:p>
        </p:txBody>
      </p:sp>
      <p:sp>
        <p:nvSpPr>
          <p:cNvPr id="32" name="Graphic 30" descr="Sad face with solid fill with solid fill">
            <a:extLst>
              <a:ext uri="{FF2B5EF4-FFF2-40B4-BE49-F238E27FC236}">
                <a16:creationId xmlns:a16="http://schemas.microsoft.com/office/drawing/2014/main" id="{0D367D53-D78A-A37E-DACD-68CEAB06E169}"/>
              </a:ext>
            </a:extLst>
          </p:cNvPr>
          <p:cNvSpPr/>
          <p:nvPr/>
        </p:nvSpPr>
        <p:spPr>
          <a:xfrm>
            <a:off x="-1873091" y="2831524"/>
            <a:ext cx="954757" cy="954757"/>
          </a:xfrm>
          <a:custGeom>
            <a:avLst/>
            <a:gdLst>
              <a:gd name="connsiteX0" fmla="*/ 477379 w 954757"/>
              <a:gd name="connsiteY0" fmla="*/ 0 h 954757"/>
              <a:gd name="connsiteX1" fmla="*/ 0 w 954757"/>
              <a:gd name="connsiteY1" fmla="*/ 477379 h 954757"/>
              <a:gd name="connsiteX2" fmla="*/ 477379 w 954757"/>
              <a:gd name="connsiteY2" fmla="*/ 954757 h 954757"/>
              <a:gd name="connsiteX3" fmla="*/ 954757 w 954757"/>
              <a:gd name="connsiteY3" fmla="*/ 477379 h 954757"/>
              <a:gd name="connsiteX4" fmla="*/ 477379 w 954757"/>
              <a:gd name="connsiteY4" fmla="*/ 0 h 954757"/>
              <a:gd name="connsiteX5" fmla="*/ 201002 w 954757"/>
              <a:gd name="connsiteY5" fmla="*/ 402003 h 954757"/>
              <a:gd name="connsiteX6" fmla="*/ 276377 w 954757"/>
              <a:gd name="connsiteY6" fmla="*/ 326627 h 954757"/>
              <a:gd name="connsiteX7" fmla="*/ 351753 w 954757"/>
              <a:gd name="connsiteY7" fmla="*/ 402003 h 954757"/>
              <a:gd name="connsiteX8" fmla="*/ 276377 w 954757"/>
              <a:gd name="connsiteY8" fmla="*/ 477379 h 954757"/>
              <a:gd name="connsiteX9" fmla="*/ 201002 w 954757"/>
              <a:gd name="connsiteY9" fmla="*/ 402003 h 954757"/>
              <a:gd name="connsiteX10" fmla="*/ 706018 w 954757"/>
              <a:gd name="connsiteY10" fmla="*/ 766318 h 954757"/>
              <a:gd name="connsiteX11" fmla="*/ 685918 w 954757"/>
              <a:gd name="connsiteY11" fmla="*/ 756268 h 954757"/>
              <a:gd name="connsiteX12" fmla="*/ 477379 w 954757"/>
              <a:gd name="connsiteY12" fmla="*/ 654511 h 954757"/>
              <a:gd name="connsiteX13" fmla="*/ 268840 w 954757"/>
              <a:gd name="connsiteY13" fmla="*/ 756268 h 954757"/>
              <a:gd name="connsiteX14" fmla="*/ 248739 w 954757"/>
              <a:gd name="connsiteY14" fmla="*/ 766318 h 954757"/>
              <a:gd name="connsiteX15" fmla="*/ 223614 w 954757"/>
              <a:gd name="connsiteY15" fmla="*/ 741193 h 954757"/>
              <a:gd name="connsiteX16" fmla="*/ 228639 w 954757"/>
              <a:gd name="connsiteY16" fmla="*/ 726118 h 954757"/>
              <a:gd name="connsiteX17" fmla="*/ 477379 w 954757"/>
              <a:gd name="connsiteY17" fmla="*/ 603005 h 954757"/>
              <a:gd name="connsiteX18" fmla="*/ 726118 w 954757"/>
              <a:gd name="connsiteY18" fmla="*/ 726118 h 954757"/>
              <a:gd name="connsiteX19" fmla="*/ 731143 w 954757"/>
              <a:gd name="connsiteY19" fmla="*/ 741193 h 954757"/>
              <a:gd name="connsiteX20" fmla="*/ 706018 w 954757"/>
              <a:gd name="connsiteY20" fmla="*/ 766318 h 954757"/>
              <a:gd name="connsiteX21" fmla="*/ 678380 w 954757"/>
              <a:gd name="connsiteY21" fmla="*/ 477379 h 954757"/>
              <a:gd name="connsiteX22" fmla="*/ 603005 w 954757"/>
              <a:gd name="connsiteY22" fmla="*/ 402003 h 954757"/>
              <a:gd name="connsiteX23" fmla="*/ 678380 w 954757"/>
              <a:gd name="connsiteY23" fmla="*/ 326627 h 954757"/>
              <a:gd name="connsiteX24" fmla="*/ 753756 w 954757"/>
              <a:gd name="connsiteY24" fmla="*/ 402003 h 954757"/>
              <a:gd name="connsiteX25" fmla="*/ 678380 w 954757"/>
              <a:gd name="connsiteY25" fmla="*/ 477379 h 95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4757" h="954757">
                <a:moveTo>
                  <a:pt x="477379" y="0"/>
                </a:moveTo>
                <a:cubicBezTo>
                  <a:pt x="213564" y="0"/>
                  <a:pt x="0" y="213564"/>
                  <a:pt x="0" y="477379"/>
                </a:cubicBezTo>
                <a:cubicBezTo>
                  <a:pt x="0" y="741193"/>
                  <a:pt x="213564" y="954757"/>
                  <a:pt x="477379" y="954757"/>
                </a:cubicBezTo>
                <a:cubicBezTo>
                  <a:pt x="741193" y="954757"/>
                  <a:pt x="954757" y="741193"/>
                  <a:pt x="954757" y="477379"/>
                </a:cubicBezTo>
                <a:cubicBezTo>
                  <a:pt x="954757" y="213564"/>
                  <a:pt x="741193" y="0"/>
                  <a:pt x="477379" y="0"/>
                </a:cubicBezTo>
                <a:close/>
                <a:moveTo>
                  <a:pt x="201002" y="402003"/>
                </a:moveTo>
                <a:cubicBezTo>
                  <a:pt x="201002" y="360546"/>
                  <a:pt x="234921" y="326627"/>
                  <a:pt x="276377" y="326627"/>
                </a:cubicBezTo>
                <a:cubicBezTo>
                  <a:pt x="317834" y="326627"/>
                  <a:pt x="351753" y="360546"/>
                  <a:pt x="351753" y="402003"/>
                </a:cubicBezTo>
                <a:cubicBezTo>
                  <a:pt x="351753" y="443460"/>
                  <a:pt x="317834" y="477379"/>
                  <a:pt x="276377" y="477379"/>
                </a:cubicBezTo>
                <a:cubicBezTo>
                  <a:pt x="234921" y="477379"/>
                  <a:pt x="201002" y="443460"/>
                  <a:pt x="201002" y="402003"/>
                </a:cubicBezTo>
                <a:close/>
                <a:moveTo>
                  <a:pt x="706018" y="766318"/>
                </a:moveTo>
                <a:cubicBezTo>
                  <a:pt x="697224" y="766318"/>
                  <a:pt x="689686" y="762549"/>
                  <a:pt x="685918" y="756268"/>
                </a:cubicBezTo>
                <a:cubicBezTo>
                  <a:pt x="638180" y="693455"/>
                  <a:pt x="562804" y="654511"/>
                  <a:pt x="477379" y="654511"/>
                </a:cubicBezTo>
                <a:cubicBezTo>
                  <a:pt x="391953" y="654511"/>
                  <a:pt x="317834" y="693455"/>
                  <a:pt x="268840" y="756268"/>
                </a:cubicBezTo>
                <a:cubicBezTo>
                  <a:pt x="263814" y="762549"/>
                  <a:pt x="256277" y="766318"/>
                  <a:pt x="248739" y="766318"/>
                </a:cubicBezTo>
                <a:cubicBezTo>
                  <a:pt x="234921" y="766318"/>
                  <a:pt x="223614" y="755012"/>
                  <a:pt x="223614" y="741193"/>
                </a:cubicBezTo>
                <a:cubicBezTo>
                  <a:pt x="223614" y="736168"/>
                  <a:pt x="224870" y="731143"/>
                  <a:pt x="228639" y="726118"/>
                </a:cubicBezTo>
                <a:cubicBezTo>
                  <a:pt x="286427" y="650742"/>
                  <a:pt x="375622" y="603005"/>
                  <a:pt x="477379" y="603005"/>
                </a:cubicBezTo>
                <a:cubicBezTo>
                  <a:pt x="579136" y="603005"/>
                  <a:pt x="668330" y="650742"/>
                  <a:pt x="726118" y="726118"/>
                </a:cubicBezTo>
                <a:cubicBezTo>
                  <a:pt x="728630" y="729887"/>
                  <a:pt x="731143" y="734912"/>
                  <a:pt x="731143" y="741193"/>
                </a:cubicBezTo>
                <a:cubicBezTo>
                  <a:pt x="731143" y="755012"/>
                  <a:pt x="719837" y="766318"/>
                  <a:pt x="706018" y="766318"/>
                </a:cubicBezTo>
                <a:close/>
                <a:moveTo>
                  <a:pt x="678380" y="477379"/>
                </a:moveTo>
                <a:cubicBezTo>
                  <a:pt x="636924" y="477379"/>
                  <a:pt x="603005" y="443460"/>
                  <a:pt x="603005" y="402003"/>
                </a:cubicBezTo>
                <a:cubicBezTo>
                  <a:pt x="603005" y="360546"/>
                  <a:pt x="636924" y="326627"/>
                  <a:pt x="678380" y="326627"/>
                </a:cubicBezTo>
                <a:cubicBezTo>
                  <a:pt x="719837" y="326627"/>
                  <a:pt x="753756" y="360546"/>
                  <a:pt x="753756" y="402003"/>
                </a:cubicBezTo>
                <a:cubicBezTo>
                  <a:pt x="753756" y="443460"/>
                  <a:pt x="719837" y="477379"/>
                  <a:pt x="678380" y="477379"/>
                </a:cubicBezTo>
                <a:close/>
              </a:path>
            </a:pathLst>
          </a:custGeom>
          <a:gradFill flip="none" rotWithShape="1">
            <a:gsLst>
              <a:gs pos="25000">
                <a:srgbClr val="2F5597"/>
              </a:gs>
              <a:gs pos="72000">
                <a:srgbClr val="00B0F0"/>
              </a:gs>
            </a:gsLst>
            <a:lin ang="5400000" scaled="1"/>
            <a:tileRect/>
          </a:gradFill>
          <a:ln w="12502" cap="flat">
            <a:noFill/>
            <a:prstDash val="solid"/>
            <a:miter/>
          </a:ln>
        </p:spPr>
        <p:txBody>
          <a:bodyPr rtlCol="0" anchor="ctr"/>
          <a:lstStyle/>
          <a:p>
            <a:endParaRPr lang="en-US"/>
          </a:p>
        </p:txBody>
      </p:sp>
      <p:sp>
        <p:nvSpPr>
          <p:cNvPr id="35" name="Graphic 33" descr="Arrow: Clockwise curve with solid fill">
            <a:extLst>
              <a:ext uri="{FF2B5EF4-FFF2-40B4-BE49-F238E27FC236}">
                <a16:creationId xmlns:a16="http://schemas.microsoft.com/office/drawing/2014/main" id="{221649FB-E1D2-4DBC-28B3-2481F805DBE7}"/>
              </a:ext>
            </a:extLst>
          </p:cNvPr>
          <p:cNvSpPr/>
          <p:nvPr/>
        </p:nvSpPr>
        <p:spPr>
          <a:xfrm>
            <a:off x="13236014" y="2939138"/>
            <a:ext cx="682870" cy="871281"/>
          </a:xfrm>
          <a:custGeom>
            <a:avLst/>
            <a:gdLst>
              <a:gd name="connsiteX0" fmla="*/ 682871 w 682870"/>
              <a:gd name="connsiteY0" fmla="*/ 871281 h 871281"/>
              <a:gd name="connsiteX1" fmla="*/ 400304 w 682870"/>
              <a:gd name="connsiteY1" fmla="*/ 282600 h 871281"/>
              <a:gd name="connsiteX2" fmla="*/ 565135 w 682870"/>
              <a:gd name="connsiteY2" fmla="*/ 282600 h 871281"/>
              <a:gd name="connsiteX3" fmla="*/ 282567 w 682870"/>
              <a:gd name="connsiteY3" fmla="*/ 32 h 871281"/>
              <a:gd name="connsiteX4" fmla="*/ 0 w 682870"/>
              <a:gd name="connsiteY4" fmla="*/ 282600 h 871281"/>
              <a:gd name="connsiteX5" fmla="*/ 153057 w 682870"/>
              <a:gd name="connsiteY5" fmla="*/ 282600 h 871281"/>
              <a:gd name="connsiteX6" fmla="*/ 682871 w 682870"/>
              <a:gd name="connsiteY6" fmla="*/ 871281 h 8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0" h="871281">
                <a:moveTo>
                  <a:pt x="682871" y="871281"/>
                </a:moveTo>
                <a:cubicBezTo>
                  <a:pt x="682871" y="871281"/>
                  <a:pt x="400304" y="782979"/>
                  <a:pt x="400304" y="282600"/>
                </a:cubicBezTo>
                <a:lnTo>
                  <a:pt x="565135" y="282600"/>
                </a:lnTo>
                <a:lnTo>
                  <a:pt x="282567" y="32"/>
                </a:lnTo>
                <a:cubicBezTo>
                  <a:pt x="282567" y="-3500"/>
                  <a:pt x="0" y="282600"/>
                  <a:pt x="0" y="282600"/>
                </a:cubicBezTo>
                <a:lnTo>
                  <a:pt x="153057" y="282600"/>
                </a:lnTo>
                <a:cubicBezTo>
                  <a:pt x="153057" y="283777"/>
                  <a:pt x="196620" y="760609"/>
                  <a:pt x="682871" y="871281"/>
                </a:cubicBezTo>
                <a:close/>
              </a:path>
            </a:pathLst>
          </a:custGeom>
          <a:gradFill flip="none" rotWithShape="1">
            <a:gsLst>
              <a:gs pos="25000">
                <a:srgbClr val="2F5597"/>
              </a:gs>
              <a:gs pos="72000">
                <a:srgbClr val="00B0F0"/>
              </a:gs>
            </a:gsLst>
            <a:lin ang="5400000" scaled="1"/>
            <a:tileRect/>
          </a:gradFill>
          <a:ln w="11708" cap="flat">
            <a:noFill/>
            <a:prstDash val="solid"/>
            <a:miter/>
          </a:ln>
        </p:spPr>
        <p:txBody>
          <a:bodyPr rtlCol="0" anchor="ctr"/>
          <a:lstStyle/>
          <a:p>
            <a:endParaRPr lang="en-US"/>
          </a:p>
        </p:txBody>
      </p:sp>
      <p:sp>
        <p:nvSpPr>
          <p:cNvPr id="36" name="TextBox 35">
            <a:extLst>
              <a:ext uri="{FF2B5EF4-FFF2-40B4-BE49-F238E27FC236}">
                <a16:creationId xmlns:a16="http://schemas.microsoft.com/office/drawing/2014/main" id="{11718EE9-7E23-705D-CD7A-6327FA75AEC1}"/>
              </a:ext>
            </a:extLst>
          </p:cNvPr>
          <p:cNvSpPr txBox="1"/>
          <p:nvPr/>
        </p:nvSpPr>
        <p:spPr>
          <a:xfrm>
            <a:off x="4333475" y="277962"/>
            <a:ext cx="3525050" cy="1200329"/>
          </a:xfrm>
          <a:prstGeom prst="rect">
            <a:avLst/>
          </a:prstGeom>
          <a:noFill/>
        </p:spPr>
        <p:txBody>
          <a:bodyPr wrap="square" rtlCol="0">
            <a:spAutoFit/>
          </a:bodyPr>
          <a:lstStyle/>
          <a:p>
            <a:r>
              <a:rPr lang="en-US" sz="7200" dirty="0">
                <a:gradFill>
                  <a:gsLst>
                    <a:gs pos="19000">
                      <a:srgbClr val="2F5597"/>
                    </a:gs>
                    <a:gs pos="65000">
                      <a:srgbClr val="00B0F0"/>
                    </a:gs>
                  </a:gsLst>
                  <a:lin ang="5400000" scaled="1"/>
                </a:gradFill>
                <a:latin typeface="Impact" panose="020B0806030902050204" pitchFamily="34" charset="0"/>
              </a:rPr>
              <a:t>ETIOLOGY</a:t>
            </a:r>
          </a:p>
        </p:txBody>
      </p:sp>
      <p:sp>
        <p:nvSpPr>
          <p:cNvPr id="37" name="TextBox 36">
            <a:extLst>
              <a:ext uri="{FF2B5EF4-FFF2-40B4-BE49-F238E27FC236}">
                <a16:creationId xmlns:a16="http://schemas.microsoft.com/office/drawing/2014/main" id="{68D04115-85A9-56B3-D75A-D6937B117114}"/>
              </a:ext>
            </a:extLst>
          </p:cNvPr>
          <p:cNvSpPr txBox="1"/>
          <p:nvPr/>
        </p:nvSpPr>
        <p:spPr>
          <a:xfrm>
            <a:off x="3279362" y="1323292"/>
            <a:ext cx="5633273" cy="523220"/>
          </a:xfrm>
          <a:prstGeom prst="rect">
            <a:avLst/>
          </a:prstGeom>
          <a:noFill/>
        </p:spPr>
        <p:txBody>
          <a:bodyPr wrap="none" rtlCol="0">
            <a:spAutoFit/>
          </a:bodyPr>
          <a:lstStyle/>
          <a:p>
            <a:r>
              <a:rPr lang="en-US" sz="2800" spc="600" dirty="0">
                <a:latin typeface="Modern No. 20" panose="02070704070505020303" pitchFamily="18" charset="0"/>
              </a:rPr>
              <a:t>There are three theories </a:t>
            </a:r>
          </a:p>
        </p:txBody>
      </p:sp>
      <p:sp>
        <p:nvSpPr>
          <p:cNvPr id="38" name="TextBox 37">
            <a:extLst>
              <a:ext uri="{FF2B5EF4-FFF2-40B4-BE49-F238E27FC236}">
                <a16:creationId xmlns:a16="http://schemas.microsoft.com/office/drawing/2014/main" id="{C7E7D140-C34D-A2D7-CAAC-0DCCD303760B}"/>
              </a:ext>
            </a:extLst>
          </p:cNvPr>
          <p:cNvSpPr txBox="1"/>
          <p:nvPr/>
        </p:nvSpPr>
        <p:spPr>
          <a:xfrm>
            <a:off x="-2032289" y="5576987"/>
            <a:ext cx="1247457" cy="461665"/>
          </a:xfrm>
          <a:prstGeom prst="rect">
            <a:avLst/>
          </a:prstGeom>
          <a:noFill/>
        </p:spPr>
        <p:txBody>
          <a:bodyPr wrap="none" rtlCol="0">
            <a:spAutoFit/>
          </a:bodyPr>
          <a:lstStyle/>
          <a:p>
            <a:r>
              <a:rPr lang="en-US" sz="2400" dirty="0">
                <a:latin typeface="Modern No. 20" panose="02070704070505020303" pitchFamily="18" charset="0"/>
              </a:rPr>
              <a:t>Trauma </a:t>
            </a:r>
          </a:p>
        </p:txBody>
      </p:sp>
      <p:sp>
        <p:nvSpPr>
          <p:cNvPr id="39" name="TextBox 38">
            <a:extLst>
              <a:ext uri="{FF2B5EF4-FFF2-40B4-BE49-F238E27FC236}">
                <a16:creationId xmlns:a16="http://schemas.microsoft.com/office/drawing/2014/main" id="{84C5A5AA-CA8C-7B0B-D218-B0290C9F2520}"/>
              </a:ext>
            </a:extLst>
          </p:cNvPr>
          <p:cNvSpPr txBox="1"/>
          <p:nvPr/>
        </p:nvSpPr>
        <p:spPr>
          <a:xfrm>
            <a:off x="3656220" y="3017511"/>
            <a:ext cx="1117614" cy="461665"/>
          </a:xfrm>
          <a:prstGeom prst="rect">
            <a:avLst/>
          </a:prstGeom>
          <a:noFill/>
        </p:spPr>
        <p:txBody>
          <a:bodyPr wrap="none" rtlCol="0">
            <a:spAutoFit/>
          </a:bodyPr>
          <a:lstStyle/>
          <a:p>
            <a:r>
              <a:rPr lang="en-US" sz="2400" dirty="0">
                <a:latin typeface="Modern No. 20" panose="02070704070505020303" pitchFamily="18" charset="0"/>
              </a:rPr>
              <a:t>Genetic</a:t>
            </a:r>
          </a:p>
        </p:txBody>
      </p:sp>
      <p:sp>
        <p:nvSpPr>
          <p:cNvPr id="40" name="TextBox 39">
            <a:extLst>
              <a:ext uri="{FF2B5EF4-FFF2-40B4-BE49-F238E27FC236}">
                <a16:creationId xmlns:a16="http://schemas.microsoft.com/office/drawing/2014/main" id="{0723F0E1-7DCA-4F40-B532-F796FB51A387}"/>
              </a:ext>
            </a:extLst>
          </p:cNvPr>
          <p:cNvSpPr txBox="1"/>
          <p:nvPr/>
        </p:nvSpPr>
        <p:spPr>
          <a:xfrm>
            <a:off x="12943934" y="5576987"/>
            <a:ext cx="1322798" cy="461665"/>
          </a:xfrm>
          <a:prstGeom prst="rect">
            <a:avLst/>
          </a:prstGeom>
          <a:noFill/>
        </p:spPr>
        <p:txBody>
          <a:bodyPr wrap="none" rtlCol="0">
            <a:spAutoFit/>
          </a:bodyPr>
          <a:lstStyle/>
          <a:p>
            <a:r>
              <a:rPr lang="en-US" sz="2400" dirty="0">
                <a:latin typeface="Modern No. 20" panose="02070704070505020303" pitchFamily="18" charset="0"/>
              </a:rPr>
              <a:t>Eruption</a:t>
            </a:r>
          </a:p>
        </p:txBody>
      </p:sp>
      <p:sp>
        <p:nvSpPr>
          <p:cNvPr id="27" name="TextBox 26">
            <a:extLst>
              <a:ext uri="{FF2B5EF4-FFF2-40B4-BE49-F238E27FC236}">
                <a16:creationId xmlns:a16="http://schemas.microsoft.com/office/drawing/2014/main" id="{007302A3-E7A0-D881-57E5-DF34EDA8A0D5}"/>
              </a:ext>
            </a:extLst>
          </p:cNvPr>
          <p:cNvSpPr txBox="1"/>
          <p:nvPr/>
        </p:nvSpPr>
        <p:spPr>
          <a:xfrm>
            <a:off x="4983174" y="2894361"/>
            <a:ext cx="5092797" cy="1200329"/>
          </a:xfrm>
          <a:prstGeom prst="rect">
            <a:avLst/>
          </a:prstGeom>
          <a:noFill/>
        </p:spPr>
        <p:txBody>
          <a:bodyPr wrap="square">
            <a:spAutoFit/>
          </a:bodyPr>
          <a:lstStyle/>
          <a:p>
            <a:r>
              <a:rPr lang="en-US" sz="2400" dirty="0">
                <a:latin typeface="Times New Roman" panose="02020603050405020304" pitchFamily="18" charset="0"/>
                <a:ea typeface="Times New Roman" panose="02020603050405020304" pitchFamily="18" charset="0"/>
              </a:rPr>
              <a:t>T</a:t>
            </a:r>
            <a:r>
              <a:rPr lang="en-US" sz="2400" dirty="0">
                <a:effectLst/>
                <a:latin typeface="Times New Roman" panose="02020603050405020304" pitchFamily="18" charset="0"/>
                <a:ea typeface="Times New Roman" panose="02020603050405020304" pitchFamily="18" charset="0"/>
              </a:rPr>
              <a:t>he second theory</a:t>
            </a:r>
            <a:r>
              <a:rPr lang="en-US" sz="2400" spc="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focuses on genetic factors; however, so far, no responsible genes have been</a:t>
            </a:r>
            <a:r>
              <a:rPr lang="en-US" sz="2400" spc="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identiﬁed.</a:t>
            </a:r>
            <a:endParaRPr lang="en-US" sz="2400" dirty="0"/>
          </a:p>
        </p:txBody>
      </p:sp>
    </p:spTree>
    <p:extLst>
      <p:ext uri="{BB962C8B-B14F-4D97-AF65-F5344CB8AC3E}">
        <p14:creationId xmlns:p14="http://schemas.microsoft.com/office/powerpoint/2010/main" val="33476145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1B95EB-6050-FBEA-D223-A23A5FEFAE54}"/>
              </a:ext>
            </a:extLst>
          </p:cNvPr>
          <p:cNvGrpSpPr/>
          <p:nvPr/>
        </p:nvGrpSpPr>
        <p:grpSpPr>
          <a:xfrm>
            <a:off x="1316381" y="547387"/>
            <a:ext cx="6130356" cy="5751378"/>
            <a:chOff x="1316381" y="547387"/>
            <a:chExt cx="6130356" cy="5751378"/>
          </a:xfrm>
        </p:grpSpPr>
        <p:sp>
          <p:nvSpPr>
            <p:cNvPr id="3" name="Freeform: Shape 2">
              <a:extLst>
                <a:ext uri="{FF2B5EF4-FFF2-40B4-BE49-F238E27FC236}">
                  <a16:creationId xmlns:a16="http://schemas.microsoft.com/office/drawing/2014/main" id="{2932060D-D6CD-13C3-0355-19F214C07A98}"/>
                </a:ext>
              </a:extLst>
            </p:cNvPr>
            <p:cNvSpPr/>
            <p:nvPr/>
          </p:nvSpPr>
          <p:spPr>
            <a:xfrm>
              <a:off x="1316381" y="614284"/>
              <a:ext cx="3236237" cy="3127332"/>
            </a:xfrm>
            <a:custGeom>
              <a:avLst/>
              <a:gdLst>
                <a:gd name="connsiteX0" fmla="*/ 0 w 3127332"/>
                <a:gd name="connsiteY0" fmla="*/ 1563666 h 3127332"/>
                <a:gd name="connsiteX1" fmla="*/ 1563666 w 3127332"/>
                <a:gd name="connsiteY1" fmla="*/ 0 h 3127332"/>
                <a:gd name="connsiteX2" fmla="*/ 3127332 w 3127332"/>
                <a:gd name="connsiteY2" fmla="*/ 1563666 h 3127332"/>
                <a:gd name="connsiteX3" fmla="*/ 1563666 w 3127332"/>
                <a:gd name="connsiteY3" fmla="*/ 3127332 h 3127332"/>
                <a:gd name="connsiteX4" fmla="*/ 0 w 3127332"/>
                <a:gd name="connsiteY4" fmla="*/ 1563666 h 3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332" h="3127332">
                  <a:moveTo>
                    <a:pt x="0" y="1563666"/>
                  </a:moveTo>
                  <a:cubicBezTo>
                    <a:pt x="0" y="700077"/>
                    <a:pt x="700077" y="0"/>
                    <a:pt x="1563666" y="0"/>
                  </a:cubicBezTo>
                  <a:cubicBezTo>
                    <a:pt x="2427255" y="0"/>
                    <a:pt x="3127332" y="700077"/>
                    <a:pt x="3127332" y="1563666"/>
                  </a:cubicBezTo>
                  <a:cubicBezTo>
                    <a:pt x="3127332" y="2427255"/>
                    <a:pt x="2427255" y="3127332"/>
                    <a:pt x="1563666" y="3127332"/>
                  </a:cubicBezTo>
                  <a:cubicBezTo>
                    <a:pt x="700077" y="3127332"/>
                    <a:pt x="0" y="2427255"/>
                    <a:pt x="0" y="1563666"/>
                  </a:cubicBezTo>
                  <a:close/>
                </a:path>
              </a:pathLst>
            </a:custGeom>
            <a:solidFill>
              <a:srgbClr val="2F5597">
                <a:alpha val="47000"/>
              </a:srgb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22757" tIns="522757" rIns="522757" bIns="522757" numCol="1" spcCol="1270" anchor="ctr" anchorCtr="0">
              <a:noAutofit/>
            </a:bodyPr>
            <a:lstStyle/>
            <a:p>
              <a:pPr marL="0" lvl="0" indent="0" algn="ctr" defTabSz="2266950">
                <a:lnSpc>
                  <a:spcPct val="90000"/>
                </a:lnSpc>
                <a:spcBef>
                  <a:spcPct val="0"/>
                </a:spcBef>
                <a:spcAft>
                  <a:spcPct val="35000"/>
                </a:spcAft>
                <a:buNone/>
              </a:pPr>
              <a:r>
                <a:rPr lang="en-GB" sz="48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Contents</a:t>
              </a:r>
              <a:endParaRPr lang="en-US" sz="48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D66DE2E8-7BE7-BD75-B67F-296926A40D49}"/>
                </a:ext>
              </a:extLst>
            </p:cNvPr>
            <p:cNvSpPr/>
            <p:nvPr/>
          </p:nvSpPr>
          <p:spPr>
            <a:xfrm rot="21087239">
              <a:off x="4679118" y="1512875"/>
              <a:ext cx="355271" cy="768791"/>
            </a:xfrm>
            <a:custGeom>
              <a:avLst/>
              <a:gdLst>
                <a:gd name="connsiteX0" fmla="*/ 0 w 355271"/>
                <a:gd name="connsiteY0" fmla="*/ 153758 h 768791"/>
                <a:gd name="connsiteX1" fmla="*/ 177636 w 355271"/>
                <a:gd name="connsiteY1" fmla="*/ 153758 h 768791"/>
                <a:gd name="connsiteX2" fmla="*/ 177636 w 355271"/>
                <a:gd name="connsiteY2" fmla="*/ 0 h 768791"/>
                <a:gd name="connsiteX3" fmla="*/ 355271 w 355271"/>
                <a:gd name="connsiteY3" fmla="*/ 384396 h 768791"/>
                <a:gd name="connsiteX4" fmla="*/ 177636 w 355271"/>
                <a:gd name="connsiteY4" fmla="*/ 768791 h 768791"/>
                <a:gd name="connsiteX5" fmla="*/ 177636 w 355271"/>
                <a:gd name="connsiteY5" fmla="*/ 615033 h 768791"/>
                <a:gd name="connsiteX6" fmla="*/ 0 w 355271"/>
                <a:gd name="connsiteY6" fmla="*/ 615033 h 768791"/>
                <a:gd name="connsiteX7" fmla="*/ 0 w 355271"/>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271" h="768791">
                  <a:moveTo>
                    <a:pt x="0" y="153758"/>
                  </a:moveTo>
                  <a:lnTo>
                    <a:pt x="177636" y="153758"/>
                  </a:lnTo>
                  <a:lnTo>
                    <a:pt x="177636" y="0"/>
                  </a:lnTo>
                  <a:lnTo>
                    <a:pt x="355271" y="384396"/>
                  </a:lnTo>
                  <a:lnTo>
                    <a:pt x="177636" y="768791"/>
                  </a:lnTo>
                  <a:lnTo>
                    <a:pt x="177636"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0" tIns="153757" rIns="106580"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5" name="Freeform: Shape 4">
              <a:extLst>
                <a:ext uri="{FF2B5EF4-FFF2-40B4-BE49-F238E27FC236}">
                  <a16:creationId xmlns:a16="http://schemas.microsoft.com/office/drawing/2014/main" id="{0D38EC82-9E1E-31BB-F072-0FFC753E1706}"/>
                </a:ext>
              </a:extLst>
            </p:cNvPr>
            <p:cNvSpPr/>
            <p:nvPr/>
          </p:nvSpPr>
          <p:spPr>
            <a:xfrm>
              <a:off x="5185585" y="547387"/>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2">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Definition of dental ankylosis</a:t>
              </a:r>
            </a:p>
          </p:txBody>
        </p:sp>
        <p:sp>
          <p:nvSpPr>
            <p:cNvPr id="6" name="Freeform: Shape 5">
              <a:extLst>
                <a:ext uri="{FF2B5EF4-FFF2-40B4-BE49-F238E27FC236}">
                  <a16:creationId xmlns:a16="http://schemas.microsoft.com/office/drawing/2014/main" id="{BF5875C0-BA93-79AC-2CBB-352ADFDA0E1C}"/>
                </a:ext>
              </a:extLst>
            </p:cNvPr>
            <p:cNvSpPr/>
            <p:nvPr/>
          </p:nvSpPr>
          <p:spPr>
            <a:xfrm rot="1443869">
              <a:off x="4524154" y="2550633"/>
              <a:ext cx="320177" cy="768791"/>
            </a:xfrm>
            <a:custGeom>
              <a:avLst/>
              <a:gdLst>
                <a:gd name="connsiteX0" fmla="*/ 0 w 320177"/>
                <a:gd name="connsiteY0" fmla="*/ 153758 h 768791"/>
                <a:gd name="connsiteX1" fmla="*/ 160089 w 320177"/>
                <a:gd name="connsiteY1" fmla="*/ 153758 h 768791"/>
                <a:gd name="connsiteX2" fmla="*/ 160089 w 320177"/>
                <a:gd name="connsiteY2" fmla="*/ 0 h 768791"/>
                <a:gd name="connsiteX3" fmla="*/ 320177 w 320177"/>
                <a:gd name="connsiteY3" fmla="*/ 384396 h 768791"/>
                <a:gd name="connsiteX4" fmla="*/ 160089 w 320177"/>
                <a:gd name="connsiteY4" fmla="*/ 768791 h 768791"/>
                <a:gd name="connsiteX5" fmla="*/ 160089 w 320177"/>
                <a:gd name="connsiteY5" fmla="*/ 615033 h 768791"/>
                <a:gd name="connsiteX6" fmla="*/ 0 w 320177"/>
                <a:gd name="connsiteY6" fmla="*/ 615033 h 768791"/>
                <a:gd name="connsiteX7" fmla="*/ 0 w 320177"/>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177" h="768791">
                  <a:moveTo>
                    <a:pt x="0" y="153758"/>
                  </a:moveTo>
                  <a:lnTo>
                    <a:pt x="160089" y="153758"/>
                  </a:lnTo>
                  <a:lnTo>
                    <a:pt x="160089" y="0"/>
                  </a:lnTo>
                  <a:lnTo>
                    <a:pt x="320177" y="384396"/>
                  </a:lnTo>
                  <a:lnTo>
                    <a:pt x="160089" y="768791"/>
                  </a:lnTo>
                  <a:lnTo>
                    <a:pt x="160089"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1" tIns="153757" rIns="96053"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7" name="Freeform: Shape 6">
              <a:extLst>
                <a:ext uri="{FF2B5EF4-FFF2-40B4-BE49-F238E27FC236}">
                  <a16:creationId xmlns:a16="http://schemas.microsoft.com/office/drawing/2014/main" id="{D0403750-9A71-0A24-E24D-4C9143067F7E}"/>
                </a:ext>
              </a:extLst>
            </p:cNvPr>
            <p:cNvSpPr/>
            <p:nvPr/>
          </p:nvSpPr>
          <p:spPr>
            <a:xfrm>
              <a:off x="4870057" y="2392324"/>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4">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Prevalence </a:t>
              </a:r>
            </a:p>
          </p:txBody>
        </p:sp>
        <p:sp>
          <p:nvSpPr>
            <p:cNvPr id="9" name="Freeform: Shape 8">
              <a:extLst>
                <a:ext uri="{FF2B5EF4-FFF2-40B4-BE49-F238E27FC236}">
                  <a16:creationId xmlns:a16="http://schemas.microsoft.com/office/drawing/2014/main" id="{C3354682-D4DE-798A-1E23-C2CCEE1A5EF0}"/>
                </a:ext>
              </a:extLst>
            </p:cNvPr>
            <p:cNvSpPr/>
            <p:nvPr/>
          </p:nvSpPr>
          <p:spPr>
            <a:xfrm rot="3700552">
              <a:off x="3716452" y="3346177"/>
              <a:ext cx="218690" cy="768791"/>
            </a:xfrm>
            <a:custGeom>
              <a:avLst/>
              <a:gdLst>
                <a:gd name="connsiteX0" fmla="*/ 0 w 218690"/>
                <a:gd name="connsiteY0" fmla="*/ 153758 h 768791"/>
                <a:gd name="connsiteX1" fmla="*/ 109345 w 218690"/>
                <a:gd name="connsiteY1" fmla="*/ 153758 h 768791"/>
                <a:gd name="connsiteX2" fmla="*/ 109345 w 218690"/>
                <a:gd name="connsiteY2" fmla="*/ 0 h 768791"/>
                <a:gd name="connsiteX3" fmla="*/ 218690 w 218690"/>
                <a:gd name="connsiteY3" fmla="*/ 384396 h 768791"/>
                <a:gd name="connsiteX4" fmla="*/ 109345 w 218690"/>
                <a:gd name="connsiteY4" fmla="*/ 768791 h 768791"/>
                <a:gd name="connsiteX5" fmla="*/ 109345 w 218690"/>
                <a:gd name="connsiteY5" fmla="*/ 615033 h 768791"/>
                <a:gd name="connsiteX6" fmla="*/ 0 w 218690"/>
                <a:gd name="connsiteY6" fmla="*/ 615033 h 768791"/>
                <a:gd name="connsiteX7" fmla="*/ 0 w 218690"/>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690" h="768791">
                  <a:moveTo>
                    <a:pt x="0" y="153758"/>
                  </a:moveTo>
                  <a:lnTo>
                    <a:pt x="109345" y="153758"/>
                  </a:lnTo>
                  <a:lnTo>
                    <a:pt x="109345" y="0"/>
                  </a:lnTo>
                  <a:lnTo>
                    <a:pt x="218690" y="384396"/>
                  </a:lnTo>
                  <a:lnTo>
                    <a:pt x="109345" y="768791"/>
                  </a:lnTo>
                  <a:lnTo>
                    <a:pt x="109345"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0" tIns="153757" rIns="65606"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11" name="Freeform: Shape 10">
              <a:extLst>
                <a:ext uri="{FF2B5EF4-FFF2-40B4-BE49-F238E27FC236}">
                  <a16:creationId xmlns:a16="http://schemas.microsoft.com/office/drawing/2014/main" id="{2F7642A5-4085-F155-4400-6C03044BA7A3}"/>
                </a:ext>
              </a:extLst>
            </p:cNvPr>
            <p:cNvSpPr/>
            <p:nvPr/>
          </p:nvSpPr>
          <p:spPr>
            <a:xfrm>
              <a:off x="3332457" y="3782278"/>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6">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Causes and the mechanism of formation </a:t>
              </a:r>
            </a:p>
          </p:txBody>
        </p:sp>
        <p:sp>
          <p:nvSpPr>
            <p:cNvPr id="12" name="Freeform: Shape 11">
              <a:extLst>
                <a:ext uri="{FF2B5EF4-FFF2-40B4-BE49-F238E27FC236}">
                  <a16:creationId xmlns:a16="http://schemas.microsoft.com/office/drawing/2014/main" id="{772318BB-C5BF-2F44-505E-AA59A0B04D8B}"/>
                </a:ext>
              </a:extLst>
            </p:cNvPr>
            <p:cNvSpPr/>
            <p:nvPr/>
          </p:nvSpPr>
          <p:spPr>
            <a:xfrm rot="16816416">
              <a:off x="2588905" y="3496659"/>
              <a:ext cx="182701" cy="768791"/>
            </a:xfrm>
            <a:custGeom>
              <a:avLst/>
              <a:gdLst>
                <a:gd name="connsiteX0" fmla="*/ 0 w 182701"/>
                <a:gd name="connsiteY0" fmla="*/ 153758 h 768791"/>
                <a:gd name="connsiteX1" fmla="*/ 91351 w 182701"/>
                <a:gd name="connsiteY1" fmla="*/ 153758 h 768791"/>
                <a:gd name="connsiteX2" fmla="*/ 91351 w 182701"/>
                <a:gd name="connsiteY2" fmla="*/ 0 h 768791"/>
                <a:gd name="connsiteX3" fmla="*/ 182701 w 182701"/>
                <a:gd name="connsiteY3" fmla="*/ 384396 h 768791"/>
                <a:gd name="connsiteX4" fmla="*/ 91351 w 182701"/>
                <a:gd name="connsiteY4" fmla="*/ 768791 h 768791"/>
                <a:gd name="connsiteX5" fmla="*/ 91351 w 182701"/>
                <a:gd name="connsiteY5" fmla="*/ 615033 h 768791"/>
                <a:gd name="connsiteX6" fmla="*/ 0 w 182701"/>
                <a:gd name="connsiteY6" fmla="*/ 615033 h 768791"/>
                <a:gd name="connsiteX7" fmla="*/ 0 w 182701"/>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701" h="768791">
                  <a:moveTo>
                    <a:pt x="182700" y="615033"/>
                  </a:moveTo>
                  <a:lnTo>
                    <a:pt x="91350" y="615033"/>
                  </a:lnTo>
                  <a:lnTo>
                    <a:pt x="91350" y="768791"/>
                  </a:lnTo>
                  <a:lnTo>
                    <a:pt x="1" y="384395"/>
                  </a:lnTo>
                  <a:lnTo>
                    <a:pt x="91350" y="0"/>
                  </a:lnTo>
                  <a:lnTo>
                    <a:pt x="91350" y="153758"/>
                  </a:lnTo>
                  <a:lnTo>
                    <a:pt x="182700" y="153758"/>
                  </a:lnTo>
                  <a:lnTo>
                    <a:pt x="182700" y="615033"/>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54809" tIns="153758" rIns="0" bIns="153757"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13" name="Freeform: Shape 12">
              <a:extLst>
                <a:ext uri="{FF2B5EF4-FFF2-40B4-BE49-F238E27FC236}">
                  <a16:creationId xmlns:a16="http://schemas.microsoft.com/office/drawing/2014/main" id="{C5C16533-CE9A-49F6-C53C-D5806B5E8550}"/>
                </a:ext>
              </a:extLst>
            </p:cNvPr>
            <p:cNvSpPr/>
            <p:nvPr/>
          </p:nvSpPr>
          <p:spPr>
            <a:xfrm>
              <a:off x="1316381" y="4037613"/>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rgbClr val="7030A0">
                <a:alpha val="47000"/>
              </a:srgb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Management and treatment </a:t>
              </a:r>
            </a:p>
          </p:txBody>
        </p:sp>
      </p:grpSp>
    </p:spTree>
    <p:extLst>
      <p:ext uri="{BB962C8B-B14F-4D97-AF65-F5344CB8AC3E}">
        <p14:creationId xmlns:p14="http://schemas.microsoft.com/office/powerpoint/2010/main" val="2504307268"/>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81D9CAD-AC1C-3FD4-1C34-BC1887C5EEA1}"/>
              </a:ext>
            </a:extLst>
          </p:cNvPr>
          <p:cNvGrpSpPr/>
          <p:nvPr/>
        </p:nvGrpSpPr>
        <p:grpSpPr>
          <a:xfrm>
            <a:off x="-6449475" y="2043850"/>
            <a:ext cx="2490159" cy="3533137"/>
            <a:chOff x="4559293" y="1875015"/>
            <a:chExt cx="3073415" cy="4360684"/>
          </a:xfrm>
        </p:grpSpPr>
        <p:grpSp>
          <p:nvGrpSpPr>
            <p:cNvPr id="9" name="Group 8">
              <a:extLst>
                <a:ext uri="{FF2B5EF4-FFF2-40B4-BE49-F238E27FC236}">
                  <a16:creationId xmlns:a16="http://schemas.microsoft.com/office/drawing/2014/main" id="{309A09F5-B847-7E76-CEBF-C892899DAEF8}"/>
                </a:ext>
              </a:extLst>
            </p:cNvPr>
            <p:cNvGrpSpPr/>
            <p:nvPr/>
          </p:nvGrpSpPr>
          <p:grpSpPr>
            <a:xfrm>
              <a:off x="5984875" y="4849634"/>
              <a:ext cx="222250" cy="1386065"/>
              <a:chOff x="5984875" y="4982984"/>
              <a:chExt cx="222250" cy="1386065"/>
            </a:xfrm>
          </p:grpSpPr>
          <p:sp>
            <p:nvSpPr>
              <p:cNvPr id="7" name="Rectangle 6">
                <a:extLst>
                  <a:ext uri="{FF2B5EF4-FFF2-40B4-BE49-F238E27FC236}">
                    <a16:creationId xmlns:a16="http://schemas.microsoft.com/office/drawing/2014/main" id="{25DC6EF1-4EC8-A5B6-275F-EC0B673DDE38}"/>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0EE0C3F-8F54-8915-51E7-8AE365E310A1}"/>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12F1610A-EB47-D148-A327-389D102AE156}"/>
                </a:ext>
              </a:extLst>
            </p:cNvPr>
            <p:cNvGrpSpPr/>
            <p:nvPr/>
          </p:nvGrpSpPr>
          <p:grpSpPr>
            <a:xfrm>
              <a:off x="4559293" y="1875015"/>
              <a:ext cx="3073415" cy="3107970"/>
              <a:chOff x="4199254" y="1770426"/>
              <a:chExt cx="3073415" cy="3107970"/>
            </a:xfrm>
          </p:grpSpPr>
          <p:sp>
            <p:nvSpPr>
              <p:cNvPr id="2" name="Diamond 1">
                <a:extLst>
                  <a:ext uri="{FF2B5EF4-FFF2-40B4-BE49-F238E27FC236}">
                    <a16:creationId xmlns:a16="http://schemas.microsoft.com/office/drawing/2014/main" id="{5987ED18-AC63-62FF-5334-2B10923003C9}"/>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EC2FBB4B-9302-B465-1C29-731331846E6E}"/>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316C6A7B-35E5-FC17-D3BE-BB365B4BE71C}"/>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0813E3-8F46-1AEF-58C7-347516B60D34}"/>
              </a:ext>
            </a:extLst>
          </p:cNvPr>
          <p:cNvGrpSpPr/>
          <p:nvPr/>
        </p:nvGrpSpPr>
        <p:grpSpPr>
          <a:xfrm>
            <a:off x="-2623794" y="2048071"/>
            <a:ext cx="2490159" cy="3533137"/>
            <a:chOff x="4559293" y="1875015"/>
            <a:chExt cx="3073415" cy="4360684"/>
          </a:xfrm>
        </p:grpSpPr>
        <p:grpSp>
          <p:nvGrpSpPr>
            <p:cNvPr id="12" name="Group 11">
              <a:extLst>
                <a:ext uri="{FF2B5EF4-FFF2-40B4-BE49-F238E27FC236}">
                  <a16:creationId xmlns:a16="http://schemas.microsoft.com/office/drawing/2014/main" id="{30DA8AE2-0B03-3074-CB31-03B04B1442F2}"/>
                </a:ext>
              </a:extLst>
            </p:cNvPr>
            <p:cNvGrpSpPr/>
            <p:nvPr/>
          </p:nvGrpSpPr>
          <p:grpSpPr>
            <a:xfrm>
              <a:off x="5984875" y="4849634"/>
              <a:ext cx="222250" cy="1386065"/>
              <a:chOff x="5984875" y="4982984"/>
              <a:chExt cx="222250" cy="1386065"/>
            </a:xfrm>
          </p:grpSpPr>
          <p:sp>
            <p:nvSpPr>
              <p:cNvPr id="17" name="Rectangle 16">
                <a:extLst>
                  <a:ext uri="{FF2B5EF4-FFF2-40B4-BE49-F238E27FC236}">
                    <a16:creationId xmlns:a16="http://schemas.microsoft.com/office/drawing/2014/main" id="{8F42C789-761B-7100-59FA-91D97DA308B1}"/>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CA0A057-3671-A43E-B315-FDF0D1FA9427}"/>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3097B00E-1A0A-4465-1E06-E40E7A73DB32}"/>
                </a:ext>
              </a:extLst>
            </p:cNvPr>
            <p:cNvGrpSpPr/>
            <p:nvPr/>
          </p:nvGrpSpPr>
          <p:grpSpPr>
            <a:xfrm>
              <a:off x="4559293" y="1875015"/>
              <a:ext cx="3073415" cy="3107970"/>
              <a:chOff x="4199254" y="1770426"/>
              <a:chExt cx="3073415" cy="3107970"/>
            </a:xfrm>
          </p:grpSpPr>
          <p:sp>
            <p:nvSpPr>
              <p:cNvPr id="15" name="Diamond 14">
                <a:extLst>
                  <a:ext uri="{FF2B5EF4-FFF2-40B4-BE49-F238E27FC236}">
                    <a16:creationId xmlns:a16="http://schemas.microsoft.com/office/drawing/2014/main" id="{C119638A-1664-D29D-6D7D-201A8F1902A5}"/>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306E1040-1FE6-867B-494A-186591F142AD}"/>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0C03C6EC-B518-3DC8-187B-043BC571C559}"/>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E203790-3892-EE52-4CA4-F7A58B1DAC9B}"/>
              </a:ext>
            </a:extLst>
          </p:cNvPr>
          <p:cNvGrpSpPr/>
          <p:nvPr/>
        </p:nvGrpSpPr>
        <p:grpSpPr>
          <a:xfrm rot="16200000">
            <a:off x="1723378" y="1700530"/>
            <a:ext cx="2490159" cy="3533139"/>
            <a:chOff x="4559293" y="1875015"/>
            <a:chExt cx="3073415" cy="4360686"/>
          </a:xfrm>
        </p:grpSpPr>
        <p:grpSp>
          <p:nvGrpSpPr>
            <p:cNvPr id="20" name="Group 19">
              <a:extLst>
                <a:ext uri="{FF2B5EF4-FFF2-40B4-BE49-F238E27FC236}">
                  <a16:creationId xmlns:a16="http://schemas.microsoft.com/office/drawing/2014/main" id="{6FA82F6A-3D7D-BF63-CCEA-DCECCECC4198}"/>
                </a:ext>
              </a:extLst>
            </p:cNvPr>
            <p:cNvGrpSpPr/>
            <p:nvPr/>
          </p:nvGrpSpPr>
          <p:grpSpPr>
            <a:xfrm>
              <a:off x="5984874" y="4849634"/>
              <a:ext cx="222250" cy="1386067"/>
              <a:chOff x="5984874" y="4982984"/>
              <a:chExt cx="222250" cy="1386067"/>
            </a:xfrm>
          </p:grpSpPr>
          <p:sp>
            <p:nvSpPr>
              <p:cNvPr id="25" name="Rectangle 24">
                <a:extLst>
                  <a:ext uri="{FF2B5EF4-FFF2-40B4-BE49-F238E27FC236}">
                    <a16:creationId xmlns:a16="http://schemas.microsoft.com/office/drawing/2014/main" id="{AEBADEC1-586E-6C55-24CC-66324F30657E}"/>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D3E250-6614-0147-1C10-F27705B759AD}"/>
                  </a:ext>
                </a:extLst>
              </p:cNvPr>
              <p:cNvSpPr/>
              <p:nvPr/>
            </p:nvSpPr>
            <p:spPr>
              <a:xfrm>
                <a:off x="5984874" y="6146800"/>
                <a:ext cx="222250" cy="222251"/>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AAA7226-9646-5A03-6631-336CFB701D5E}"/>
                </a:ext>
              </a:extLst>
            </p:cNvPr>
            <p:cNvGrpSpPr/>
            <p:nvPr/>
          </p:nvGrpSpPr>
          <p:grpSpPr>
            <a:xfrm>
              <a:off x="4559293" y="1875015"/>
              <a:ext cx="3073415" cy="3107970"/>
              <a:chOff x="4199254" y="1770426"/>
              <a:chExt cx="3073415" cy="3107970"/>
            </a:xfrm>
          </p:grpSpPr>
          <p:sp>
            <p:nvSpPr>
              <p:cNvPr id="23" name="Diamond 22">
                <a:extLst>
                  <a:ext uri="{FF2B5EF4-FFF2-40B4-BE49-F238E27FC236}">
                    <a16:creationId xmlns:a16="http://schemas.microsoft.com/office/drawing/2014/main" id="{83E02AC2-A3D7-8DDA-DCC1-6F03AF6AC261}"/>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4A79064C-4F7F-5283-74CF-93B86750FDC0}"/>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5B1D175F-0647-476E-74AB-725BA51623FF}"/>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raphic 27" descr="DNA with solid fill">
            <a:extLst>
              <a:ext uri="{FF2B5EF4-FFF2-40B4-BE49-F238E27FC236}">
                <a16:creationId xmlns:a16="http://schemas.microsoft.com/office/drawing/2014/main" id="{8E0D4D1C-90B2-A743-F719-CEE4C4237258}"/>
              </a:ext>
            </a:extLst>
          </p:cNvPr>
          <p:cNvSpPr/>
          <p:nvPr/>
        </p:nvSpPr>
        <p:spPr>
          <a:xfrm>
            <a:off x="-1609072" y="2831524"/>
            <a:ext cx="460716" cy="921433"/>
          </a:xfrm>
          <a:custGeom>
            <a:avLst/>
            <a:gdLst>
              <a:gd name="connsiteX0" fmla="*/ 460717 w 460716"/>
              <a:gd name="connsiteY0" fmla="*/ 460717 h 921433"/>
              <a:gd name="connsiteX1" fmla="*/ 296325 w 460716"/>
              <a:gd name="connsiteY1" fmla="*/ 230358 h 921433"/>
              <a:gd name="connsiteX2" fmla="*/ 460717 w 460716"/>
              <a:gd name="connsiteY2" fmla="*/ 0 h 921433"/>
              <a:gd name="connsiteX3" fmla="*/ 397892 w 460716"/>
              <a:gd name="connsiteY3" fmla="*/ 0 h 921433"/>
              <a:gd name="connsiteX4" fmla="*/ 389515 w 460716"/>
              <a:gd name="connsiteY4" fmla="*/ 52354 h 921433"/>
              <a:gd name="connsiteX5" fmla="*/ 71202 w 460716"/>
              <a:gd name="connsiteY5" fmla="*/ 52354 h 921433"/>
              <a:gd name="connsiteX6" fmla="*/ 62825 w 460716"/>
              <a:gd name="connsiteY6" fmla="*/ 0 h 921433"/>
              <a:gd name="connsiteX7" fmla="*/ 0 w 460716"/>
              <a:gd name="connsiteY7" fmla="*/ 0 h 921433"/>
              <a:gd name="connsiteX8" fmla="*/ 164392 w 460716"/>
              <a:gd name="connsiteY8" fmla="*/ 230358 h 921433"/>
              <a:gd name="connsiteX9" fmla="*/ 0 w 460716"/>
              <a:gd name="connsiteY9" fmla="*/ 460717 h 921433"/>
              <a:gd name="connsiteX10" fmla="*/ 164392 w 460716"/>
              <a:gd name="connsiteY10" fmla="*/ 692122 h 921433"/>
              <a:gd name="connsiteX11" fmla="*/ 0 w 460716"/>
              <a:gd name="connsiteY11" fmla="*/ 921433 h 921433"/>
              <a:gd name="connsiteX12" fmla="*/ 62825 w 460716"/>
              <a:gd name="connsiteY12" fmla="*/ 921433 h 921433"/>
              <a:gd name="connsiteX13" fmla="*/ 71202 w 460716"/>
              <a:gd name="connsiteY13" fmla="*/ 869079 h 921433"/>
              <a:gd name="connsiteX14" fmla="*/ 389515 w 460716"/>
              <a:gd name="connsiteY14" fmla="*/ 869079 h 921433"/>
              <a:gd name="connsiteX15" fmla="*/ 397892 w 460716"/>
              <a:gd name="connsiteY15" fmla="*/ 921433 h 921433"/>
              <a:gd name="connsiteX16" fmla="*/ 460717 w 460716"/>
              <a:gd name="connsiteY16" fmla="*/ 921433 h 921433"/>
              <a:gd name="connsiteX17" fmla="*/ 296325 w 460716"/>
              <a:gd name="connsiteY17" fmla="*/ 692122 h 921433"/>
              <a:gd name="connsiteX18" fmla="*/ 460717 w 460716"/>
              <a:gd name="connsiteY18" fmla="*/ 460717 h 921433"/>
              <a:gd name="connsiteX19" fmla="*/ 62825 w 460716"/>
              <a:gd name="connsiteY19" fmla="*/ 460717 h 921433"/>
              <a:gd name="connsiteX20" fmla="*/ 71202 w 460716"/>
              <a:gd name="connsiteY20" fmla="*/ 408363 h 921433"/>
              <a:gd name="connsiteX21" fmla="*/ 390562 w 460716"/>
              <a:gd name="connsiteY21" fmla="*/ 408363 h 921433"/>
              <a:gd name="connsiteX22" fmla="*/ 398939 w 460716"/>
              <a:gd name="connsiteY22" fmla="*/ 460717 h 921433"/>
              <a:gd name="connsiteX23" fmla="*/ 390562 w 460716"/>
              <a:gd name="connsiteY23" fmla="*/ 513071 h 921433"/>
              <a:gd name="connsiteX24" fmla="*/ 71202 w 460716"/>
              <a:gd name="connsiteY24" fmla="*/ 513071 h 921433"/>
              <a:gd name="connsiteX25" fmla="*/ 62825 w 460716"/>
              <a:gd name="connsiteY25" fmla="*/ 460717 h 921433"/>
              <a:gd name="connsiteX26" fmla="*/ 110991 w 460716"/>
              <a:gd name="connsiteY26" fmla="*/ 115179 h 921433"/>
              <a:gd name="connsiteX27" fmla="*/ 348679 w 460716"/>
              <a:gd name="connsiteY27" fmla="*/ 115179 h 921433"/>
              <a:gd name="connsiteX28" fmla="*/ 229311 w 460716"/>
              <a:gd name="connsiteY28" fmla="*/ 194758 h 921433"/>
              <a:gd name="connsiteX29" fmla="*/ 110991 w 460716"/>
              <a:gd name="connsiteY29" fmla="*/ 115179 h 921433"/>
              <a:gd name="connsiteX30" fmla="*/ 230358 w 460716"/>
              <a:gd name="connsiteY30" fmla="*/ 265959 h 921433"/>
              <a:gd name="connsiteX31" fmla="*/ 349726 w 460716"/>
              <a:gd name="connsiteY31" fmla="*/ 345538 h 921433"/>
              <a:gd name="connsiteX32" fmla="*/ 110991 w 460716"/>
              <a:gd name="connsiteY32" fmla="*/ 345538 h 921433"/>
              <a:gd name="connsiteX33" fmla="*/ 230358 w 460716"/>
              <a:gd name="connsiteY33" fmla="*/ 265959 h 921433"/>
              <a:gd name="connsiteX34" fmla="*/ 230358 w 460716"/>
              <a:gd name="connsiteY34" fmla="*/ 727723 h 921433"/>
              <a:gd name="connsiteX35" fmla="*/ 348679 w 460716"/>
              <a:gd name="connsiteY35" fmla="*/ 806254 h 921433"/>
              <a:gd name="connsiteX36" fmla="*/ 112038 w 460716"/>
              <a:gd name="connsiteY36" fmla="*/ 806254 h 921433"/>
              <a:gd name="connsiteX37" fmla="*/ 230358 w 460716"/>
              <a:gd name="connsiteY37" fmla="*/ 727723 h 921433"/>
              <a:gd name="connsiteX38" fmla="*/ 230358 w 460716"/>
              <a:gd name="connsiteY38" fmla="*/ 656521 h 921433"/>
              <a:gd name="connsiteX39" fmla="*/ 109944 w 460716"/>
              <a:gd name="connsiteY39" fmla="*/ 575896 h 921433"/>
              <a:gd name="connsiteX40" fmla="*/ 350773 w 460716"/>
              <a:gd name="connsiteY40" fmla="*/ 575896 h 921433"/>
              <a:gd name="connsiteX41" fmla="*/ 230358 w 460716"/>
              <a:gd name="connsiteY41" fmla="*/ 656521 h 92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0716" h="921433">
                <a:moveTo>
                  <a:pt x="460717" y="460717"/>
                </a:moveTo>
                <a:cubicBezTo>
                  <a:pt x="460717" y="341349"/>
                  <a:pt x="381138" y="278524"/>
                  <a:pt x="296325" y="230358"/>
                </a:cubicBezTo>
                <a:cubicBezTo>
                  <a:pt x="381138" y="181145"/>
                  <a:pt x="460717" y="119367"/>
                  <a:pt x="460717" y="0"/>
                </a:cubicBezTo>
                <a:lnTo>
                  <a:pt x="397892" y="0"/>
                </a:lnTo>
                <a:cubicBezTo>
                  <a:pt x="397892" y="18848"/>
                  <a:pt x="394750" y="36648"/>
                  <a:pt x="389515" y="52354"/>
                </a:cubicBezTo>
                <a:lnTo>
                  <a:pt x="71202" y="52354"/>
                </a:lnTo>
                <a:cubicBezTo>
                  <a:pt x="65966" y="36648"/>
                  <a:pt x="62825" y="18848"/>
                  <a:pt x="62825" y="0"/>
                </a:cubicBezTo>
                <a:lnTo>
                  <a:pt x="0" y="0"/>
                </a:lnTo>
                <a:cubicBezTo>
                  <a:pt x="0" y="119367"/>
                  <a:pt x="79578" y="181145"/>
                  <a:pt x="164392" y="230358"/>
                </a:cubicBezTo>
                <a:cubicBezTo>
                  <a:pt x="79578" y="278524"/>
                  <a:pt x="0" y="341349"/>
                  <a:pt x="0" y="460717"/>
                </a:cubicBezTo>
                <a:cubicBezTo>
                  <a:pt x="0" y="581131"/>
                  <a:pt x="79578" y="643956"/>
                  <a:pt x="164392" y="692122"/>
                </a:cubicBezTo>
                <a:cubicBezTo>
                  <a:pt x="79578" y="740288"/>
                  <a:pt x="0" y="802066"/>
                  <a:pt x="0" y="921433"/>
                </a:cubicBezTo>
                <a:lnTo>
                  <a:pt x="62825" y="921433"/>
                </a:lnTo>
                <a:cubicBezTo>
                  <a:pt x="62825" y="901539"/>
                  <a:pt x="65966" y="884785"/>
                  <a:pt x="71202" y="869079"/>
                </a:cubicBezTo>
                <a:lnTo>
                  <a:pt x="389515" y="869079"/>
                </a:lnTo>
                <a:cubicBezTo>
                  <a:pt x="394750" y="884785"/>
                  <a:pt x="397892" y="901539"/>
                  <a:pt x="397892" y="921433"/>
                </a:cubicBezTo>
                <a:lnTo>
                  <a:pt x="460717" y="921433"/>
                </a:lnTo>
                <a:cubicBezTo>
                  <a:pt x="460717" y="802066"/>
                  <a:pt x="381138" y="740288"/>
                  <a:pt x="296325" y="692122"/>
                </a:cubicBezTo>
                <a:cubicBezTo>
                  <a:pt x="381138" y="643956"/>
                  <a:pt x="460717" y="581131"/>
                  <a:pt x="460717" y="460717"/>
                </a:cubicBezTo>
                <a:close/>
                <a:moveTo>
                  <a:pt x="62825" y="460717"/>
                </a:moveTo>
                <a:cubicBezTo>
                  <a:pt x="62825" y="441869"/>
                  <a:pt x="65966" y="424069"/>
                  <a:pt x="71202" y="408363"/>
                </a:cubicBezTo>
                <a:lnTo>
                  <a:pt x="390562" y="408363"/>
                </a:lnTo>
                <a:cubicBezTo>
                  <a:pt x="395798" y="424069"/>
                  <a:pt x="398939" y="441869"/>
                  <a:pt x="398939" y="460717"/>
                </a:cubicBezTo>
                <a:cubicBezTo>
                  <a:pt x="398939" y="479564"/>
                  <a:pt x="395798" y="497365"/>
                  <a:pt x="390562" y="513071"/>
                </a:cubicBezTo>
                <a:lnTo>
                  <a:pt x="71202" y="513071"/>
                </a:lnTo>
                <a:cubicBezTo>
                  <a:pt x="65966" y="497365"/>
                  <a:pt x="62825" y="479564"/>
                  <a:pt x="62825" y="460717"/>
                </a:cubicBezTo>
                <a:close/>
                <a:moveTo>
                  <a:pt x="110991" y="115179"/>
                </a:moveTo>
                <a:lnTo>
                  <a:pt x="348679" y="115179"/>
                </a:lnTo>
                <a:cubicBezTo>
                  <a:pt x="318313" y="145545"/>
                  <a:pt x="275383" y="169628"/>
                  <a:pt x="229311" y="194758"/>
                </a:cubicBezTo>
                <a:cubicBezTo>
                  <a:pt x="184287" y="169628"/>
                  <a:pt x="141356" y="145545"/>
                  <a:pt x="110991" y="115179"/>
                </a:cubicBezTo>
                <a:close/>
                <a:moveTo>
                  <a:pt x="230358" y="265959"/>
                </a:moveTo>
                <a:cubicBezTo>
                  <a:pt x="276430" y="291089"/>
                  <a:pt x="319360" y="315172"/>
                  <a:pt x="349726" y="345538"/>
                </a:cubicBezTo>
                <a:lnTo>
                  <a:pt x="110991" y="345538"/>
                </a:lnTo>
                <a:cubicBezTo>
                  <a:pt x="141356" y="315172"/>
                  <a:pt x="184287" y="290042"/>
                  <a:pt x="230358" y="265959"/>
                </a:cubicBezTo>
                <a:close/>
                <a:moveTo>
                  <a:pt x="230358" y="727723"/>
                </a:moveTo>
                <a:cubicBezTo>
                  <a:pt x="276430" y="751806"/>
                  <a:pt x="318313" y="775889"/>
                  <a:pt x="348679" y="806254"/>
                </a:cubicBezTo>
                <a:lnTo>
                  <a:pt x="112038" y="806254"/>
                </a:lnTo>
                <a:cubicBezTo>
                  <a:pt x="142403" y="775889"/>
                  <a:pt x="184287" y="751806"/>
                  <a:pt x="230358" y="727723"/>
                </a:cubicBezTo>
                <a:close/>
                <a:moveTo>
                  <a:pt x="230358" y="656521"/>
                </a:moveTo>
                <a:cubicBezTo>
                  <a:pt x="183240" y="631391"/>
                  <a:pt x="140309" y="607308"/>
                  <a:pt x="109944" y="575896"/>
                </a:cubicBezTo>
                <a:lnTo>
                  <a:pt x="350773" y="575896"/>
                </a:lnTo>
                <a:cubicBezTo>
                  <a:pt x="320407" y="607308"/>
                  <a:pt x="277477" y="631391"/>
                  <a:pt x="230358" y="656521"/>
                </a:cubicBezTo>
                <a:close/>
              </a:path>
            </a:pathLst>
          </a:custGeom>
          <a:gradFill flip="none" rotWithShape="1">
            <a:gsLst>
              <a:gs pos="25000">
                <a:srgbClr val="2F5597"/>
              </a:gs>
              <a:gs pos="72000">
                <a:srgbClr val="00B0F0"/>
              </a:gs>
            </a:gsLst>
            <a:lin ang="5400000" scaled="1"/>
            <a:tileRect/>
          </a:gradFill>
          <a:ln w="10418" cap="flat">
            <a:noFill/>
            <a:prstDash val="solid"/>
            <a:miter/>
          </a:ln>
        </p:spPr>
        <p:txBody>
          <a:bodyPr rtlCol="0" anchor="ctr"/>
          <a:lstStyle/>
          <a:p>
            <a:endParaRPr lang="en-US"/>
          </a:p>
        </p:txBody>
      </p:sp>
      <p:sp>
        <p:nvSpPr>
          <p:cNvPr id="32" name="Graphic 30" descr="Sad face with solid fill with solid fill">
            <a:extLst>
              <a:ext uri="{FF2B5EF4-FFF2-40B4-BE49-F238E27FC236}">
                <a16:creationId xmlns:a16="http://schemas.microsoft.com/office/drawing/2014/main" id="{0D367D53-D78A-A37E-DACD-68CEAB06E169}"/>
              </a:ext>
            </a:extLst>
          </p:cNvPr>
          <p:cNvSpPr/>
          <p:nvPr/>
        </p:nvSpPr>
        <p:spPr>
          <a:xfrm>
            <a:off x="-5668927" y="2831524"/>
            <a:ext cx="954757" cy="954757"/>
          </a:xfrm>
          <a:custGeom>
            <a:avLst/>
            <a:gdLst>
              <a:gd name="connsiteX0" fmla="*/ 477379 w 954757"/>
              <a:gd name="connsiteY0" fmla="*/ 0 h 954757"/>
              <a:gd name="connsiteX1" fmla="*/ 0 w 954757"/>
              <a:gd name="connsiteY1" fmla="*/ 477379 h 954757"/>
              <a:gd name="connsiteX2" fmla="*/ 477379 w 954757"/>
              <a:gd name="connsiteY2" fmla="*/ 954757 h 954757"/>
              <a:gd name="connsiteX3" fmla="*/ 954757 w 954757"/>
              <a:gd name="connsiteY3" fmla="*/ 477379 h 954757"/>
              <a:gd name="connsiteX4" fmla="*/ 477379 w 954757"/>
              <a:gd name="connsiteY4" fmla="*/ 0 h 954757"/>
              <a:gd name="connsiteX5" fmla="*/ 201002 w 954757"/>
              <a:gd name="connsiteY5" fmla="*/ 402003 h 954757"/>
              <a:gd name="connsiteX6" fmla="*/ 276377 w 954757"/>
              <a:gd name="connsiteY6" fmla="*/ 326627 h 954757"/>
              <a:gd name="connsiteX7" fmla="*/ 351753 w 954757"/>
              <a:gd name="connsiteY7" fmla="*/ 402003 h 954757"/>
              <a:gd name="connsiteX8" fmla="*/ 276377 w 954757"/>
              <a:gd name="connsiteY8" fmla="*/ 477379 h 954757"/>
              <a:gd name="connsiteX9" fmla="*/ 201002 w 954757"/>
              <a:gd name="connsiteY9" fmla="*/ 402003 h 954757"/>
              <a:gd name="connsiteX10" fmla="*/ 706018 w 954757"/>
              <a:gd name="connsiteY10" fmla="*/ 766318 h 954757"/>
              <a:gd name="connsiteX11" fmla="*/ 685918 w 954757"/>
              <a:gd name="connsiteY11" fmla="*/ 756268 h 954757"/>
              <a:gd name="connsiteX12" fmla="*/ 477379 w 954757"/>
              <a:gd name="connsiteY12" fmla="*/ 654511 h 954757"/>
              <a:gd name="connsiteX13" fmla="*/ 268840 w 954757"/>
              <a:gd name="connsiteY13" fmla="*/ 756268 h 954757"/>
              <a:gd name="connsiteX14" fmla="*/ 248739 w 954757"/>
              <a:gd name="connsiteY14" fmla="*/ 766318 h 954757"/>
              <a:gd name="connsiteX15" fmla="*/ 223614 w 954757"/>
              <a:gd name="connsiteY15" fmla="*/ 741193 h 954757"/>
              <a:gd name="connsiteX16" fmla="*/ 228639 w 954757"/>
              <a:gd name="connsiteY16" fmla="*/ 726118 h 954757"/>
              <a:gd name="connsiteX17" fmla="*/ 477379 w 954757"/>
              <a:gd name="connsiteY17" fmla="*/ 603005 h 954757"/>
              <a:gd name="connsiteX18" fmla="*/ 726118 w 954757"/>
              <a:gd name="connsiteY18" fmla="*/ 726118 h 954757"/>
              <a:gd name="connsiteX19" fmla="*/ 731143 w 954757"/>
              <a:gd name="connsiteY19" fmla="*/ 741193 h 954757"/>
              <a:gd name="connsiteX20" fmla="*/ 706018 w 954757"/>
              <a:gd name="connsiteY20" fmla="*/ 766318 h 954757"/>
              <a:gd name="connsiteX21" fmla="*/ 678380 w 954757"/>
              <a:gd name="connsiteY21" fmla="*/ 477379 h 954757"/>
              <a:gd name="connsiteX22" fmla="*/ 603005 w 954757"/>
              <a:gd name="connsiteY22" fmla="*/ 402003 h 954757"/>
              <a:gd name="connsiteX23" fmla="*/ 678380 w 954757"/>
              <a:gd name="connsiteY23" fmla="*/ 326627 h 954757"/>
              <a:gd name="connsiteX24" fmla="*/ 753756 w 954757"/>
              <a:gd name="connsiteY24" fmla="*/ 402003 h 954757"/>
              <a:gd name="connsiteX25" fmla="*/ 678380 w 954757"/>
              <a:gd name="connsiteY25" fmla="*/ 477379 h 95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4757" h="954757">
                <a:moveTo>
                  <a:pt x="477379" y="0"/>
                </a:moveTo>
                <a:cubicBezTo>
                  <a:pt x="213564" y="0"/>
                  <a:pt x="0" y="213564"/>
                  <a:pt x="0" y="477379"/>
                </a:cubicBezTo>
                <a:cubicBezTo>
                  <a:pt x="0" y="741193"/>
                  <a:pt x="213564" y="954757"/>
                  <a:pt x="477379" y="954757"/>
                </a:cubicBezTo>
                <a:cubicBezTo>
                  <a:pt x="741193" y="954757"/>
                  <a:pt x="954757" y="741193"/>
                  <a:pt x="954757" y="477379"/>
                </a:cubicBezTo>
                <a:cubicBezTo>
                  <a:pt x="954757" y="213564"/>
                  <a:pt x="741193" y="0"/>
                  <a:pt x="477379" y="0"/>
                </a:cubicBezTo>
                <a:close/>
                <a:moveTo>
                  <a:pt x="201002" y="402003"/>
                </a:moveTo>
                <a:cubicBezTo>
                  <a:pt x="201002" y="360546"/>
                  <a:pt x="234921" y="326627"/>
                  <a:pt x="276377" y="326627"/>
                </a:cubicBezTo>
                <a:cubicBezTo>
                  <a:pt x="317834" y="326627"/>
                  <a:pt x="351753" y="360546"/>
                  <a:pt x="351753" y="402003"/>
                </a:cubicBezTo>
                <a:cubicBezTo>
                  <a:pt x="351753" y="443460"/>
                  <a:pt x="317834" y="477379"/>
                  <a:pt x="276377" y="477379"/>
                </a:cubicBezTo>
                <a:cubicBezTo>
                  <a:pt x="234921" y="477379"/>
                  <a:pt x="201002" y="443460"/>
                  <a:pt x="201002" y="402003"/>
                </a:cubicBezTo>
                <a:close/>
                <a:moveTo>
                  <a:pt x="706018" y="766318"/>
                </a:moveTo>
                <a:cubicBezTo>
                  <a:pt x="697224" y="766318"/>
                  <a:pt x="689686" y="762549"/>
                  <a:pt x="685918" y="756268"/>
                </a:cubicBezTo>
                <a:cubicBezTo>
                  <a:pt x="638180" y="693455"/>
                  <a:pt x="562804" y="654511"/>
                  <a:pt x="477379" y="654511"/>
                </a:cubicBezTo>
                <a:cubicBezTo>
                  <a:pt x="391953" y="654511"/>
                  <a:pt x="317834" y="693455"/>
                  <a:pt x="268840" y="756268"/>
                </a:cubicBezTo>
                <a:cubicBezTo>
                  <a:pt x="263814" y="762549"/>
                  <a:pt x="256277" y="766318"/>
                  <a:pt x="248739" y="766318"/>
                </a:cubicBezTo>
                <a:cubicBezTo>
                  <a:pt x="234921" y="766318"/>
                  <a:pt x="223614" y="755012"/>
                  <a:pt x="223614" y="741193"/>
                </a:cubicBezTo>
                <a:cubicBezTo>
                  <a:pt x="223614" y="736168"/>
                  <a:pt x="224870" y="731143"/>
                  <a:pt x="228639" y="726118"/>
                </a:cubicBezTo>
                <a:cubicBezTo>
                  <a:pt x="286427" y="650742"/>
                  <a:pt x="375622" y="603005"/>
                  <a:pt x="477379" y="603005"/>
                </a:cubicBezTo>
                <a:cubicBezTo>
                  <a:pt x="579136" y="603005"/>
                  <a:pt x="668330" y="650742"/>
                  <a:pt x="726118" y="726118"/>
                </a:cubicBezTo>
                <a:cubicBezTo>
                  <a:pt x="728630" y="729887"/>
                  <a:pt x="731143" y="734912"/>
                  <a:pt x="731143" y="741193"/>
                </a:cubicBezTo>
                <a:cubicBezTo>
                  <a:pt x="731143" y="755012"/>
                  <a:pt x="719837" y="766318"/>
                  <a:pt x="706018" y="766318"/>
                </a:cubicBezTo>
                <a:close/>
                <a:moveTo>
                  <a:pt x="678380" y="477379"/>
                </a:moveTo>
                <a:cubicBezTo>
                  <a:pt x="636924" y="477379"/>
                  <a:pt x="603005" y="443460"/>
                  <a:pt x="603005" y="402003"/>
                </a:cubicBezTo>
                <a:cubicBezTo>
                  <a:pt x="603005" y="360546"/>
                  <a:pt x="636924" y="326627"/>
                  <a:pt x="678380" y="326627"/>
                </a:cubicBezTo>
                <a:cubicBezTo>
                  <a:pt x="719837" y="326627"/>
                  <a:pt x="753756" y="360546"/>
                  <a:pt x="753756" y="402003"/>
                </a:cubicBezTo>
                <a:cubicBezTo>
                  <a:pt x="753756" y="443460"/>
                  <a:pt x="719837" y="477379"/>
                  <a:pt x="678380" y="477379"/>
                </a:cubicBezTo>
                <a:close/>
              </a:path>
            </a:pathLst>
          </a:custGeom>
          <a:gradFill flip="none" rotWithShape="1">
            <a:gsLst>
              <a:gs pos="25000">
                <a:srgbClr val="2F5597"/>
              </a:gs>
              <a:gs pos="72000">
                <a:srgbClr val="00B0F0"/>
              </a:gs>
            </a:gsLst>
            <a:lin ang="5400000" scaled="1"/>
            <a:tileRect/>
          </a:gradFill>
          <a:ln w="12502" cap="flat">
            <a:noFill/>
            <a:prstDash val="solid"/>
            <a:miter/>
          </a:ln>
        </p:spPr>
        <p:txBody>
          <a:bodyPr rtlCol="0" anchor="ctr"/>
          <a:lstStyle/>
          <a:p>
            <a:endParaRPr lang="en-US"/>
          </a:p>
        </p:txBody>
      </p:sp>
      <p:sp>
        <p:nvSpPr>
          <p:cNvPr id="35" name="Graphic 33" descr="Arrow: Clockwise curve with solid fill">
            <a:extLst>
              <a:ext uri="{FF2B5EF4-FFF2-40B4-BE49-F238E27FC236}">
                <a16:creationId xmlns:a16="http://schemas.microsoft.com/office/drawing/2014/main" id="{221649FB-E1D2-4DBC-28B3-2481F805DBE7}"/>
              </a:ext>
            </a:extLst>
          </p:cNvPr>
          <p:cNvSpPr/>
          <p:nvPr/>
        </p:nvSpPr>
        <p:spPr>
          <a:xfrm>
            <a:off x="2119531" y="3031459"/>
            <a:ext cx="682870" cy="871281"/>
          </a:xfrm>
          <a:custGeom>
            <a:avLst/>
            <a:gdLst>
              <a:gd name="connsiteX0" fmla="*/ 682871 w 682870"/>
              <a:gd name="connsiteY0" fmla="*/ 871281 h 871281"/>
              <a:gd name="connsiteX1" fmla="*/ 400304 w 682870"/>
              <a:gd name="connsiteY1" fmla="*/ 282600 h 871281"/>
              <a:gd name="connsiteX2" fmla="*/ 565135 w 682870"/>
              <a:gd name="connsiteY2" fmla="*/ 282600 h 871281"/>
              <a:gd name="connsiteX3" fmla="*/ 282567 w 682870"/>
              <a:gd name="connsiteY3" fmla="*/ 32 h 871281"/>
              <a:gd name="connsiteX4" fmla="*/ 0 w 682870"/>
              <a:gd name="connsiteY4" fmla="*/ 282600 h 871281"/>
              <a:gd name="connsiteX5" fmla="*/ 153057 w 682870"/>
              <a:gd name="connsiteY5" fmla="*/ 282600 h 871281"/>
              <a:gd name="connsiteX6" fmla="*/ 682871 w 682870"/>
              <a:gd name="connsiteY6" fmla="*/ 871281 h 8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0" h="871281">
                <a:moveTo>
                  <a:pt x="682871" y="871281"/>
                </a:moveTo>
                <a:cubicBezTo>
                  <a:pt x="682871" y="871281"/>
                  <a:pt x="400304" y="782979"/>
                  <a:pt x="400304" y="282600"/>
                </a:cubicBezTo>
                <a:lnTo>
                  <a:pt x="565135" y="282600"/>
                </a:lnTo>
                <a:lnTo>
                  <a:pt x="282567" y="32"/>
                </a:lnTo>
                <a:cubicBezTo>
                  <a:pt x="282567" y="-3500"/>
                  <a:pt x="0" y="282600"/>
                  <a:pt x="0" y="282600"/>
                </a:cubicBezTo>
                <a:lnTo>
                  <a:pt x="153057" y="282600"/>
                </a:lnTo>
                <a:cubicBezTo>
                  <a:pt x="153057" y="283777"/>
                  <a:pt x="196620" y="760609"/>
                  <a:pt x="682871" y="871281"/>
                </a:cubicBezTo>
                <a:close/>
              </a:path>
            </a:pathLst>
          </a:custGeom>
          <a:gradFill flip="none" rotWithShape="1">
            <a:gsLst>
              <a:gs pos="25000">
                <a:srgbClr val="2F5597"/>
              </a:gs>
              <a:gs pos="72000">
                <a:srgbClr val="00B0F0"/>
              </a:gs>
            </a:gsLst>
            <a:lin ang="5400000" scaled="1"/>
            <a:tileRect/>
          </a:gradFill>
          <a:ln w="11708" cap="flat">
            <a:noFill/>
            <a:prstDash val="solid"/>
            <a:miter/>
          </a:ln>
        </p:spPr>
        <p:txBody>
          <a:bodyPr rtlCol="0" anchor="ctr"/>
          <a:lstStyle/>
          <a:p>
            <a:endParaRPr lang="en-US"/>
          </a:p>
        </p:txBody>
      </p:sp>
      <p:sp>
        <p:nvSpPr>
          <p:cNvPr id="36" name="TextBox 35">
            <a:extLst>
              <a:ext uri="{FF2B5EF4-FFF2-40B4-BE49-F238E27FC236}">
                <a16:creationId xmlns:a16="http://schemas.microsoft.com/office/drawing/2014/main" id="{11718EE9-7E23-705D-CD7A-6327FA75AEC1}"/>
              </a:ext>
            </a:extLst>
          </p:cNvPr>
          <p:cNvSpPr txBox="1"/>
          <p:nvPr/>
        </p:nvSpPr>
        <p:spPr>
          <a:xfrm>
            <a:off x="4333475" y="277962"/>
            <a:ext cx="3525050" cy="1200329"/>
          </a:xfrm>
          <a:prstGeom prst="rect">
            <a:avLst/>
          </a:prstGeom>
          <a:noFill/>
        </p:spPr>
        <p:txBody>
          <a:bodyPr wrap="square" rtlCol="0">
            <a:spAutoFit/>
          </a:bodyPr>
          <a:lstStyle/>
          <a:p>
            <a:r>
              <a:rPr lang="en-US" sz="7200" dirty="0">
                <a:gradFill>
                  <a:gsLst>
                    <a:gs pos="19000">
                      <a:srgbClr val="2F5597"/>
                    </a:gs>
                    <a:gs pos="65000">
                      <a:srgbClr val="00B0F0"/>
                    </a:gs>
                  </a:gsLst>
                  <a:lin ang="5400000" scaled="1"/>
                </a:gradFill>
                <a:latin typeface="Impact" panose="020B0806030902050204" pitchFamily="34" charset="0"/>
              </a:rPr>
              <a:t>ETIOLOGY</a:t>
            </a:r>
          </a:p>
        </p:txBody>
      </p:sp>
      <p:sp>
        <p:nvSpPr>
          <p:cNvPr id="37" name="TextBox 36">
            <a:extLst>
              <a:ext uri="{FF2B5EF4-FFF2-40B4-BE49-F238E27FC236}">
                <a16:creationId xmlns:a16="http://schemas.microsoft.com/office/drawing/2014/main" id="{68D04115-85A9-56B3-D75A-D6937B117114}"/>
              </a:ext>
            </a:extLst>
          </p:cNvPr>
          <p:cNvSpPr txBox="1"/>
          <p:nvPr/>
        </p:nvSpPr>
        <p:spPr>
          <a:xfrm>
            <a:off x="3279362" y="1323292"/>
            <a:ext cx="5633273" cy="523220"/>
          </a:xfrm>
          <a:prstGeom prst="rect">
            <a:avLst/>
          </a:prstGeom>
          <a:noFill/>
        </p:spPr>
        <p:txBody>
          <a:bodyPr wrap="none" rtlCol="0">
            <a:spAutoFit/>
          </a:bodyPr>
          <a:lstStyle/>
          <a:p>
            <a:r>
              <a:rPr lang="en-US" sz="2800" spc="600" dirty="0">
                <a:latin typeface="Modern No. 20" panose="02070704070505020303" pitchFamily="18" charset="0"/>
              </a:rPr>
              <a:t>There are three theories </a:t>
            </a:r>
          </a:p>
        </p:txBody>
      </p:sp>
      <p:sp>
        <p:nvSpPr>
          <p:cNvPr id="38" name="TextBox 37">
            <a:extLst>
              <a:ext uri="{FF2B5EF4-FFF2-40B4-BE49-F238E27FC236}">
                <a16:creationId xmlns:a16="http://schemas.microsoft.com/office/drawing/2014/main" id="{C7E7D140-C34D-A2D7-CAAC-0DCCD303760B}"/>
              </a:ext>
            </a:extLst>
          </p:cNvPr>
          <p:cNvSpPr txBox="1"/>
          <p:nvPr/>
        </p:nvSpPr>
        <p:spPr>
          <a:xfrm>
            <a:off x="-5828125" y="5576987"/>
            <a:ext cx="1247457" cy="461665"/>
          </a:xfrm>
          <a:prstGeom prst="rect">
            <a:avLst/>
          </a:prstGeom>
          <a:noFill/>
        </p:spPr>
        <p:txBody>
          <a:bodyPr wrap="none" rtlCol="0">
            <a:spAutoFit/>
          </a:bodyPr>
          <a:lstStyle/>
          <a:p>
            <a:r>
              <a:rPr lang="en-US" sz="2400" dirty="0">
                <a:latin typeface="Modern No. 20" panose="02070704070505020303" pitchFamily="18" charset="0"/>
              </a:rPr>
              <a:t>Trauma </a:t>
            </a:r>
          </a:p>
        </p:txBody>
      </p:sp>
      <p:sp>
        <p:nvSpPr>
          <p:cNvPr id="39" name="TextBox 38">
            <a:extLst>
              <a:ext uri="{FF2B5EF4-FFF2-40B4-BE49-F238E27FC236}">
                <a16:creationId xmlns:a16="http://schemas.microsoft.com/office/drawing/2014/main" id="{84C5A5AA-CA8C-7B0B-D218-B0290C9F2520}"/>
              </a:ext>
            </a:extLst>
          </p:cNvPr>
          <p:cNvSpPr txBox="1"/>
          <p:nvPr/>
        </p:nvSpPr>
        <p:spPr>
          <a:xfrm>
            <a:off x="-1937523" y="5576987"/>
            <a:ext cx="1117614" cy="461665"/>
          </a:xfrm>
          <a:prstGeom prst="rect">
            <a:avLst/>
          </a:prstGeom>
          <a:noFill/>
        </p:spPr>
        <p:txBody>
          <a:bodyPr wrap="none" rtlCol="0">
            <a:spAutoFit/>
          </a:bodyPr>
          <a:lstStyle/>
          <a:p>
            <a:r>
              <a:rPr lang="en-US" sz="2400" dirty="0">
                <a:latin typeface="Modern No. 20" panose="02070704070505020303" pitchFamily="18" charset="0"/>
              </a:rPr>
              <a:t>Genetic</a:t>
            </a:r>
          </a:p>
        </p:txBody>
      </p:sp>
      <p:sp>
        <p:nvSpPr>
          <p:cNvPr id="40" name="TextBox 39">
            <a:extLst>
              <a:ext uri="{FF2B5EF4-FFF2-40B4-BE49-F238E27FC236}">
                <a16:creationId xmlns:a16="http://schemas.microsoft.com/office/drawing/2014/main" id="{0723F0E1-7DCA-4F40-B532-F796FB51A387}"/>
              </a:ext>
            </a:extLst>
          </p:cNvPr>
          <p:cNvSpPr txBox="1"/>
          <p:nvPr/>
        </p:nvSpPr>
        <p:spPr>
          <a:xfrm>
            <a:off x="3611999" y="2988288"/>
            <a:ext cx="1322798" cy="461665"/>
          </a:xfrm>
          <a:prstGeom prst="rect">
            <a:avLst/>
          </a:prstGeom>
          <a:noFill/>
        </p:spPr>
        <p:txBody>
          <a:bodyPr wrap="none" rtlCol="0">
            <a:spAutoFit/>
          </a:bodyPr>
          <a:lstStyle/>
          <a:p>
            <a:r>
              <a:rPr lang="en-US" sz="2400" dirty="0">
                <a:latin typeface="Modern No. 20" panose="02070704070505020303" pitchFamily="18" charset="0"/>
              </a:rPr>
              <a:t>Eruption</a:t>
            </a:r>
          </a:p>
        </p:txBody>
      </p:sp>
      <p:sp>
        <p:nvSpPr>
          <p:cNvPr id="27" name="TextBox 26">
            <a:extLst>
              <a:ext uri="{FF2B5EF4-FFF2-40B4-BE49-F238E27FC236}">
                <a16:creationId xmlns:a16="http://schemas.microsoft.com/office/drawing/2014/main" id="{6F78CCD9-8B6A-7AC9-B886-8CFC203567F8}"/>
              </a:ext>
            </a:extLst>
          </p:cNvPr>
          <p:cNvSpPr txBox="1"/>
          <p:nvPr/>
        </p:nvSpPr>
        <p:spPr>
          <a:xfrm>
            <a:off x="5303676" y="2651359"/>
            <a:ext cx="6009366" cy="1569660"/>
          </a:xfrm>
          <a:prstGeom prst="rect">
            <a:avLst/>
          </a:prstGeom>
          <a:noFill/>
        </p:spPr>
        <p:txBody>
          <a:bodyPr wrap="square">
            <a:spAutoFit/>
          </a:bodyPr>
          <a:lstStyle/>
          <a:p>
            <a:pPr marR="12700">
              <a:spcBef>
                <a:spcPts val="0"/>
              </a:spcBef>
              <a:spcAft>
                <a:spcPts val="0"/>
              </a:spcAft>
            </a:pPr>
            <a:r>
              <a:rPr lang="en-US" sz="2400" dirty="0">
                <a:latin typeface="Times New Roman" panose="02020603050405020304" pitchFamily="18" charset="0"/>
                <a:ea typeface="Times New Roman" panose="02020603050405020304" pitchFamily="18" charset="0"/>
              </a:rPr>
              <a:t>D</a:t>
            </a:r>
            <a:r>
              <a:rPr lang="en-US" sz="2400" dirty="0">
                <a:effectLst/>
                <a:latin typeface="Times New Roman" panose="02020603050405020304" pitchFamily="18" charset="0"/>
                <a:ea typeface="Times New Roman" panose="02020603050405020304" pitchFamily="18" charset="0"/>
              </a:rPr>
              <a:t>isturbed local</a:t>
            </a:r>
            <a:r>
              <a:rPr lang="en-US" sz="2400" spc="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metabolism: If the roots of a deciduous</a:t>
            </a:r>
            <a:r>
              <a:rPr lang="en-US" sz="2400" spc="-33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tooth</a:t>
            </a:r>
            <a:r>
              <a:rPr lang="en-US" sz="2400" spc="11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have</a:t>
            </a:r>
            <a:r>
              <a:rPr lang="en-US" sz="2400" spc="12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been</a:t>
            </a:r>
            <a:r>
              <a:rPr lang="en-US" sz="2400" spc="12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resorbed</a:t>
            </a:r>
            <a:r>
              <a:rPr lang="en-US" sz="2400" spc="1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and</a:t>
            </a:r>
            <a:r>
              <a:rPr lang="en-US" sz="2400" spc="14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the</a:t>
            </a:r>
            <a:r>
              <a:rPr lang="en-US" sz="2400" spc="12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crown</a:t>
            </a:r>
            <a:r>
              <a:rPr lang="en-US" sz="2400" spc="12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exfoliated,</a:t>
            </a:r>
            <a:r>
              <a:rPr lang="en-US" sz="2400" spc="10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no</a:t>
            </a:r>
            <a:r>
              <a:rPr lang="en-US" sz="2400" spc="14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trace</a:t>
            </a:r>
            <a:r>
              <a:rPr lang="en-US" sz="2400" spc="12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of</a:t>
            </a:r>
            <a:r>
              <a:rPr lang="en-US" sz="2400" spc="13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the</a:t>
            </a:r>
            <a:r>
              <a:rPr lang="en-US" sz="2400" spc="13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periodontal membrane</a:t>
            </a:r>
            <a:r>
              <a:rPr lang="en-US" sz="2400" spc="5"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remains.</a:t>
            </a:r>
            <a:r>
              <a:rPr lang="en-US" sz="2400" spc="5"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99542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81D9CAD-AC1C-3FD4-1C34-BC1887C5EEA1}"/>
              </a:ext>
            </a:extLst>
          </p:cNvPr>
          <p:cNvGrpSpPr/>
          <p:nvPr/>
        </p:nvGrpSpPr>
        <p:grpSpPr>
          <a:xfrm>
            <a:off x="1025239" y="2043850"/>
            <a:ext cx="2490159" cy="3533137"/>
            <a:chOff x="4559293" y="1875015"/>
            <a:chExt cx="3073415" cy="4360684"/>
          </a:xfrm>
        </p:grpSpPr>
        <p:grpSp>
          <p:nvGrpSpPr>
            <p:cNvPr id="9" name="Group 8">
              <a:extLst>
                <a:ext uri="{FF2B5EF4-FFF2-40B4-BE49-F238E27FC236}">
                  <a16:creationId xmlns:a16="http://schemas.microsoft.com/office/drawing/2014/main" id="{309A09F5-B847-7E76-CEBF-C892899DAEF8}"/>
                </a:ext>
              </a:extLst>
            </p:cNvPr>
            <p:cNvGrpSpPr/>
            <p:nvPr/>
          </p:nvGrpSpPr>
          <p:grpSpPr>
            <a:xfrm>
              <a:off x="5984875" y="4849634"/>
              <a:ext cx="222250" cy="1386065"/>
              <a:chOff x="5984875" y="4982984"/>
              <a:chExt cx="222250" cy="1386065"/>
            </a:xfrm>
          </p:grpSpPr>
          <p:sp>
            <p:nvSpPr>
              <p:cNvPr id="7" name="Rectangle 6">
                <a:extLst>
                  <a:ext uri="{FF2B5EF4-FFF2-40B4-BE49-F238E27FC236}">
                    <a16:creationId xmlns:a16="http://schemas.microsoft.com/office/drawing/2014/main" id="{25DC6EF1-4EC8-A5B6-275F-EC0B673DDE38}"/>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0EE0C3F-8F54-8915-51E7-8AE365E310A1}"/>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12F1610A-EB47-D148-A327-389D102AE156}"/>
                </a:ext>
              </a:extLst>
            </p:cNvPr>
            <p:cNvGrpSpPr/>
            <p:nvPr/>
          </p:nvGrpSpPr>
          <p:grpSpPr>
            <a:xfrm>
              <a:off x="4559293" y="1875015"/>
              <a:ext cx="3073415" cy="3107970"/>
              <a:chOff x="4199254" y="1770426"/>
              <a:chExt cx="3073415" cy="3107970"/>
            </a:xfrm>
          </p:grpSpPr>
          <p:sp>
            <p:nvSpPr>
              <p:cNvPr id="2" name="Diamond 1">
                <a:extLst>
                  <a:ext uri="{FF2B5EF4-FFF2-40B4-BE49-F238E27FC236}">
                    <a16:creationId xmlns:a16="http://schemas.microsoft.com/office/drawing/2014/main" id="{5987ED18-AC63-62FF-5334-2B10923003C9}"/>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EC2FBB4B-9302-B465-1C29-731331846E6E}"/>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316C6A7B-35E5-FC17-D3BE-BB365B4BE71C}"/>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20813E3-8F46-1AEF-58C7-347516B60D34}"/>
              </a:ext>
            </a:extLst>
          </p:cNvPr>
          <p:cNvGrpSpPr/>
          <p:nvPr/>
        </p:nvGrpSpPr>
        <p:grpSpPr>
          <a:xfrm>
            <a:off x="4850920" y="2043850"/>
            <a:ext cx="2490159" cy="3533137"/>
            <a:chOff x="4559293" y="1875015"/>
            <a:chExt cx="3073415" cy="4360684"/>
          </a:xfrm>
        </p:grpSpPr>
        <p:grpSp>
          <p:nvGrpSpPr>
            <p:cNvPr id="12" name="Group 11">
              <a:extLst>
                <a:ext uri="{FF2B5EF4-FFF2-40B4-BE49-F238E27FC236}">
                  <a16:creationId xmlns:a16="http://schemas.microsoft.com/office/drawing/2014/main" id="{30DA8AE2-0B03-3074-CB31-03B04B1442F2}"/>
                </a:ext>
              </a:extLst>
            </p:cNvPr>
            <p:cNvGrpSpPr/>
            <p:nvPr/>
          </p:nvGrpSpPr>
          <p:grpSpPr>
            <a:xfrm>
              <a:off x="5984875" y="4849634"/>
              <a:ext cx="222250" cy="1386065"/>
              <a:chOff x="5984875" y="4982984"/>
              <a:chExt cx="222250" cy="1386065"/>
            </a:xfrm>
          </p:grpSpPr>
          <p:sp>
            <p:nvSpPr>
              <p:cNvPr id="17" name="Rectangle 16">
                <a:extLst>
                  <a:ext uri="{FF2B5EF4-FFF2-40B4-BE49-F238E27FC236}">
                    <a16:creationId xmlns:a16="http://schemas.microsoft.com/office/drawing/2014/main" id="{8F42C789-761B-7100-59FA-91D97DA308B1}"/>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CA0A057-3671-A43E-B315-FDF0D1FA9427}"/>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3097B00E-1A0A-4465-1E06-E40E7A73DB32}"/>
                </a:ext>
              </a:extLst>
            </p:cNvPr>
            <p:cNvGrpSpPr/>
            <p:nvPr/>
          </p:nvGrpSpPr>
          <p:grpSpPr>
            <a:xfrm>
              <a:off x="4559293" y="1875015"/>
              <a:ext cx="3073415" cy="3107970"/>
              <a:chOff x="4199254" y="1770426"/>
              <a:chExt cx="3073415" cy="3107970"/>
            </a:xfrm>
          </p:grpSpPr>
          <p:sp>
            <p:nvSpPr>
              <p:cNvPr id="15" name="Diamond 14">
                <a:extLst>
                  <a:ext uri="{FF2B5EF4-FFF2-40B4-BE49-F238E27FC236}">
                    <a16:creationId xmlns:a16="http://schemas.microsoft.com/office/drawing/2014/main" id="{C119638A-1664-D29D-6D7D-201A8F1902A5}"/>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306E1040-1FE6-867B-494A-186591F142AD}"/>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0C03C6EC-B518-3DC8-187B-043BC571C559}"/>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E203790-3892-EE52-4CA4-F7A58B1DAC9B}"/>
              </a:ext>
            </a:extLst>
          </p:cNvPr>
          <p:cNvGrpSpPr/>
          <p:nvPr/>
        </p:nvGrpSpPr>
        <p:grpSpPr>
          <a:xfrm>
            <a:off x="8703629" y="2043850"/>
            <a:ext cx="2490159" cy="3533137"/>
            <a:chOff x="4559293" y="1875015"/>
            <a:chExt cx="3073415" cy="4360684"/>
          </a:xfrm>
        </p:grpSpPr>
        <p:grpSp>
          <p:nvGrpSpPr>
            <p:cNvPr id="20" name="Group 19">
              <a:extLst>
                <a:ext uri="{FF2B5EF4-FFF2-40B4-BE49-F238E27FC236}">
                  <a16:creationId xmlns:a16="http://schemas.microsoft.com/office/drawing/2014/main" id="{6FA82F6A-3D7D-BF63-CCEA-DCECCECC4198}"/>
                </a:ext>
              </a:extLst>
            </p:cNvPr>
            <p:cNvGrpSpPr/>
            <p:nvPr/>
          </p:nvGrpSpPr>
          <p:grpSpPr>
            <a:xfrm>
              <a:off x="5984875" y="4849634"/>
              <a:ext cx="222250" cy="1386065"/>
              <a:chOff x="5984875" y="4982984"/>
              <a:chExt cx="222250" cy="1386065"/>
            </a:xfrm>
          </p:grpSpPr>
          <p:sp>
            <p:nvSpPr>
              <p:cNvPr id="25" name="Rectangle 24">
                <a:extLst>
                  <a:ext uri="{FF2B5EF4-FFF2-40B4-BE49-F238E27FC236}">
                    <a16:creationId xmlns:a16="http://schemas.microsoft.com/office/drawing/2014/main" id="{AEBADEC1-586E-6C55-24CC-66324F30657E}"/>
                  </a:ext>
                </a:extLst>
              </p:cNvPr>
              <p:cNvSpPr/>
              <p:nvPr/>
            </p:nvSpPr>
            <p:spPr>
              <a:xfrm>
                <a:off x="6062150" y="4982984"/>
                <a:ext cx="72000" cy="1170165"/>
              </a:xfrm>
              <a:prstGeom prst="rect">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7D3E250-6614-0147-1C10-F27705B759AD}"/>
                  </a:ext>
                </a:extLst>
              </p:cNvPr>
              <p:cNvSpPr/>
              <p:nvPr/>
            </p:nvSpPr>
            <p:spPr>
              <a:xfrm>
                <a:off x="5984875" y="6146799"/>
                <a:ext cx="222250" cy="222250"/>
              </a:xfrm>
              <a:prstGeom prst="ellipse">
                <a:avLst/>
              </a:prstGeom>
              <a:solidFill>
                <a:srgbClr val="246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CAAA7226-9646-5A03-6631-336CFB701D5E}"/>
                </a:ext>
              </a:extLst>
            </p:cNvPr>
            <p:cNvGrpSpPr/>
            <p:nvPr/>
          </p:nvGrpSpPr>
          <p:grpSpPr>
            <a:xfrm>
              <a:off x="4559293" y="1875015"/>
              <a:ext cx="3073415" cy="3107970"/>
              <a:chOff x="4199254" y="1770426"/>
              <a:chExt cx="3073415" cy="3107970"/>
            </a:xfrm>
          </p:grpSpPr>
          <p:sp>
            <p:nvSpPr>
              <p:cNvPr id="23" name="Diamond 22">
                <a:extLst>
                  <a:ext uri="{FF2B5EF4-FFF2-40B4-BE49-F238E27FC236}">
                    <a16:creationId xmlns:a16="http://schemas.microsoft.com/office/drawing/2014/main" id="{83E02AC2-A3D7-8DDA-DCC1-6F03AF6AC261}"/>
                  </a:ext>
                </a:extLst>
              </p:cNvPr>
              <p:cNvSpPr/>
              <p:nvPr/>
            </p:nvSpPr>
            <p:spPr>
              <a:xfrm>
                <a:off x="4199254" y="1770426"/>
                <a:ext cx="3073415" cy="3107970"/>
              </a:xfrm>
              <a:prstGeom prst="diamond">
                <a:avLst/>
              </a:prstGeom>
              <a:solidFill>
                <a:schemeClr val="bg1">
                  <a:lumMod val="95000"/>
                </a:schemeClr>
              </a:solidFill>
              <a:ln>
                <a:noFill/>
              </a:ln>
              <a:effectLst>
                <a:outerShdw blurRad="114300" dist="508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4A79064C-4F7F-5283-74CF-93B86750FDC0}"/>
                  </a:ext>
                </a:extLst>
              </p:cNvPr>
              <p:cNvSpPr/>
              <p:nvPr/>
            </p:nvSpPr>
            <p:spPr>
              <a:xfrm>
                <a:off x="4199254" y="1770426"/>
                <a:ext cx="3073415" cy="3107970"/>
              </a:xfrm>
              <a:prstGeom prst="diamond">
                <a:avLst/>
              </a:prstGeom>
              <a:solidFill>
                <a:schemeClr val="bg1">
                  <a:lumMod val="95000"/>
                </a:schemeClr>
              </a:solidFill>
              <a:ln>
                <a:noFill/>
              </a:ln>
              <a:effectLst>
                <a:outerShdw blurRad="177800" dist="127000" dir="13500000" algn="br" rotWithShape="0">
                  <a:schemeClr val="bg1">
                    <a:alpha val="6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5B1D175F-0647-476E-74AB-725BA51623FF}"/>
                </a:ext>
              </a:extLst>
            </p:cNvPr>
            <p:cNvSpPr/>
            <p:nvPr/>
          </p:nvSpPr>
          <p:spPr>
            <a:xfrm>
              <a:off x="5282610" y="2615610"/>
              <a:ext cx="1626781" cy="1626781"/>
            </a:xfrm>
            <a:prstGeom prst="ellipse">
              <a:avLst/>
            </a:prstGeom>
            <a:gradFill flip="none" rotWithShape="1">
              <a:gsLst>
                <a:gs pos="55000">
                  <a:schemeClr val="bg1">
                    <a:lumMod val="95000"/>
                  </a:schemeClr>
                </a:gs>
                <a:gs pos="95000">
                  <a:schemeClr val="bg1"/>
                </a:gs>
              </a:gsLst>
              <a:lin ang="2700000" scaled="1"/>
              <a:tileRect/>
            </a:gradFill>
            <a:ln>
              <a:noFill/>
            </a:ln>
            <a:effectLst>
              <a:innerShdw blurRad="63500" dist="50800" dir="13500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raphic 27" descr="DNA with solid fill">
            <a:extLst>
              <a:ext uri="{FF2B5EF4-FFF2-40B4-BE49-F238E27FC236}">
                <a16:creationId xmlns:a16="http://schemas.microsoft.com/office/drawing/2014/main" id="{8E0D4D1C-90B2-A743-F719-CEE4C4237258}"/>
              </a:ext>
            </a:extLst>
          </p:cNvPr>
          <p:cNvSpPr/>
          <p:nvPr/>
        </p:nvSpPr>
        <p:spPr>
          <a:xfrm>
            <a:off x="5865642" y="2827303"/>
            <a:ext cx="460716" cy="921433"/>
          </a:xfrm>
          <a:custGeom>
            <a:avLst/>
            <a:gdLst>
              <a:gd name="connsiteX0" fmla="*/ 460717 w 460716"/>
              <a:gd name="connsiteY0" fmla="*/ 460717 h 921433"/>
              <a:gd name="connsiteX1" fmla="*/ 296325 w 460716"/>
              <a:gd name="connsiteY1" fmla="*/ 230358 h 921433"/>
              <a:gd name="connsiteX2" fmla="*/ 460717 w 460716"/>
              <a:gd name="connsiteY2" fmla="*/ 0 h 921433"/>
              <a:gd name="connsiteX3" fmla="*/ 397892 w 460716"/>
              <a:gd name="connsiteY3" fmla="*/ 0 h 921433"/>
              <a:gd name="connsiteX4" fmla="*/ 389515 w 460716"/>
              <a:gd name="connsiteY4" fmla="*/ 52354 h 921433"/>
              <a:gd name="connsiteX5" fmla="*/ 71202 w 460716"/>
              <a:gd name="connsiteY5" fmla="*/ 52354 h 921433"/>
              <a:gd name="connsiteX6" fmla="*/ 62825 w 460716"/>
              <a:gd name="connsiteY6" fmla="*/ 0 h 921433"/>
              <a:gd name="connsiteX7" fmla="*/ 0 w 460716"/>
              <a:gd name="connsiteY7" fmla="*/ 0 h 921433"/>
              <a:gd name="connsiteX8" fmla="*/ 164392 w 460716"/>
              <a:gd name="connsiteY8" fmla="*/ 230358 h 921433"/>
              <a:gd name="connsiteX9" fmla="*/ 0 w 460716"/>
              <a:gd name="connsiteY9" fmla="*/ 460717 h 921433"/>
              <a:gd name="connsiteX10" fmla="*/ 164392 w 460716"/>
              <a:gd name="connsiteY10" fmla="*/ 692122 h 921433"/>
              <a:gd name="connsiteX11" fmla="*/ 0 w 460716"/>
              <a:gd name="connsiteY11" fmla="*/ 921433 h 921433"/>
              <a:gd name="connsiteX12" fmla="*/ 62825 w 460716"/>
              <a:gd name="connsiteY12" fmla="*/ 921433 h 921433"/>
              <a:gd name="connsiteX13" fmla="*/ 71202 w 460716"/>
              <a:gd name="connsiteY13" fmla="*/ 869079 h 921433"/>
              <a:gd name="connsiteX14" fmla="*/ 389515 w 460716"/>
              <a:gd name="connsiteY14" fmla="*/ 869079 h 921433"/>
              <a:gd name="connsiteX15" fmla="*/ 397892 w 460716"/>
              <a:gd name="connsiteY15" fmla="*/ 921433 h 921433"/>
              <a:gd name="connsiteX16" fmla="*/ 460717 w 460716"/>
              <a:gd name="connsiteY16" fmla="*/ 921433 h 921433"/>
              <a:gd name="connsiteX17" fmla="*/ 296325 w 460716"/>
              <a:gd name="connsiteY17" fmla="*/ 692122 h 921433"/>
              <a:gd name="connsiteX18" fmla="*/ 460717 w 460716"/>
              <a:gd name="connsiteY18" fmla="*/ 460717 h 921433"/>
              <a:gd name="connsiteX19" fmla="*/ 62825 w 460716"/>
              <a:gd name="connsiteY19" fmla="*/ 460717 h 921433"/>
              <a:gd name="connsiteX20" fmla="*/ 71202 w 460716"/>
              <a:gd name="connsiteY20" fmla="*/ 408363 h 921433"/>
              <a:gd name="connsiteX21" fmla="*/ 390562 w 460716"/>
              <a:gd name="connsiteY21" fmla="*/ 408363 h 921433"/>
              <a:gd name="connsiteX22" fmla="*/ 398939 w 460716"/>
              <a:gd name="connsiteY22" fmla="*/ 460717 h 921433"/>
              <a:gd name="connsiteX23" fmla="*/ 390562 w 460716"/>
              <a:gd name="connsiteY23" fmla="*/ 513071 h 921433"/>
              <a:gd name="connsiteX24" fmla="*/ 71202 w 460716"/>
              <a:gd name="connsiteY24" fmla="*/ 513071 h 921433"/>
              <a:gd name="connsiteX25" fmla="*/ 62825 w 460716"/>
              <a:gd name="connsiteY25" fmla="*/ 460717 h 921433"/>
              <a:gd name="connsiteX26" fmla="*/ 110991 w 460716"/>
              <a:gd name="connsiteY26" fmla="*/ 115179 h 921433"/>
              <a:gd name="connsiteX27" fmla="*/ 348679 w 460716"/>
              <a:gd name="connsiteY27" fmla="*/ 115179 h 921433"/>
              <a:gd name="connsiteX28" fmla="*/ 229311 w 460716"/>
              <a:gd name="connsiteY28" fmla="*/ 194758 h 921433"/>
              <a:gd name="connsiteX29" fmla="*/ 110991 w 460716"/>
              <a:gd name="connsiteY29" fmla="*/ 115179 h 921433"/>
              <a:gd name="connsiteX30" fmla="*/ 230358 w 460716"/>
              <a:gd name="connsiteY30" fmla="*/ 265959 h 921433"/>
              <a:gd name="connsiteX31" fmla="*/ 349726 w 460716"/>
              <a:gd name="connsiteY31" fmla="*/ 345538 h 921433"/>
              <a:gd name="connsiteX32" fmla="*/ 110991 w 460716"/>
              <a:gd name="connsiteY32" fmla="*/ 345538 h 921433"/>
              <a:gd name="connsiteX33" fmla="*/ 230358 w 460716"/>
              <a:gd name="connsiteY33" fmla="*/ 265959 h 921433"/>
              <a:gd name="connsiteX34" fmla="*/ 230358 w 460716"/>
              <a:gd name="connsiteY34" fmla="*/ 727723 h 921433"/>
              <a:gd name="connsiteX35" fmla="*/ 348679 w 460716"/>
              <a:gd name="connsiteY35" fmla="*/ 806254 h 921433"/>
              <a:gd name="connsiteX36" fmla="*/ 112038 w 460716"/>
              <a:gd name="connsiteY36" fmla="*/ 806254 h 921433"/>
              <a:gd name="connsiteX37" fmla="*/ 230358 w 460716"/>
              <a:gd name="connsiteY37" fmla="*/ 727723 h 921433"/>
              <a:gd name="connsiteX38" fmla="*/ 230358 w 460716"/>
              <a:gd name="connsiteY38" fmla="*/ 656521 h 921433"/>
              <a:gd name="connsiteX39" fmla="*/ 109944 w 460716"/>
              <a:gd name="connsiteY39" fmla="*/ 575896 h 921433"/>
              <a:gd name="connsiteX40" fmla="*/ 350773 w 460716"/>
              <a:gd name="connsiteY40" fmla="*/ 575896 h 921433"/>
              <a:gd name="connsiteX41" fmla="*/ 230358 w 460716"/>
              <a:gd name="connsiteY41" fmla="*/ 656521 h 92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0716" h="921433">
                <a:moveTo>
                  <a:pt x="460717" y="460717"/>
                </a:moveTo>
                <a:cubicBezTo>
                  <a:pt x="460717" y="341349"/>
                  <a:pt x="381138" y="278524"/>
                  <a:pt x="296325" y="230358"/>
                </a:cubicBezTo>
                <a:cubicBezTo>
                  <a:pt x="381138" y="181145"/>
                  <a:pt x="460717" y="119367"/>
                  <a:pt x="460717" y="0"/>
                </a:cubicBezTo>
                <a:lnTo>
                  <a:pt x="397892" y="0"/>
                </a:lnTo>
                <a:cubicBezTo>
                  <a:pt x="397892" y="18848"/>
                  <a:pt x="394750" y="36648"/>
                  <a:pt x="389515" y="52354"/>
                </a:cubicBezTo>
                <a:lnTo>
                  <a:pt x="71202" y="52354"/>
                </a:lnTo>
                <a:cubicBezTo>
                  <a:pt x="65966" y="36648"/>
                  <a:pt x="62825" y="18848"/>
                  <a:pt x="62825" y="0"/>
                </a:cubicBezTo>
                <a:lnTo>
                  <a:pt x="0" y="0"/>
                </a:lnTo>
                <a:cubicBezTo>
                  <a:pt x="0" y="119367"/>
                  <a:pt x="79578" y="181145"/>
                  <a:pt x="164392" y="230358"/>
                </a:cubicBezTo>
                <a:cubicBezTo>
                  <a:pt x="79578" y="278524"/>
                  <a:pt x="0" y="341349"/>
                  <a:pt x="0" y="460717"/>
                </a:cubicBezTo>
                <a:cubicBezTo>
                  <a:pt x="0" y="581131"/>
                  <a:pt x="79578" y="643956"/>
                  <a:pt x="164392" y="692122"/>
                </a:cubicBezTo>
                <a:cubicBezTo>
                  <a:pt x="79578" y="740288"/>
                  <a:pt x="0" y="802066"/>
                  <a:pt x="0" y="921433"/>
                </a:cubicBezTo>
                <a:lnTo>
                  <a:pt x="62825" y="921433"/>
                </a:lnTo>
                <a:cubicBezTo>
                  <a:pt x="62825" y="901539"/>
                  <a:pt x="65966" y="884785"/>
                  <a:pt x="71202" y="869079"/>
                </a:cubicBezTo>
                <a:lnTo>
                  <a:pt x="389515" y="869079"/>
                </a:lnTo>
                <a:cubicBezTo>
                  <a:pt x="394750" y="884785"/>
                  <a:pt x="397892" y="901539"/>
                  <a:pt x="397892" y="921433"/>
                </a:cubicBezTo>
                <a:lnTo>
                  <a:pt x="460717" y="921433"/>
                </a:lnTo>
                <a:cubicBezTo>
                  <a:pt x="460717" y="802066"/>
                  <a:pt x="381138" y="740288"/>
                  <a:pt x="296325" y="692122"/>
                </a:cubicBezTo>
                <a:cubicBezTo>
                  <a:pt x="381138" y="643956"/>
                  <a:pt x="460717" y="581131"/>
                  <a:pt x="460717" y="460717"/>
                </a:cubicBezTo>
                <a:close/>
                <a:moveTo>
                  <a:pt x="62825" y="460717"/>
                </a:moveTo>
                <a:cubicBezTo>
                  <a:pt x="62825" y="441869"/>
                  <a:pt x="65966" y="424069"/>
                  <a:pt x="71202" y="408363"/>
                </a:cubicBezTo>
                <a:lnTo>
                  <a:pt x="390562" y="408363"/>
                </a:lnTo>
                <a:cubicBezTo>
                  <a:pt x="395798" y="424069"/>
                  <a:pt x="398939" y="441869"/>
                  <a:pt x="398939" y="460717"/>
                </a:cubicBezTo>
                <a:cubicBezTo>
                  <a:pt x="398939" y="479564"/>
                  <a:pt x="395798" y="497365"/>
                  <a:pt x="390562" y="513071"/>
                </a:cubicBezTo>
                <a:lnTo>
                  <a:pt x="71202" y="513071"/>
                </a:lnTo>
                <a:cubicBezTo>
                  <a:pt x="65966" y="497365"/>
                  <a:pt x="62825" y="479564"/>
                  <a:pt x="62825" y="460717"/>
                </a:cubicBezTo>
                <a:close/>
                <a:moveTo>
                  <a:pt x="110991" y="115179"/>
                </a:moveTo>
                <a:lnTo>
                  <a:pt x="348679" y="115179"/>
                </a:lnTo>
                <a:cubicBezTo>
                  <a:pt x="318313" y="145545"/>
                  <a:pt x="275383" y="169628"/>
                  <a:pt x="229311" y="194758"/>
                </a:cubicBezTo>
                <a:cubicBezTo>
                  <a:pt x="184287" y="169628"/>
                  <a:pt x="141356" y="145545"/>
                  <a:pt x="110991" y="115179"/>
                </a:cubicBezTo>
                <a:close/>
                <a:moveTo>
                  <a:pt x="230358" y="265959"/>
                </a:moveTo>
                <a:cubicBezTo>
                  <a:pt x="276430" y="291089"/>
                  <a:pt x="319360" y="315172"/>
                  <a:pt x="349726" y="345538"/>
                </a:cubicBezTo>
                <a:lnTo>
                  <a:pt x="110991" y="345538"/>
                </a:lnTo>
                <a:cubicBezTo>
                  <a:pt x="141356" y="315172"/>
                  <a:pt x="184287" y="290042"/>
                  <a:pt x="230358" y="265959"/>
                </a:cubicBezTo>
                <a:close/>
                <a:moveTo>
                  <a:pt x="230358" y="727723"/>
                </a:moveTo>
                <a:cubicBezTo>
                  <a:pt x="276430" y="751806"/>
                  <a:pt x="318313" y="775889"/>
                  <a:pt x="348679" y="806254"/>
                </a:cubicBezTo>
                <a:lnTo>
                  <a:pt x="112038" y="806254"/>
                </a:lnTo>
                <a:cubicBezTo>
                  <a:pt x="142403" y="775889"/>
                  <a:pt x="184287" y="751806"/>
                  <a:pt x="230358" y="727723"/>
                </a:cubicBezTo>
                <a:close/>
                <a:moveTo>
                  <a:pt x="230358" y="656521"/>
                </a:moveTo>
                <a:cubicBezTo>
                  <a:pt x="183240" y="631391"/>
                  <a:pt x="140309" y="607308"/>
                  <a:pt x="109944" y="575896"/>
                </a:cubicBezTo>
                <a:lnTo>
                  <a:pt x="350773" y="575896"/>
                </a:lnTo>
                <a:cubicBezTo>
                  <a:pt x="320407" y="607308"/>
                  <a:pt x="277477" y="631391"/>
                  <a:pt x="230358" y="656521"/>
                </a:cubicBezTo>
                <a:close/>
              </a:path>
            </a:pathLst>
          </a:custGeom>
          <a:gradFill flip="none" rotWithShape="1">
            <a:gsLst>
              <a:gs pos="25000">
                <a:srgbClr val="2F5597"/>
              </a:gs>
              <a:gs pos="72000">
                <a:srgbClr val="00B0F0"/>
              </a:gs>
            </a:gsLst>
            <a:lin ang="5400000" scaled="1"/>
            <a:tileRect/>
          </a:gradFill>
          <a:ln w="10418" cap="flat">
            <a:noFill/>
            <a:prstDash val="solid"/>
            <a:miter/>
          </a:ln>
        </p:spPr>
        <p:txBody>
          <a:bodyPr rtlCol="0" anchor="ctr"/>
          <a:lstStyle/>
          <a:p>
            <a:endParaRPr lang="en-US"/>
          </a:p>
        </p:txBody>
      </p:sp>
      <p:sp>
        <p:nvSpPr>
          <p:cNvPr id="32" name="Graphic 30" descr="Sad face with solid fill with solid fill">
            <a:extLst>
              <a:ext uri="{FF2B5EF4-FFF2-40B4-BE49-F238E27FC236}">
                <a16:creationId xmlns:a16="http://schemas.microsoft.com/office/drawing/2014/main" id="{0D367D53-D78A-A37E-DACD-68CEAB06E169}"/>
              </a:ext>
            </a:extLst>
          </p:cNvPr>
          <p:cNvSpPr/>
          <p:nvPr/>
        </p:nvSpPr>
        <p:spPr>
          <a:xfrm>
            <a:off x="1805787" y="2831524"/>
            <a:ext cx="954757" cy="954757"/>
          </a:xfrm>
          <a:custGeom>
            <a:avLst/>
            <a:gdLst>
              <a:gd name="connsiteX0" fmla="*/ 477379 w 954757"/>
              <a:gd name="connsiteY0" fmla="*/ 0 h 954757"/>
              <a:gd name="connsiteX1" fmla="*/ 0 w 954757"/>
              <a:gd name="connsiteY1" fmla="*/ 477379 h 954757"/>
              <a:gd name="connsiteX2" fmla="*/ 477379 w 954757"/>
              <a:gd name="connsiteY2" fmla="*/ 954757 h 954757"/>
              <a:gd name="connsiteX3" fmla="*/ 954757 w 954757"/>
              <a:gd name="connsiteY3" fmla="*/ 477379 h 954757"/>
              <a:gd name="connsiteX4" fmla="*/ 477379 w 954757"/>
              <a:gd name="connsiteY4" fmla="*/ 0 h 954757"/>
              <a:gd name="connsiteX5" fmla="*/ 201002 w 954757"/>
              <a:gd name="connsiteY5" fmla="*/ 402003 h 954757"/>
              <a:gd name="connsiteX6" fmla="*/ 276377 w 954757"/>
              <a:gd name="connsiteY6" fmla="*/ 326627 h 954757"/>
              <a:gd name="connsiteX7" fmla="*/ 351753 w 954757"/>
              <a:gd name="connsiteY7" fmla="*/ 402003 h 954757"/>
              <a:gd name="connsiteX8" fmla="*/ 276377 w 954757"/>
              <a:gd name="connsiteY8" fmla="*/ 477379 h 954757"/>
              <a:gd name="connsiteX9" fmla="*/ 201002 w 954757"/>
              <a:gd name="connsiteY9" fmla="*/ 402003 h 954757"/>
              <a:gd name="connsiteX10" fmla="*/ 706018 w 954757"/>
              <a:gd name="connsiteY10" fmla="*/ 766318 h 954757"/>
              <a:gd name="connsiteX11" fmla="*/ 685918 w 954757"/>
              <a:gd name="connsiteY11" fmla="*/ 756268 h 954757"/>
              <a:gd name="connsiteX12" fmla="*/ 477379 w 954757"/>
              <a:gd name="connsiteY12" fmla="*/ 654511 h 954757"/>
              <a:gd name="connsiteX13" fmla="*/ 268840 w 954757"/>
              <a:gd name="connsiteY13" fmla="*/ 756268 h 954757"/>
              <a:gd name="connsiteX14" fmla="*/ 248739 w 954757"/>
              <a:gd name="connsiteY14" fmla="*/ 766318 h 954757"/>
              <a:gd name="connsiteX15" fmla="*/ 223614 w 954757"/>
              <a:gd name="connsiteY15" fmla="*/ 741193 h 954757"/>
              <a:gd name="connsiteX16" fmla="*/ 228639 w 954757"/>
              <a:gd name="connsiteY16" fmla="*/ 726118 h 954757"/>
              <a:gd name="connsiteX17" fmla="*/ 477379 w 954757"/>
              <a:gd name="connsiteY17" fmla="*/ 603005 h 954757"/>
              <a:gd name="connsiteX18" fmla="*/ 726118 w 954757"/>
              <a:gd name="connsiteY18" fmla="*/ 726118 h 954757"/>
              <a:gd name="connsiteX19" fmla="*/ 731143 w 954757"/>
              <a:gd name="connsiteY19" fmla="*/ 741193 h 954757"/>
              <a:gd name="connsiteX20" fmla="*/ 706018 w 954757"/>
              <a:gd name="connsiteY20" fmla="*/ 766318 h 954757"/>
              <a:gd name="connsiteX21" fmla="*/ 678380 w 954757"/>
              <a:gd name="connsiteY21" fmla="*/ 477379 h 954757"/>
              <a:gd name="connsiteX22" fmla="*/ 603005 w 954757"/>
              <a:gd name="connsiteY22" fmla="*/ 402003 h 954757"/>
              <a:gd name="connsiteX23" fmla="*/ 678380 w 954757"/>
              <a:gd name="connsiteY23" fmla="*/ 326627 h 954757"/>
              <a:gd name="connsiteX24" fmla="*/ 753756 w 954757"/>
              <a:gd name="connsiteY24" fmla="*/ 402003 h 954757"/>
              <a:gd name="connsiteX25" fmla="*/ 678380 w 954757"/>
              <a:gd name="connsiteY25" fmla="*/ 477379 h 95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4757" h="954757">
                <a:moveTo>
                  <a:pt x="477379" y="0"/>
                </a:moveTo>
                <a:cubicBezTo>
                  <a:pt x="213564" y="0"/>
                  <a:pt x="0" y="213564"/>
                  <a:pt x="0" y="477379"/>
                </a:cubicBezTo>
                <a:cubicBezTo>
                  <a:pt x="0" y="741193"/>
                  <a:pt x="213564" y="954757"/>
                  <a:pt x="477379" y="954757"/>
                </a:cubicBezTo>
                <a:cubicBezTo>
                  <a:pt x="741193" y="954757"/>
                  <a:pt x="954757" y="741193"/>
                  <a:pt x="954757" y="477379"/>
                </a:cubicBezTo>
                <a:cubicBezTo>
                  <a:pt x="954757" y="213564"/>
                  <a:pt x="741193" y="0"/>
                  <a:pt x="477379" y="0"/>
                </a:cubicBezTo>
                <a:close/>
                <a:moveTo>
                  <a:pt x="201002" y="402003"/>
                </a:moveTo>
                <a:cubicBezTo>
                  <a:pt x="201002" y="360546"/>
                  <a:pt x="234921" y="326627"/>
                  <a:pt x="276377" y="326627"/>
                </a:cubicBezTo>
                <a:cubicBezTo>
                  <a:pt x="317834" y="326627"/>
                  <a:pt x="351753" y="360546"/>
                  <a:pt x="351753" y="402003"/>
                </a:cubicBezTo>
                <a:cubicBezTo>
                  <a:pt x="351753" y="443460"/>
                  <a:pt x="317834" y="477379"/>
                  <a:pt x="276377" y="477379"/>
                </a:cubicBezTo>
                <a:cubicBezTo>
                  <a:pt x="234921" y="477379"/>
                  <a:pt x="201002" y="443460"/>
                  <a:pt x="201002" y="402003"/>
                </a:cubicBezTo>
                <a:close/>
                <a:moveTo>
                  <a:pt x="706018" y="766318"/>
                </a:moveTo>
                <a:cubicBezTo>
                  <a:pt x="697224" y="766318"/>
                  <a:pt x="689686" y="762549"/>
                  <a:pt x="685918" y="756268"/>
                </a:cubicBezTo>
                <a:cubicBezTo>
                  <a:pt x="638180" y="693455"/>
                  <a:pt x="562804" y="654511"/>
                  <a:pt x="477379" y="654511"/>
                </a:cubicBezTo>
                <a:cubicBezTo>
                  <a:pt x="391953" y="654511"/>
                  <a:pt x="317834" y="693455"/>
                  <a:pt x="268840" y="756268"/>
                </a:cubicBezTo>
                <a:cubicBezTo>
                  <a:pt x="263814" y="762549"/>
                  <a:pt x="256277" y="766318"/>
                  <a:pt x="248739" y="766318"/>
                </a:cubicBezTo>
                <a:cubicBezTo>
                  <a:pt x="234921" y="766318"/>
                  <a:pt x="223614" y="755012"/>
                  <a:pt x="223614" y="741193"/>
                </a:cubicBezTo>
                <a:cubicBezTo>
                  <a:pt x="223614" y="736168"/>
                  <a:pt x="224870" y="731143"/>
                  <a:pt x="228639" y="726118"/>
                </a:cubicBezTo>
                <a:cubicBezTo>
                  <a:pt x="286427" y="650742"/>
                  <a:pt x="375622" y="603005"/>
                  <a:pt x="477379" y="603005"/>
                </a:cubicBezTo>
                <a:cubicBezTo>
                  <a:pt x="579136" y="603005"/>
                  <a:pt x="668330" y="650742"/>
                  <a:pt x="726118" y="726118"/>
                </a:cubicBezTo>
                <a:cubicBezTo>
                  <a:pt x="728630" y="729887"/>
                  <a:pt x="731143" y="734912"/>
                  <a:pt x="731143" y="741193"/>
                </a:cubicBezTo>
                <a:cubicBezTo>
                  <a:pt x="731143" y="755012"/>
                  <a:pt x="719837" y="766318"/>
                  <a:pt x="706018" y="766318"/>
                </a:cubicBezTo>
                <a:close/>
                <a:moveTo>
                  <a:pt x="678380" y="477379"/>
                </a:moveTo>
                <a:cubicBezTo>
                  <a:pt x="636924" y="477379"/>
                  <a:pt x="603005" y="443460"/>
                  <a:pt x="603005" y="402003"/>
                </a:cubicBezTo>
                <a:cubicBezTo>
                  <a:pt x="603005" y="360546"/>
                  <a:pt x="636924" y="326627"/>
                  <a:pt x="678380" y="326627"/>
                </a:cubicBezTo>
                <a:cubicBezTo>
                  <a:pt x="719837" y="326627"/>
                  <a:pt x="753756" y="360546"/>
                  <a:pt x="753756" y="402003"/>
                </a:cubicBezTo>
                <a:cubicBezTo>
                  <a:pt x="753756" y="443460"/>
                  <a:pt x="719837" y="477379"/>
                  <a:pt x="678380" y="477379"/>
                </a:cubicBezTo>
                <a:close/>
              </a:path>
            </a:pathLst>
          </a:custGeom>
          <a:gradFill flip="none" rotWithShape="1">
            <a:gsLst>
              <a:gs pos="25000">
                <a:srgbClr val="2F5597"/>
              </a:gs>
              <a:gs pos="72000">
                <a:srgbClr val="00B0F0"/>
              </a:gs>
            </a:gsLst>
            <a:lin ang="5400000" scaled="1"/>
            <a:tileRect/>
          </a:gradFill>
          <a:ln w="12502" cap="flat">
            <a:noFill/>
            <a:prstDash val="solid"/>
            <a:miter/>
          </a:ln>
        </p:spPr>
        <p:txBody>
          <a:bodyPr rtlCol="0" anchor="ctr"/>
          <a:lstStyle/>
          <a:p>
            <a:endParaRPr lang="en-US"/>
          </a:p>
        </p:txBody>
      </p:sp>
      <p:sp>
        <p:nvSpPr>
          <p:cNvPr id="35" name="Graphic 33" descr="Arrow: Clockwise curve with solid fill">
            <a:extLst>
              <a:ext uri="{FF2B5EF4-FFF2-40B4-BE49-F238E27FC236}">
                <a16:creationId xmlns:a16="http://schemas.microsoft.com/office/drawing/2014/main" id="{221649FB-E1D2-4DBC-28B3-2481F805DBE7}"/>
              </a:ext>
            </a:extLst>
          </p:cNvPr>
          <p:cNvSpPr/>
          <p:nvPr/>
        </p:nvSpPr>
        <p:spPr>
          <a:xfrm>
            <a:off x="9610299" y="2939138"/>
            <a:ext cx="682870" cy="871281"/>
          </a:xfrm>
          <a:custGeom>
            <a:avLst/>
            <a:gdLst>
              <a:gd name="connsiteX0" fmla="*/ 682871 w 682870"/>
              <a:gd name="connsiteY0" fmla="*/ 871281 h 871281"/>
              <a:gd name="connsiteX1" fmla="*/ 400304 w 682870"/>
              <a:gd name="connsiteY1" fmla="*/ 282600 h 871281"/>
              <a:gd name="connsiteX2" fmla="*/ 565135 w 682870"/>
              <a:gd name="connsiteY2" fmla="*/ 282600 h 871281"/>
              <a:gd name="connsiteX3" fmla="*/ 282567 w 682870"/>
              <a:gd name="connsiteY3" fmla="*/ 32 h 871281"/>
              <a:gd name="connsiteX4" fmla="*/ 0 w 682870"/>
              <a:gd name="connsiteY4" fmla="*/ 282600 h 871281"/>
              <a:gd name="connsiteX5" fmla="*/ 153057 w 682870"/>
              <a:gd name="connsiteY5" fmla="*/ 282600 h 871281"/>
              <a:gd name="connsiteX6" fmla="*/ 682871 w 682870"/>
              <a:gd name="connsiteY6" fmla="*/ 871281 h 8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0" h="871281">
                <a:moveTo>
                  <a:pt x="682871" y="871281"/>
                </a:moveTo>
                <a:cubicBezTo>
                  <a:pt x="682871" y="871281"/>
                  <a:pt x="400304" y="782979"/>
                  <a:pt x="400304" y="282600"/>
                </a:cubicBezTo>
                <a:lnTo>
                  <a:pt x="565135" y="282600"/>
                </a:lnTo>
                <a:lnTo>
                  <a:pt x="282567" y="32"/>
                </a:lnTo>
                <a:cubicBezTo>
                  <a:pt x="282567" y="-3500"/>
                  <a:pt x="0" y="282600"/>
                  <a:pt x="0" y="282600"/>
                </a:cubicBezTo>
                <a:lnTo>
                  <a:pt x="153057" y="282600"/>
                </a:lnTo>
                <a:cubicBezTo>
                  <a:pt x="153057" y="283777"/>
                  <a:pt x="196620" y="760609"/>
                  <a:pt x="682871" y="871281"/>
                </a:cubicBezTo>
                <a:close/>
              </a:path>
            </a:pathLst>
          </a:custGeom>
          <a:gradFill flip="none" rotWithShape="1">
            <a:gsLst>
              <a:gs pos="25000">
                <a:srgbClr val="2F5597"/>
              </a:gs>
              <a:gs pos="72000">
                <a:srgbClr val="00B0F0"/>
              </a:gs>
            </a:gsLst>
            <a:lin ang="5400000" scaled="1"/>
            <a:tileRect/>
          </a:gradFill>
          <a:ln w="11708" cap="flat">
            <a:noFill/>
            <a:prstDash val="solid"/>
            <a:miter/>
          </a:ln>
        </p:spPr>
        <p:txBody>
          <a:bodyPr rtlCol="0" anchor="ctr"/>
          <a:lstStyle/>
          <a:p>
            <a:endParaRPr lang="en-US"/>
          </a:p>
        </p:txBody>
      </p:sp>
      <p:sp>
        <p:nvSpPr>
          <p:cNvPr id="36" name="TextBox 35">
            <a:extLst>
              <a:ext uri="{FF2B5EF4-FFF2-40B4-BE49-F238E27FC236}">
                <a16:creationId xmlns:a16="http://schemas.microsoft.com/office/drawing/2014/main" id="{11718EE9-7E23-705D-CD7A-6327FA75AEC1}"/>
              </a:ext>
            </a:extLst>
          </p:cNvPr>
          <p:cNvSpPr txBox="1"/>
          <p:nvPr/>
        </p:nvSpPr>
        <p:spPr>
          <a:xfrm>
            <a:off x="4333475" y="277962"/>
            <a:ext cx="3525050" cy="1200329"/>
          </a:xfrm>
          <a:prstGeom prst="rect">
            <a:avLst/>
          </a:prstGeom>
          <a:noFill/>
        </p:spPr>
        <p:txBody>
          <a:bodyPr wrap="square" rtlCol="0">
            <a:spAutoFit/>
          </a:bodyPr>
          <a:lstStyle/>
          <a:p>
            <a:r>
              <a:rPr lang="en-US" sz="7200" dirty="0">
                <a:gradFill>
                  <a:gsLst>
                    <a:gs pos="19000">
                      <a:srgbClr val="2F5597"/>
                    </a:gs>
                    <a:gs pos="65000">
                      <a:srgbClr val="00B0F0"/>
                    </a:gs>
                  </a:gsLst>
                  <a:lin ang="5400000" scaled="1"/>
                </a:gradFill>
                <a:latin typeface="Impact" panose="020B0806030902050204" pitchFamily="34" charset="0"/>
              </a:rPr>
              <a:t>ETIOLOGY</a:t>
            </a:r>
          </a:p>
        </p:txBody>
      </p:sp>
      <p:sp>
        <p:nvSpPr>
          <p:cNvPr id="37" name="TextBox 36">
            <a:extLst>
              <a:ext uri="{FF2B5EF4-FFF2-40B4-BE49-F238E27FC236}">
                <a16:creationId xmlns:a16="http://schemas.microsoft.com/office/drawing/2014/main" id="{68D04115-85A9-56B3-D75A-D6937B117114}"/>
              </a:ext>
            </a:extLst>
          </p:cNvPr>
          <p:cNvSpPr txBox="1"/>
          <p:nvPr/>
        </p:nvSpPr>
        <p:spPr>
          <a:xfrm>
            <a:off x="3279362" y="1323292"/>
            <a:ext cx="5633273" cy="523220"/>
          </a:xfrm>
          <a:prstGeom prst="rect">
            <a:avLst/>
          </a:prstGeom>
          <a:noFill/>
        </p:spPr>
        <p:txBody>
          <a:bodyPr wrap="none" rtlCol="0">
            <a:spAutoFit/>
          </a:bodyPr>
          <a:lstStyle/>
          <a:p>
            <a:r>
              <a:rPr lang="en-US" sz="2800" spc="600" dirty="0">
                <a:latin typeface="Modern No. 20" panose="02070704070505020303" pitchFamily="18" charset="0"/>
              </a:rPr>
              <a:t>There are three theories </a:t>
            </a:r>
          </a:p>
        </p:txBody>
      </p:sp>
      <p:sp>
        <p:nvSpPr>
          <p:cNvPr id="38" name="TextBox 37">
            <a:extLst>
              <a:ext uri="{FF2B5EF4-FFF2-40B4-BE49-F238E27FC236}">
                <a16:creationId xmlns:a16="http://schemas.microsoft.com/office/drawing/2014/main" id="{C7E7D140-C34D-A2D7-CAAC-0DCCD303760B}"/>
              </a:ext>
            </a:extLst>
          </p:cNvPr>
          <p:cNvSpPr txBox="1"/>
          <p:nvPr/>
        </p:nvSpPr>
        <p:spPr>
          <a:xfrm>
            <a:off x="1646589" y="5576987"/>
            <a:ext cx="1247457" cy="461665"/>
          </a:xfrm>
          <a:prstGeom prst="rect">
            <a:avLst/>
          </a:prstGeom>
          <a:noFill/>
        </p:spPr>
        <p:txBody>
          <a:bodyPr wrap="none" rtlCol="0">
            <a:spAutoFit/>
          </a:bodyPr>
          <a:lstStyle/>
          <a:p>
            <a:r>
              <a:rPr lang="en-US" sz="2400" dirty="0">
                <a:latin typeface="Modern No. 20" panose="02070704070505020303" pitchFamily="18" charset="0"/>
              </a:rPr>
              <a:t>Trauma </a:t>
            </a:r>
          </a:p>
        </p:txBody>
      </p:sp>
      <p:sp>
        <p:nvSpPr>
          <p:cNvPr id="39" name="TextBox 38">
            <a:extLst>
              <a:ext uri="{FF2B5EF4-FFF2-40B4-BE49-F238E27FC236}">
                <a16:creationId xmlns:a16="http://schemas.microsoft.com/office/drawing/2014/main" id="{84C5A5AA-CA8C-7B0B-D218-B0290C9F2520}"/>
              </a:ext>
            </a:extLst>
          </p:cNvPr>
          <p:cNvSpPr txBox="1"/>
          <p:nvPr/>
        </p:nvSpPr>
        <p:spPr>
          <a:xfrm>
            <a:off x="5537191" y="5576987"/>
            <a:ext cx="1117614" cy="461665"/>
          </a:xfrm>
          <a:prstGeom prst="rect">
            <a:avLst/>
          </a:prstGeom>
          <a:noFill/>
        </p:spPr>
        <p:txBody>
          <a:bodyPr wrap="none" rtlCol="0">
            <a:spAutoFit/>
          </a:bodyPr>
          <a:lstStyle/>
          <a:p>
            <a:r>
              <a:rPr lang="en-US" sz="2400" dirty="0">
                <a:latin typeface="Modern No. 20" panose="02070704070505020303" pitchFamily="18" charset="0"/>
              </a:rPr>
              <a:t>Genetic</a:t>
            </a:r>
          </a:p>
        </p:txBody>
      </p:sp>
      <p:sp>
        <p:nvSpPr>
          <p:cNvPr id="40" name="TextBox 39">
            <a:extLst>
              <a:ext uri="{FF2B5EF4-FFF2-40B4-BE49-F238E27FC236}">
                <a16:creationId xmlns:a16="http://schemas.microsoft.com/office/drawing/2014/main" id="{0723F0E1-7DCA-4F40-B532-F796FB51A387}"/>
              </a:ext>
            </a:extLst>
          </p:cNvPr>
          <p:cNvSpPr txBox="1"/>
          <p:nvPr/>
        </p:nvSpPr>
        <p:spPr>
          <a:xfrm>
            <a:off x="9318219" y="5576987"/>
            <a:ext cx="1322798" cy="461665"/>
          </a:xfrm>
          <a:prstGeom prst="rect">
            <a:avLst/>
          </a:prstGeom>
          <a:noFill/>
        </p:spPr>
        <p:txBody>
          <a:bodyPr wrap="none" rtlCol="0">
            <a:spAutoFit/>
          </a:bodyPr>
          <a:lstStyle/>
          <a:p>
            <a:r>
              <a:rPr lang="en-US" sz="2400" dirty="0">
                <a:latin typeface="Modern No. 20" panose="02070704070505020303" pitchFamily="18" charset="0"/>
              </a:rPr>
              <a:t>Eruption</a:t>
            </a:r>
          </a:p>
        </p:txBody>
      </p:sp>
    </p:spTree>
    <p:extLst>
      <p:ext uri="{BB962C8B-B14F-4D97-AF65-F5344CB8AC3E}">
        <p14:creationId xmlns:p14="http://schemas.microsoft.com/office/powerpoint/2010/main" val="11943132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a:stretch>
        </a:blipFill>
        <a:effectLst/>
      </p:bgPr>
    </p:bg>
    <p:spTree>
      <p:nvGrpSpPr>
        <p:cNvPr id="1" name=""/>
        <p:cNvGrpSpPr/>
        <p:nvPr/>
      </p:nvGrpSpPr>
      <p:grpSpPr>
        <a:xfrm>
          <a:off x="0" y="0"/>
          <a:ext cx="0" cy="0"/>
          <a:chOff x="0" y="0"/>
          <a:chExt cx="0" cy="0"/>
        </a:xfrm>
      </p:grpSpPr>
      <p:grpSp>
        <p:nvGrpSpPr>
          <p:cNvPr id="4" name="Graphic 2" descr="Pie chart with solid fill">
            <a:extLst>
              <a:ext uri="{FF2B5EF4-FFF2-40B4-BE49-F238E27FC236}">
                <a16:creationId xmlns:a16="http://schemas.microsoft.com/office/drawing/2014/main" id="{BDD3B8DC-C028-C4C6-B59F-E58AB01CA406}"/>
              </a:ext>
            </a:extLst>
          </p:cNvPr>
          <p:cNvGrpSpPr/>
          <p:nvPr/>
        </p:nvGrpSpPr>
        <p:grpSpPr>
          <a:xfrm>
            <a:off x="4389146" y="1719897"/>
            <a:ext cx="3413708" cy="3418206"/>
            <a:chOff x="4969110" y="2302110"/>
            <a:chExt cx="2250813" cy="2253779"/>
          </a:xfrm>
          <a:gradFill flip="none" rotWithShape="1">
            <a:gsLst>
              <a:gs pos="0">
                <a:schemeClr val="accent1">
                  <a:lumMod val="60000"/>
                  <a:lumOff val="40000"/>
                </a:schemeClr>
              </a:gs>
              <a:gs pos="36000">
                <a:schemeClr val="accent4">
                  <a:lumMod val="60000"/>
                  <a:lumOff val="40000"/>
                </a:schemeClr>
              </a:gs>
            </a:gsLst>
            <a:lin ang="5400000" scaled="1"/>
            <a:tileRect/>
          </a:gradFill>
        </p:grpSpPr>
        <p:sp>
          <p:nvSpPr>
            <p:cNvPr id="5" name="Freeform: Shape 4">
              <a:extLst>
                <a:ext uri="{FF2B5EF4-FFF2-40B4-BE49-F238E27FC236}">
                  <a16:creationId xmlns:a16="http://schemas.microsoft.com/office/drawing/2014/main" id="{7BBF75AA-8B83-DABB-EFE7-A79928E77698}"/>
                </a:ext>
              </a:extLst>
            </p:cNvPr>
            <p:cNvSpPr/>
            <p:nvPr/>
          </p:nvSpPr>
          <p:spPr>
            <a:xfrm>
              <a:off x="4969110" y="2302110"/>
              <a:ext cx="1880126" cy="2253779"/>
            </a:xfrm>
            <a:custGeom>
              <a:avLst/>
              <a:gdLst>
                <a:gd name="connsiteX0" fmla="*/ 1067580 w 1880126"/>
                <a:gd name="connsiteY0" fmla="*/ 0 h 2253779"/>
                <a:gd name="connsiteX1" fmla="*/ 0 w 1880126"/>
                <a:gd name="connsiteY1" fmla="*/ 1126890 h 2253779"/>
                <a:gd name="connsiteX2" fmla="*/ 1126890 w 1880126"/>
                <a:gd name="connsiteY2" fmla="*/ 2253779 h 2253779"/>
                <a:gd name="connsiteX3" fmla="*/ 1880126 w 1880126"/>
                <a:gd name="connsiteY3" fmla="*/ 1963160 h 2253779"/>
                <a:gd name="connsiteX4" fmla="*/ 1067580 w 1880126"/>
                <a:gd name="connsiteY4" fmla="*/ 1150614 h 2253779"/>
                <a:gd name="connsiteX5" fmla="*/ 1067580 w 1880126"/>
                <a:gd name="connsiteY5" fmla="*/ 0 h 225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0126" h="2253779">
                  <a:moveTo>
                    <a:pt x="1067580" y="0"/>
                  </a:moveTo>
                  <a:cubicBezTo>
                    <a:pt x="474480" y="29655"/>
                    <a:pt x="0" y="527859"/>
                    <a:pt x="0" y="1126890"/>
                  </a:cubicBezTo>
                  <a:cubicBezTo>
                    <a:pt x="0" y="1749644"/>
                    <a:pt x="504135" y="2253779"/>
                    <a:pt x="1126890" y="2253779"/>
                  </a:cubicBezTo>
                  <a:cubicBezTo>
                    <a:pt x="1408612" y="2253779"/>
                    <a:pt x="1672542" y="2152952"/>
                    <a:pt x="1880126" y="1963160"/>
                  </a:cubicBezTo>
                  <a:lnTo>
                    <a:pt x="1067580" y="1150614"/>
                  </a:lnTo>
                  <a:lnTo>
                    <a:pt x="1067580" y="0"/>
                  </a:lnTo>
                  <a:close/>
                </a:path>
              </a:pathLst>
            </a:custGeom>
            <a:grpFill/>
            <a:ln w="29567"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78CF9AD6-D863-1D26-BACA-E5063E671896}"/>
                </a:ext>
              </a:extLst>
            </p:cNvPr>
            <p:cNvSpPr/>
            <p:nvPr/>
          </p:nvSpPr>
          <p:spPr>
            <a:xfrm>
              <a:off x="6155310" y="2302110"/>
              <a:ext cx="1064614" cy="1067579"/>
            </a:xfrm>
            <a:custGeom>
              <a:avLst/>
              <a:gdLst>
                <a:gd name="connsiteX0" fmla="*/ 0 w 1064614"/>
                <a:gd name="connsiteY0" fmla="*/ 0 h 1067579"/>
                <a:gd name="connsiteX1" fmla="*/ 0 w 1064614"/>
                <a:gd name="connsiteY1" fmla="*/ 1067580 h 1067579"/>
                <a:gd name="connsiteX2" fmla="*/ 1064614 w 1064614"/>
                <a:gd name="connsiteY2" fmla="*/ 1067580 h 1067579"/>
                <a:gd name="connsiteX3" fmla="*/ 0 w 1064614"/>
                <a:gd name="connsiteY3" fmla="*/ 0 h 1067579"/>
              </a:gdLst>
              <a:ahLst/>
              <a:cxnLst>
                <a:cxn ang="0">
                  <a:pos x="connsiteX0" y="connsiteY0"/>
                </a:cxn>
                <a:cxn ang="0">
                  <a:pos x="connsiteX1" y="connsiteY1"/>
                </a:cxn>
                <a:cxn ang="0">
                  <a:pos x="connsiteX2" y="connsiteY2"/>
                </a:cxn>
                <a:cxn ang="0">
                  <a:pos x="connsiteX3" y="connsiteY3"/>
                </a:cxn>
              </a:cxnLst>
              <a:rect l="l" t="t" r="r" b="b"/>
              <a:pathLst>
                <a:path w="1064614" h="1067579">
                  <a:moveTo>
                    <a:pt x="0" y="0"/>
                  </a:moveTo>
                  <a:lnTo>
                    <a:pt x="0" y="1067580"/>
                  </a:lnTo>
                  <a:lnTo>
                    <a:pt x="1064614" y="1067580"/>
                  </a:lnTo>
                  <a:cubicBezTo>
                    <a:pt x="1034959" y="489307"/>
                    <a:pt x="575307" y="29655"/>
                    <a:pt x="0" y="0"/>
                  </a:cubicBezTo>
                  <a:close/>
                </a:path>
              </a:pathLst>
            </a:custGeom>
            <a:grpFill/>
            <a:ln w="29567"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62875B9-349D-0298-38FC-A9E0DEB950BC}"/>
                </a:ext>
              </a:extLst>
            </p:cNvPr>
            <p:cNvSpPr/>
            <p:nvPr/>
          </p:nvSpPr>
          <p:spPr>
            <a:xfrm>
              <a:off x="6238344" y="3488310"/>
              <a:ext cx="981580" cy="693926"/>
            </a:xfrm>
            <a:custGeom>
              <a:avLst/>
              <a:gdLst>
                <a:gd name="connsiteX0" fmla="*/ 0 w 981580"/>
                <a:gd name="connsiteY0" fmla="*/ 0 h 693926"/>
                <a:gd name="connsiteX1" fmla="*/ 693927 w 981580"/>
                <a:gd name="connsiteY1" fmla="*/ 693927 h 693926"/>
                <a:gd name="connsiteX2" fmla="*/ 981580 w 981580"/>
                <a:gd name="connsiteY2" fmla="*/ 0 h 693926"/>
                <a:gd name="connsiteX3" fmla="*/ 0 w 981580"/>
                <a:gd name="connsiteY3" fmla="*/ 0 h 693926"/>
              </a:gdLst>
              <a:ahLst/>
              <a:cxnLst>
                <a:cxn ang="0">
                  <a:pos x="connsiteX0" y="connsiteY0"/>
                </a:cxn>
                <a:cxn ang="0">
                  <a:pos x="connsiteX1" y="connsiteY1"/>
                </a:cxn>
                <a:cxn ang="0">
                  <a:pos x="connsiteX2" y="connsiteY2"/>
                </a:cxn>
                <a:cxn ang="0">
                  <a:pos x="connsiteX3" y="connsiteY3"/>
                </a:cxn>
              </a:cxnLst>
              <a:rect l="l" t="t" r="r" b="b"/>
              <a:pathLst>
                <a:path w="981580" h="693926">
                  <a:moveTo>
                    <a:pt x="0" y="0"/>
                  </a:moveTo>
                  <a:lnTo>
                    <a:pt x="693927" y="693927"/>
                  </a:lnTo>
                  <a:cubicBezTo>
                    <a:pt x="868891" y="501169"/>
                    <a:pt x="969718" y="257998"/>
                    <a:pt x="981580" y="0"/>
                  </a:cubicBezTo>
                  <a:lnTo>
                    <a:pt x="0" y="0"/>
                  </a:lnTo>
                  <a:close/>
                </a:path>
              </a:pathLst>
            </a:custGeom>
            <a:grpFill/>
            <a:ln w="29567" cap="flat">
              <a:noFill/>
              <a:prstDash val="solid"/>
              <a:miter/>
            </a:ln>
          </p:spPr>
          <p:txBody>
            <a:bodyPr rtlCol="0" anchor="ctr"/>
            <a:lstStyle/>
            <a:p>
              <a:endParaRPr lang="en-US"/>
            </a:p>
          </p:txBody>
        </p:sp>
      </p:grpSp>
      <p:sp>
        <p:nvSpPr>
          <p:cNvPr id="40" name="TextBox 39">
            <a:extLst>
              <a:ext uri="{FF2B5EF4-FFF2-40B4-BE49-F238E27FC236}">
                <a16:creationId xmlns:a16="http://schemas.microsoft.com/office/drawing/2014/main" id="{31C0031A-27BB-FCA7-AFAA-806F5BA10543}"/>
              </a:ext>
            </a:extLst>
          </p:cNvPr>
          <p:cNvSpPr txBox="1"/>
          <p:nvPr/>
        </p:nvSpPr>
        <p:spPr>
          <a:xfrm>
            <a:off x="19746981" y="277962"/>
            <a:ext cx="4624545" cy="1200329"/>
          </a:xfrm>
          <a:prstGeom prst="rect">
            <a:avLst/>
          </a:prstGeom>
          <a:noFill/>
        </p:spPr>
        <p:txBody>
          <a:bodyPr wrap="square" rtlCol="0">
            <a:spAutoFit/>
          </a:bodyPr>
          <a:lstStyle/>
          <a:p>
            <a:r>
              <a:rPr lang="en-US" sz="7200" dirty="0">
                <a:gradFill>
                  <a:gsLst>
                    <a:gs pos="52000">
                      <a:schemeClr val="accent4">
                        <a:lumMod val="75000"/>
                      </a:schemeClr>
                    </a:gs>
                    <a:gs pos="85000">
                      <a:schemeClr val="accent4">
                        <a:lumMod val="40000"/>
                        <a:lumOff val="60000"/>
                      </a:schemeClr>
                    </a:gs>
                  </a:gsLst>
                  <a:lin ang="5400000" scaled="1"/>
                </a:gradFill>
                <a:latin typeface="Impact" panose="020B0806030902050204" pitchFamily="34" charset="0"/>
              </a:rPr>
              <a:t>Prevalence </a:t>
            </a:r>
          </a:p>
        </p:txBody>
      </p:sp>
      <p:sp>
        <p:nvSpPr>
          <p:cNvPr id="41" name="TextBox 40">
            <a:extLst>
              <a:ext uri="{FF2B5EF4-FFF2-40B4-BE49-F238E27FC236}">
                <a16:creationId xmlns:a16="http://schemas.microsoft.com/office/drawing/2014/main" id="{4C8D5326-0991-5C4F-0BFE-B340C86FC32A}"/>
              </a:ext>
            </a:extLst>
          </p:cNvPr>
          <p:cNvSpPr txBox="1"/>
          <p:nvPr/>
        </p:nvSpPr>
        <p:spPr>
          <a:xfrm>
            <a:off x="38864700" y="803917"/>
            <a:ext cx="2489531" cy="400110"/>
          </a:xfrm>
          <a:prstGeom prst="rect">
            <a:avLst/>
          </a:prstGeom>
          <a:noFill/>
        </p:spPr>
        <p:txBody>
          <a:bodyPr wrap="square" rtlCol="0">
            <a:spAutoFit/>
          </a:bodyPr>
          <a:lstStyle/>
          <a:p>
            <a:r>
              <a:rPr lang="en-US" sz="2000" spc="600" dirty="0">
                <a:latin typeface="Modern No. 20" panose="02070704070505020303" pitchFamily="18" charset="0"/>
                <a:ea typeface="Open Sans ExtraBold" panose="020B0906030804020204" pitchFamily="34" charset="0"/>
                <a:cs typeface="Open Sans ExtraBold" panose="020B0906030804020204" pitchFamily="34" charset="0"/>
              </a:rPr>
              <a:t>According to</a:t>
            </a:r>
          </a:p>
        </p:txBody>
      </p:sp>
    </p:spTree>
    <p:extLst>
      <p:ext uri="{BB962C8B-B14F-4D97-AF65-F5344CB8AC3E}">
        <p14:creationId xmlns:p14="http://schemas.microsoft.com/office/powerpoint/2010/main" val="324699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a:stretch>
        </a:blipFill>
        <a:effectLst/>
      </p:bgPr>
    </p:bg>
    <p:spTree>
      <p:nvGrpSpPr>
        <p:cNvPr id="1" name="Shape 83"/>
        <p:cNvGrpSpPr/>
        <p:nvPr/>
      </p:nvGrpSpPr>
      <p:grpSpPr>
        <a:xfrm>
          <a:off x="0" y="0"/>
          <a:ext cx="0" cy="0"/>
          <a:chOff x="0" y="0"/>
          <a:chExt cx="0" cy="0"/>
        </a:xfrm>
      </p:grpSpPr>
      <p:sp>
        <p:nvSpPr>
          <p:cNvPr id="84" name="Google Shape;84;p13"/>
          <p:cNvSpPr/>
          <p:nvPr/>
        </p:nvSpPr>
        <p:spPr>
          <a:xfrm>
            <a:off x="-16676" y="3429000"/>
            <a:ext cx="1260000" cy="32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3"/>
          <p:cNvSpPr/>
          <p:nvPr/>
        </p:nvSpPr>
        <p:spPr>
          <a:xfrm>
            <a:off x="1223448" y="2744062"/>
            <a:ext cx="1369876" cy="717338"/>
          </a:xfrm>
          <a:custGeom>
            <a:avLst/>
            <a:gdLst/>
            <a:ahLst/>
            <a:cxnLst/>
            <a:rect l="l" t="t" r="r" b="b"/>
            <a:pathLst>
              <a:path w="1369876" h="717338" extrusionOk="0">
                <a:moveTo>
                  <a:pt x="684938" y="0"/>
                </a:moveTo>
                <a:cubicBezTo>
                  <a:pt x="1063219" y="0"/>
                  <a:pt x="1369876" y="306657"/>
                  <a:pt x="1369876" y="684938"/>
                </a:cubicBezTo>
                <a:lnTo>
                  <a:pt x="1366610" y="717338"/>
                </a:lnTo>
                <a:lnTo>
                  <a:pt x="1336156" y="717338"/>
                </a:lnTo>
                <a:lnTo>
                  <a:pt x="1339422" y="684938"/>
                </a:lnTo>
                <a:cubicBezTo>
                  <a:pt x="1339422" y="323476"/>
                  <a:pt x="1046399" y="30453"/>
                  <a:pt x="684937" y="30453"/>
                </a:cubicBezTo>
                <a:cubicBezTo>
                  <a:pt x="323475" y="30453"/>
                  <a:pt x="30452" y="323476"/>
                  <a:pt x="30452" y="684938"/>
                </a:cubicBezTo>
                <a:lnTo>
                  <a:pt x="33718" y="717338"/>
                </a:lnTo>
                <a:lnTo>
                  <a:pt x="3266" y="717338"/>
                </a:lnTo>
                <a:lnTo>
                  <a:pt x="0" y="684938"/>
                </a:lnTo>
                <a:cubicBezTo>
                  <a:pt x="0" y="306657"/>
                  <a:pt x="306657" y="0"/>
                  <a:pt x="68493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6" name="Google Shape;86;p13"/>
          <p:cNvSpPr/>
          <p:nvPr/>
        </p:nvSpPr>
        <p:spPr>
          <a:xfrm>
            <a:off x="1369906" y="2906720"/>
            <a:ext cx="1077000" cy="1077000"/>
          </a:xfrm>
          <a:prstGeom prst="ellipse">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3"/>
          <p:cNvSpPr/>
          <p:nvPr/>
        </p:nvSpPr>
        <p:spPr>
          <a:xfrm rot="10800000" flipH="1">
            <a:off x="2571844" y="3429000"/>
            <a:ext cx="1440000" cy="32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13"/>
          <p:cNvSpPr/>
          <p:nvPr/>
        </p:nvSpPr>
        <p:spPr>
          <a:xfrm rot="10800000" flipH="1">
            <a:off x="3999429" y="3429000"/>
            <a:ext cx="1369876" cy="717338"/>
          </a:xfrm>
          <a:custGeom>
            <a:avLst/>
            <a:gdLst/>
            <a:ahLst/>
            <a:cxnLst/>
            <a:rect l="l" t="t" r="r" b="b"/>
            <a:pathLst>
              <a:path w="1369876" h="717338" extrusionOk="0">
                <a:moveTo>
                  <a:pt x="684938" y="0"/>
                </a:moveTo>
                <a:cubicBezTo>
                  <a:pt x="1063219" y="0"/>
                  <a:pt x="1369876" y="306657"/>
                  <a:pt x="1369876" y="684938"/>
                </a:cubicBezTo>
                <a:lnTo>
                  <a:pt x="1366610" y="717338"/>
                </a:lnTo>
                <a:lnTo>
                  <a:pt x="1336156" y="717338"/>
                </a:lnTo>
                <a:lnTo>
                  <a:pt x="1339422" y="684938"/>
                </a:lnTo>
                <a:cubicBezTo>
                  <a:pt x="1339422" y="323476"/>
                  <a:pt x="1046399" y="30453"/>
                  <a:pt x="684937" y="30453"/>
                </a:cubicBezTo>
                <a:cubicBezTo>
                  <a:pt x="323475" y="30453"/>
                  <a:pt x="30452" y="323476"/>
                  <a:pt x="30452" y="684938"/>
                </a:cubicBezTo>
                <a:lnTo>
                  <a:pt x="33718" y="717338"/>
                </a:lnTo>
                <a:lnTo>
                  <a:pt x="3266" y="717338"/>
                </a:lnTo>
                <a:lnTo>
                  <a:pt x="0" y="684938"/>
                </a:lnTo>
                <a:cubicBezTo>
                  <a:pt x="0" y="306657"/>
                  <a:pt x="306657" y="0"/>
                  <a:pt x="68493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9" name="Google Shape;89;p13"/>
          <p:cNvSpPr/>
          <p:nvPr/>
        </p:nvSpPr>
        <p:spPr>
          <a:xfrm rot="10800000" flipH="1">
            <a:off x="4136822" y="2906720"/>
            <a:ext cx="1076960" cy="1076960"/>
          </a:xfrm>
          <a:prstGeom prst="ellipse">
            <a:avLst/>
          </a:prstGeom>
          <a:solidFill>
            <a:schemeClr val="accent1">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3"/>
          <p:cNvSpPr/>
          <p:nvPr/>
        </p:nvSpPr>
        <p:spPr>
          <a:xfrm>
            <a:off x="5363082" y="3429000"/>
            <a:ext cx="1440000" cy="32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3"/>
          <p:cNvSpPr/>
          <p:nvPr/>
        </p:nvSpPr>
        <p:spPr>
          <a:xfrm>
            <a:off x="6781602" y="2744062"/>
            <a:ext cx="1369876" cy="717338"/>
          </a:xfrm>
          <a:custGeom>
            <a:avLst/>
            <a:gdLst/>
            <a:ahLst/>
            <a:cxnLst/>
            <a:rect l="l" t="t" r="r" b="b"/>
            <a:pathLst>
              <a:path w="1369876" h="717338" extrusionOk="0">
                <a:moveTo>
                  <a:pt x="684938" y="0"/>
                </a:moveTo>
                <a:cubicBezTo>
                  <a:pt x="1063219" y="0"/>
                  <a:pt x="1369876" y="306657"/>
                  <a:pt x="1369876" y="684938"/>
                </a:cubicBezTo>
                <a:lnTo>
                  <a:pt x="1366610" y="717338"/>
                </a:lnTo>
                <a:lnTo>
                  <a:pt x="1336156" y="717338"/>
                </a:lnTo>
                <a:lnTo>
                  <a:pt x="1339422" y="684938"/>
                </a:lnTo>
                <a:cubicBezTo>
                  <a:pt x="1339422" y="323476"/>
                  <a:pt x="1046399" y="30453"/>
                  <a:pt x="684937" y="30453"/>
                </a:cubicBezTo>
                <a:cubicBezTo>
                  <a:pt x="323475" y="30453"/>
                  <a:pt x="30452" y="323476"/>
                  <a:pt x="30452" y="684938"/>
                </a:cubicBezTo>
                <a:lnTo>
                  <a:pt x="33718" y="717338"/>
                </a:lnTo>
                <a:lnTo>
                  <a:pt x="3266" y="717338"/>
                </a:lnTo>
                <a:lnTo>
                  <a:pt x="0" y="684938"/>
                </a:lnTo>
                <a:cubicBezTo>
                  <a:pt x="0" y="306657"/>
                  <a:pt x="306657" y="0"/>
                  <a:pt x="68493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2" name="Google Shape;92;p13"/>
          <p:cNvSpPr/>
          <p:nvPr/>
        </p:nvSpPr>
        <p:spPr>
          <a:xfrm>
            <a:off x="6928060" y="2906720"/>
            <a:ext cx="1076960" cy="1076960"/>
          </a:xfrm>
          <a:prstGeom prst="ellipse">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13"/>
          <p:cNvSpPr/>
          <p:nvPr/>
        </p:nvSpPr>
        <p:spPr>
          <a:xfrm rot="10800000" flipH="1">
            <a:off x="8129998" y="3429000"/>
            <a:ext cx="1440000" cy="32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3"/>
          <p:cNvSpPr/>
          <p:nvPr/>
        </p:nvSpPr>
        <p:spPr>
          <a:xfrm rot="10800000" flipH="1">
            <a:off x="9548518" y="3429000"/>
            <a:ext cx="1369876" cy="717338"/>
          </a:xfrm>
          <a:custGeom>
            <a:avLst/>
            <a:gdLst/>
            <a:ahLst/>
            <a:cxnLst/>
            <a:rect l="l" t="t" r="r" b="b"/>
            <a:pathLst>
              <a:path w="1369876" h="717338" extrusionOk="0">
                <a:moveTo>
                  <a:pt x="684938" y="0"/>
                </a:moveTo>
                <a:cubicBezTo>
                  <a:pt x="1063219" y="0"/>
                  <a:pt x="1369876" y="306657"/>
                  <a:pt x="1369876" y="684938"/>
                </a:cubicBezTo>
                <a:lnTo>
                  <a:pt x="1366610" y="717338"/>
                </a:lnTo>
                <a:lnTo>
                  <a:pt x="1336156" y="717338"/>
                </a:lnTo>
                <a:lnTo>
                  <a:pt x="1339422" y="684938"/>
                </a:lnTo>
                <a:cubicBezTo>
                  <a:pt x="1339422" y="323476"/>
                  <a:pt x="1046399" y="30453"/>
                  <a:pt x="684937" y="30453"/>
                </a:cubicBezTo>
                <a:cubicBezTo>
                  <a:pt x="323475" y="30453"/>
                  <a:pt x="30452" y="323476"/>
                  <a:pt x="30452" y="684938"/>
                </a:cubicBezTo>
                <a:lnTo>
                  <a:pt x="33718" y="717338"/>
                </a:lnTo>
                <a:lnTo>
                  <a:pt x="3266" y="717338"/>
                </a:lnTo>
                <a:lnTo>
                  <a:pt x="0" y="684938"/>
                </a:lnTo>
                <a:cubicBezTo>
                  <a:pt x="0" y="306657"/>
                  <a:pt x="306657" y="0"/>
                  <a:pt x="68493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3"/>
          <p:cNvSpPr/>
          <p:nvPr/>
        </p:nvSpPr>
        <p:spPr>
          <a:xfrm rot="10800000" flipH="1">
            <a:off x="9694976" y="2906720"/>
            <a:ext cx="1076960" cy="1076960"/>
          </a:xfrm>
          <a:prstGeom prst="ellipse">
            <a:avLst/>
          </a:prstGeom>
          <a:solidFill>
            <a:schemeClr val="accent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6" name="Google Shape;96;p13"/>
          <p:cNvSpPr/>
          <p:nvPr/>
        </p:nvSpPr>
        <p:spPr>
          <a:xfrm rot="10800000" flipH="1">
            <a:off x="10896914" y="3429000"/>
            <a:ext cx="1296000" cy="32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13"/>
          <p:cNvSpPr/>
          <p:nvPr/>
        </p:nvSpPr>
        <p:spPr>
          <a:xfrm>
            <a:off x="1854386" y="2692429"/>
            <a:ext cx="108000" cy="108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13"/>
          <p:cNvSpPr/>
          <p:nvPr/>
        </p:nvSpPr>
        <p:spPr>
          <a:xfrm>
            <a:off x="4621302" y="4092338"/>
            <a:ext cx="108000" cy="108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3"/>
          <p:cNvSpPr/>
          <p:nvPr/>
        </p:nvSpPr>
        <p:spPr>
          <a:xfrm>
            <a:off x="7412540" y="2692429"/>
            <a:ext cx="108000" cy="108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3"/>
          <p:cNvSpPr/>
          <p:nvPr/>
        </p:nvSpPr>
        <p:spPr>
          <a:xfrm>
            <a:off x="10233456" y="4092338"/>
            <a:ext cx="108000" cy="108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3"/>
          <p:cNvSpPr/>
          <p:nvPr/>
        </p:nvSpPr>
        <p:spPr>
          <a:xfrm>
            <a:off x="1769875" y="4146338"/>
            <a:ext cx="277021" cy="277021"/>
          </a:xfrm>
          <a:prstGeom prst="donut">
            <a:avLst>
              <a:gd name="adj" fmla="val 34370"/>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102" name="Google Shape;102;p13"/>
          <p:cNvGrpSpPr/>
          <p:nvPr/>
        </p:nvGrpSpPr>
        <p:grpSpPr>
          <a:xfrm>
            <a:off x="1854385" y="4423359"/>
            <a:ext cx="108000" cy="1152900"/>
            <a:chOff x="1854385" y="4423359"/>
            <a:chExt cx="108000" cy="1152900"/>
          </a:xfrm>
        </p:grpSpPr>
        <p:cxnSp>
          <p:nvCxnSpPr>
            <p:cNvPr id="103" name="Google Shape;103;p13"/>
            <p:cNvCxnSpPr>
              <a:stCxn id="101" idx="4"/>
            </p:cNvCxnSpPr>
            <p:nvPr/>
          </p:nvCxnSpPr>
          <p:spPr>
            <a:xfrm>
              <a:off x="1908386" y="4423359"/>
              <a:ext cx="0" cy="1098900"/>
            </a:xfrm>
            <a:prstGeom prst="straightConnector1">
              <a:avLst/>
            </a:prstGeom>
            <a:noFill/>
            <a:ln w="19050" cap="flat" cmpd="sng">
              <a:solidFill>
                <a:schemeClr val="dk1"/>
              </a:solidFill>
              <a:prstDash val="dash"/>
              <a:miter lim="800000"/>
              <a:headEnd type="none" w="sm" len="sm"/>
              <a:tailEnd type="none" w="sm" len="sm"/>
            </a:ln>
          </p:spPr>
        </p:cxnSp>
        <p:sp>
          <p:nvSpPr>
            <p:cNvPr id="104" name="Google Shape;104;p13"/>
            <p:cNvSpPr/>
            <p:nvPr/>
          </p:nvSpPr>
          <p:spPr>
            <a:xfrm>
              <a:off x="1854385" y="5468259"/>
              <a:ext cx="108000" cy="108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5" name="Google Shape;105;p13"/>
          <p:cNvSpPr/>
          <p:nvPr/>
        </p:nvSpPr>
        <p:spPr>
          <a:xfrm>
            <a:off x="7342868" y="4146338"/>
            <a:ext cx="277021" cy="277021"/>
          </a:xfrm>
          <a:prstGeom prst="donut">
            <a:avLst>
              <a:gd name="adj" fmla="val 34370"/>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106" name="Google Shape;106;p13"/>
          <p:cNvGrpSpPr/>
          <p:nvPr/>
        </p:nvGrpSpPr>
        <p:grpSpPr>
          <a:xfrm>
            <a:off x="7427378" y="4423359"/>
            <a:ext cx="108000" cy="1152900"/>
            <a:chOff x="7427378" y="4423359"/>
            <a:chExt cx="108000" cy="1152900"/>
          </a:xfrm>
        </p:grpSpPr>
        <p:cxnSp>
          <p:nvCxnSpPr>
            <p:cNvPr id="107" name="Google Shape;107;p13"/>
            <p:cNvCxnSpPr>
              <a:stCxn id="105" idx="4"/>
            </p:cNvCxnSpPr>
            <p:nvPr/>
          </p:nvCxnSpPr>
          <p:spPr>
            <a:xfrm>
              <a:off x="7481379" y="4423359"/>
              <a:ext cx="0" cy="1098900"/>
            </a:xfrm>
            <a:prstGeom prst="straightConnector1">
              <a:avLst/>
            </a:prstGeom>
            <a:noFill/>
            <a:ln w="19050" cap="flat" cmpd="sng">
              <a:solidFill>
                <a:schemeClr val="dk1"/>
              </a:solidFill>
              <a:prstDash val="dash"/>
              <a:miter lim="800000"/>
              <a:headEnd type="none" w="sm" len="sm"/>
              <a:tailEnd type="none" w="sm" len="sm"/>
            </a:ln>
          </p:spPr>
        </p:cxnSp>
        <p:sp>
          <p:nvSpPr>
            <p:cNvPr id="108" name="Google Shape;108;p13"/>
            <p:cNvSpPr/>
            <p:nvPr/>
          </p:nvSpPr>
          <p:spPr>
            <a:xfrm>
              <a:off x="7427378" y="5468259"/>
              <a:ext cx="108000" cy="108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9" name="Google Shape;109;p13"/>
          <p:cNvSpPr/>
          <p:nvPr/>
        </p:nvSpPr>
        <p:spPr>
          <a:xfrm rot="10800000" flipH="1">
            <a:off x="4566954" y="2521041"/>
            <a:ext cx="277021" cy="277021"/>
          </a:xfrm>
          <a:prstGeom prst="donut">
            <a:avLst>
              <a:gd name="adj" fmla="val 34370"/>
            </a:avLst>
          </a:prstGeom>
          <a:solidFill>
            <a:schemeClr val="accent1">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nvGrpSpPr>
          <p:cNvPr id="110" name="Google Shape;110;p13"/>
          <p:cNvGrpSpPr/>
          <p:nvPr/>
        </p:nvGrpSpPr>
        <p:grpSpPr>
          <a:xfrm>
            <a:off x="4651464" y="1368141"/>
            <a:ext cx="108000" cy="1152900"/>
            <a:chOff x="4651464" y="1368141"/>
            <a:chExt cx="108000" cy="1152900"/>
          </a:xfrm>
        </p:grpSpPr>
        <p:cxnSp>
          <p:nvCxnSpPr>
            <p:cNvPr id="111" name="Google Shape;111;p13"/>
            <p:cNvCxnSpPr>
              <a:stCxn id="109" idx="4"/>
            </p:cNvCxnSpPr>
            <p:nvPr/>
          </p:nvCxnSpPr>
          <p:spPr>
            <a:xfrm rot="10800000">
              <a:off x="4705465" y="1422141"/>
              <a:ext cx="0" cy="1098900"/>
            </a:xfrm>
            <a:prstGeom prst="straightConnector1">
              <a:avLst/>
            </a:prstGeom>
            <a:noFill/>
            <a:ln w="19050" cap="flat" cmpd="sng">
              <a:solidFill>
                <a:schemeClr val="dk1"/>
              </a:solidFill>
              <a:prstDash val="dash"/>
              <a:miter lim="800000"/>
              <a:headEnd type="none" w="sm" len="sm"/>
              <a:tailEnd type="none" w="sm" len="sm"/>
            </a:ln>
          </p:spPr>
        </p:cxnSp>
        <p:sp>
          <p:nvSpPr>
            <p:cNvPr id="112" name="Google Shape;112;p13"/>
            <p:cNvSpPr/>
            <p:nvPr/>
          </p:nvSpPr>
          <p:spPr>
            <a:xfrm rot="10800000" flipH="1">
              <a:off x="4651464" y="1368141"/>
              <a:ext cx="108000" cy="108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13" name="Google Shape;113;p13"/>
          <p:cNvSpPr/>
          <p:nvPr/>
        </p:nvSpPr>
        <p:spPr>
          <a:xfrm rot="10800000" flipH="1">
            <a:off x="10094945" y="2521041"/>
            <a:ext cx="277021" cy="277021"/>
          </a:xfrm>
          <a:prstGeom prst="donut">
            <a:avLst>
              <a:gd name="adj" fmla="val 34370"/>
            </a:avLst>
          </a:prstGeom>
          <a:solidFill>
            <a:schemeClr val="accent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lumMod val="60000"/>
                  <a:lumOff val="40000"/>
                </a:schemeClr>
              </a:solidFill>
              <a:latin typeface="Calibri"/>
              <a:ea typeface="Calibri"/>
              <a:cs typeface="Calibri"/>
              <a:sym typeface="Calibri"/>
            </a:endParaRPr>
          </a:p>
        </p:txBody>
      </p:sp>
      <p:grpSp>
        <p:nvGrpSpPr>
          <p:cNvPr id="114" name="Google Shape;114;p13"/>
          <p:cNvGrpSpPr/>
          <p:nvPr/>
        </p:nvGrpSpPr>
        <p:grpSpPr>
          <a:xfrm>
            <a:off x="10179455" y="1368141"/>
            <a:ext cx="108000" cy="1152900"/>
            <a:chOff x="10179455" y="1368141"/>
            <a:chExt cx="108000" cy="1152900"/>
          </a:xfrm>
        </p:grpSpPr>
        <p:cxnSp>
          <p:nvCxnSpPr>
            <p:cNvPr id="115" name="Google Shape;115;p13"/>
            <p:cNvCxnSpPr>
              <a:stCxn id="113" idx="4"/>
            </p:cNvCxnSpPr>
            <p:nvPr/>
          </p:nvCxnSpPr>
          <p:spPr>
            <a:xfrm rot="10800000">
              <a:off x="10233456" y="1422141"/>
              <a:ext cx="0" cy="1098900"/>
            </a:xfrm>
            <a:prstGeom prst="straightConnector1">
              <a:avLst/>
            </a:prstGeom>
            <a:noFill/>
            <a:ln w="19050" cap="flat" cmpd="sng">
              <a:solidFill>
                <a:schemeClr val="dk1"/>
              </a:solidFill>
              <a:prstDash val="dash"/>
              <a:miter lim="800000"/>
              <a:headEnd type="none" w="sm" len="sm"/>
              <a:tailEnd type="none" w="sm" len="sm"/>
            </a:ln>
          </p:spPr>
        </p:cxnSp>
        <p:sp>
          <p:nvSpPr>
            <p:cNvPr id="116" name="Google Shape;116;p13"/>
            <p:cNvSpPr/>
            <p:nvPr/>
          </p:nvSpPr>
          <p:spPr>
            <a:xfrm rot="10800000" flipH="1">
              <a:off x="10179455" y="1368141"/>
              <a:ext cx="108000" cy="108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18" name="Google Shape;118;p13"/>
          <p:cNvPicPr preferRelativeResize="0"/>
          <p:nvPr/>
        </p:nvPicPr>
        <p:blipFill rotWithShape="1">
          <a:blip r:embed="rId4" cstate="print">
            <a:extLst>
              <a:ext uri="{28A0092B-C50C-407E-A947-70E740481C1C}">
                <a14:useLocalDpi xmlns:a14="http://schemas.microsoft.com/office/drawing/2010/main" val="0"/>
              </a:ext>
            </a:extLst>
          </a:blip>
          <a:srcRect/>
          <a:stretch/>
        </p:blipFill>
        <p:spPr>
          <a:xfrm>
            <a:off x="7129688" y="3077957"/>
            <a:ext cx="701208" cy="702085"/>
          </a:xfrm>
          <a:prstGeom prst="rect">
            <a:avLst/>
          </a:prstGeom>
          <a:noFill/>
          <a:ln>
            <a:noFill/>
          </a:ln>
        </p:spPr>
      </p:pic>
      <p:pic>
        <p:nvPicPr>
          <p:cNvPr id="119" name="Google Shape;119;p13"/>
          <p:cNvPicPr preferRelativeResize="0"/>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96246" y="3138203"/>
            <a:ext cx="624279" cy="581593"/>
          </a:xfrm>
          <a:prstGeom prst="rect">
            <a:avLst/>
          </a:prstGeom>
          <a:noFill/>
          <a:ln>
            <a:noFill/>
          </a:ln>
        </p:spPr>
      </p:pic>
      <p:pic>
        <p:nvPicPr>
          <p:cNvPr id="120" name="Google Shape;120;p13"/>
          <p:cNvPicPr preferRelativeResize="0"/>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324259" y="3094157"/>
            <a:ext cx="702085" cy="702085"/>
          </a:xfrm>
          <a:prstGeom prst="rect">
            <a:avLst/>
          </a:prstGeom>
          <a:noFill/>
          <a:ln>
            <a:noFill/>
          </a:ln>
        </p:spPr>
      </p:pic>
      <p:pic>
        <p:nvPicPr>
          <p:cNvPr id="121" name="Google Shape;121;p13"/>
          <p:cNvPicPr preferRelativeResize="0"/>
          <p:nvPr/>
        </p:nvPicPr>
        <p:blipFill rotWithShape="1">
          <a:blip r:embed="rId9" cstate="print">
            <a:extLst>
              <a:ext uri="{28A0092B-C50C-407E-A947-70E740481C1C}">
                <a14:useLocalDpi xmlns:a14="http://schemas.microsoft.com/office/drawing/2010/main" val="0"/>
              </a:ext>
            </a:extLst>
          </a:blip>
          <a:srcRect/>
          <a:stretch/>
        </p:blipFill>
        <p:spPr>
          <a:xfrm>
            <a:off x="9694974" y="2906718"/>
            <a:ext cx="1076961" cy="1076961"/>
          </a:xfrm>
          <a:prstGeom prst="rect">
            <a:avLst/>
          </a:prstGeom>
          <a:noFill/>
          <a:ln>
            <a:noFill/>
          </a:ln>
        </p:spPr>
      </p:pic>
      <p:sp>
        <p:nvSpPr>
          <p:cNvPr id="122" name="Google Shape;122;p13"/>
          <p:cNvSpPr txBox="1"/>
          <p:nvPr/>
        </p:nvSpPr>
        <p:spPr>
          <a:xfrm>
            <a:off x="2072897" y="4166824"/>
            <a:ext cx="167048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accent4">
                    <a:lumMod val="60000"/>
                    <a:lumOff val="40000"/>
                  </a:schemeClr>
                </a:solidFill>
                <a:latin typeface="Open Sans ExtraBold"/>
                <a:ea typeface="Open Sans ExtraBold"/>
                <a:cs typeface="Open Sans ExtraBold"/>
                <a:sym typeface="Open Sans ExtraBold"/>
              </a:rPr>
              <a:t>AGE</a:t>
            </a:r>
            <a:endParaRPr sz="1600" dirty="0">
              <a:solidFill>
                <a:schemeClr val="accent4">
                  <a:lumMod val="60000"/>
                  <a:lumOff val="40000"/>
                </a:schemeClr>
              </a:solidFill>
              <a:latin typeface="Open Sans ExtraBold"/>
              <a:ea typeface="Open Sans ExtraBold"/>
              <a:cs typeface="Open Sans ExtraBold"/>
              <a:sym typeface="Open Sans ExtraBold"/>
            </a:endParaRPr>
          </a:p>
        </p:txBody>
      </p:sp>
      <p:sp>
        <p:nvSpPr>
          <p:cNvPr id="123" name="Google Shape;123;p13"/>
          <p:cNvSpPr txBox="1"/>
          <p:nvPr/>
        </p:nvSpPr>
        <p:spPr>
          <a:xfrm>
            <a:off x="1908385" y="4433253"/>
            <a:ext cx="2334769" cy="1600398"/>
          </a:xfrm>
          <a:prstGeom prst="rect">
            <a:avLst/>
          </a:prstGeom>
          <a:noFill/>
          <a:ln>
            <a:noFill/>
          </a:ln>
        </p:spPr>
        <p:txBody>
          <a:bodyPr spcFirstLastPara="1" wrap="square" lIns="91425" tIns="45700" rIns="91425" bIns="45700" anchor="t" anchorCtr="0">
            <a:spAutoFit/>
          </a:bodyPr>
          <a:lstStyle/>
          <a:p>
            <a:pPr lvl="0" algn="ctr"/>
            <a:r>
              <a:rPr lang="en-US" sz="1400" b="1" dirty="0">
                <a:solidFill>
                  <a:schemeClr val="dk1"/>
                </a:solidFill>
                <a:ea typeface="Calibri"/>
                <a:cs typeface="Calibri"/>
                <a:sym typeface="Calibri"/>
              </a:rPr>
              <a:t>higher prevalence in the early stage of mixed dentition in children </a:t>
            </a:r>
            <a:r>
              <a:rPr lang="en-US" sz="1400" b="1" dirty="0">
                <a:solidFill>
                  <a:srgbClr val="FF0000"/>
                </a:solidFill>
                <a:ea typeface="Calibri"/>
                <a:cs typeface="Calibri"/>
                <a:sym typeface="Calibri"/>
              </a:rPr>
              <a:t>aged 6 to 9 years</a:t>
            </a:r>
            <a:r>
              <a:rPr lang="en-US" sz="1400" b="1" dirty="0">
                <a:solidFill>
                  <a:schemeClr val="dk1"/>
                </a:solidFill>
                <a:ea typeface="Calibri"/>
                <a:cs typeface="Calibri"/>
                <a:sym typeface="Calibri"/>
              </a:rPr>
              <a:t>. The prevalence of this condition is </a:t>
            </a:r>
            <a:r>
              <a:rPr lang="en-US" sz="1400" b="1" dirty="0">
                <a:solidFill>
                  <a:srgbClr val="FF0000"/>
                </a:solidFill>
                <a:ea typeface="Calibri"/>
                <a:cs typeface="Calibri"/>
                <a:sym typeface="Calibri"/>
              </a:rPr>
              <a:t>ten times </a:t>
            </a:r>
            <a:r>
              <a:rPr lang="en-US" sz="1400" b="1" dirty="0">
                <a:solidFill>
                  <a:schemeClr val="dk1"/>
                </a:solidFill>
                <a:ea typeface="Calibri"/>
                <a:cs typeface="Calibri"/>
                <a:sym typeface="Calibri"/>
              </a:rPr>
              <a:t>higher in decidual dentition than in permanent dentition.</a:t>
            </a:r>
            <a:endParaRPr sz="1400" b="1" dirty="0">
              <a:solidFill>
                <a:schemeClr val="dk1"/>
              </a:solidFill>
              <a:latin typeface="Calibri"/>
              <a:ea typeface="Calibri"/>
              <a:cs typeface="Calibri"/>
              <a:sym typeface="Calibri"/>
            </a:endParaRPr>
          </a:p>
        </p:txBody>
      </p:sp>
      <p:sp>
        <p:nvSpPr>
          <p:cNvPr id="124" name="Google Shape;124;p13"/>
          <p:cNvSpPr txBox="1"/>
          <p:nvPr/>
        </p:nvSpPr>
        <p:spPr>
          <a:xfrm>
            <a:off x="7645890" y="4126426"/>
            <a:ext cx="167048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dirty="0">
                <a:solidFill>
                  <a:schemeClr val="bg2">
                    <a:lumMod val="75000"/>
                  </a:schemeClr>
                </a:solidFill>
                <a:latin typeface="Open Sans ExtraBold"/>
                <a:ea typeface="Open Sans ExtraBold"/>
                <a:cs typeface="Open Sans ExtraBold"/>
                <a:sym typeface="Open Sans ExtraBold"/>
              </a:rPr>
              <a:t>TEETH</a:t>
            </a:r>
            <a:endParaRPr b="1" dirty="0">
              <a:solidFill>
                <a:schemeClr val="bg2">
                  <a:lumMod val="75000"/>
                </a:schemeClr>
              </a:solidFill>
              <a:latin typeface="Open Sans ExtraBold"/>
              <a:ea typeface="Open Sans ExtraBold"/>
              <a:cs typeface="Open Sans ExtraBold"/>
              <a:sym typeface="Open Sans ExtraBold"/>
            </a:endParaRPr>
          </a:p>
        </p:txBody>
      </p:sp>
      <p:sp>
        <p:nvSpPr>
          <p:cNvPr id="125" name="Google Shape;125;p13"/>
          <p:cNvSpPr txBox="1"/>
          <p:nvPr/>
        </p:nvSpPr>
        <p:spPr>
          <a:xfrm>
            <a:off x="7639859" y="4410836"/>
            <a:ext cx="2055111" cy="1969730"/>
          </a:xfrm>
          <a:prstGeom prst="rect">
            <a:avLst/>
          </a:prstGeom>
          <a:noFill/>
          <a:ln>
            <a:noFill/>
          </a:ln>
        </p:spPr>
        <p:txBody>
          <a:bodyPr spcFirstLastPara="1" wrap="square" lIns="91425" tIns="45700" rIns="91425" bIns="45700" anchor="t" anchorCtr="0">
            <a:spAutoFit/>
          </a:bodyPr>
          <a:lstStyle/>
          <a:p>
            <a:pPr lvl="0"/>
            <a:r>
              <a:rPr lang="en-US" sz="1200" b="1" dirty="0">
                <a:solidFill>
                  <a:srgbClr val="FF0000"/>
                </a:solidFill>
                <a:ea typeface="Calibri"/>
                <a:cs typeface="Calibri"/>
                <a:sym typeface="Calibri"/>
              </a:rPr>
              <a:t>The lower primary molars </a:t>
            </a:r>
            <a:r>
              <a:rPr lang="en-US" sz="1200" b="1" dirty="0">
                <a:solidFill>
                  <a:schemeClr val="dk1"/>
                </a:solidFill>
                <a:ea typeface="Calibri"/>
                <a:cs typeface="Calibri"/>
                <a:sym typeface="Calibri"/>
              </a:rPr>
              <a:t>are ten times more affected compared to the upper molars, the ﬁrst lower primary molar  was the most frequently affected . This was followed by  the second lower primary molar </a:t>
            </a:r>
            <a:r>
              <a:rPr lang="en-US" sz="1200" b="1" dirty="0" err="1">
                <a:solidFill>
                  <a:schemeClr val="dk1"/>
                </a:solidFill>
                <a:ea typeface="Calibri"/>
                <a:cs typeface="Calibri"/>
                <a:sym typeface="Calibri"/>
              </a:rPr>
              <a:t>iand</a:t>
            </a:r>
            <a:r>
              <a:rPr lang="en-US" sz="1200" b="1" dirty="0">
                <a:solidFill>
                  <a:schemeClr val="dk1"/>
                </a:solidFill>
                <a:ea typeface="Calibri"/>
                <a:cs typeface="Calibri"/>
                <a:sym typeface="Calibri"/>
              </a:rPr>
              <a:t> then the </a:t>
            </a:r>
            <a:r>
              <a:rPr lang="en-US" sz="1400" b="1" dirty="0">
                <a:solidFill>
                  <a:schemeClr val="dk1"/>
                </a:solidFill>
                <a:ea typeface="Calibri"/>
                <a:cs typeface="Calibri"/>
                <a:sym typeface="Calibri"/>
              </a:rPr>
              <a:t>ﬁrst</a:t>
            </a:r>
            <a:r>
              <a:rPr lang="en-US" sz="1200" b="1" dirty="0">
                <a:solidFill>
                  <a:schemeClr val="dk1"/>
                </a:solidFill>
                <a:ea typeface="Calibri"/>
                <a:cs typeface="Calibri"/>
                <a:sym typeface="Calibri"/>
              </a:rPr>
              <a:t> and second upper molars.</a:t>
            </a:r>
            <a:endParaRPr sz="1200" b="1" dirty="0">
              <a:solidFill>
                <a:schemeClr val="dk1"/>
              </a:solidFill>
              <a:latin typeface="Calibri"/>
              <a:ea typeface="Calibri"/>
              <a:cs typeface="Calibri"/>
              <a:sym typeface="Calibri"/>
            </a:endParaRPr>
          </a:p>
        </p:txBody>
      </p:sp>
      <p:sp>
        <p:nvSpPr>
          <p:cNvPr id="126" name="Google Shape;126;p13"/>
          <p:cNvSpPr txBox="1"/>
          <p:nvPr/>
        </p:nvSpPr>
        <p:spPr>
          <a:xfrm>
            <a:off x="4831533" y="1253055"/>
            <a:ext cx="167048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accent1">
                    <a:lumMod val="60000"/>
                    <a:lumOff val="40000"/>
                  </a:schemeClr>
                </a:solidFill>
                <a:latin typeface="Open Sans ExtraBold"/>
                <a:ea typeface="Open Sans ExtraBold"/>
                <a:cs typeface="Open Sans ExtraBold"/>
                <a:sym typeface="Open Sans ExtraBold"/>
              </a:rPr>
              <a:t>GENDER</a:t>
            </a:r>
            <a:endParaRPr sz="1600" b="1" dirty="0">
              <a:solidFill>
                <a:schemeClr val="accent1">
                  <a:lumMod val="60000"/>
                  <a:lumOff val="40000"/>
                </a:schemeClr>
              </a:solidFill>
              <a:latin typeface="Open Sans ExtraBold"/>
              <a:ea typeface="Open Sans ExtraBold"/>
              <a:cs typeface="Open Sans ExtraBold"/>
              <a:sym typeface="Open Sans ExtraBold"/>
            </a:endParaRPr>
          </a:p>
        </p:txBody>
      </p:sp>
      <p:sp>
        <p:nvSpPr>
          <p:cNvPr id="127" name="Google Shape;127;p13"/>
          <p:cNvSpPr txBox="1"/>
          <p:nvPr/>
        </p:nvSpPr>
        <p:spPr>
          <a:xfrm>
            <a:off x="4825501" y="1537465"/>
            <a:ext cx="2962685" cy="1384954"/>
          </a:xfrm>
          <a:prstGeom prst="rect">
            <a:avLst/>
          </a:prstGeom>
          <a:noFill/>
          <a:ln>
            <a:noFill/>
          </a:ln>
        </p:spPr>
        <p:txBody>
          <a:bodyPr spcFirstLastPara="1" wrap="square" lIns="91425" tIns="45700" rIns="91425" bIns="45700" anchor="t" anchorCtr="0">
            <a:spAutoFit/>
          </a:bodyPr>
          <a:lstStyle/>
          <a:p>
            <a:pPr lvl="0"/>
            <a:r>
              <a:rPr lang="en-US" sz="1400" b="1" dirty="0">
                <a:solidFill>
                  <a:schemeClr val="dk1"/>
                </a:solidFill>
                <a:ea typeface="Calibri"/>
                <a:cs typeface="Calibri"/>
                <a:sym typeface="Calibri"/>
              </a:rPr>
              <a:t>there are no statistically signiﬁcant differences between genders for the prevalence of ankylosis, but there was </a:t>
            </a:r>
            <a:r>
              <a:rPr lang="en-US" sz="1400" b="1" dirty="0">
                <a:solidFill>
                  <a:srgbClr val="FF0000"/>
                </a:solidFill>
                <a:ea typeface="Calibri"/>
                <a:cs typeface="Calibri"/>
                <a:sym typeface="Calibri"/>
              </a:rPr>
              <a:t>higher incidence in girls than boys</a:t>
            </a:r>
            <a:r>
              <a:rPr lang="en-US" sz="1400" b="1" dirty="0">
                <a:solidFill>
                  <a:schemeClr val="dk1"/>
                </a:solidFill>
                <a:ea typeface="Calibri"/>
                <a:cs typeface="Calibri"/>
                <a:sym typeface="Calibri"/>
              </a:rPr>
              <a:t>, so accordingly female to male ratio is 6:5.</a:t>
            </a:r>
            <a:endParaRPr sz="1400" b="1" dirty="0">
              <a:solidFill>
                <a:schemeClr val="dk1"/>
              </a:solidFill>
              <a:latin typeface="Calibri"/>
              <a:ea typeface="Calibri"/>
              <a:cs typeface="Calibri"/>
              <a:sym typeface="Calibri"/>
            </a:endParaRPr>
          </a:p>
        </p:txBody>
      </p:sp>
      <p:sp>
        <p:nvSpPr>
          <p:cNvPr id="128" name="Google Shape;128;p13"/>
          <p:cNvSpPr txBox="1"/>
          <p:nvPr/>
        </p:nvSpPr>
        <p:spPr>
          <a:xfrm>
            <a:off x="10300105" y="1304148"/>
            <a:ext cx="167048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accent2">
                    <a:lumMod val="60000"/>
                    <a:lumOff val="40000"/>
                  </a:schemeClr>
                </a:solidFill>
                <a:latin typeface="Open Sans ExtraBold"/>
                <a:ea typeface="Open Sans ExtraBold"/>
                <a:cs typeface="Open Sans ExtraBold"/>
                <a:sym typeface="Open Sans ExtraBold"/>
              </a:rPr>
              <a:t>SEVERITY</a:t>
            </a:r>
            <a:endParaRPr sz="1600" dirty="0">
              <a:solidFill>
                <a:schemeClr val="accent2">
                  <a:lumMod val="60000"/>
                  <a:lumOff val="40000"/>
                </a:schemeClr>
              </a:solidFill>
              <a:latin typeface="Open Sans ExtraBold"/>
              <a:ea typeface="Open Sans ExtraBold"/>
              <a:cs typeface="Open Sans ExtraBold"/>
              <a:sym typeface="Open Sans ExtraBold"/>
            </a:endParaRPr>
          </a:p>
        </p:txBody>
      </p:sp>
      <p:sp>
        <p:nvSpPr>
          <p:cNvPr id="129" name="Google Shape;129;p13"/>
          <p:cNvSpPr txBox="1"/>
          <p:nvPr/>
        </p:nvSpPr>
        <p:spPr>
          <a:xfrm>
            <a:off x="10294075" y="1588558"/>
            <a:ext cx="1555024" cy="1200288"/>
          </a:xfrm>
          <a:prstGeom prst="rect">
            <a:avLst/>
          </a:prstGeom>
          <a:noFill/>
          <a:ln>
            <a:noFill/>
          </a:ln>
        </p:spPr>
        <p:txBody>
          <a:bodyPr spcFirstLastPara="1" wrap="square" lIns="91425" tIns="45700" rIns="91425" bIns="45700" anchor="t" anchorCtr="0">
            <a:spAutoFit/>
          </a:bodyPr>
          <a:lstStyle/>
          <a:p>
            <a:pPr lvl="0"/>
            <a:r>
              <a:rPr lang="en-US" sz="1200" b="1" dirty="0">
                <a:solidFill>
                  <a:schemeClr val="dk1"/>
                </a:solidFill>
                <a:ea typeface="Calibri"/>
                <a:cs typeface="Calibri"/>
                <a:sym typeface="Calibri"/>
              </a:rPr>
              <a:t>A higher percentage of cases with ankylosis had mild to moderate IO more than cases with severe IO .</a:t>
            </a:r>
            <a:endParaRPr sz="1200" b="1" dirty="0">
              <a:solidFill>
                <a:schemeClr val="dk1"/>
              </a:solidFill>
              <a:latin typeface="Calibri"/>
              <a:ea typeface="Calibri"/>
              <a:cs typeface="Calibri"/>
              <a:sym typeface="Calibri"/>
            </a:endParaRPr>
          </a:p>
        </p:txBody>
      </p:sp>
      <p:grpSp>
        <p:nvGrpSpPr>
          <p:cNvPr id="2" name="Graphic 2" descr="Pie chart with solid fill">
            <a:extLst>
              <a:ext uri="{FF2B5EF4-FFF2-40B4-BE49-F238E27FC236}">
                <a16:creationId xmlns:a16="http://schemas.microsoft.com/office/drawing/2014/main" id="{438813AB-FF06-3F3E-9C6B-A47137E291FF}"/>
              </a:ext>
            </a:extLst>
          </p:cNvPr>
          <p:cNvGrpSpPr/>
          <p:nvPr/>
        </p:nvGrpSpPr>
        <p:grpSpPr>
          <a:xfrm rot="10800000">
            <a:off x="752377" y="248033"/>
            <a:ext cx="981894" cy="983188"/>
            <a:chOff x="4969110" y="2302110"/>
            <a:chExt cx="2250813" cy="2253779"/>
          </a:xfrm>
          <a:gradFill flip="none" rotWithShape="1">
            <a:gsLst>
              <a:gs pos="51000">
                <a:schemeClr val="accent4">
                  <a:lumMod val="75000"/>
                </a:schemeClr>
              </a:gs>
              <a:gs pos="91000">
                <a:schemeClr val="accent4">
                  <a:lumMod val="40000"/>
                  <a:lumOff val="60000"/>
                </a:schemeClr>
              </a:gs>
            </a:gsLst>
            <a:lin ang="16200000" scaled="1"/>
            <a:tileRect/>
          </a:gradFill>
        </p:grpSpPr>
        <p:sp>
          <p:nvSpPr>
            <p:cNvPr id="3" name="Freeform: Shape 2">
              <a:extLst>
                <a:ext uri="{FF2B5EF4-FFF2-40B4-BE49-F238E27FC236}">
                  <a16:creationId xmlns:a16="http://schemas.microsoft.com/office/drawing/2014/main" id="{D8BAB596-F05F-73B8-2CE5-30548E9EA5EE}"/>
                </a:ext>
              </a:extLst>
            </p:cNvPr>
            <p:cNvSpPr/>
            <p:nvPr/>
          </p:nvSpPr>
          <p:spPr>
            <a:xfrm>
              <a:off x="4969110" y="2302110"/>
              <a:ext cx="1880126" cy="2253779"/>
            </a:xfrm>
            <a:custGeom>
              <a:avLst/>
              <a:gdLst>
                <a:gd name="connsiteX0" fmla="*/ 1067580 w 1880126"/>
                <a:gd name="connsiteY0" fmla="*/ 0 h 2253779"/>
                <a:gd name="connsiteX1" fmla="*/ 0 w 1880126"/>
                <a:gd name="connsiteY1" fmla="*/ 1126890 h 2253779"/>
                <a:gd name="connsiteX2" fmla="*/ 1126890 w 1880126"/>
                <a:gd name="connsiteY2" fmla="*/ 2253779 h 2253779"/>
                <a:gd name="connsiteX3" fmla="*/ 1880126 w 1880126"/>
                <a:gd name="connsiteY3" fmla="*/ 1963160 h 2253779"/>
                <a:gd name="connsiteX4" fmla="*/ 1067580 w 1880126"/>
                <a:gd name="connsiteY4" fmla="*/ 1150614 h 2253779"/>
                <a:gd name="connsiteX5" fmla="*/ 1067580 w 1880126"/>
                <a:gd name="connsiteY5" fmla="*/ 0 h 225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0126" h="2253779">
                  <a:moveTo>
                    <a:pt x="1067580" y="0"/>
                  </a:moveTo>
                  <a:cubicBezTo>
                    <a:pt x="474480" y="29655"/>
                    <a:pt x="0" y="527859"/>
                    <a:pt x="0" y="1126890"/>
                  </a:cubicBezTo>
                  <a:cubicBezTo>
                    <a:pt x="0" y="1749644"/>
                    <a:pt x="504135" y="2253779"/>
                    <a:pt x="1126890" y="2253779"/>
                  </a:cubicBezTo>
                  <a:cubicBezTo>
                    <a:pt x="1408612" y="2253779"/>
                    <a:pt x="1672542" y="2152952"/>
                    <a:pt x="1880126" y="1963160"/>
                  </a:cubicBezTo>
                  <a:lnTo>
                    <a:pt x="1067580" y="1150614"/>
                  </a:lnTo>
                  <a:lnTo>
                    <a:pt x="1067580" y="0"/>
                  </a:lnTo>
                  <a:close/>
                </a:path>
              </a:pathLst>
            </a:custGeom>
            <a:grpFill/>
            <a:ln w="29567"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10E78997-3D36-6F5F-E4B4-7F8BAD5A4095}"/>
                </a:ext>
              </a:extLst>
            </p:cNvPr>
            <p:cNvSpPr/>
            <p:nvPr/>
          </p:nvSpPr>
          <p:spPr>
            <a:xfrm>
              <a:off x="6155310" y="2302110"/>
              <a:ext cx="1064614" cy="1067579"/>
            </a:xfrm>
            <a:custGeom>
              <a:avLst/>
              <a:gdLst>
                <a:gd name="connsiteX0" fmla="*/ 0 w 1064614"/>
                <a:gd name="connsiteY0" fmla="*/ 0 h 1067579"/>
                <a:gd name="connsiteX1" fmla="*/ 0 w 1064614"/>
                <a:gd name="connsiteY1" fmla="*/ 1067580 h 1067579"/>
                <a:gd name="connsiteX2" fmla="*/ 1064614 w 1064614"/>
                <a:gd name="connsiteY2" fmla="*/ 1067580 h 1067579"/>
                <a:gd name="connsiteX3" fmla="*/ 0 w 1064614"/>
                <a:gd name="connsiteY3" fmla="*/ 0 h 1067579"/>
              </a:gdLst>
              <a:ahLst/>
              <a:cxnLst>
                <a:cxn ang="0">
                  <a:pos x="connsiteX0" y="connsiteY0"/>
                </a:cxn>
                <a:cxn ang="0">
                  <a:pos x="connsiteX1" y="connsiteY1"/>
                </a:cxn>
                <a:cxn ang="0">
                  <a:pos x="connsiteX2" y="connsiteY2"/>
                </a:cxn>
                <a:cxn ang="0">
                  <a:pos x="connsiteX3" y="connsiteY3"/>
                </a:cxn>
              </a:cxnLst>
              <a:rect l="l" t="t" r="r" b="b"/>
              <a:pathLst>
                <a:path w="1064614" h="1067579">
                  <a:moveTo>
                    <a:pt x="0" y="0"/>
                  </a:moveTo>
                  <a:lnTo>
                    <a:pt x="0" y="1067580"/>
                  </a:lnTo>
                  <a:lnTo>
                    <a:pt x="1064614" y="1067580"/>
                  </a:lnTo>
                  <a:cubicBezTo>
                    <a:pt x="1034959" y="489307"/>
                    <a:pt x="575307" y="29655"/>
                    <a:pt x="0" y="0"/>
                  </a:cubicBezTo>
                  <a:close/>
                </a:path>
              </a:pathLst>
            </a:custGeom>
            <a:grpFill/>
            <a:ln w="29567"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3CBB9E78-C699-F068-95BB-5065766548E6}"/>
                </a:ext>
              </a:extLst>
            </p:cNvPr>
            <p:cNvSpPr/>
            <p:nvPr/>
          </p:nvSpPr>
          <p:spPr>
            <a:xfrm>
              <a:off x="6238344" y="3488310"/>
              <a:ext cx="981580" cy="693926"/>
            </a:xfrm>
            <a:custGeom>
              <a:avLst/>
              <a:gdLst>
                <a:gd name="connsiteX0" fmla="*/ 0 w 981580"/>
                <a:gd name="connsiteY0" fmla="*/ 0 h 693926"/>
                <a:gd name="connsiteX1" fmla="*/ 693927 w 981580"/>
                <a:gd name="connsiteY1" fmla="*/ 693927 h 693926"/>
                <a:gd name="connsiteX2" fmla="*/ 981580 w 981580"/>
                <a:gd name="connsiteY2" fmla="*/ 0 h 693926"/>
                <a:gd name="connsiteX3" fmla="*/ 0 w 981580"/>
                <a:gd name="connsiteY3" fmla="*/ 0 h 693926"/>
              </a:gdLst>
              <a:ahLst/>
              <a:cxnLst>
                <a:cxn ang="0">
                  <a:pos x="connsiteX0" y="connsiteY0"/>
                </a:cxn>
                <a:cxn ang="0">
                  <a:pos x="connsiteX1" y="connsiteY1"/>
                </a:cxn>
                <a:cxn ang="0">
                  <a:pos x="connsiteX2" y="connsiteY2"/>
                </a:cxn>
                <a:cxn ang="0">
                  <a:pos x="connsiteX3" y="connsiteY3"/>
                </a:cxn>
              </a:cxnLst>
              <a:rect l="l" t="t" r="r" b="b"/>
              <a:pathLst>
                <a:path w="981580" h="693926">
                  <a:moveTo>
                    <a:pt x="0" y="0"/>
                  </a:moveTo>
                  <a:lnTo>
                    <a:pt x="693927" y="693927"/>
                  </a:lnTo>
                  <a:cubicBezTo>
                    <a:pt x="868891" y="501169"/>
                    <a:pt x="969718" y="257998"/>
                    <a:pt x="981580" y="0"/>
                  </a:cubicBezTo>
                  <a:lnTo>
                    <a:pt x="0" y="0"/>
                  </a:lnTo>
                  <a:close/>
                </a:path>
              </a:pathLst>
            </a:custGeom>
            <a:grpFill/>
            <a:ln w="29567"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8B98077D-C387-CE25-4595-5465EBFBF12E}"/>
              </a:ext>
            </a:extLst>
          </p:cNvPr>
          <p:cNvSpPr txBox="1"/>
          <p:nvPr/>
        </p:nvSpPr>
        <p:spPr>
          <a:xfrm>
            <a:off x="1769875" y="357487"/>
            <a:ext cx="4172557" cy="769441"/>
          </a:xfrm>
          <a:prstGeom prst="rect">
            <a:avLst/>
          </a:prstGeom>
          <a:noFill/>
        </p:spPr>
        <p:txBody>
          <a:bodyPr wrap="square" rtlCol="0">
            <a:spAutoFit/>
          </a:bodyPr>
          <a:lstStyle/>
          <a:p>
            <a:r>
              <a:rPr lang="en-US" sz="4400" dirty="0">
                <a:gradFill>
                  <a:gsLst>
                    <a:gs pos="52000">
                      <a:schemeClr val="accent4">
                        <a:lumMod val="75000"/>
                      </a:schemeClr>
                    </a:gs>
                    <a:gs pos="85000">
                      <a:schemeClr val="accent4">
                        <a:lumMod val="40000"/>
                        <a:lumOff val="60000"/>
                      </a:schemeClr>
                    </a:gs>
                  </a:gsLst>
                  <a:lin ang="5400000" scaled="1"/>
                </a:gradFill>
                <a:latin typeface="Open Sans ExtraBold" panose="020B0906030804020204" pitchFamily="34" charset="0"/>
                <a:ea typeface="Open Sans ExtraBold" panose="020B0906030804020204" pitchFamily="34" charset="0"/>
                <a:cs typeface="Open Sans ExtraBold" panose="020B0906030804020204" pitchFamily="34" charset="0"/>
              </a:rPr>
              <a:t>Prevalence </a:t>
            </a:r>
          </a:p>
        </p:txBody>
      </p:sp>
      <p:sp>
        <p:nvSpPr>
          <p:cNvPr id="30" name="TextBox 29">
            <a:extLst>
              <a:ext uri="{FF2B5EF4-FFF2-40B4-BE49-F238E27FC236}">
                <a16:creationId xmlns:a16="http://schemas.microsoft.com/office/drawing/2014/main" id="{4C23D14C-885E-876C-5384-9CBE6FF10D77}"/>
              </a:ext>
            </a:extLst>
          </p:cNvPr>
          <p:cNvSpPr txBox="1"/>
          <p:nvPr/>
        </p:nvSpPr>
        <p:spPr>
          <a:xfrm>
            <a:off x="2288700" y="825951"/>
            <a:ext cx="2489531" cy="400110"/>
          </a:xfrm>
          <a:prstGeom prst="rect">
            <a:avLst/>
          </a:prstGeom>
          <a:noFill/>
        </p:spPr>
        <p:txBody>
          <a:bodyPr wrap="square" rtlCol="0">
            <a:spAutoFit/>
          </a:bodyPr>
          <a:lstStyle/>
          <a:p>
            <a:r>
              <a:rPr lang="en-US" sz="2000" spc="600" dirty="0">
                <a:solidFill>
                  <a:schemeClr val="tx1">
                    <a:lumMod val="95000"/>
                    <a:lumOff val="5000"/>
                  </a:schemeClr>
                </a:solidFill>
                <a:latin typeface="Modern No. 20" panose="02070704070505020303" pitchFamily="18" charset="0"/>
                <a:ea typeface="Open Sans ExtraBold" panose="020B0906030804020204" pitchFamily="34" charset="0"/>
                <a:cs typeface="Open Sans ExtraBold" panose="020B0906030804020204" pitchFamily="34" charset="0"/>
              </a:rPr>
              <a:t>According to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p:tgtEl>
                                          <p:spTgt spid="97"/>
                                        </p:tgtEl>
                                        <p:attrNameLst>
                                          <p:attrName>ppt_w</p:attrName>
                                        </p:attrNameLst>
                                      </p:cBhvr>
                                      <p:tavLst>
                                        <p:tav tm="0">
                                          <p:val>
                                            <p:strVal val="0"/>
                                          </p:val>
                                        </p:tav>
                                        <p:tav tm="100000">
                                          <p:val>
                                            <p:strVal val="#ppt_w"/>
                                          </p:val>
                                        </p:tav>
                                      </p:tavLst>
                                    </p:anim>
                                    <p:anim calcmode="lin" valueType="num">
                                      <p:cBhvr additive="base">
                                        <p:cTn id="16" dur="500"/>
                                        <p:tgtEl>
                                          <p:spTgt spid="97"/>
                                        </p:tgtEl>
                                        <p:attrNameLst>
                                          <p:attrName>ppt_h</p:attrName>
                                        </p:attrNameLst>
                                      </p:cBhvr>
                                      <p:tavLst>
                                        <p:tav tm="0">
                                          <p:val>
                                            <p:strVal val="0"/>
                                          </p:val>
                                        </p:tav>
                                        <p:tav tm="100000">
                                          <p:val>
                                            <p:strVal val="#ppt_h"/>
                                          </p:val>
                                        </p:tav>
                                      </p:tavLst>
                                    </p:anim>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500"/>
                                        <p:tgtEl>
                                          <p:spTgt spid="86"/>
                                        </p:tgtEl>
                                        <p:attrNameLst>
                                          <p:attrName>ppt_w</p:attrName>
                                        </p:attrNameLst>
                                      </p:cBhvr>
                                      <p:tavLst>
                                        <p:tav tm="0">
                                          <p:val>
                                            <p:strVal val="0"/>
                                          </p:val>
                                        </p:tav>
                                        <p:tav tm="100000">
                                          <p:val>
                                            <p:strVal val="#ppt_w"/>
                                          </p:val>
                                        </p:tav>
                                      </p:tavLst>
                                    </p:anim>
                                    <p:anim calcmode="lin" valueType="num">
                                      <p:cBhvr additive="base">
                                        <p:cTn id="21" dur="500"/>
                                        <p:tgtEl>
                                          <p:spTgt spid="86"/>
                                        </p:tgtEl>
                                        <p:attrNameLst>
                                          <p:attrName>ppt_h</p:attrName>
                                        </p:attrNameLst>
                                      </p:cBhvr>
                                      <p:tavLst>
                                        <p:tav tm="0">
                                          <p:val>
                                            <p:strVal val="0"/>
                                          </p:val>
                                        </p:tav>
                                        <p:tav tm="100000">
                                          <p:val>
                                            <p:strVal val="#ppt_h"/>
                                          </p:val>
                                        </p:tav>
                                      </p:tavLst>
                                    </p:anim>
                                  </p:childTnLst>
                                </p:cTn>
                              </p:par>
                            </p:childTnLst>
                          </p:cTn>
                        </p:par>
                        <p:par>
                          <p:cTn id="22" fill="hold">
                            <p:stCondLst>
                              <p:cond delay="2000"/>
                            </p:stCondLst>
                            <p:childTnLst>
                              <p:par>
                                <p:cTn id="23" presetID="23" presetClass="entr" presetSubtype="16"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 calcmode="lin" valueType="num">
                                      <p:cBhvr additive="base">
                                        <p:cTn id="25" dur="500"/>
                                        <p:tgtEl>
                                          <p:spTgt spid="119"/>
                                        </p:tgtEl>
                                        <p:attrNameLst>
                                          <p:attrName>ppt_w</p:attrName>
                                        </p:attrNameLst>
                                      </p:cBhvr>
                                      <p:tavLst>
                                        <p:tav tm="0">
                                          <p:val>
                                            <p:strVal val="0"/>
                                          </p:val>
                                        </p:tav>
                                        <p:tav tm="100000">
                                          <p:val>
                                            <p:strVal val="#ppt_w"/>
                                          </p:val>
                                        </p:tav>
                                      </p:tavLst>
                                    </p:anim>
                                    <p:anim calcmode="lin" valueType="num">
                                      <p:cBhvr additive="base">
                                        <p:cTn id="26" dur="500"/>
                                        <p:tgtEl>
                                          <p:spTgt spid="119"/>
                                        </p:tgtEl>
                                        <p:attrNameLst>
                                          <p:attrName>ppt_h</p:attrName>
                                        </p:attrNameLst>
                                      </p:cBhvr>
                                      <p:tavLst>
                                        <p:tav tm="0">
                                          <p:val>
                                            <p:strVal val="0"/>
                                          </p:val>
                                        </p:tav>
                                        <p:tav tm="100000">
                                          <p:val>
                                            <p:strVal val="#ppt_h"/>
                                          </p:val>
                                        </p:tav>
                                      </p:tavLst>
                                    </p:anim>
                                  </p:childTnLst>
                                </p:cTn>
                              </p:par>
                            </p:childTnLst>
                          </p:cTn>
                        </p:par>
                        <p:par>
                          <p:cTn id="27" fill="hold">
                            <p:stCondLst>
                              <p:cond delay="2500"/>
                            </p:stCondLst>
                            <p:childTnLst>
                              <p:par>
                                <p:cTn id="28" presetID="23" presetClass="entr" presetSubtype="16" fill="hold" nodeType="afterEffect">
                                  <p:stCondLst>
                                    <p:cond delay="0"/>
                                  </p:stCondLst>
                                  <p:childTnLst>
                                    <p:set>
                                      <p:cBhvr>
                                        <p:cTn id="29" dur="1" fill="hold">
                                          <p:stCondLst>
                                            <p:cond delay="0"/>
                                          </p:stCondLst>
                                        </p:cTn>
                                        <p:tgtEl>
                                          <p:spTgt spid="101"/>
                                        </p:tgtEl>
                                        <p:attrNameLst>
                                          <p:attrName>style.visibility</p:attrName>
                                        </p:attrNameLst>
                                      </p:cBhvr>
                                      <p:to>
                                        <p:strVal val="visible"/>
                                      </p:to>
                                    </p:set>
                                    <p:anim calcmode="lin" valueType="num">
                                      <p:cBhvr additive="base">
                                        <p:cTn id="30" dur="500"/>
                                        <p:tgtEl>
                                          <p:spTgt spid="101"/>
                                        </p:tgtEl>
                                        <p:attrNameLst>
                                          <p:attrName>ppt_w</p:attrName>
                                        </p:attrNameLst>
                                      </p:cBhvr>
                                      <p:tavLst>
                                        <p:tav tm="0">
                                          <p:val>
                                            <p:strVal val="0"/>
                                          </p:val>
                                        </p:tav>
                                        <p:tav tm="100000">
                                          <p:val>
                                            <p:strVal val="#ppt_w"/>
                                          </p:val>
                                        </p:tav>
                                      </p:tavLst>
                                    </p:anim>
                                    <p:anim calcmode="lin" valueType="num">
                                      <p:cBhvr additive="base">
                                        <p:cTn id="31" dur="500"/>
                                        <p:tgtEl>
                                          <p:spTgt spid="101"/>
                                        </p:tgtEl>
                                        <p:attrNameLst>
                                          <p:attrName>ppt_h</p:attrName>
                                        </p:attrNameLst>
                                      </p:cBhvr>
                                      <p:tavLst>
                                        <p:tav tm="0">
                                          <p:val>
                                            <p:strVal val="0"/>
                                          </p:val>
                                        </p:tav>
                                        <p:tav tm="100000">
                                          <p:val>
                                            <p:strVal val="#ppt_h"/>
                                          </p:val>
                                        </p:tav>
                                      </p:tavLst>
                                    </p:anim>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500"/>
                                        <p:tgtEl>
                                          <p:spTgt spid="102"/>
                                        </p:tgtEl>
                                      </p:cBhvr>
                                    </p:animEffect>
                                  </p:childTnLst>
                                </p:cTn>
                              </p:par>
                            </p:childTnLst>
                          </p:cTn>
                        </p:par>
                        <p:par>
                          <p:cTn id="36" fill="hold">
                            <p:stCondLst>
                              <p:cond delay="3500"/>
                            </p:stCondLst>
                            <p:childTnLst>
                              <p:par>
                                <p:cTn id="37" presetID="2" presetClass="entr" presetSubtype="4" fill="hold" nodeType="afterEffect">
                                  <p:stCondLst>
                                    <p:cond delay="5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500"/>
                                        <p:tgtEl>
                                          <p:spTgt spid="122"/>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10" presetClass="entr" presetSubtype="0" fill="hold" nodeType="afterEffect">
                                  <p:stCondLst>
                                    <p:cond delay="500"/>
                                  </p:stCondLst>
                                  <p:childTnLst>
                                    <p:set>
                                      <p:cBhvr>
                                        <p:cTn id="42" dur="1" fill="hold">
                                          <p:stCondLst>
                                            <p:cond delay="0"/>
                                          </p:stCondLst>
                                        </p:cTn>
                                        <p:tgtEl>
                                          <p:spTgt spid="123"/>
                                        </p:tgtEl>
                                        <p:attrNameLst>
                                          <p:attrName>style.visibility</p:attrName>
                                        </p:attrNameLst>
                                      </p:cBhvr>
                                      <p:to>
                                        <p:strVal val="visible"/>
                                      </p:to>
                                    </p:set>
                                    <p:animEffect transition="in" filter="fade">
                                      <p:cBhvr>
                                        <p:cTn id="43" dur="1000"/>
                                        <p:tgtEl>
                                          <p:spTgt spid="12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fade">
                                      <p:cBhvr>
                                        <p:cTn id="47" dur="500"/>
                                        <p:tgtEl>
                                          <p:spTgt spid="8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fade">
                                      <p:cBhvr>
                                        <p:cTn id="51" dur="500"/>
                                        <p:tgtEl>
                                          <p:spTgt spid="88"/>
                                        </p:tgtEl>
                                      </p:cBhvr>
                                    </p:animEffect>
                                  </p:childTnLst>
                                </p:cTn>
                              </p:par>
                            </p:childTnLst>
                          </p:cTn>
                        </p:par>
                        <p:par>
                          <p:cTn id="52" fill="hold">
                            <p:stCondLst>
                              <p:cond delay="6000"/>
                            </p:stCondLst>
                            <p:childTnLst>
                              <p:par>
                                <p:cTn id="53" presetID="23" presetClass="entr" presetSubtype="16" fill="hold" nodeType="afterEffect">
                                  <p:stCondLst>
                                    <p:cond delay="0"/>
                                  </p:stCondLst>
                                  <p:childTnLst>
                                    <p:set>
                                      <p:cBhvr>
                                        <p:cTn id="54" dur="1" fill="hold">
                                          <p:stCondLst>
                                            <p:cond delay="0"/>
                                          </p:stCondLst>
                                        </p:cTn>
                                        <p:tgtEl>
                                          <p:spTgt spid="98"/>
                                        </p:tgtEl>
                                        <p:attrNameLst>
                                          <p:attrName>style.visibility</p:attrName>
                                        </p:attrNameLst>
                                      </p:cBhvr>
                                      <p:to>
                                        <p:strVal val="visible"/>
                                      </p:to>
                                    </p:set>
                                    <p:anim calcmode="lin" valueType="num">
                                      <p:cBhvr additive="base">
                                        <p:cTn id="55" dur="500"/>
                                        <p:tgtEl>
                                          <p:spTgt spid="98"/>
                                        </p:tgtEl>
                                        <p:attrNameLst>
                                          <p:attrName>ppt_w</p:attrName>
                                        </p:attrNameLst>
                                      </p:cBhvr>
                                      <p:tavLst>
                                        <p:tav tm="0">
                                          <p:val>
                                            <p:strVal val="0"/>
                                          </p:val>
                                        </p:tav>
                                        <p:tav tm="100000">
                                          <p:val>
                                            <p:strVal val="#ppt_w"/>
                                          </p:val>
                                        </p:tav>
                                      </p:tavLst>
                                    </p:anim>
                                    <p:anim calcmode="lin" valueType="num">
                                      <p:cBhvr additive="base">
                                        <p:cTn id="56" dur="500"/>
                                        <p:tgtEl>
                                          <p:spTgt spid="98"/>
                                        </p:tgtEl>
                                        <p:attrNameLst>
                                          <p:attrName>ppt_h</p:attrName>
                                        </p:attrNameLst>
                                      </p:cBhvr>
                                      <p:tavLst>
                                        <p:tav tm="0">
                                          <p:val>
                                            <p:strVal val="0"/>
                                          </p:val>
                                        </p:tav>
                                        <p:tav tm="100000">
                                          <p:val>
                                            <p:strVal val="#ppt_h"/>
                                          </p:val>
                                        </p:tav>
                                      </p:tavLst>
                                    </p:anim>
                                  </p:childTnLst>
                                </p:cTn>
                              </p:par>
                            </p:childTnLst>
                          </p:cTn>
                        </p:par>
                        <p:par>
                          <p:cTn id="57" fill="hold">
                            <p:stCondLst>
                              <p:cond delay="6500"/>
                            </p:stCondLst>
                            <p:childTnLst>
                              <p:par>
                                <p:cTn id="58" presetID="23" presetClass="entr" presetSubtype="16" fill="hold" nodeType="afterEffect">
                                  <p:stCondLst>
                                    <p:cond delay="0"/>
                                  </p:stCondLst>
                                  <p:childTnLst>
                                    <p:set>
                                      <p:cBhvr>
                                        <p:cTn id="59" dur="1" fill="hold">
                                          <p:stCondLst>
                                            <p:cond delay="0"/>
                                          </p:stCondLst>
                                        </p:cTn>
                                        <p:tgtEl>
                                          <p:spTgt spid="89"/>
                                        </p:tgtEl>
                                        <p:attrNameLst>
                                          <p:attrName>style.visibility</p:attrName>
                                        </p:attrNameLst>
                                      </p:cBhvr>
                                      <p:to>
                                        <p:strVal val="visible"/>
                                      </p:to>
                                    </p:set>
                                    <p:anim calcmode="lin" valueType="num">
                                      <p:cBhvr additive="base">
                                        <p:cTn id="60" dur="500"/>
                                        <p:tgtEl>
                                          <p:spTgt spid="89"/>
                                        </p:tgtEl>
                                        <p:attrNameLst>
                                          <p:attrName>ppt_w</p:attrName>
                                        </p:attrNameLst>
                                      </p:cBhvr>
                                      <p:tavLst>
                                        <p:tav tm="0">
                                          <p:val>
                                            <p:strVal val="0"/>
                                          </p:val>
                                        </p:tav>
                                        <p:tav tm="100000">
                                          <p:val>
                                            <p:strVal val="#ppt_w"/>
                                          </p:val>
                                        </p:tav>
                                      </p:tavLst>
                                    </p:anim>
                                    <p:anim calcmode="lin" valueType="num">
                                      <p:cBhvr additive="base">
                                        <p:cTn id="61" dur="500"/>
                                        <p:tgtEl>
                                          <p:spTgt spid="89"/>
                                        </p:tgtEl>
                                        <p:attrNameLst>
                                          <p:attrName>ppt_h</p:attrName>
                                        </p:attrNameLst>
                                      </p:cBhvr>
                                      <p:tavLst>
                                        <p:tav tm="0">
                                          <p:val>
                                            <p:strVal val="0"/>
                                          </p:val>
                                        </p:tav>
                                        <p:tav tm="100000">
                                          <p:val>
                                            <p:strVal val="#ppt_h"/>
                                          </p:val>
                                        </p:tav>
                                      </p:tavLst>
                                    </p:anim>
                                  </p:childTnLst>
                                </p:cTn>
                              </p:par>
                            </p:childTnLst>
                          </p:cTn>
                        </p:par>
                        <p:par>
                          <p:cTn id="62" fill="hold">
                            <p:stCondLst>
                              <p:cond delay="7000"/>
                            </p:stCondLst>
                            <p:childTnLst>
                              <p:par>
                                <p:cTn id="63" presetID="23" presetClass="entr" presetSubtype="16" fill="hold" nodeType="afterEffect">
                                  <p:stCondLst>
                                    <p:cond delay="0"/>
                                  </p:stCondLst>
                                  <p:childTnLst>
                                    <p:set>
                                      <p:cBhvr>
                                        <p:cTn id="64" dur="1" fill="hold">
                                          <p:stCondLst>
                                            <p:cond delay="0"/>
                                          </p:stCondLst>
                                        </p:cTn>
                                        <p:tgtEl>
                                          <p:spTgt spid="120"/>
                                        </p:tgtEl>
                                        <p:attrNameLst>
                                          <p:attrName>style.visibility</p:attrName>
                                        </p:attrNameLst>
                                      </p:cBhvr>
                                      <p:to>
                                        <p:strVal val="visible"/>
                                      </p:to>
                                    </p:set>
                                    <p:anim calcmode="lin" valueType="num">
                                      <p:cBhvr additive="base">
                                        <p:cTn id="65" dur="500"/>
                                        <p:tgtEl>
                                          <p:spTgt spid="120"/>
                                        </p:tgtEl>
                                        <p:attrNameLst>
                                          <p:attrName>ppt_w</p:attrName>
                                        </p:attrNameLst>
                                      </p:cBhvr>
                                      <p:tavLst>
                                        <p:tav tm="0">
                                          <p:val>
                                            <p:strVal val="0"/>
                                          </p:val>
                                        </p:tav>
                                        <p:tav tm="100000">
                                          <p:val>
                                            <p:strVal val="#ppt_w"/>
                                          </p:val>
                                        </p:tav>
                                      </p:tavLst>
                                    </p:anim>
                                    <p:anim calcmode="lin" valueType="num">
                                      <p:cBhvr additive="base">
                                        <p:cTn id="66" dur="500"/>
                                        <p:tgtEl>
                                          <p:spTgt spid="120"/>
                                        </p:tgtEl>
                                        <p:attrNameLst>
                                          <p:attrName>ppt_h</p:attrName>
                                        </p:attrNameLst>
                                      </p:cBhvr>
                                      <p:tavLst>
                                        <p:tav tm="0">
                                          <p:val>
                                            <p:strVal val="0"/>
                                          </p:val>
                                        </p:tav>
                                        <p:tav tm="100000">
                                          <p:val>
                                            <p:strVal val="#ppt_h"/>
                                          </p:val>
                                        </p:tav>
                                      </p:tavLst>
                                    </p:anim>
                                  </p:childTnLst>
                                </p:cTn>
                              </p:par>
                            </p:childTnLst>
                          </p:cTn>
                        </p:par>
                        <p:par>
                          <p:cTn id="67" fill="hold">
                            <p:stCondLst>
                              <p:cond delay="7500"/>
                            </p:stCondLst>
                            <p:childTnLst>
                              <p:par>
                                <p:cTn id="68" presetID="23" presetClass="entr" presetSubtype="16" fill="hold" nodeType="afterEffect">
                                  <p:stCondLst>
                                    <p:cond delay="0"/>
                                  </p:stCondLst>
                                  <p:childTnLst>
                                    <p:set>
                                      <p:cBhvr>
                                        <p:cTn id="69" dur="1" fill="hold">
                                          <p:stCondLst>
                                            <p:cond delay="0"/>
                                          </p:stCondLst>
                                        </p:cTn>
                                        <p:tgtEl>
                                          <p:spTgt spid="109"/>
                                        </p:tgtEl>
                                        <p:attrNameLst>
                                          <p:attrName>style.visibility</p:attrName>
                                        </p:attrNameLst>
                                      </p:cBhvr>
                                      <p:to>
                                        <p:strVal val="visible"/>
                                      </p:to>
                                    </p:set>
                                    <p:anim calcmode="lin" valueType="num">
                                      <p:cBhvr additive="base">
                                        <p:cTn id="70" dur="500"/>
                                        <p:tgtEl>
                                          <p:spTgt spid="109"/>
                                        </p:tgtEl>
                                        <p:attrNameLst>
                                          <p:attrName>ppt_w</p:attrName>
                                        </p:attrNameLst>
                                      </p:cBhvr>
                                      <p:tavLst>
                                        <p:tav tm="0">
                                          <p:val>
                                            <p:strVal val="0"/>
                                          </p:val>
                                        </p:tav>
                                        <p:tav tm="100000">
                                          <p:val>
                                            <p:strVal val="#ppt_w"/>
                                          </p:val>
                                        </p:tav>
                                      </p:tavLst>
                                    </p:anim>
                                    <p:anim calcmode="lin" valueType="num">
                                      <p:cBhvr additive="base">
                                        <p:cTn id="71" dur="500"/>
                                        <p:tgtEl>
                                          <p:spTgt spid="109"/>
                                        </p:tgtEl>
                                        <p:attrNameLst>
                                          <p:attrName>ppt_h</p:attrName>
                                        </p:attrNameLst>
                                      </p:cBhvr>
                                      <p:tavLst>
                                        <p:tav tm="0">
                                          <p:val>
                                            <p:strVal val="0"/>
                                          </p:val>
                                        </p:tav>
                                        <p:tav tm="100000">
                                          <p:val>
                                            <p:strVal val="#ppt_h"/>
                                          </p:val>
                                        </p:tav>
                                      </p:tavLst>
                                    </p:anim>
                                  </p:childTnLst>
                                </p:cTn>
                              </p:par>
                            </p:childTnLst>
                          </p:cTn>
                        </p:par>
                        <p:par>
                          <p:cTn id="72" fill="hold">
                            <p:stCondLst>
                              <p:cond delay="8000"/>
                            </p:stCondLst>
                            <p:childTnLst>
                              <p:par>
                                <p:cTn id="73" presetID="10" presetClass="entr" presetSubtype="0" fill="hold" nodeType="afterEffect">
                                  <p:stCondLst>
                                    <p:cond delay="0"/>
                                  </p:stCondLst>
                                  <p:childTnLst>
                                    <p:set>
                                      <p:cBhvr>
                                        <p:cTn id="74" dur="1" fill="hold">
                                          <p:stCondLst>
                                            <p:cond delay="0"/>
                                          </p:stCondLst>
                                        </p:cTn>
                                        <p:tgtEl>
                                          <p:spTgt spid="110"/>
                                        </p:tgtEl>
                                        <p:attrNameLst>
                                          <p:attrName>style.visibility</p:attrName>
                                        </p:attrNameLst>
                                      </p:cBhvr>
                                      <p:to>
                                        <p:strVal val="visible"/>
                                      </p:to>
                                    </p:set>
                                    <p:animEffect transition="in" filter="fade">
                                      <p:cBhvr>
                                        <p:cTn id="75" dur="500"/>
                                        <p:tgtEl>
                                          <p:spTgt spid="110"/>
                                        </p:tgtEl>
                                      </p:cBhvr>
                                    </p:animEffect>
                                  </p:childTnLst>
                                </p:cTn>
                              </p:par>
                            </p:childTnLst>
                          </p:cTn>
                        </p:par>
                        <p:par>
                          <p:cTn id="76" fill="hold">
                            <p:stCondLst>
                              <p:cond delay="8500"/>
                            </p:stCondLst>
                            <p:childTnLst>
                              <p:par>
                                <p:cTn id="77" presetID="2" presetClass="entr" presetSubtype="1" fill="hold" nodeType="afterEffect">
                                  <p:stCondLst>
                                    <p:cond delay="500"/>
                                  </p:stCondLst>
                                  <p:childTnLst>
                                    <p:set>
                                      <p:cBhvr>
                                        <p:cTn id="78" dur="1" fill="hold">
                                          <p:stCondLst>
                                            <p:cond delay="0"/>
                                          </p:stCondLst>
                                        </p:cTn>
                                        <p:tgtEl>
                                          <p:spTgt spid="126"/>
                                        </p:tgtEl>
                                        <p:attrNameLst>
                                          <p:attrName>style.visibility</p:attrName>
                                        </p:attrNameLst>
                                      </p:cBhvr>
                                      <p:to>
                                        <p:strVal val="visible"/>
                                      </p:to>
                                    </p:set>
                                    <p:anim calcmode="lin" valueType="num">
                                      <p:cBhvr additive="base">
                                        <p:cTn id="79" dur="500"/>
                                        <p:tgtEl>
                                          <p:spTgt spid="126"/>
                                        </p:tgtEl>
                                        <p:attrNameLst>
                                          <p:attrName>ppt_y</p:attrName>
                                        </p:attrNameLst>
                                      </p:cBhvr>
                                      <p:tavLst>
                                        <p:tav tm="0">
                                          <p:val>
                                            <p:strVal val="#ppt_y-1"/>
                                          </p:val>
                                        </p:tav>
                                        <p:tav tm="100000">
                                          <p:val>
                                            <p:strVal val="#ppt_y"/>
                                          </p:val>
                                        </p:tav>
                                      </p:tavLst>
                                    </p:anim>
                                  </p:childTnLst>
                                </p:cTn>
                              </p:par>
                            </p:childTnLst>
                          </p:cTn>
                        </p:par>
                        <p:par>
                          <p:cTn id="80" fill="hold">
                            <p:stCondLst>
                              <p:cond delay="9000"/>
                            </p:stCondLst>
                            <p:childTnLst>
                              <p:par>
                                <p:cTn id="81" presetID="10" presetClass="entr" presetSubtype="0" fill="hold" nodeType="afterEffect">
                                  <p:stCondLst>
                                    <p:cond delay="500"/>
                                  </p:stCondLst>
                                  <p:childTnLst>
                                    <p:set>
                                      <p:cBhvr>
                                        <p:cTn id="82" dur="1" fill="hold">
                                          <p:stCondLst>
                                            <p:cond delay="0"/>
                                          </p:stCondLst>
                                        </p:cTn>
                                        <p:tgtEl>
                                          <p:spTgt spid="127"/>
                                        </p:tgtEl>
                                        <p:attrNameLst>
                                          <p:attrName>style.visibility</p:attrName>
                                        </p:attrNameLst>
                                      </p:cBhvr>
                                      <p:to>
                                        <p:strVal val="visible"/>
                                      </p:to>
                                    </p:set>
                                    <p:animEffect transition="in" filter="fade">
                                      <p:cBhvr>
                                        <p:cTn id="83" dur="1000"/>
                                        <p:tgtEl>
                                          <p:spTgt spid="127"/>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90"/>
                                        </p:tgtEl>
                                        <p:attrNameLst>
                                          <p:attrName>style.visibility</p:attrName>
                                        </p:attrNameLst>
                                      </p:cBhvr>
                                      <p:to>
                                        <p:strVal val="visible"/>
                                      </p:to>
                                    </p:set>
                                    <p:animEffect transition="in" filter="fade">
                                      <p:cBhvr>
                                        <p:cTn id="87" dur="500"/>
                                        <p:tgtEl>
                                          <p:spTgt spid="90"/>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fade">
                                      <p:cBhvr>
                                        <p:cTn id="91" dur="500"/>
                                        <p:tgtEl>
                                          <p:spTgt spid="91"/>
                                        </p:tgtEl>
                                      </p:cBhvr>
                                    </p:animEffect>
                                  </p:childTnLst>
                                </p:cTn>
                              </p:par>
                            </p:childTnLst>
                          </p:cTn>
                        </p:par>
                        <p:par>
                          <p:cTn id="92" fill="hold">
                            <p:stCondLst>
                              <p:cond delay="11000"/>
                            </p:stCondLst>
                            <p:childTnLst>
                              <p:par>
                                <p:cTn id="93" presetID="23" presetClass="entr" presetSubtype="16" fill="hold" nodeType="afterEffect">
                                  <p:stCondLst>
                                    <p:cond delay="0"/>
                                  </p:stCondLst>
                                  <p:childTnLst>
                                    <p:set>
                                      <p:cBhvr>
                                        <p:cTn id="94" dur="1" fill="hold">
                                          <p:stCondLst>
                                            <p:cond delay="0"/>
                                          </p:stCondLst>
                                        </p:cTn>
                                        <p:tgtEl>
                                          <p:spTgt spid="99"/>
                                        </p:tgtEl>
                                        <p:attrNameLst>
                                          <p:attrName>style.visibility</p:attrName>
                                        </p:attrNameLst>
                                      </p:cBhvr>
                                      <p:to>
                                        <p:strVal val="visible"/>
                                      </p:to>
                                    </p:set>
                                    <p:anim calcmode="lin" valueType="num">
                                      <p:cBhvr additive="base">
                                        <p:cTn id="95" dur="500"/>
                                        <p:tgtEl>
                                          <p:spTgt spid="99"/>
                                        </p:tgtEl>
                                        <p:attrNameLst>
                                          <p:attrName>ppt_w</p:attrName>
                                        </p:attrNameLst>
                                      </p:cBhvr>
                                      <p:tavLst>
                                        <p:tav tm="0">
                                          <p:val>
                                            <p:strVal val="0"/>
                                          </p:val>
                                        </p:tav>
                                        <p:tav tm="100000">
                                          <p:val>
                                            <p:strVal val="#ppt_w"/>
                                          </p:val>
                                        </p:tav>
                                      </p:tavLst>
                                    </p:anim>
                                    <p:anim calcmode="lin" valueType="num">
                                      <p:cBhvr additive="base">
                                        <p:cTn id="96" dur="500"/>
                                        <p:tgtEl>
                                          <p:spTgt spid="99"/>
                                        </p:tgtEl>
                                        <p:attrNameLst>
                                          <p:attrName>ppt_h</p:attrName>
                                        </p:attrNameLst>
                                      </p:cBhvr>
                                      <p:tavLst>
                                        <p:tav tm="0">
                                          <p:val>
                                            <p:strVal val="0"/>
                                          </p:val>
                                        </p:tav>
                                        <p:tav tm="100000">
                                          <p:val>
                                            <p:strVal val="#ppt_h"/>
                                          </p:val>
                                        </p:tav>
                                      </p:tavLst>
                                    </p:anim>
                                  </p:childTnLst>
                                </p:cTn>
                              </p:par>
                            </p:childTnLst>
                          </p:cTn>
                        </p:par>
                        <p:par>
                          <p:cTn id="97" fill="hold">
                            <p:stCondLst>
                              <p:cond delay="11500"/>
                            </p:stCondLst>
                            <p:childTnLst>
                              <p:par>
                                <p:cTn id="98" presetID="23" presetClass="entr" presetSubtype="16" fill="hold" nodeType="afterEffect">
                                  <p:stCondLst>
                                    <p:cond delay="0"/>
                                  </p:stCondLst>
                                  <p:childTnLst>
                                    <p:set>
                                      <p:cBhvr>
                                        <p:cTn id="99" dur="1" fill="hold">
                                          <p:stCondLst>
                                            <p:cond delay="0"/>
                                          </p:stCondLst>
                                        </p:cTn>
                                        <p:tgtEl>
                                          <p:spTgt spid="92"/>
                                        </p:tgtEl>
                                        <p:attrNameLst>
                                          <p:attrName>style.visibility</p:attrName>
                                        </p:attrNameLst>
                                      </p:cBhvr>
                                      <p:to>
                                        <p:strVal val="visible"/>
                                      </p:to>
                                    </p:set>
                                    <p:anim calcmode="lin" valueType="num">
                                      <p:cBhvr additive="base">
                                        <p:cTn id="100" dur="500"/>
                                        <p:tgtEl>
                                          <p:spTgt spid="92"/>
                                        </p:tgtEl>
                                        <p:attrNameLst>
                                          <p:attrName>ppt_w</p:attrName>
                                        </p:attrNameLst>
                                      </p:cBhvr>
                                      <p:tavLst>
                                        <p:tav tm="0">
                                          <p:val>
                                            <p:strVal val="0"/>
                                          </p:val>
                                        </p:tav>
                                        <p:tav tm="100000">
                                          <p:val>
                                            <p:strVal val="#ppt_w"/>
                                          </p:val>
                                        </p:tav>
                                      </p:tavLst>
                                    </p:anim>
                                    <p:anim calcmode="lin" valueType="num">
                                      <p:cBhvr additive="base">
                                        <p:cTn id="101" dur="500"/>
                                        <p:tgtEl>
                                          <p:spTgt spid="92"/>
                                        </p:tgtEl>
                                        <p:attrNameLst>
                                          <p:attrName>ppt_h</p:attrName>
                                        </p:attrNameLst>
                                      </p:cBhvr>
                                      <p:tavLst>
                                        <p:tav tm="0">
                                          <p:val>
                                            <p:strVal val="0"/>
                                          </p:val>
                                        </p:tav>
                                        <p:tav tm="100000">
                                          <p:val>
                                            <p:strVal val="#ppt_h"/>
                                          </p:val>
                                        </p:tav>
                                      </p:tavLst>
                                    </p:anim>
                                  </p:childTnLst>
                                </p:cTn>
                              </p:par>
                            </p:childTnLst>
                          </p:cTn>
                        </p:par>
                        <p:par>
                          <p:cTn id="102" fill="hold">
                            <p:stCondLst>
                              <p:cond delay="12000"/>
                            </p:stCondLst>
                            <p:childTnLst>
                              <p:par>
                                <p:cTn id="103" presetID="23" presetClass="entr" presetSubtype="16" fill="hold" nodeType="afterEffect">
                                  <p:stCondLst>
                                    <p:cond delay="0"/>
                                  </p:stCondLst>
                                  <p:childTnLst>
                                    <p:set>
                                      <p:cBhvr>
                                        <p:cTn id="104" dur="1" fill="hold">
                                          <p:stCondLst>
                                            <p:cond delay="0"/>
                                          </p:stCondLst>
                                        </p:cTn>
                                        <p:tgtEl>
                                          <p:spTgt spid="118"/>
                                        </p:tgtEl>
                                        <p:attrNameLst>
                                          <p:attrName>style.visibility</p:attrName>
                                        </p:attrNameLst>
                                      </p:cBhvr>
                                      <p:to>
                                        <p:strVal val="visible"/>
                                      </p:to>
                                    </p:set>
                                    <p:anim calcmode="lin" valueType="num">
                                      <p:cBhvr additive="base">
                                        <p:cTn id="105" dur="500"/>
                                        <p:tgtEl>
                                          <p:spTgt spid="118"/>
                                        </p:tgtEl>
                                        <p:attrNameLst>
                                          <p:attrName>ppt_w</p:attrName>
                                        </p:attrNameLst>
                                      </p:cBhvr>
                                      <p:tavLst>
                                        <p:tav tm="0">
                                          <p:val>
                                            <p:strVal val="0"/>
                                          </p:val>
                                        </p:tav>
                                        <p:tav tm="100000">
                                          <p:val>
                                            <p:strVal val="#ppt_w"/>
                                          </p:val>
                                        </p:tav>
                                      </p:tavLst>
                                    </p:anim>
                                    <p:anim calcmode="lin" valueType="num">
                                      <p:cBhvr additive="base">
                                        <p:cTn id="106" dur="500"/>
                                        <p:tgtEl>
                                          <p:spTgt spid="118"/>
                                        </p:tgtEl>
                                        <p:attrNameLst>
                                          <p:attrName>ppt_h</p:attrName>
                                        </p:attrNameLst>
                                      </p:cBhvr>
                                      <p:tavLst>
                                        <p:tav tm="0">
                                          <p:val>
                                            <p:strVal val="0"/>
                                          </p:val>
                                        </p:tav>
                                        <p:tav tm="100000">
                                          <p:val>
                                            <p:strVal val="#ppt_h"/>
                                          </p:val>
                                        </p:tav>
                                      </p:tavLst>
                                    </p:anim>
                                  </p:childTnLst>
                                </p:cTn>
                              </p:par>
                            </p:childTnLst>
                          </p:cTn>
                        </p:par>
                        <p:par>
                          <p:cTn id="107" fill="hold">
                            <p:stCondLst>
                              <p:cond delay="12500"/>
                            </p:stCondLst>
                            <p:childTnLst>
                              <p:par>
                                <p:cTn id="108" presetID="23" presetClass="entr" presetSubtype="16" fill="hold" nodeType="afterEffect">
                                  <p:stCondLst>
                                    <p:cond delay="0"/>
                                  </p:stCondLst>
                                  <p:childTnLst>
                                    <p:set>
                                      <p:cBhvr>
                                        <p:cTn id="109" dur="1" fill="hold">
                                          <p:stCondLst>
                                            <p:cond delay="0"/>
                                          </p:stCondLst>
                                        </p:cTn>
                                        <p:tgtEl>
                                          <p:spTgt spid="105"/>
                                        </p:tgtEl>
                                        <p:attrNameLst>
                                          <p:attrName>style.visibility</p:attrName>
                                        </p:attrNameLst>
                                      </p:cBhvr>
                                      <p:to>
                                        <p:strVal val="visible"/>
                                      </p:to>
                                    </p:set>
                                    <p:anim calcmode="lin" valueType="num">
                                      <p:cBhvr additive="base">
                                        <p:cTn id="110" dur="500"/>
                                        <p:tgtEl>
                                          <p:spTgt spid="105"/>
                                        </p:tgtEl>
                                        <p:attrNameLst>
                                          <p:attrName>ppt_w</p:attrName>
                                        </p:attrNameLst>
                                      </p:cBhvr>
                                      <p:tavLst>
                                        <p:tav tm="0">
                                          <p:val>
                                            <p:strVal val="0"/>
                                          </p:val>
                                        </p:tav>
                                        <p:tav tm="100000">
                                          <p:val>
                                            <p:strVal val="#ppt_w"/>
                                          </p:val>
                                        </p:tav>
                                      </p:tavLst>
                                    </p:anim>
                                    <p:anim calcmode="lin" valueType="num">
                                      <p:cBhvr additive="base">
                                        <p:cTn id="111" dur="500"/>
                                        <p:tgtEl>
                                          <p:spTgt spid="105"/>
                                        </p:tgtEl>
                                        <p:attrNameLst>
                                          <p:attrName>ppt_h</p:attrName>
                                        </p:attrNameLst>
                                      </p:cBhvr>
                                      <p:tavLst>
                                        <p:tav tm="0">
                                          <p:val>
                                            <p:strVal val="0"/>
                                          </p:val>
                                        </p:tav>
                                        <p:tav tm="100000">
                                          <p:val>
                                            <p:strVal val="#ppt_h"/>
                                          </p:val>
                                        </p:tav>
                                      </p:tavLst>
                                    </p:anim>
                                  </p:childTnLst>
                                </p:cTn>
                              </p:par>
                            </p:childTnLst>
                          </p:cTn>
                        </p:par>
                        <p:par>
                          <p:cTn id="112" fill="hold">
                            <p:stCondLst>
                              <p:cond delay="13000"/>
                            </p:stCondLst>
                            <p:childTnLst>
                              <p:par>
                                <p:cTn id="113" presetID="10" presetClass="entr" presetSubtype="0" fill="hold" nodeType="afterEffect">
                                  <p:stCondLst>
                                    <p:cond delay="0"/>
                                  </p:stCondLst>
                                  <p:childTnLst>
                                    <p:set>
                                      <p:cBhvr>
                                        <p:cTn id="114" dur="1" fill="hold">
                                          <p:stCondLst>
                                            <p:cond delay="0"/>
                                          </p:stCondLst>
                                        </p:cTn>
                                        <p:tgtEl>
                                          <p:spTgt spid="106"/>
                                        </p:tgtEl>
                                        <p:attrNameLst>
                                          <p:attrName>style.visibility</p:attrName>
                                        </p:attrNameLst>
                                      </p:cBhvr>
                                      <p:to>
                                        <p:strVal val="visible"/>
                                      </p:to>
                                    </p:set>
                                    <p:animEffect transition="in" filter="fade">
                                      <p:cBhvr>
                                        <p:cTn id="115" dur="500"/>
                                        <p:tgtEl>
                                          <p:spTgt spid="106"/>
                                        </p:tgtEl>
                                      </p:cBhvr>
                                    </p:animEffect>
                                  </p:childTnLst>
                                </p:cTn>
                              </p:par>
                            </p:childTnLst>
                          </p:cTn>
                        </p:par>
                        <p:par>
                          <p:cTn id="116" fill="hold">
                            <p:stCondLst>
                              <p:cond delay="13500"/>
                            </p:stCondLst>
                            <p:childTnLst>
                              <p:par>
                                <p:cTn id="117" presetID="2" presetClass="entr" presetSubtype="4" fill="hold" nodeType="afterEffect">
                                  <p:stCondLst>
                                    <p:cond delay="500"/>
                                  </p:stCondLst>
                                  <p:childTnLst>
                                    <p:set>
                                      <p:cBhvr>
                                        <p:cTn id="118" dur="1" fill="hold">
                                          <p:stCondLst>
                                            <p:cond delay="0"/>
                                          </p:stCondLst>
                                        </p:cTn>
                                        <p:tgtEl>
                                          <p:spTgt spid="124"/>
                                        </p:tgtEl>
                                        <p:attrNameLst>
                                          <p:attrName>style.visibility</p:attrName>
                                        </p:attrNameLst>
                                      </p:cBhvr>
                                      <p:to>
                                        <p:strVal val="visible"/>
                                      </p:to>
                                    </p:set>
                                    <p:anim calcmode="lin" valueType="num">
                                      <p:cBhvr additive="base">
                                        <p:cTn id="119" dur="500"/>
                                        <p:tgtEl>
                                          <p:spTgt spid="124"/>
                                        </p:tgtEl>
                                        <p:attrNameLst>
                                          <p:attrName>ppt_y</p:attrName>
                                        </p:attrNameLst>
                                      </p:cBhvr>
                                      <p:tavLst>
                                        <p:tav tm="0">
                                          <p:val>
                                            <p:strVal val="#ppt_y+1"/>
                                          </p:val>
                                        </p:tav>
                                        <p:tav tm="100000">
                                          <p:val>
                                            <p:strVal val="#ppt_y"/>
                                          </p:val>
                                        </p:tav>
                                      </p:tavLst>
                                    </p:anim>
                                  </p:childTnLst>
                                </p:cTn>
                              </p:par>
                            </p:childTnLst>
                          </p:cTn>
                        </p:par>
                        <p:par>
                          <p:cTn id="120" fill="hold">
                            <p:stCondLst>
                              <p:cond delay="14000"/>
                            </p:stCondLst>
                            <p:childTnLst>
                              <p:par>
                                <p:cTn id="121" presetID="10" presetClass="entr" presetSubtype="0" fill="hold" nodeType="afterEffect">
                                  <p:stCondLst>
                                    <p:cond delay="500"/>
                                  </p:stCondLst>
                                  <p:childTnLst>
                                    <p:set>
                                      <p:cBhvr>
                                        <p:cTn id="122" dur="1" fill="hold">
                                          <p:stCondLst>
                                            <p:cond delay="0"/>
                                          </p:stCondLst>
                                        </p:cTn>
                                        <p:tgtEl>
                                          <p:spTgt spid="125"/>
                                        </p:tgtEl>
                                        <p:attrNameLst>
                                          <p:attrName>style.visibility</p:attrName>
                                        </p:attrNameLst>
                                      </p:cBhvr>
                                      <p:to>
                                        <p:strVal val="visible"/>
                                      </p:to>
                                    </p:set>
                                    <p:animEffect transition="in" filter="fade">
                                      <p:cBhvr>
                                        <p:cTn id="123" dur="1000"/>
                                        <p:tgtEl>
                                          <p:spTgt spid="125"/>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93"/>
                                        </p:tgtEl>
                                        <p:attrNameLst>
                                          <p:attrName>style.visibility</p:attrName>
                                        </p:attrNameLst>
                                      </p:cBhvr>
                                      <p:to>
                                        <p:strVal val="visible"/>
                                      </p:to>
                                    </p:set>
                                    <p:animEffect transition="in" filter="fade">
                                      <p:cBhvr>
                                        <p:cTn id="127" dur="500"/>
                                        <p:tgtEl>
                                          <p:spTgt spid="93"/>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94"/>
                                        </p:tgtEl>
                                        <p:attrNameLst>
                                          <p:attrName>style.visibility</p:attrName>
                                        </p:attrNameLst>
                                      </p:cBhvr>
                                      <p:to>
                                        <p:strVal val="visible"/>
                                      </p:to>
                                    </p:set>
                                    <p:animEffect transition="in" filter="fade">
                                      <p:cBhvr>
                                        <p:cTn id="131" dur="500"/>
                                        <p:tgtEl>
                                          <p:spTgt spid="94"/>
                                        </p:tgtEl>
                                      </p:cBhvr>
                                    </p:animEffect>
                                  </p:childTnLst>
                                </p:cTn>
                              </p:par>
                            </p:childTnLst>
                          </p:cTn>
                        </p:par>
                        <p:par>
                          <p:cTn id="132" fill="hold">
                            <p:stCondLst>
                              <p:cond delay="16000"/>
                            </p:stCondLst>
                            <p:childTnLst>
                              <p:par>
                                <p:cTn id="133" presetID="23" presetClass="entr" presetSubtype="16" fill="hold" nodeType="afterEffect">
                                  <p:stCondLst>
                                    <p:cond delay="0"/>
                                  </p:stCondLst>
                                  <p:childTnLst>
                                    <p:set>
                                      <p:cBhvr>
                                        <p:cTn id="134" dur="1" fill="hold">
                                          <p:stCondLst>
                                            <p:cond delay="0"/>
                                          </p:stCondLst>
                                        </p:cTn>
                                        <p:tgtEl>
                                          <p:spTgt spid="100"/>
                                        </p:tgtEl>
                                        <p:attrNameLst>
                                          <p:attrName>style.visibility</p:attrName>
                                        </p:attrNameLst>
                                      </p:cBhvr>
                                      <p:to>
                                        <p:strVal val="visible"/>
                                      </p:to>
                                    </p:set>
                                    <p:anim calcmode="lin" valueType="num">
                                      <p:cBhvr additive="base">
                                        <p:cTn id="135" dur="500"/>
                                        <p:tgtEl>
                                          <p:spTgt spid="100"/>
                                        </p:tgtEl>
                                        <p:attrNameLst>
                                          <p:attrName>ppt_w</p:attrName>
                                        </p:attrNameLst>
                                      </p:cBhvr>
                                      <p:tavLst>
                                        <p:tav tm="0">
                                          <p:val>
                                            <p:strVal val="0"/>
                                          </p:val>
                                        </p:tav>
                                        <p:tav tm="100000">
                                          <p:val>
                                            <p:strVal val="#ppt_w"/>
                                          </p:val>
                                        </p:tav>
                                      </p:tavLst>
                                    </p:anim>
                                    <p:anim calcmode="lin" valueType="num">
                                      <p:cBhvr additive="base">
                                        <p:cTn id="136" dur="500"/>
                                        <p:tgtEl>
                                          <p:spTgt spid="100"/>
                                        </p:tgtEl>
                                        <p:attrNameLst>
                                          <p:attrName>ppt_h</p:attrName>
                                        </p:attrNameLst>
                                      </p:cBhvr>
                                      <p:tavLst>
                                        <p:tav tm="0">
                                          <p:val>
                                            <p:strVal val="0"/>
                                          </p:val>
                                        </p:tav>
                                        <p:tav tm="100000">
                                          <p:val>
                                            <p:strVal val="#ppt_h"/>
                                          </p:val>
                                        </p:tav>
                                      </p:tavLst>
                                    </p:anim>
                                  </p:childTnLst>
                                </p:cTn>
                              </p:par>
                            </p:childTnLst>
                          </p:cTn>
                        </p:par>
                        <p:par>
                          <p:cTn id="137" fill="hold">
                            <p:stCondLst>
                              <p:cond delay="16500"/>
                            </p:stCondLst>
                            <p:childTnLst>
                              <p:par>
                                <p:cTn id="138" presetID="23" presetClass="entr" presetSubtype="16" fill="hold" nodeType="afterEffect">
                                  <p:stCondLst>
                                    <p:cond delay="0"/>
                                  </p:stCondLst>
                                  <p:childTnLst>
                                    <p:set>
                                      <p:cBhvr>
                                        <p:cTn id="139" dur="1" fill="hold">
                                          <p:stCondLst>
                                            <p:cond delay="0"/>
                                          </p:stCondLst>
                                        </p:cTn>
                                        <p:tgtEl>
                                          <p:spTgt spid="95"/>
                                        </p:tgtEl>
                                        <p:attrNameLst>
                                          <p:attrName>style.visibility</p:attrName>
                                        </p:attrNameLst>
                                      </p:cBhvr>
                                      <p:to>
                                        <p:strVal val="visible"/>
                                      </p:to>
                                    </p:set>
                                    <p:anim calcmode="lin" valueType="num">
                                      <p:cBhvr additive="base">
                                        <p:cTn id="140" dur="500"/>
                                        <p:tgtEl>
                                          <p:spTgt spid="95"/>
                                        </p:tgtEl>
                                        <p:attrNameLst>
                                          <p:attrName>ppt_w</p:attrName>
                                        </p:attrNameLst>
                                      </p:cBhvr>
                                      <p:tavLst>
                                        <p:tav tm="0">
                                          <p:val>
                                            <p:strVal val="0"/>
                                          </p:val>
                                        </p:tav>
                                        <p:tav tm="100000">
                                          <p:val>
                                            <p:strVal val="#ppt_w"/>
                                          </p:val>
                                        </p:tav>
                                      </p:tavLst>
                                    </p:anim>
                                    <p:anim calcmode="lin" valueType="num">
                                      <p:cBhvr additive="base">
                                        <p:cTn id="141" dur="500"/>
                                        <p:tgtEl>
                                          <p:spTgt spid="95"/>
                                        </p:tgtEl>
                                        <p:attrNameLst>
                                          <p:attrName>ppt_h</p:attrName>
                                        </p:attrNameLst>
                                      </p:cBhvr>
                                      <p:tavLst>
                                        <p:tav tm="0">
                                          <p:val>
                                            <p:strVal val="0"/>
                                          </p:val>
                                        </p:tav>
                                        <p:tav tm="100000">
                                          <p:val>
                                            <p:strVal val="#ppt_h"/>
                                          </p:val>
                                        </p:tav>
                                      </p:tavLst>
                                    </p:anim>
                                  </p:childTnLst>
                                </p:cTn>
                              </p:par>
                            </p:childTnLst>
                          </p:cTn>
                        </p:par>
                        <p:par>
                          <p:cTn id="142" fill="hold">
                            <p:stCondLst>
                              <p:cond delay="17000"/>
                            </p:stCondLst>
                            <p:childTnLst>
                              <p:par>
                                <p:cTn id="143" presetID="23" presetClass="entr" presetSubtype="16" fill="hold" nodeType="afterEffect">
                                  <p:stCondLst>
                                    <p:cond delay="0"/>
                                  </p:stCondLst>
                                  <p:childTnLst>
                                    <p:set>
                                      <p:cBhvr>
                                        <p:cTn id="144" dur="1" fill="hold">
                                          <p:stCondLst>
                                            <p:cond delay="0"/>
                                          </p:stCondLst>
                                        </p:cTn>
                                        <p:tgtEl>
                                          <p:spTgt spid="121"/>
                                        </p:tgtEl>
                                        <p:attrNameLst>
                                          <p:attrName>style.visibility</p:attrName>
                                        </p:attrNameLst>
                                      </p:cBhvr>
                                      <p:to>
                                        <p:strVal val="visible"/>
                                      </p:to>
                                    </p:set>
                                    <p:anim calcmode="lin" valueType="num">
                                      <p:cBhvr additive="base">
                                        <p:cTn id="145" dur="500"/>
                                        <p:tgtEl>
                                          <p:spTgt spid="121"/>
                                        </p:tgtEl>
                                        <p:attrNameLst>
                                          <p:attrName>ppt_w</p:attrName>
                                        </p:attrNameLst>
                                      </p:cBhvr>
                                      <p:tavLst>
                                        <p:tav tm="0">
                                          <p:val>
                                            <p:strVal val="0"/>
                                          </p:val>
                                        </p:tav>
                                        <p:tav tm="100000">
                                          <p:val>
                                            <p:strVal val="#ppt_w"/>
                                          </p:val>
                                        </p:tav>
                                      </p:tavLst>
                                    </p:anim>
                                    <p:anim calcmode="lin" valueType="num">
                                      <p:cBhvr additive="base">
                                        <p:cTn id="146" dur="500"/>
                                        <p:tgtEl>
                                          <p:spTgt spid="121"/>
                                        </p:tgtEl>
                                        <p:attrNameLst>
                                          <p:attrName>ppt_h</p:attrName>
                                        </p:attrNameLst>
                                      </p:cBhvr>
                                      <p:tavLst>
                                        <p:tav tm="0">
                                          <p:val>
                                            <p:strVal val="0"/>
                                          </p:val>
                                        </p:tav>
                                        <p:tav tm="100000">
                                          <p:val>
                                            <p:strVal val="#ppt_h"/>
                                          </p:val>
                                        </p:tav>
                                      </p:tavLst>
                                    </p:anim>
                                  </p:childTnLst>
                                </p:cTn>
                              </p:par>
                            </p:childTnLst>
                          </p:cTn>
                        </p:par>
                        <p:par>
                          <p:cTn id="147" fill="hold">
                            <p:stCondLst>
                              <p:cond delay="17500"/>
                            </p:stCondLst>
                            <p:childTnLst>
                              <p:par>
                                <p:cTn id="148" presetID="23" presetClass="entr" presetSubtype="16" fill="hold" nodeType="afterEffect">
                                  <p:stCondLst>
                                    <p:cond delay="0"/>
                                  </p:stCondLst>
                                  <p:childTnLst>
                                    <p:set>
                                      <p:cBhvr>
                                        <p:cTn id="149" dur="1" fill="hold">
                                          <p:stCondLst>
                                            <p:cond delay="0"/>
                                          </p:stCondLst>
                                        </p:cTn>
                                        <p:tgtEl>
                                          <p:spTgt spid="113"/>
                                        </p:tgtEl>
                                        <p:attrNameLst>
                                          <p:attrName>style.visibility</p:attrName>
                                        </p:attrNameLst>
                                      </p:cBhvr>
                                      <p:to>
                                        <p:strVal val="visible"/>
                                      </p:to>
                                    </p:set>
                                    <p:anim calcmode="lin" valueType="num">
                                      <p:cBhvr additive="base">
                                        <p:cTn id="150" dur="500"/>
                                        <p:tgtEl>
                                          <p:spTgt spid="113"/>
                                        </p:tgtEl>
                                        <p:attrNameLst>
                                          <p:attrName>ppt_w</p:attrName>
                                        </p:attrNameLst>
                                      </p:cBhvr>
                                      <p:tavLst>
                                        <p:tav tm="0">
                                          <p:val>
                                            <p:strVal val="0"/>
                                          </p:val>
                                        </p:tav>
                                        <p:tav tm="100000">
                                          <p:val>
                                            <p:strVal val="#ppt_w"/>
                                          </p:val>
                                        </p:tav>
                                      </p:tavLst>
                                    </p:anim>
                                    <p:anim calcmode="lin" valueType="num">
                                      <p:cBhvr additive="base">
                                        <p:cTn id="151" dur="500"/>
                                        <p:tgtEl>
                                          <p:spTgt spid="113"/>
                                        </p:tgtEl>
                                        <p:attrNameLst>
                                          <p:attrName>ppt_h</p:attrName>
                                        </p:attrNameLst>
                                      </p:cBhvr>
                                      <p:tavLst>
                                        <p:tav tm="0">
                                          <p:val>
                                            <p:strVal val="0"/>
                                          </p:val>
                                        </p:tav>
                                        <p:tav tm="100000">
                                          <p:val>
                                            <p:strVal val="#ppt_h"/>
                                          </p:val>
                                        </p:tav>
                                      </p:tavLst>
                                    </p:anim>
                                  </p:childTnLst>
                                </p:cTn>
                              </p:par>
                            </p:childTnLst>
                          </p:cTn>
                        </p:par>
                        <p:par>
                          <p:cTn id="152" fill="hold">
                            <p:stCondLst>
                              <p:cond delay="18000"/>
                            </p:stCondLst>
                            <p:childTnLst>
                              <p:par>
                                <p:cTn id="153" presetID="10" presetClass="entr" presetSubtype="0" fill="hold" nodeType="afterEffect">
                                  <p:stCondLst>
                                    <p:cond delay="0"/>
                                  </p:stCondLst>
                                  <p:childTnLst>
                                    <p:set>
                                      <p:cBhvr>
                                        <p:cTn id="154" dur="1" fill="hold">
                                          <p:stCondLst>
                                            <p:cond delay="0"/>
                                          </p:stCondLst>
                                        </p:cTn>
                                        <p:tgtEl>
                                          <p:spTgt spid="114"/>
                                        </p:tgtEl>
                                        <p:attrNameLst>
                                          <p:attrName>style.visibility</p:attrName>
                                        </p:attrNameLst>
                                      </p:cBhvr>
                                      <p:to>
                                        <p:strVal val="visible"/>
                                      </p:to>
                                    </p:set>
                                    <p:animEffect transition="in" filter="fade">
                                      <p:cBhvr>
                                        <p:cTn id="155" dur="500"/>
                                        <p:tgtEl>
                                          <p:spTgt spid="114"/>
                                        </p:tgtEl>
                                      </p:cBhvr>
                                    </p:animEffect>
                                  </p:childTnLst>
                                </p:cTn>
                              </p:par>
                            </p:childTnLst>
                          </p:cTn>
                        </p:par>
                        <p:par>
                          <p:cTn id="156" fill="hold">
                            <p:stCondLst>
                              <p:cond delay="18500"/>
                            </p:stCondLst>
                            <p:childTnLst>
                              <p:par>
                                <p:cTn id="157" presetID="2" presetClass="entr" presetSubtype="1" fill="hold" nodeType="afterEffect">
                                  <p:stCondLst>
                                    <p:cond delay="500"/>
                                  </p:stCondLst>
                                  <p:childTnLst>
                                    <p:set>
                                      <p:cBhvr>
                                        <p:cTn id="158" dur="1" fill="hold">
                                          <p:stCondLst>
                                            <p:cond delay="0"/>
                                          </p:stCondLst>
                                        </p:cTn>
                                        <p:tgtEl>
                                          <p:spTgt spid="128"/>
                                        </p:tgtEl>
                                        <p:attrNameLst>
                                          <p:attrName>style.visibility</p:attrName>
                                        </p:attrNameLst>
                                      </p:cBhvr>
                                      <p:to>
                                        <p:strVal val="visible"/>
                                      </p:to>
                                    </p:set>
                                    <p:anim calcmode="lin" valueType="num">
                                      <p:cBhvr additive="base">
                                        <p:cTn id="159" dur="500"/>
                                        <p:tgtEl>
                                          <p:spTgt spid="128"/>
                                        </p:tgtEl>
                                        <p:attrNameLst>
                                          <p:attrName>ppt_y</p:attrName>
                                        </p:attrNameLst>
                                      </p:cBhvr>
                                      <p:tavLst>
                                        <p:tav tm="0">
                                          <p:val>
                                            <p:strVal val="#ppt_y-1"/>
                                          </p:val>
                                        </p:tav>
                                        <p:tav tm="100000">
                                          <p:val>
                                            <p:strVal val="#ppt_y"/>
                                          </p:val>
                                        </p:tav>
                                      </p:tavLst>
                                    </p:anim>
                                  </p:childTnLst>
                                </p:cTn>
                              </p:par>
                            </p:childTnLst>
                          </p:cTn>
                        </p:par>
                        <p:par>
                          <p:cTn id="160" fill="hold">
                            <p:stCondLst>
                              <p:cond delay="19000"/>
                            </p:stCondLst>
                            <p:childTnLst>
                              <p:par>
                                <p:cTn id="161" presetID="10" presetClass="entr" presetSubtype="0" fill="hold" nodeType="afterEffect">
                                  <p:stCondLst>
                                    <p:cond delay="500"/>
                                  </p:stCondLst>
                                  <p:childTnLst>
                                    <p:set>
                                      <p:cBhvr>
                                        <p:cTn id="162" dur="1" fill="hold">
                                          <p:stCondLst>
                                            <p:cond delay="0"/>
                                          </p:stCondLst>
                                        </p:cTn>
                                        <p:tgtEl>
                                          <p:spTgt spid="129"/>
                                        </p:tgtEl>
                                        <p:attrNameLst>
                                          <p:attrName>style.visibility</p:attrName>
                                        </p:attrNameLst>
                                      </p:cBhvr>
                                      <p:to>
                                        <p:strVal val="visible"/>
                                      </p:to>
                                    </p:set>
                                    <p:animEffect transition="in" filter="fade">
                                      <p:cBhvr>
                                        <p:cTn id="163" dur="1000"/>
                                        <p:tgtEl>
                                          <p:spTgt spid="129"/>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96"/>
                                        </p:tgtEl>
                                        <p:attrNameLst>
                                          <p:attrName>style.visibility</p:attrName>
                                        </p:attrNameLst>
                                      </p:cBhvr>
                                      <p:to>
                                        <p:strVal val="visible"/>
                                      </p:to>
                                    </p:set>
                                    <p:animEffect transition="in" filter="fade">
                                      <p:cBhvr>
                                        <p:cTn id="16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BBCE29-FD7E-1A65-70F9-7B58D8A4229E}"/>
              </a:ext>
            </a:extLst>
          </p:cNvPr>
          <p:cNvSpPr/>
          <p:nvPr/>
        </p:nvSpPr>
        <p:spPr>
          <a:xfrm>
            <a:off x="0" y="0"/>
            <a:ext cx="6096001" cy="6858000"/>
          </a:xfrm>
          <a:prstGeom prst="roundRect">
            <a:avLst>
              <a:gd name="adj" fmla="val 0"/>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149D0B0-20F6-9B27-AB1A-805B46D2525D}"/>
              </a:ext>
            </a:extLst>
          </p:cNvPr>
          <p:cNvSpPr/>
          <p:nvPr/>
        </p:nvSpPr>
        <p:spPr>
          <a:xfrm>
            <a:off x="6095999" y="-13254"/>
            <a:ext cx="6096001" cy="6871253"/>
          </a:xfrm>
          <a:prstGeom prst="roundRect">
            <a:avLst>
              <a:gd name="adj" fmla="val 0"/>
            </a:avLst>
          </a:prstGeom>
          <a:solidFill>
            <a:srgbClr val="DAE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F1B22F-1D5B-A847-FA41-A3C2F532B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741" y="1754741"/>
            <a:ext cx="3348519" cy="3348519"/>
          </a:xfrm>
          <a:prstGeom prst="rect">
            <a:avLst/>
          </a:prstGeom>
        </p:spPr>
      </p:pic>
      <p:sp>
        <p:nvSpPr>
          <p:cNvPr id="8" name="TextBox 7">
            <a:extLst>
              <a:ext uri="{FF2B5EF4-FFF2-40B4-BE49-F238E27FC236}">
                <a16:creationId xmlns:a16="http://schemas.microsoft.com/office/drawing/2014/main" id="{7968D39D-BEDC-682B-C873-202F79DAD023}"/>
              </a:ext>
            </a:extLst>
          </p:cNvPr>
          <p:cNvSpPr txBox="1"/>
          <p:nvPr/>
        </p:nvSpPr>
        <p:spPr>
          <a:xfrm>
            <a:off x="20447001" y="275679"/>
            <a:ext cx="3111500" cy="769441"/>
          </a:xfrm>
          <a:prstGeom prst="rect">
            <a:avLst/>
          </a:prstGeom>
          <a:noFill/>
        </p:spPr>
        <p:txBody>
          <a:bodyPr wrap="square" rtlCol="0">
            <a:spAutoFit/>
          </a:bodyPr>
          <a:lstStyle/>
          <a:p>
            <a:r>
              <a:rPr lang="en-US" sz="4400" dirty="0">
                <a:gradFill>
                  <a:gsLst>
                    <a:gs pos="37000">
                      <a:srgbClr val="C00000"/>
                    </a:gs>
                    <a:gs pos="80000">
                      <a:srgbClr val="FF8669"/>
                    </a:gs>
                  </a:gsLst>
                  <a:lin ang="5400000" scaled="1"/>
                </a:gradFill>
                <a:latin typeface="Open Sans ExtraBold" panose="020B0906030804020204" pitchFamily="34" charset="0"/>
                <a:ea typeface="Open Sans ExtraBold" panose="020B0906030804020204" pitchFamily="34" charset="0"/>
                <a:cs typeface="Open Sans ExtraBold" panose="020B0906030804020204" pitchFamily="34" charset="0"/>
              </a:rPr>
              <a:t>Diagnosis </a:t>
            </a:r>
          </a:p>
        </p:txBody>
      </p:sp>
    </p:spTree>
    <p:extLst>
      <p:ext uri="{BB962C8B-B14F-4D97-AF65-F5344CB8AC3E}">
        <p14:creationId xmlns:p14="http://schemas.microsoft.com/office/powerpoint/2010/main" val="1309825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C79ADD3-35D0-B9C7-4023-E3CAF67C0CF5}"/>
              </a:ext>
            </a:extLst>
          </p:cNvPr>
          <p:cNvSpPr/>
          <p:nvPr/>
        </p:nvSpPr>
        <p:spPr>
          <a:xfrm>
            <a:off x="6095999" y="-13254"/>
            <a:ext cx="6096001" cy="6871253"/>
          </a:xfrm>
          <a:prstGeom prst="roundRect">
            <a:avLst>
              <a:gd name="adj" fmla="val 0"/>
            </a:avLst>
          </a:prstGeom>
          <a:solidFill>
            <a:srgbClr val="DAE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8C1BEE2-9288-048B-EB39-7AFCCE742A23}"/>
              </a:ext>
            </a:extLst>
          </p:cNvPr>
          <p:cNvSpPr/>
          <p:nvPr/>
        </p:nvSpPr>
        <p:spPr>
          <a:xfrm>
            <a:off x="0" y="0"/>
            <a:ext cx="6096001" cy="6858000"/>
          </a:xfrm>
          <a:prstGeom prst="roundRect">
            <a:avLst>
              <a:gd name="adj" fmla="val 0"/>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F1B22F-1D5B-A847-FA41-A3C2F532B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101" y="139700"/>
            <a:ext cx="1320800" cy="1320800"/>
          </a:xfrm>
          <a:prstGeom prst="rect">
            <a:avLst/>
          </a:prstGeom>
        </p:spPr>
      </p:pic>
      <p:sp>
        <p:nvSpPr>
          <p:cNvPr id="2" name="TextBox 1">
            <a:extLst>
              <a:ext uri="{FF2B5EF4-FFF2-40B4-BE49-F238E27FC236}">
                <a16:creationId xmlns:a16="http://schemas.microsoft.com/office/drawing/2014/main" id="{C1FA4357-7985-2D56-041F-672E74ED7AB7}"/>
              </a:ext>
            </a:extLst>
          </p:cNvPr>
          <p:cNvSpPr txBox="1"/>
          <p:nvPr/>
        </p:nvSpPr>
        <p:spPr>
          <a:xfrm>
            <a:off x="1385901" y="415379"/>
            <a:ext cx="3111500" cy="769441"/>
          </a:xfrm>
          <a:prstGeom prst="rect">
            <a:avLst/>
          </a:prstGeom>
          <a:noFill/>
        </p:spPr>
        <p:txBody>
          <a:bodyPr wrap="square" rtlCol="0">
            <a:spAutoFit/>
          </a:bodyPr>
          <a:lstStyle/>
          <a:p>
            <a:r>
              <a:rPr lang="en-US" sz="4400" dirty="0">
                <a:gradFill>
                  <a:gsLst>
                    <a:gs pos="37000">
                      <a:srgbClr val="C00000"/>
                    </a:gs>
                    <a:gs pos="80000">
                      <a:srgbClr val="FF8669"/>
                    </a:gs>
                  </a:gsLst>
                  <a:lin ang="5400000" scaled="1"/>
                </a:gradFill>
                <a:latin typeface="Open Sans ExtraBold" panose="020B0906030804020204" pitchFamily="34" charset="0"/>
                <a:ea typeface="Open Sans ExtraBold" panose="020B0906030804020204" pitchFamily="34" charset="0"/>
                <a:cs typeface="Open Sans ExtraBold" panose="020B0906030804020204" pitchFamily="34" charset="0"/>
              </a:rPr>
              <a:t>Diagnosis </a:t>
            </a:r>
          </a:p>
        </p:txBody>
      </p:sp>
      <p:sp>
        <p:nvSpPr>
          <p:cNvPr id="10" name="TextBox 9">
            <a:extLst>
              <a:ext uri="{FF2B5EF4-FFF2-40B4-BE49-F238E27FC236}">
                <a16:creationId xmlns:a16="http://schemas.microsoft.com/office/drawing/2014/main" id="{3601F5F5-763D-BC6D-0761-6DA6DC725CDD}"/>
              </a:ext>
            </a:extLst>
          </p:cNvPr>
          <p:cNvSpPr txBox="1"/>
          <p:nvPr/>
        </p:nvSpPr>
        <p:spPr>
          <a:xfrm>
            <a:off x="1201630" y="3194854"/>
            <a:ext cx="3692740" cy="468292"/>
          </a:xfrm>
          <a:prstGeom prst="rect">
            <a:avLst/>
          </a:prstGeom>
          <a:noFill/>
        </p:spPr>
        <p:txBody>
          <a:bodyPr wrap="square" rtlCol="0">
            <a:spAutoFit/>
          </a:bodyPr>
          <a:lstStyle/>
          <a:p>
            <a:r>
              <a:rPr lang="en-US" sz="2400" spc="300" dirty="0">
                <a:solidFill>
                  <a:srgbClr val="DAE3F3"/>
                </a:solidFill>
                <a:latin typeface="Modern No. 20" panose="02070704070505020303" pitchFamily="18" charset="0"/>
                <a:ea typeface="Open Sans ExtraBold" panose="020B0906030804020204" pitchFamily="34" charset="0"/>
                <a:cs typeface="Open Sans ExtraBold" panose="020B0906030804020204" pitchFamily="34" charset="0"/>
              </a:rPr>
              <a:t>Clinical Examination</a:t>
            </a:r>
          </a:p>
        </p:txBody>
      </p:sp>
      <p:sp>
        <p:nvSpPr>
          <p:cNvPr id="11" name="TextBox 10">
            <a:extLst>
              <a:ext uri="{FF2B5EF4-FFF2-40B4-BE49-F238E27FC236}">
                <a16:creationId xmlns:a16="http://schemas.microsoft.com/office/drawing/2014/main" id="{6995114A-8EB3-81D1-66AA-B769D2618A2A}"/>
              </a:ext>
            </a:extLst>
          </p:cNvPr>
          <p:cNvSpPr txBox="1"/>
          <p:nvPr/>
        </p:nvSpPr>
        <p:spPr>
          <a:xfrm>
            <a:off x="6875451" y="3194854"/>
            <a:ext cx="5235154" cy="474920"/>
          </a:xfrm>
          <a:prstGeom prst="rect">
            <a:avLst/>
          </a:prstGeom>
          <a:noFill/>
        </p:spPr>
        <p:txBody>
          <a:bodyPr wrap="square" rtlCol="0">
            <a:spAutoFit/>
          </a:bodyPr>
          <a:lstStyle/>
          <a:p>
            <a:r>
              <a:rPr lang="en-US" sz="2400" spc="300" dirty="0">
                <a:solidFill>
                  <a:srgbClr val="2F5597"/>
                </a:solidFill>
                <a:latin typeface="Modern No. 20" panose="02070704070505020303" pitchFamily="18" charset="0"/>
                <a:ea typeface="Open Sans ExtraBold" panose="020B0906030804020204" pitchFamily="34" charset="0"/>
                <a:cs typeface="Open Sans ExtraBold" panose="020B0906030804020204" pitchFamily="34" charset="0"/>
              </a:rPr>
              <a:t>Radiographical  Examination</a:t>
            </a:r>
          </a:p>
        </p:txBody>
      </p:sp>
      <p:grpSp>
        <p:nvGrpSpPr>
          <p:cNvPr id="13" name="Group 12">
            <a:extLst>
              <a:ext uri="{FF2B5EF4-FFF2-40B4-BE49-F238E27FC236}">
                <a16:creationId xmlns:a16="http://schemas.microsoft.com/office/drawing/2014/main" id="{AE40B414-A819-8550-08DB-242D70FCCA4B}"/>
              </a:ext>
            </a:extLst>
          </p:cNvPr>
          <p:cNvGrpSpPr/>
          <p:nvPr/>
        </p:nvGrpSpPr>
        <p:grpSpPr>
          <a:xfrm>
            <a:off x="-11390710" y="1875880"/>
            <a:ext cx="827564" cy="827564"/>
            <a:chOff x="3494814" y="1212433"/>
            <a:chExt cx="5202371" cy="5202371"/>
          </a:xfrm>
        </p:grpSpPr>
        <p:pic>
          <p:nvPicPr>
            <p:cNvPr id="14" name="Picture 13">
              <a:extLst>
                <a:ext uri="{FF2B5EF4-FFF2-40B4-BE49-F238E27FC236}">
                  <a16:creationId xmlns:a16="http://schemas.microsoft.com/office/drawing/2014/main" id="{7A5385B0-8EA4-3FCB-AC90-6585948F49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1212433"/>
              <a:ext cx="5202371" cy="5202371"/>
            </a:xfrm>
            <a:prstGeom prst="rect">
              <a:avLst/>
            </a:prstGeom>
          </p:spPr>
        </p:pic>
        <p:pic>
          <p:nvPicPr>
            <p:cNvPr id="15" name="Picture 14">
              <a:extLst>
                <a:ext uri="{FF2B5EF4-FFF2-40B4-BE49-F238E27FC236}">
                  <a16:creationId xmlns:a16="http://schemas.microsoft.com/office/drawing/2014/main" id="{9C00FB0C-AC9E-98C0-7AE6-DAA9A9E4E7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0223" y="2001101"/>
              <a:ext cx="1812517" cy="1812517"/>
            </a:xfrm>
            <a:prstGeom prst="rect">
              <a:avLst/>
            </a:prstGeom>
          </p:spPr>
        </p:pic>
      </p:grpSp>
    </p:spTree>
    <p:extLst>
      <p:ext uri="{BB962C8B-B14F-4D97-AF65-F5344CB8AC3E}">
        <p14:creationId xmlns:p14="http://schemas.microsoft.com/office/powerpoint/2010/main" val="2508737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8C1BEE2-9288-048B-EB39-7AFCCE742A23}"/>
              </a:ext>
            </a:extLst>
          </p:cNvPr>
          <p:cNvSpPr/>
          <p:nvPr/>
        </p:nvSpPr>
        <p:spPr>
          <a:xfrm>
            <a:off x="0" y="0"/>
            <a:ext cx="11184835" cy="6858000"/>
          </a:xfrm>
          <a:prstGeom prst="roundRect">
            <a:avLst>
              <a:gd name="adj" fmla="val 0"/>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F1B22F-1D5B-A847-FA41-A3C2F532B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101" y="139700"/>
            <a:ext cx="1320800" cy="1320800"/>
          </a:xfrm>
          <a:prstGeom prst="rect">
            <a:avLst/>
          </a:prstGeom>
        </p:spPr>
      </p:pic>
      <p:sp>
        <p:nvSpPr>
          <p:cNvPr id="12" name="Rectangle: Rounded Corners 11">
            <a:extLst>
              <a:ext uri="{FF2B5EF4-FFF2-40B4-BE49-F238E27FC236}">
                <a16:creationId xmlns:a16="http://schemas.microsoft.com/office/drawing/2014/main" id="{CC79ADD3-35D0-B9C7-4023-E3CAF67C0CF5}"/>
              </a:ext>
            </a:extLst>
          </p:cNvPr>
          <p:cNvSpPr/>
          <p:nvPr/>
        </p:nvSpPr>
        <p:spPr>
          <a:xfrm>
            <a:off x="11184835" y="-13254"/>
            <a:ext cx="1007165" cy="6871253"/>
          </a:xfrm>
          <a:prstGeom prst="roundRect">
            <a:avLst>
              <a:gd name="adj" fmla="val 0"/>
            </a:avLst>
          </a:prstGeom>
          <a:solidFill>
            <a:srgbClr val="DAE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FA4357-7985-2D56-041F-672E74ED7AB7}"/>
              </a:ext>
            </a:extLst>
          </p:cNvPr>
          <p:cNvSpPr txBox="1"/>
          <p:nvPr/>
        </p:nvSpPr>
        <p:spPr>
          <a:xfrm>
            <a:off x="1385901" y="415379"/>
            <a:ext cx="3111500" cy="769441"/>
          </a:xfrm>
          <a:prstGeom prst="rect">
            <a:avLst/>
          </a:prstGeom>
          <a:noFill/>
        </p:spPr>
        <p:txBody>
          <a:bodyPr wrap="square" rtlCol="0">
            <a:spAutoFit/>
          </a:bodyPr>
          <a:lstStyle/>
          <a:p>
            <a:r>
              <a:rPr lang="en-US" sz="4400" dirty="0">
                <a:gradFill>
                  <a:gsLst>
                    <a:gs pos="37000">
                      <a:srgbClr val="C00000"/>
                    </a:gs>
                    <a:gs pos="80000">
                      <a:srgbClr val="FF8669"/>
                    </a:gs>
                  </a:gsLst>
                  <a:lin ang="5400000" scaled="1"/>
                </a:gradFill>
                <a:latin typeface="Open Sans ExtraBold" panose="020B0906030804020204" pitchFamily="34" charset="0"/>
                <a:ea typeface="Open Sans ExtraBold" panose="020B0906030804020204" pitchFamily="34" charset="0"/>
                <a:cs typeface="Open Sans ExtraBold" panose="020B0906030804020204" pitchFamily="34" charset="0"/>
              </a:rPr>
              <a:t>Diagnosis </a:t>
            </a:r>
          </a:p>
        </p:txBody>
      </p:sp>
      <p:grpSp>
        <p:nvGrpSpPr>
          <p:cNvPr id="3" name="Group 2">
            <a:extLst>
              <a:ext uri="{FF2B5EF4-FFF2-40B4-BE49-F238E27FC236}">
                <a16:creationId xmlns:a16="http://schemas.microsoft.com/office/drawing/2014/main" id="{183295BD-08CA-34A2-75BF-E5BFA45467DC}"/>
              </a:ext>
            </a:extLst>
          </p:cNvPr>
          <p:cNvGrpSpPr/>
          <p:nvPr/>
        </p:nvGrpSpPr>
        <p:grpSpPr>
          <a:xfrm>
            <a:off x="1278390" y="1875880"/>
            <a:ext cx="827564" cy="827564"/>
            <a:chOff x="3494814" y="1212433"/>
            <a:chExt cx="5202371" cy="5202371"/>
          </a:xfrm>
        </p:grpSpPr>
        <p:pic>
          <p:nvPicPr>
            <p:cNvPr id="4" name="Picture 3">
              <a:extLst>
                <a:ext uri="{FF2B5EF4-FFF2-40B4-BE49-F238E27FC236}">
                  <a16:creationId xmlns:a16="http://schemas.microsoft.com/office/drawing/2014/main" id="{4BE53282-0A98-DA47-A6DB-53AF08ADC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1212433"/>
              <a:ext cx="5202371" cy="5202371"/>
            </a:xfrm>
            <a:prstGeom prst="rect">
              <a:avLst/>
            </a:prstGeom>
          </p:spPr>
        </p:pic>
        <p:pic>
          <p:nvPicPr>
            <p:cNvPr id="5" name="Picture 4">
              <a:extLst>
                <a:ext uri="{FF2B5EF4-FFF2-40B4-BE49-F238E27FC236}">
                  <a16:creationId xmlns:a16="http://schemas.microsoft.com/office/drawing/2014/main" id="{69A5590D-9253-9590-5620-9F8245F67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0223" y="2001101"/>
              <a:ext cx="1812517" cy="1812517"/>
            </a:xfrm>
            <a:prstGeom prst="rect">
              <a:avLst/>
            </a:prstGeom>
          </p:spPr>
        </p:pic>
      </p:grpSp>
      <p:sp>
        <p:nvSpPr>
          <p:cNvPr id="8" name="TextBox 7">
            <a:extLst>
              <a:ext uri="{FF2B5EF4-FFF2-40B4-BE49-F238E27FC236}">
                <a16:creationId xmlns:a16="http://schemas.microsoft.com/office/drawing/2014/main" id="{DEF5F160-58FD-308E-AC8E-8120D7CBC99C}"/>
              </a:ext>
            </a:extLst>
          </p:cNvPr>
          <p:cNvSpPr txBox="1"/>
          <p:nvPr/>
        </p:nvSpPr>
        <p:spPr>
          <a:xfrm>
            <a:off x="2045447" y="1966496"/>
            <a:ext cx="7535875" cy="707886"/>
          </a:xfrm>
          <a:prstGeom prst="rect">
            <a:avLst/>
          </a:prstGeom>
          <a:noFill/>
        </p:spPr>
        <p:txBody>
          <a:bodyPr wrap="square">
            <a:spAutoFit/>
          </a:bodyPr>
          <a:lstStyle/>
          <a:p>
            <a:r>
              <a:rPr lang="en-US" sz="2000" dirty="0">
                <a:solidFill>
                  <a:srgbClr val="DAE3F3"/>
                </a:solidFill>
                <a:effectLst/>
                <a:latin typeface="Times New Roman" panose="02020603050405020304" pitchFamily="18" charset="0"/>
                <a:ea typeface="Times New Roman" panose="02020603050405020304" pitchFamily="18" charset="0"/>
                <a:cs typeface="Times New Roman" panose="02020603050405020304" pitchFamily="18" charset="0"/>
              </a:rPr>
              <a:t>Vertical percussion is a physical examination technique that aids greatly in the diagnosis of DA; it is positive when a hollow sound is detected. </a:t>
            </a:r>
            <a:endParaRPr lang="en-US" sz="2000" dirty="0">
              <a:solidFill>
                <a:srgbClr val="DAE3F3"/>
              </a:solidFill>
              <a:latin typeface="Times New Roman" panose="02020603050405020304" pitchFamily="18" charset="0"/>
              <a:cs typeface="Times New Roman" panose="02020603050405020304" pitchFamily="18" charset="0"/>
            </a:endParaRPr>
          </a:p>
        </p:txBody>
      </p:sp>
      <p:pic>
        <p:nvPicPr>
          <p:cNvPr id="13" name="image11.png">
            <a:extLst>
              <a:ext uri="{FF2B5EF4-FFF2-40B4-BE49-F238E27FC236}">
                <a16:creationId xmlns:a16="http://schemas.microsoft.com/office/drawing/2014/main" id="{4BE76E26-A3A6-FCE2-2A15-78906A81C74A}"/>
              </a:ext>
            </a:extLst>
          </p:cNvPr>
          <p:cNvPicPr>
            <a:picLocks noChangeAspect="1"/>
          </p:cNvPicPr>
          <p:nvPr/>
        </p:nvPicPr>
        <p:blipFill>
          <a:blip r:embed="rId5" cstate="print"/>
          <a:stretch>
            <a:fillRect/>
          </a:stretch>
        </p:blipFill>
        <p:spPr>
          <a:xfrm>
            <a:off x="1205103" y="3105569"/>
            <a:ext cx="8665473" cy="2753332"/>
          </a:xfrm>
          <a:prstGeom prst="rect">
            <a:avLst/>
          </a:prstGeom>
        </p:spPr>
      </p:pic>
      <p:pic>
        <p:nvPicPr>
          <p:cNvPr id="14" name="Picture 13">
            <a:extLst>
              <a:ext uri="{FF2B5EF4-FFF2-40B4-BE49-F238E27FC236}">
                <a16:creationId xmlns:a16="http://schemas.microsoft.com/office/drawing/2014/main" id="{B3171153-13B6-E877-5093-88F2495529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97904" y="1786745"/>
            <a:ext cx="1005833" cy="1005833"/>
          </a:xfrm>
          <a:prstGeom prst="rect">
            <a:avLst/>
          </a:prstGeom>
        </p:spPr>
      </p:pic>
      <p:sp>
        <p:nvSpPr>
          <p:cNvPr id="15" name="TextBox 14">
            <a:extLst>
              <a:ext uri="{FF2B5EF4-FFF2-40B4-BE49-F238E27FC236}">
                <a16:creationId xmlns:a16="http://schemas.microsoft.com/office/drawing/2014/main" id="{5E71AB41-A903-10EB-5685-07B4F535EBA3}"/>
              </a:ext>
            </a:extLst>
          </p:cNvPr>
          <p:cNvSpPr txBox="1"/>
          <p:nvPr/>
        </p:nvSpPr>
        <p:spPr>
          <a:xfrm rot="16200000">
            <a:off x="9016097" y="3229640"/>
            <a:ext cx="5235154" cy="474920"/>
          </a:xfrm>
          <a:prstGeom prst="rect">
            <a:avLst/>
          </a:prstGeom>
          <a:noFill/>
        </p:spPr>
        <p:txBody>
          <a:bodyPr wrap="square" rtlCol="0">
            <a:spAutoFit/>
          </a:bodyPr>
          <a:lstStyle/>
          <a:p>
            <a:r>
              <a:rPr lang="en-US" sz="2400" spc="300" dirty="0">
                <a:solidFill>
                  <a:srgbClr val="2F5597"/>
                </a:solidFill>
                <a:latin typeface="Modern No. 20" panose="02070704070505020303" pitchFamily="18" charset="0"/>
                <a:ea typeface="Open Sans ExtraBold" panose="020B0906030804020204" pitchFamily="34" charset="0"/>
                <a:cs typeface="Open Sans ExtraBold" panose="020B0906030804020204" pitchFamily="34" charset="0"/>
              </a:rPr>
              <a:t>Radiographical  Examination</a:t>
            </a:r>
          </a:p>
        </p:txBody>
      </p:sp>
      <p:sp>
        <p:nvSpPr>
          <p:cNvPr id="16" name="TextBox 15">
            <a:extLst>
              <a:ext uri="{FF2B5EF4-FFF2-40B4-BE49-F238E27FC236}">
                <a16:creationId xmlns:a16="http://schemas.microsoft.com/office/drawing/2014/main" id="{911E3909-250B-6BA2-3EF1-C645A0708EA0}"/>
              </a:ext>
            </a:extLst>
          </p:cNvPr>
          <p:cNvSpPr txBox="1"/>
          <p:nvPr/>
        </p:nvSpPr>
        <p:spPr>
          <a:xfrm>
            <a:off x="1278390" y="1036872"/>
            <a:ext cx="3692740" cy="468292"/>
          </a:xfrm>
          <a:prstGeom prst="rect">
            <a:avLst/>
          </a:prstGeom>
          <a:noFill/>
        </p:spPr>
        <p:txBody>
          <a:bodyPr wrap="square" rtlCol="0">
            <a:spAutoFit/>
          </a:bodyPr>
          <a:lstStyle/>
          <a:p>
            <a:r>
              <a:rPr lang="en-US" sz="2400" spc="300" dirty="0">
                <a:solidFill>
                  <a:srgbClr val="DAE3F3"/>
                </a:solidFill>
                <a:latin typeface="Modern No. 20" panose="02070704070505020303" pitchFamily="18" charset="0"/>
                <a:ea typeface="Open Sans ExtraBold" panose="020B0906030804020204" pitchFamily="34" charset="0"/>
                <a:cs typeface="Open Sans ExtraBold" panose="020B0906030804020204" pitchFamily="34" charset="0"/>
              </a:rPr>
              <a:t>Clinical Examination</a:t>
            </a:r>
          </a:p>
        </p:txBody>
      </p:sp>
    </p:spTree>
    <p:extLst>
      <p:ext uri="{BB962C8B-B14F-4D97-AF65-F5344CB8AC3E}">
        <p14:creationId xmlns:p14="http://schemas.microsoft.com/office/powerpoint/2010/main" val="1096399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00"/>
                                        <p:tgtEl>
                                          <p:spTgt spid="8"/>
                                        </p:tgtEl>
                                      </p:cBhvr>
                                    </p:animEffect>
                                  </p:childTnLst>
                                </p:cTn>
                              </p:par>
                              <p:par>
                                <p:cTn id="8" presetID="2" presetClass="entr" presetSubtype="4" fill="hold" nodeType="withEffect">
                                  <p:stCondLst>
                                    <p:cond delay="25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C79ADD3-35D0-B9C7-4023-E3CAF67C0CF5}"/>
              </a:ext>
            </a:extLst>
          </p:cNvPr>
          <p:cNvSpPr/>
          <p:nvPr/>
        </p:nvSpPr>
        <p:spPr>
          <a:xfrm>
            <a:off x="827565" y="-13254"/>
            <a:ext cx="11364435" cy="6871253"/>
          </a:xfrm>
          <a:prstGeom prst="roundRect">
            <a:avLst>
              <a:gd name="adj" fmla="val 0"/>
            </a:avLst>
          </a:prstGeom>
          <a:solidFill>
            <a:srgbClr val="DAE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8C1BEE2-9288-048B-EB39-7AFCCE742A23}"/>
              </a:ext>
            </a:extLst>
          </p:cNvPr>
          <p:cNvSpPr/>
          <p:nvPr/>
        </p:nvSpPr>
        <p:spPr>
          <a:xfrm>
            <a:off x="0" y="0"/>
            <a:ext cx="827565" cy="6858000"/>
          </a:xfrm>
          <a:prstGeom prst="roundRect">
            <a:avLst>
              <a:gd name="adj" fmla="val 0"/>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F1B22F-1D5B-A847-FA41-A3C2F532B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101" y="139700"/>
            <a:ext cx="1320800" cy="1320800"/>
          </a:xfrm>
          <a:prstGeom prst="rect">
            <a:avLst/>
          </a:prstGeom>
        </p:spPr>
      </p:pic>
      <p:sp>
        <p:nvSpPr>
          <p:cNvPr id="2" name="TextBox 1">
            <a:extLst>
              <a:ext uri="{FF2B5EF4-FFF2-40B4-BE49-F238E27FC236}">
                <a16:creationId xmlns:a16="http://schemas.microsoft.com/office/drawing/2014/main" id="{C1FA4357-7985-2D56-041F-672E74ED7AB7}"/>
              </a:ext>
            </a:extLst>
          </p:cNvPr>
          <p:cNvSpPr txBox="1"/>
          <p:nvPr/>
        </p:nvSpPr>
        <p:spPr>
          <a:xfrm>
            <a:off x="1385901" y="415379"/>
            <a:ext cx="3111500" cy="769441"/>
          </a:xfrm>
          <a:prstGeom prst="rect">
            <a:avLst/>
          </a:prstGeom>
          <a:noFill/>
        </p:spPr>
        <p:txBody>
          <a:bodyPr wrap="square" rtlCol="0">
            <a:spAutoFit/>
          </a:bodyPr>
          <a:lstStyle/>
          <a:p>
            <a:r>
              <a:rPr lang="en-US" sz="4400" dirty="0">
                <a:gradFill>
                  <a:gsLst>
                    <a:gs pos="37000">
                      <a:srgbClr val="C00000"/>
                    </a:gs>
                    <a:gs pos="80000">
                      <a:srgbClr val="FF8669"/>
                    </a:gs>
                  </a:gsLst>
                  <a:lin ang="5400000" scaled="1"/>
                </a:gradFill>
                <a:latin typeface="Open Sans ExtraBold" panose="020B0906030804020204" pitchFamily="34" charset="0"/>
                <a:ea typeface="Open Sans ExtraBold" panose="020B0906030804020204" pitchFamily="34" charset="0"/>
                <a:cs typeface="Open Sans ExtraBold" panose="020B0906030804020204" pitchFamily="34" charset="0"/>
              </a:rPr>
              <a:t>Diagnosis </a:t>
            </a:r>
          </a:p>
        </p:txBody>
      </p:sp>
      <p:grpSp>
        <p:nvGrpSpPr>
          <p:cNvPr id="13" name="Group 12">
            <a:extLst>
              <a:ext uri="{FF2B5EF4-FFF2-40B4-BE49-F238E27FC236}">
                <a16:creationId xmlns:a16="http://schemas.microsoft.com/office/drawing/2014/main" id="{AE40B414-A819-8550-08DB-242D70FCCA4B}"/>
              </a:ext>
            </a:extLst>
          </p:cNvPr>
          <p:cNvGrpSpPr/>
          <p:nvPr/>
        </p:nvGrpSpPr>
        <p:grpSpPr>
          <a:xfrm>
            <a:off x="-11390710" y="1875880"/>
            <a:ext cx="827564" cy="827564"/>
            <a:chOff x="3494814" y="1212433"/>
            <a:chExt cx="5202371" cy="5202371"/>
          </a:xfrm>
        </p:grpSpPr>
        <p:pic>
          <p:nvPicPr>
            <p:cNvPr id="14" name="Picture 13">
              <a:extLst>
                <a:ext uri="{FF2B5EF4-FFF2-40B4-BE49-F238E27FC236}">
                  <a16:creationId xmlns:a16="http://schemas.microsoft.com/office/drawing/2014/main" id="{7A5385B0-8EA4-3FCB-AC90-6585948F49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814" y="1212433"/>
              <a:ext cx="5202371" cy="5202371"/>
            </a:xfrm>
            <a:prstGeom prst="rect">
              <a:avLst/>
            </a:prstGeom>
          </p:spPr>
        </p:pic>
        <p:pic>
          <p:nvPicPr>
            <p:cNvPr id="15" name="Picture 14">
              <a:extLst>
                <a:ext uri="{FF2B5EF4-FFF2-40B4-BE49-F238E27FC236}">
                  <a16:creationId xmlns:a16="http://schemas.microsoft.com/office/drawing/2014/main" id="{9C00FB0C-AC9E-98C0-7AE6-DAA9A9E4E7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0223" y="2001101"/>
              <a:ext cx="1812517" cy="1812517"/>
            </a:xfrm>
            <a:prstGeom prst="rect">
              <a:avLst/>
            </a:prstGeom>
          </p:spPr>
        </p:pic>
      </p:grpSp>
      <p:pic>
        <p:nvPicPr>
          <p:cNvPr id="19" name="Picture 18">
            <a:extLst>
              <a:ext uri="{FF2B5EF4-FFF2-40B4-BE49-F238E27FC236}">
                <a16:creationId xmlns:a16="http://schemas.microsoft.com/office/drawing/2014/main" id="{B49625A4-5C07-4B0A-C6AC-64E4934FA6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212" y="1824056"/>
            <a:ext cx="1005833" cy="1005833"/>
          </a:xfrm>
          <a:prstGeom prst="rect">
            <a:avLst/>
          </a:prstGeom>
        </p:spPr>
      </p:pic>
      <p:sp>
        <p:nvSpPr>
          <p:cNvPr id="21" name="TextBox 20">
            <a:extLst>
              <a:ext uri="{FF2B5EF4-FFF2-40B4-BE49-F238E27FC236}">
                <a16:creationId xmlns:a16="http://schemas.microsoft.com/office/drawing/2014/main" id="{1611113A-F828-1D64-9DE1-CFD5583A9D69}"/>
              </a:ext>
            </a:extLst>
          </p:cNvPr>
          <p:cNvSpPr txBox="1"/>
          <p:nvPr/>
        </p:nvSpPr>
        <p:spPr>
          <a:xfrm>
            <a:off x="2078045" y="1780114"/>
            <a:ext cx="10113955" cy="923330"/>
          </a:xfrm>
          <a:prstGeom prst="rect">
            <a:avLst/>
          </a:prstGeom>
          <a:noFill/>
        </p:spPr>
        <p:txBody>
          <a:bodyPr wrap="square">
            <a:spAutoFit/>
          </a:bodyPr>
          <a:lstStyle/>
          <a:p>
            <a:r>
              <a:rPr lang="en-US" sz="1800" dirty="0">
                <a:solidFill>
                  <a:srgbClr val="2F5597"/>
                </a:solidFill>
                <a:effectLst/>
                <a:latin typeface="Times New Roman" panose="02020603050405020304" pitchFamily="18" charset="0"/>
                <a:ea typeface="Times New Roman" panose="02020603050405020304" pitchFamily="18" charset="0"/>
              </a:rPr>
              <a:t>Radiological images will show the fusion between the bone and the root surface</a:t>
            </a:r>
            <a:r>
              <a:rPr lang="en-US" sz="1800" spc="5" dirty="0">
                <a:solidFill>
                  <a:srgbClr val="2F5597"/>
                </a:solidFill>
                <a:effectLst/>
                <a:latin typeface="Times New Roman" panose="02020603050405020304" pitchFamily="18" charset="0"/>
                <a:ea typeface="Times New Roman" panose="02020603050405020304" pitchFamily="18" charset="0"/>
              </a:rPr>
              <a:t> </a:t>
            </a:r>
            <a:r>
              <a:rPr lang="en-US" sz="1800" dirty="0">
                <a:solidFill>
                  <a:srgbClr val="2F5597"/>
                </a:solidFill>
                <a:effectLst/>
                <a:latin typeface="Times New Roman" panose="02020603050405020304" pitchFamily="18" charset="0"/>
                <a:ea typeface="Times New Roman" panose="02020603050405020304" pitchFamily="18" charset="0"/>
              </a:rPr>
              <a:t>as well as the absence of periodontal space. Additionally, the roots lose their</a:t>
            </a:r>
            <a:r>
              <a:rPr lang="en-US" sz="1800" spc="5" dirty="0">
                <a:solidFill>
                  <a:srgbClr val="2F5597"/>
                </a:solidFill>
                <a:effectLst/>
                <a:latin typeface="Times New Roman" panose="02020603050405020304" pitchFamily="18" charset="0"/>
                <a:ea typeface="Times New Roman" panose="02020603050405020304" pitchFamily="18" charset="0"/>
              </a:rPr>
              <a:t> </a:t>
            </a:r>
            <a:r>
              <a:rPr lang="en-US" sz="1800" dirty="0">
                <a:solidFill>
                  <a:srgbClr val="2F5597"/>
                </a:solidFill>
                <a:effectLst/>
                <a:latin typeface="Times New Roman" panose="02020603050405020304" pitchFamily="18" charset="0"/>
                <a:ea typeface="Times New Roman" panose="02020603050405020304" pitchFamily="18" charset="0"/>
              </a:rPr>
              <a:t>opacity and, in cases of severe ankylosis, there is no clear delimitation from the</a:t>
            </a:r>
            <a:r>
              <a:rPr lang="en-US" sz="1800" spc="5" dirty="0">
                <a:solidFill>
                  <a:srgbClr val="2F5597"/>
                </a:solidFill>
                <a:effectLst/>
                <a:latin typeface="Times New Roman" panose="02020603050405020304" pitchFamily="18" charset="0"/>
                <a:ea typeface="Times New Roman" panose="02020603050405020304" pitchFamily="18" charset="0"/>
              </a:rPr>
              <a:t> </a:t>
            </a:r>
            <a:r>
              <a:rPr lang="en-US" sz="1800" dirty="0">
                <a:solidFill>
                  <a:srgbClr val="2F5597"/>
                </a:solidFill>
                <a:effectLst/>
                <a:latin typeface="Times New Roman" panose="02020603050405020304" pitchFamily="18" charset="0"/>
                <a:ea typeface="Times New Roman" panose="02020603050405020304" pitchFamily="18" charset="0"/>
              </a:rPr>
              <a:t>surrounding</a:t>
            </a:r>
            <a:r>
              <a:rPr lang="en-US" sz="1800" spc="5" dirty="0">
                <a:solidFill>
                  <a:srgbClr val="2F5597"/>
                </a:solidFill>
                <a:effectLst/>
                <a:latin typeface="Times New Roman" panose="02020603050405020304" pitchFamily="18" charset="0"/>
                <a:ea typeface="Times New Roman" panose="02020603050405020304" pitchFamily="18" charset="0"/>
              </a:rPr>
              <a:t> </a:t>
            </a:r>
            <a:r>
              <a:rPr lang="en-US" sz="1800" dirty="0">
                <a:solidFill>
                  <a:srgbClr val="2F5597"/>
                </a:solidFill>
                <a:effectLst/>
                <a:latin typeface="Times New Roman" panose="02020603050405020304" pitchFamily="18" charset="0"/>
                <a:ea typeface="Times New Roman" panose="02020603050405020304" pitchFamily="18" charset="0"/>
              </a:rPr>
              <a:t>bone</a:t>
            </a:r>
            <a:endParaRPr lang="en-US" dirty="0">
              <a:solidFill>
                <a:srgbClr val="2F5597"/>
              </a:solidFill>
            </a:endParaRPr>
          </a:p>
        </p:txBody>
      </p:sp>
      <p:grpSp>
        <p:nvGrpSpPr>
          <p:cNvPr id="22" name="Group 21">
            <a:extLst>
              <a:ext uri="{FF2B5EF4-FFF2-40B4-BE49-F238E27FC236}">
                <a16:creationId xmlns:a16="http://schemas.microsoft.com/office/drawing/2014/main" id="{AAF2294A-90BD-7B1E-0F2F-3AFE2E3EDE4C}"/>
              </a:ext>
            </a:extLst>
          </p:cNvPr>
          <p:cNvGrpSpPr/>
          <p:nvPr/>
        </p:nvGrpSpPr>
        <p:grpSpPr>
          <a:xfrm>
            <a:off x="3038498" y="2703444"/>
            <a:ext cx="6942569" cy="4038025"/>
            <a:chOff x="0" y="0"/>
            <a:chExt cx="5351780" cy="3113378"/>
          </a:xfrm>
        </p:grpSpPr>
        <p:pic>
          <p:nvPicPr>
            <p:cNvPr id="23" name="image12.png">
              <a:extLst>
                <a:ext uri="{FF2B5EF4-FFF2-40B4-BE49-F238E27FC236}">
                  <a16:creationId xmlns:a16="http://schemas.microsoft.com/office/drawing/2014/main" id="{CF52C03D-E207-8031-711F-AFD7D67662A6}"/>
                </a:ext>
              </a:extLst>
            </p:cNvPr>
            <p:cNvPicPr>
              <a:picLocks noChangeAspect="1"/>
            </p:cNvPicPr>
            <p:nvPr/>
          </p:nvPicPr>
          <p:blipFill>
            <a:blip r:embed="rId6" cstate="print"/>
            <a:stretch>
              <a:fillRect/>
            </a:stretch>
          </p:blipFill>
          <p:spPr>
            <a:xfrm>
              <a:off x="6485" y="0"/>
              <a:ext cx="5344795" cy="1388745"/>
            </a:xfrm>
            <a:prstGeom prst="rect">
              <a:avLst/>
            </a:prstGeom>
          </p:spPr>
        </p:pic>
        <p:pic>
          <p:nvPicPr>
            <p:cNvPr id="24" name="image13.jpeg">
              <a:extLst>
                <a:ext uri="{FF2B5EF4-FFF2-40B4-BE49-F238E27FC236}">
                  <a16:creationId xmlns:a16="http://schemas.microsoft.com/office/drawing/2014/main" id="{EBBEFA7A-F4B0-FC64-B4D9-59D252EA4686}"/>
                </a:ext>
              </a:extLst>
            </p:cNvPr>
            <p:cNvPicPr>
              <a:picLocks noChangeAspect="1"/>
            </p:cNvPicPr>
            <p:nvPr/>
          </p:nvPicPr>
          <p:blipFill>
            <a:blip r:embed="rId7" cstate="print"/>
            <a:stretch>
              <a:fillRect/>
            </a:stretch>
          </p:blipFill>
          <p:spPr>
            <a:xfrm>
              <a:off x="0" y="1400783"/>
              <a:ext cx="5351780" cy="1712595"/>
            </a:xfrm>
            <a:prstGeom prst="rect">
              <a:avLst/>
            </a:prstGeom>
          </p:spPr>
        </p:pic>
      </p:grpSp>
      <p:pic>
        <p:nvPicPr>
          <p:cNvPr id="29" name="Picture 28">
            <a:extLst>
              <a:ext uri="{FF2B5EF4-FFF2-40B4-BE49-F238E27FC236}">
                <a16:creationId xmlns:a16="http://schemas.microsoft.com/office/drawing/2014/main" id="{238970E7-D9FD-296A-EB9C-7560B21B9C00}"/>
              </a:ext>
            </a:extLst>
          </p:cNvPr>
          <p:cNvPicPr>
            <a:picLocks noChangeAspect="1"/>
          </p:cNvPicPr>
          <p:nvPr/>
        </p:nvPicPr>
        <p:blipFill>
          <a:blip r:embed="rId8"/>
          <a:stretch>
            <a:fillRect/>
          </a:stretch>
        </p:blipFill>
        <p:spPr>
          <a:xfrm>
            <a:off x="17175157" y="1805670"/>
            <a:ext cx="923330" cy="923330"/>
          </a:xfrm>
          <a:prstGeom prst="rect">
            <a:avLst/>
          </a:prstGeom>
        </p:spPr>
      </p:pic>
      <p:sp>
        <p:nvSpPr>
          <p:cNvPr id="31" name="TextBox 30">
            <a:extLst>
              <a:ext uri="{FF2B5EF4-FFF2-40B4-BE49-F238E27FC236}">
                <a16:creationId xmlns:a16="http://schemas.microsoft.com/office/drawing/2014/main" id="{5D986053-A74C-67CB-CD69-29D99F43EF76}"/>
              </a:ext>
            </a:extLst>
          </p:cNvPr>
          <p:cNvSpPr txBox="1"/>
          <p:nvPr/>
        </p:nvSpPr>
        <p:spPr>
          <a:xfrm rot="16200000">
            <a:off x="-1547123" y="3194854"/>
            <a:ext cx="3692740" cy="468292"/>
          </a:xfrm>
          <a:prstGeom prst="rect">
            <a:avLst/>
          </a:prstGeom>
          <a:noFill/>
        </p:spPr>
        <p:txBody>
          <a:bodyPr wrap="square" rtlCol="0">
            <a:spAutoFit/>
          </a:bodyPr>
          <a:lstStyle/>
          <a:p>
            <a:r>
              <a:rPr lang="en-US" sz="2400" spc="300" dirty="0">
                <a:solidFill>
                  <a:srgbClr val="DAE3F3"/>
                </a:solidFill>
                <a:latin typeface="Modern No. 20" panose="02070704070505020303" pitchFamily="18" charset="0"/>
                <a:ea typeface="Open Sans ExtraBold" panose="020B0906030804020204" pitchFamily="34" charset="0"/>
                <a:cs typeface="Open Sans ExtraBold" panose="020B0906030804020204" pitchFamily="34" charset="0"/>
              </a:rPr>
              <a:t>Clinical Examination</a:t>
            </a:r>
          </a:p>
        </p:txBody>
      </p:sp>
      <p:sp>
        <p:nvSpPr>
          <p:cNvPr id="32" name="TextBox 31">
            <a:extLst>
              <a:ext uri="{FF2B5EF4-FFF2-40B4-BE49-F238E27FC236}">
                <a16:creationId xmlns:a16="http://schemas.microsoft.com/office/drawing/2014/main" id="{EA8E1EC3-1C40-E81E-7F9F-B153462AC27B}"/>
              </a:ext>
            </a:extLst>
          </p:cNvPr>
          <p:cNvSpPr txBox="1"/>
          <p:nvPr/>
        </p:nvSpPr>
        <p:spPr>
          <a:xfrm>
            <a:off x="1385901" y="1013621"/>
            <a:ext cx="5235154" cy="474920"/>
          </a:xfrm>
          <a:prstGeom prst="rect">
            <a:avLst/>
          </a:prstGeom>
          <a:noFill/>
        </p:spPr>
        <p:txBody>
          <a:bodyPr wrap="square" rtlCol="0">
            <a:spAutoFit/>
          </a:bodyPr>
          <a:lstStyle/>
          <a:p>
            <a:r>
              <a:rPr lang="en-US" sz="2400" spc="300" dirty="0">
                <a:solidFill>
                  <a:srgbClr val="2F5597"/>
                </a:solidFill>
                <a:latin typeface="Modern No. 20" panose="02070704070505020303" pitchFamily="18" charset="0"/>
                <a:ea typeface="Open Sans ExtraBold" panose="020B0906030804020204" pitchFamily="34" charset="0"/>
                <a:cs typeface="Open Sans ExtraBold" panose="020B0906030804020204" pitchFamily="34" charset="0"/>
              </a:rPr>
              <a:t>Radiographical  Examination</a:t>
            </a:r>
          </a:p>
        </p:txBody>
      </p:sp>
    </p:spTree>
    <p:extLst>
      <p:ext uri="{BB962C8B-B14F-4D97-AF65-F5344CB8AC3E}">
        <p14:creationId xmlns:p14="http://schemas.microsoft.com/office/powerpoint/2010/main" val="29003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C79ADD3-35D0-B9C7-4023-E3CAF67C0CF5}"/>
              </a:ext>
            </a:extLst>
          </p:cNvPr>
          <p:cNvSpPr/>
          <p:nvPr/>
        </p:nvSpPr>
        <p:spPr>
          <a:xfrm>
            <a:off x="827565" y="-2"/>
            <a:ext cx="11364435" cy="6871253"/>
          </a:xfrm>
          <a:prstGeom prst="roundRect">
            <a:avLst>
              <a:gd name="adj" fmla="val 0"/>
            </a:avLst>
          </a:prstGeom>
          <a:solidFill>
            <a:srgbClr val="DAE3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8C1BEE2-9288-048B-EB39-7AFCCE742A23}"/>
              </a:ext>
            </a:extLst>
          </p:cNvPr>
          <p:cNvSpPr/>
          <p:nvPr/>
        </p:nvSpPr>
        <p:spPr>
          <a:xfrm>
            <a:off x="0" y="0"/>
            <a:ext cx="827565" cy="6858000"/>
          </a:xfrm>
          <a:prstGeom prst="roundRect">
            <a:avLst>
              <a:gd name="adj" fmla="val 0"/>
            </a:avLst>
          </a:prstGeom>
          <a:solidFill>
            <a:srgbClr val="2F55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F1B22F-1D5B-A847-FA41-A3C2F532B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101" y="139700"/>
            <a:ext cx="1320800" cy="1320800"/>
          </a:xfrm>
          <a:prstGeom prst="rect">
            <a:avLst/>
          </a:prstGeom>
        </p:spPr>
      </p:pic>
      <p:sp>
        <p:nvSpPr>
          <p:cNvPr id="2" name="TextBox 1">
            <a:extLst>
              <a:ext uri="{FF2B5EF4-FFF2-40B4-BE49-F238E27FC236}">
                <a16:creationId xmlns:a16="http://schemas.microsoft.com/office/drawing/2014/main" id="{C1FA4357-7985-2D56-041F-672E74ED7AB7}"/>
              </a:ext>
            </a:extLst>
          </p:cNvPr>
          <p:cNvSpPr txBox="1"/>
          <p:nvPr/>
        </p:nvSpPr>
        <p:spPr>
          <a:xfrm>
            <a:off x="1385901" y="415379"/>
            <a:ext cx="3111500" cy="769441"/>
          </a:xfrm>
          <a:prstGeom prst="rect">
            <a:avLst/>
          </a:prstGeom>
          <a:noFill/>
        </p:spPr>
        <p:txBody>
          <a:bodyPr wrap="square" rtlCol="0">
            <a:spAutoFit/>
          </a:bodyPr>
          <a:lstStyle/>
          <a:p>
            <a:r>
              <a:rPr lang="en-US" sz="4400" dirty="0">
                <a:gradFill>
                  <a:gsLst>
                    <a:gs pos="37000">
                      <a:srgbClr val="C00000"/>
                    </a:gs>
                    <a:gs pos="80000">
                      <a:srgbClr val="FF8669"/>
                    </a:gs>
                  </a:gsLst>
                  <a:lin ang="5400000" scaled="1"/>
                </a:gradFill>
                <a:latin typeface="Open Sans ExtraBold" panose="020B0906030804020204" pitchFamily="34" charset="0"/>
                <a:ea typeface="Open Sans ExtraBold" panose="020B0906030804020204" pitchFamily="34" charset="0"/>
                <a:cs typeface="Open Sans ExtraBold" panose="020B0906030804020204" pitchFamily="34" charset="0"/>
              </a:rPr>
              <a:t>Diagnosis </a:t>
            </a:r>
          </a:p>
        </p:txBody>
      </p:sp>
      <p:pic>
        <p:nvPicPr>
          <p:cNvPr id="19" name="Picture 18">
            <a:extLst>
              <a:ext uri="{FF2B5EF4-FFF2-40B4-BE49-F238E27FC236}">
                <a16:creationId xmlns:a16="http://schemas.microsoft.com/office/drawing/2014/main" id="{B49625A4-5C07-4B0A-C6AC-64E4934FA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937" y="1780114"/>
            <a:ext cx="1005833" cy="1005833"/>
          </a:xfrm>
          <a:prstGeom prst="rect">
            <a:avLst/>
          </a:prstGeom>
        </p:spPr>
      </p:pic>
      <p:sp>
        <p:nvSpPr>
          <p:cNvPr id="21" name="TextBox 20">
            <a:extLst>
              <a:ext uri="{FF2B5EF4-FFF2-40B4-BE49-F238E27FC236}">
                <a16:creationId xmlns:a16="http://schemas.microsoft.com/office/drawing/2014/main" id="{1611113A-F828-1D64-9DE1-CFD5583A9D69}"/>
              </a:ext>
            </a:extLst>
          </p:cNvPr>
          <p:cNvSpPr txBox="1"/>
          <p:nvPr/>
        </p:nvSpPr>
        <p:spPr>
          <a:xfrm>
            <a:off x="2078045" y="1780114"/>
            <a:ext cx="10113955" cy="923330"/>
          </a:xfrm>
          <a:prstGeom prst="rect">
            <a:avLst/>
          </a:prstGeom>
          <a:noFill/>
        </p:spPr>
        <p:txBody>
          <a:bodyPr wrap="square">
            <a:spAutoFit/>
          </a:bodyPr>
          <a:lstStyle/>
          <a:p>
            <a:r>
              <a:rPr lang="en-US" dirty="0">
                <a:solidFill>
                  <a:srgbClr val="2F5597"/>
                </a:solidFill>
                <a:latin typeface="Times New Roman" panose="02020603050405020304" pitchFamily="18" charset="0"/>
                <a:cs typeface="Times New Roman" panose="02020603050405020304" pitchFamily="18" charset="0"/>
              </a:rPr>
              <a:t>In these cases, the investigator can use CT, an imaging examination that allows multiplanar reconstruction of the scanned volume, i.e., the visualization of axial, coronal, sagittal, and oblique images, as well as 3D reconstruction. Traditional CT and CBCT are available. </a:t>
            </a:r>
          </a:p>
        </p:txBody>
      </p:sp>
      <p:pic>
        <p:nvPicPr>
          <p:cNvPr id="3" name="Picture 2">
            <a:extLst>
              <a:ext uri="{FF2B5EF4-FFF2-40B4-BE49-F238E27FC236}">
                <a16:creationId xmlns:a16="http://schemas.microsoft.com/office/drawing/2014/main" id="{495F9FE4-3346-2BA2-D1EB-A9EDC518C041}"/>
              </a:ext>
            </a:extLst>
          </p:cNvPr>
          <p:cNvPicPr>
            <a:picLocks noChangeAspect="1"/>
          </p:cNvPicPr>
          <p:nvPr/>
        </p:nvPicPr>
        <p:blipFill>
          <a:blip r:embed="rId4"/>
          <a:stretch>
            <a:fillRect/>
          </a:stretch>
        </p:blipFill>
        <p:spPr>
          <a:xfrm>
            <a:off x="1154715" y="1740674"/>
            <a:ext cx="923330" cy="923330"/>
          </a:xfrm>
          <a:prstGeom prst="rect">
            <a:avLst/>
          </a:prstGeom>
        </p:spPr>
      </p:pic>
      <p:pic>
        <p:nvPicPr>
          <p:cNvPr id="5" name="image14.jpeg">
            <a:extLst>
              <a:ext uri="{FF2B5EF4-FFF2-40B4-BE49-F238E27FC236}">
                <a16:creationId xmlns:a16="http://schemas.microsoft.com/office/drawing/2014/main" id="{C894BE11-68D2-90A5-4535-6D10C3FBFC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3175" y="3075920"/>
            <a:ext cx="8793215" cy="3447475"/>
          </a:xfrm>
          <a:prstGeom prst="rect">
            <a:avLst/>
          </a:prstGeom>
        </p:spPr>
      </p:pic>
      <p:sp>
        <p:nvSpPr>
          <p:cNvPr id="6" name="TextBox 5">
            <a:extLst>
              <a:ext uri="{FF2B5EF4-FFF2-40B4-BE49-F238E27FC236}">
                <a16:creationId xmlns:a16="http://schemas.microsoft.com/office/drawing/2014/main" id="{013BD8E3-AECF-3A1D-A60A-86A2362DA9BB}"/>
              </a:ext>
            </a:extLst>
          </p:cNvPr>
          <p:cNvSpPr txBox="1"/>
          <p:nvPr/>
        </p:nvSpPr>
        <p:spPr>
          <a:xfrm>
            <a:off x="1385901" y="1064039"/>
            <a:ext cx="5235154" cy="474920"/>
          </a:xfrm>
          <a:prstGeom prst="rect">
            <a:avLst/>
          </a:prstGeom>
          <a:noFill/>
        </p:spPr>
        <p:txBody>
          <a:bodyPr wrap="square" rtlCol="0">
            <a:spAutoFit/>
          </a:bodyPr>
          <a:lstStyle/>
          <a:p>
            <a:r>
              <a:rPr lang="en-US" sz="2400" spc="300" dirty="0">
                <a:solidFill>
                  <a:srgbClr val="2F5597"/>
                </a:solidFill>
                <a:latin typeface="Modern No. 20" panose="02070704070505020303" pitchFamily="18" charset="0"/>
                <a:ea typeface="Open Sans ExtraBold" panose="020B0906030804020204" pitchFamily="34" charset="0"/>
                <a:cs typeface="Open Sans ExtraBold" panose="020B0906030804020204" pitchFamily="34" charset="0"/>
              </a:rPr>
              <a:t>Radiographical  Examination</a:t>
            </a:r>
          </a:p>
        </p:txBody>
      </p:sp>
      <p:sp>
        <p:nvSpPr>
          <p:cNvPr id="8" name="TextBox 7">
            <a:extLst>
              <a:ext uri="{FF2B5EF4-FFF2-40B4-BE49-F238E27FC236}">
                <a16:creationId xmlns:a16="http://schemas.microsoft.com/office/drawing/2014/main" id="{CBAADAAE-22CB-46F6-C0EA-480EB377D8C9}"/>
              </a:ext>
            </a:extLst>
          </p:cNvPr>
          <p:cNvSpPr txBox="1"/>
          <p:nvPr/>
        </p:nvSpPr>
        <p:spPr>
          <a:xfrm rot="16200000">
            <a:off x="-1547123" y="3194854"/>
            <a:ext cx="3692740" cy="468292"/>
          </a:xfrm>
          <a:prstGeom prst="rect">
            <a:avLst/>
          </a:prstGeom>
          <a:noFill/>
        </p:spPr>
        <p:txBody>
          <a:bodyPr wrap="square" rtlCol="0">
            <a:spAutoFit/>
          </a:bodyPr>
          <a:lstStyle/>
          <a:p>
            <a:r>
              <a:rPr lang="en-US" sz="2400" spc="300" dirty="0">
                <a:solidFill>
                  <a:srgbClr val="DAE3F3"/>
                </a:solidFill>
                <a:latin typeface="Modern No. 20" panose="02070704070505020303" pitchFamily="18" charset="0"/>
                <a:ea typeface="Open Sans ExtraBold" panose="020B0906030804020204" pitchFamily="34" charset="0"/>
                <a:cs typeface="Open Sans ExtraBold" panose="020B0906030804020204" pitchFamily="34" charset="0"/>
              </a:rPr>
              <a:t>Clinical Examination</a:t>
            </a:r>
          </a:p>
        </p:txBody>
      </p:sp>
    </p:spTree>
    <p:extLst>
      <p:ext uri="{BB962C8B-B14F-4D97-AF65-F5344CB8AC3E}">
        <p14:creationId xmlns:p14="http://schemas.microsoft.com/office/powerpoint/2010/main" val="1145115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 presetClass="entr" presetSubtype="4"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D8EA9E8-0322-CEEB-DDAA-6EBC0B14ABA2}"/>
              </a:ext>
            </a:extLst>
          </p:cNvPr>
          <p:cNvSpPr/>
          <p:nvPr/>
        </p:nvSpPr>
        <p:spPr>
          <a:xfrm>
            <a:off x="4387438" y="2253671"/>
            <a:ext cx="3417123" cy="2717931"/>
          </a:xfrm>
          <a:prstGeom prst="ellipse">
            <a:avLst/>
          </a:prstGeom>
          <a:blipFill>
            <a:blip r:embed="rId2"/>
            <a:srcRect/>
            <a:stretch>
              <a:fillRect t="-4498" b="-4498"/>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gradFill>
                <a:gsLst>
                  <a:gs pos="9000">
                    <a:schemeClr val="accent1">
                      <a:lumMod val="20000"/>
                      <a:lumOff val="80000"/>
                    </a:schemeClr>
                  </a:gs>
                  <a:gs pos="39000">
                    <a:srgbClr val="2F5597"/>
                  </a:gs>
                </a:gsLst>
                <a:lin ang="5400000" scaled="1"/>
              </a:gradFill>
              <a:latin typeface="Bodoni MT" panose="02070603080606020203" pitchFamily="18" charset="0"/>
            </a:endParaRPr>
          </a:p>
        </p:txBody>
      </p:sp>
      <p:sp>
        <p:nvSpPr>
          <p:cNvPr id="8" name="TextBox 7">
            <a:extLst>
              <a:ext uri="{FF2B5EF4-FFF2-40B4-BE49-F238E27FC236}">
                <a16:creationId xmlns:a16="http://schemas.microsoft.com/office/drawing/2014/main" id="{95DD70CC-43BA-F844-0229-80EAA7B533CF}"/>
              </a:ext>
            </a:extLst>
          </p:cNvPr>
          <p:cNvSpPr txBox="1"/>
          <p:nvPr/>
        </p:nvSpPr>
        <p:spPr>
          <a:xfrm>
            <a:off x="3622867" y="84200"/>
            <a:ext cx="4946267" cy="1015663"/>
          </a:xfrm>
          <a:prstGeom prst="rect">
            <a:avLst/>
          </a:prstGeom>
          <a:noFill/>
        </p:spPr>
        <p:txBody>
          <a:bodyPr wrap="square">
            <a:spAutoFit/>
          </a:bodyPr>
          <a:lstStyle/>
          <a:p>
            <a:r>
              <a:rPr lang="en-US" sz="6000" dirty="0">
                <a:gradFill>
                  <a:gsLst>
                    <a:gs pos="9000">
                      <a:schemeClr val="accent1">
                        <a:lumMod val="20000"/>
                        <a:lumOff val="80000"/>
                      </a:schemeClr>
                    </a:gs>
                    <a:gs pos="39000">
                      <a:srgbClr val="2F5597"/>
                    </a:gs>
                  </a:gsLst>
                  <a:lin ang="5400000" scaled="1"/>
                </a:gradFill>
                <a:latin typeface="Impact" panose="020B0806030902050204" pitchFamily="34" charset="0"/>
              </a:rPr>
              <a:t>Consequences</a:t>
            </a:r>
            <a:endParaRPr lang="en-US" sz="6000" dirty="0"/>
          </a:p>
        </p:txBody>
      </p:sp>
    </p:spTree>
    <p:extLst>
      <p:ext uri="{BB962C8B-B14F-4D97-AF65-F5344CB8AC3E}">
        <p14:creationId xmlns:p14="http://schemas.microsoft.com/office/powerpoint/2010/main" val="677222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1B95EB-6050-FBEA-D223-A23A5FEFAE54}"/>
              </a:ext>
            </a:extLst>
          </p:cNvPr>
          <p:cNvGrpSpPr/>
          <p:nvPr/>
        </p:nvGrpSpPr>
        <p:grpSpPr>
          <a:xfrm>
            <a:off x="1316381" y="553311"/>
            <a:ext cx="6130356" cy="5751378"/>
            <a:chOff x="1316381" y="547387"/>
            <a:chExt cx="6130356" cy="5751378"/>
          </a:xfrm>
        </p:grpSpPr>
        <p:sp>
          <p:nvSpPr>
            <p:cNvPr id="3" name="Freeform: Shape 2">
              <a:extLst>
                <a:ext uri="{FF2B5EF4-FFF2-40B4-BE49-F238E27FC236}">
                  <a16:creationId xmlns:a16="http://schemas.microsoft.com/office/drawing/2014/main" id="{2932060D-D6CD-13C3-0355-19F214C07A98}"/>
                </a:ext>
              </a:extLst>
            </p:cNvPr>
            <p:cNvSpPr/>
            <p:nvPr/>
          </p:nvSpPr>
          <p:spPr>
            <a:xfrm>
              <a:off x="1425286" y="614284"/>
              <a:ext cx="3127332" cy="3127332"/>
            </a:xfrm>
            <a:custGeom>
              <a:avLst/>
              <a:gdLst>
                <a:gd name="connsiteX0" fmla="*/ 0 w 3127332"/>
                <a:gd name="connsiteY0" fmla="*/ 1563666 h 3127332"/>
                <a:gd name="connsiteX1" fmla="*/ 1563666 w 3127332"/>
                <a:gd name="connsiteY1" fmla="*/ 0 h 3127332"/>
                <a:gd name="connsiteX2" fmla="*/ 3127332 w 3127332"/>
                <a:gd name="connsiteY2" fmla="*/ 1563666 h 3127332"/>
                <a:gd name="connsiteX3" fmla="*/ 1563666 w 3127332"/>
                <a:gd name="connsiteY3" fmla="*/ 3127332 h 3127332"/>
                <a:gd name="connsiteX4" fmla="*/ 0 w 3127332"/>
                <a:gd name="connsiteY4" fmla="*/ 1563666 h 3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332" h="3127332">
                  <a:moveTo>
                    <a:pt x="0" y="1563666"/>
                  </a:moveTo>
                  <a:cubicBezTo>
                    <a:pt x="0" y="700077"/>
                    <a:pt x="700077" y="0"/>
                    <a:pt x="1563666" y="0"/>
                  </a:cubicBezTo>
                  <a:cubicBezTo>
                    <a:pt x="2427255" y="0"/>
                    <a:pt x="3127332" y="700077"/>
                    <a:pt x="3127332" y="1563666"/>
                  </a:cubicBezTo>
                  <a:cubicBezTo>
                    <a:pt x="3127332" y="2427255"/>
                    <a:pt x="2427255" y="3127332"/>
                    <a:pt x="1563666" y="3127332"/>
                  </a:cubicBezTo>
                  <a:cubicBezTo>
                    <a:pt x="700077" y="3127332"/>
                    <a:pt x="0" y="2427255"/>
                    <a:pt x="0" y="1563666"/>
                  </a:cubicBezTo>
                  <a:close/>
                </a:path>
              </a:pathLst>
            </a:custGeom>
            <a:solidFill>
              <a:srgbClr val="2F5597">
                <a:alpha val="47000"/>
              </a:srgb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22757" tIns="522757" rIns="522757" bIns="522757" numCol="1" spcCol="1270" anchor="ctr" anchorCtr="0">
              <a:noAutofit/>
            </a:bodyPr>
            <a:lstStyle/>
            <a:p>
              <a:pPr marL="0" lvl="0" indent="0" algn="ctr" defTabSz="2266950">
                <a:lnSpc>
                  <a:spcPct val="90000"/>
                </a:lnSpc>
                <a:spcBef>
                  <a:spcPct val="0"/>
                </a:spcBef>
                <a:spcAft>
                  <a:spcPct val="35000"/>
                </a:spcAft>
                <a:buNone/>
              </a:pPr>
              <a:r>
                <a:rPr lang="en-US" sz="51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Aims of the study</a:t>
              </a:r>
            </a:p>
          </p:txBody>
        </p:sp>
        <p:sp>
          <p:nvSpPr>
            <p:cNvPr id="4" name="Freeform: Shape 3">
              <a:extLst>
                <a:ext uri="{FF2B5EF4-FFF2-40B4-BE49-F238E27FC236}">
                  <a16:creationId xmlns:a16="http://schemas.microsoft.com/office/drawing/2014/main" id="{D66DE2E8-7BE7-BD75-B67F-296926A40D49}"/>
                </a:ext>
              </a:extLst>
            </p:cNvPr>
            <p:cNvSpPr/>
            <p:nvPr/>
          </p:nvSpPr>
          <p:spPr>
            <a:xfrm rot="21087239">
              <a:off x="4679118" y="1512875"/>
              <a:ext cx="355271" cy="768791"/>
            </a:xfrm>
            <a:custGeom>
              <a:avLst/>
              <a:gdLst>
                <a:gd name="connsiteX0" fmla="*/ 0 w 355271"/>
                <a:gd name="connsiteY0" fmla="*/ 153758 h 768791"/>
                <a:gd name="connsiteX1" fmla="*/ 177636 w 355271"/>
                <a:gd name="connsiteY1" fmla="*/ 153758 h 768791"/>
                <a:gd name="connsiteX2" fmla="*/ 177636 w 355271"/>
                <a:gd name="connsiteY2" fmla="*/ 0 h 768791"/>
                <a:gd name="connsiteX3" fmla="*/ 355271 w 355271"/>
                <a:gd name="connsiteY3" fmla="*/ 384396 h 768791"/>
                <a:gd name="connsiteX4" fmla="*/ 177636 w 355271"/>
                <a:gd name="connsiteY4" fmla="*/ 768791 h 768791"/>
                <a:gd name="connsiteX5" fmla="*/ 177636 w 355271"/>
                <a:gd name="connsiteY5" fmla="*/ 615033 h 768791"/>
                <a:gd name="connsiteX6" fmla="*/ 0 w 355271"/>
                <a:gd name="connsiteY6" fmla="*/ 615033 h 768791"/>
                <a:gd name="connsiteX7" fmla="*/ 0 w 355271"/>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271" h="768791">
                  <a:moveTo>
                    <a:pt x="0" y="153758"/>
                  </a:moveTo>
                  <a:lnTo>
                    <a:pt x="177636" y="153758"/>
                  </a:lnTo>
                  <a:lnTo>
                    <a:pt x="177636" y="0"/>
                  </a:lnTo>
                  <a:lnTo>
                    <a:pt x="355271" y="384396"/>
                  </a:lnTo>
                  <a:lnTo>
                    <a:pt x="177636" y="768791"/>
                  </a:lnTo>
                  <a:lnTo>
                    <a:pt x="177636"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0" tIns="153757" rIns="106580"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6" name="Freeform: Shape 5">
              <a:extLst>
                <a:ext uri="{FF2B5EF4-FFF2-40B4-BE49-F238E27FC236}">
                  <a16:creationId xmlns:a16="http://schemas.microsoft.com/office/drawing/2014/main" id="{BF5875C0-BA93-79AC-2CBB-352ADFDA0E1C}"/>
                </a:ext>
              </a:extLst>
            </p:cNvPr>
            <p:cNvSpPr/>
            <p:nvPr/>
          </p:nvSpPr>
          <p:spPr>
            <a:xfrm rot="1443869">
              <a:off x="4524154" y="2550633"/>
              <a:ext cx="320177" cy="768791"/>
            </a:xfrm>
            <a:custGeom>
              <a:avLst/>
              <a:gdLst>
                <a:gd name="connsiteX0" fmla="*/ 0 w 320177"/>
                <a:gd name="connsiteY0" fmla="*/ 153758 h 768791"/>
                <a:gd name="connsiteX1" fmla="*/ 160089 w 320177"/>
                <a:gd name="connsiteY1" fmla="*/ 153758 h 768791"/>
                <a:gd name="connsiteX2" fmla="*/ 160089 w 320177"/>
                <a:gd name="connsiteY2" fmla="*/ 0 h 768791"/>
                <a:gd name="connsiteX3" fmla="*/ 320177 w 320177"/>
                <a:gd name="connsiteY3" fmla="*/ 384396 h 768791"/>
                <a:gd name="connsiteX4" fmla="*/ 160089 w 320177"/>
                <a:gd name="connsiteY4" fmla="*/ 768791 h 768791"/>
                <a:gd name="connsiteX5" fmla="*/ 160089 w 320177"/>
                <a:gd name="connsiteY5" fmla="*/ 615033 h 768791"/>
                <a:gd name="connsiteX6" fmla="*/ 0 w 320177"/>
                <a:gd name="connsiteY6" fmla="*/ 615033 h 768791"/>
                <a:gd name="connsiteX7" fmla="*/ 0 w 320177"/>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177" h="768791">
                  <a:moveTo>
                    <a:pt x="0" y="153758"/>
                  </a:moveTo>
                  <a:lnTo>
                    <a:pt x="160089" y="153758"/>
                  </a:lnTo>
                  <a:lnTo>
                    <a:pt x="160089" y="0"/>
                  </a:lnTo>
                  <a:lnTo>
                    <a:pt x="320177" y="384396"/>
                  </a:lnTo>
                  <a:lnTo>
                    <a:pt x="160089" y="768791"/>
                  </a:lnTo>
                  <a:lnTo>
                    <a:pt x="160089"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1" tIns="153757" rIns="96053"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7" name="Freeform: Shape 6">
              <a:extLst>
                <a:ext uri="{FF2B5EF4-FFF2-40B4-BE49-F238E27FC236}">
                  <a16:creationId xmlns:a16="http://schemas.microsoft.com/office/drawing/2014/main" id="{D0403750-9A71-0A24-E24D-4C9143067F7E}"/>
                </a:ext>
              </a:extLst>
            </p:cNvPr>
            <p:cNvSpPr/>
            <p:nvPr/>
          </p:nvSpPr>
          <p:spPr>
            <a:xfrm>
              <a:off x="4870057" y="2392324"/>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4">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Prevalence </a:t>
              </a:r>
            </a:p>
          </p:txBody>
        </p:sp>
        <p:sp>
          <p:nvSpPr>
            <p:cNvPr id="9" name="Freeform: Shape 8">
              <a:extLst>
                <a:ext uri="{FF2B5EF4-FFF2-40B4-BE49-F238E27FC236}">
                  <a16:creationId xmlns:a16="http://schemas.microsoft.com/office/drawing/2014/main" id="{C3354682-D4DE-798A-1E23-C2CCEE1A5EF0}"/>
                </a:ext>
              </a:extLst>
            </p:cNvPr>
            <p:cNvSpPr/>
            <p:nvPr/>
          </p:nvSpPr>
          <p:spPr>
            <a:xfrm rot="3700552">
              <a:off x="3716452" y="3346177"/>
              <a:ext cx="218690" cy="768791"/>
            </a:xfrm>
            <a:custGeom>
              <a:avLst/>
              <a:gdLst>
                <a:gd name="connsiteX0" fmla="*/ 0 w 218690"/>
                <a:gd name="connsiteY0" fmla="*/ 153758 h 768791"/>
                <a:gd name="connsiteX1" fmla="*/ 109345 w 218690"/>
                <a:gd name="connsiteY1" fmla="*/ 153758 h 768791"/>
                <a:gd name="connsiteX2" fmla="*/ 109345 w 218690"/>
                <a:gd name="connsiteY2" fmla="*/ 0 h 768791"/>
                <a:gd name="connsiteX3" fmla="*/ 218690 w 218690"/>
                <a:gd name="connsiteY3" fmla="*/ 384396 h 768791"/>
                <a:gd name="connsiteX4" fmla="*/ 109345 w 218690"/>
                <a:gd name="connsiteY4" fmla="*/ 768791 h 768791"/>
                <a:gd name="connsiteX5" fmla="*/ 109345 w 218690"/>
                <a:gd name="connsiteY5" fmla="*/ 615033 h 768791"/>
                <a:gd name="connsiteX6" fmla="*/ 0 w 218690"/>
                <a:gd name="connsiteY6" fmla="*/ 615033 h 768791"/>
                <a:gd name="connsiteX7" fmla="*/ 0 w 218690"/>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690" h="768791">
                  <a:moveTo>
                    <a:pt x="0" y="153758"/>
                  </a:moveTo>
                  <a:lnTo>
                    <a:pt x="109345" y="153758"/>
                  </a:lnTo>
                  <a:lnTo>
                    <a:pt x="109345" y="0"/>
                  </a:lnTo>
                  <a:lnTo>
                    <a:pt x="218690" y="384396"/>
                  </a:lnTo>
                  <a:lnTo>
                    <a:pt x="109345" y="768791"/>
                  </a:lnTo>
                  <a:lnTo>
                    <a:pt x="109345"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0" tIns="153757" rIns="65606"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11" name="Freeform: Shape 10">
              <a:extLst>
                <a:ext uri="{FF2B5EF4-FFF2-40B4-BE49-F238E27FC236}">
                  <a16:creationId xmlns:a16="http://schemas.microsoft.com/office/drawing/2014/main" id="{2F7642A5-4085-F155-4400-6C03044BA7A3}"/>
                </a:ext>
              </a:extLst>
            </p:cNvPr>
            <p:cNvSpPr/>
            <p:nvPr/>
          </p:nvSpPr>
          <p:spPr>
            <a:xfrm>
              <a:off x="3332457" y="3782278"/>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6">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Causes and the mechanism of formation </a:t>
              </a:r>
            </a:p>
          </p:txBody>
        </p:sp>
        <p:sp>
          <p:nvSpPr>
            <p:cNvPr id="12" name="Freeform: Shape 11">
              <a:extLst>
                <a:ext uri="{FF2B5EF4-FFF2-40B4-BE49-F238E27FC236}">
                  <a16:creationId xmlns:a16="http://schemas.microsoft.com/office/drawing/2014/main" id="{772318BB-C5BF-2F44-505E-AA59A0B04D8B}"/>
                </a:ext>
              </a:extLst>
            </p:cNvPr>
            <p:cNvSpPr/>
            <p:nvPr/>
          </p:nvSpPr>
          <p:spPr>
            <a:xfrm rot="16816416">
              <a:off x="2588905" y="3496659"/>
              <a:ext cx="182701" cy="768791"/>
            </a:xfrm>
            <a:custGeom>
              <a:avLst/>
              <a:gdLst>
                <a:gd name="connsiteX0" fmla="*/ 0 w 182701"/>
                <a:gd name="connsiteY0" fmla="*/ 153758 h 768791"/>
                <a:gd name="connsiteX1" fmla="*/ 91351 w 182701"/>
                <a:gd name="connsiteY1" fmla="*/ 153758 h 768791"/>
                <a:gd name="connsiteX2" fmla="*/ 91351 w 182701"/>
                <a:gd name="connsiteY2" fmla="*/ 0 h 768791"/>
                <a:gd name="connsiteX3" fmla="*/ 182701 w 182701"/>
                <a:gd name="connsiteY3" fmla="*/ 384396 h 768791"/>
                <a:gd name="connsiteX4" fmla="*/ 91351 w 182701"/>
                <a:gd name="connsiteY4" fmla="*/ 768791 h 768791"/>
                <a:gd name="connsiteX5" fmla="*/ 91351 w 182701"/>
                <a:gd name="connsiteY5" fmla="*/ 615033 h 768791"/>
                <a:gd name="connsiteX6" fmla="*/ 0 w 182701"/>
                <a:gd name="connsiteY6" fmla="*/ 615033 h 768791"/>
                <a:gd name="connsiteX7" fmla="*/ 0 w 182701"/>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701" h="768791">
                  <a:moveTo>
                    <a:pt x="182700" y="615033"/>
                  </a:moveTo>
                  <a:lnTo>
                    <a:pt x="91350" y="615033"/>
                  </a:lnTo>
                  <a:lnTo>
                    <a:pt x="91350" y="768791"/>
                  </a:lnTo>
                  <a:lnTo>
                    <a:pt x="1" y="384395"/>
                  </a:lnTo>
                  <a:lnTo>
                    <a:pt x="91350" y="0"/>
                  </a:lnTo>
                  <a:lnTo>
                    <a:pt x="91350" y="153758"/>
                  </a:lnTo>
                  <a:lnTo>
                    <a:pt x="182700" y="153758"/>
                  </a:lnTo>
                  <a:lnTo>
                    <a:pt x="182700" y="615033"/>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54809" tIns="153758" rIns="0" bIns="153757"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13" name="Freeform: Shape 12">
              <a:extLst>
                <a:ext uri="{FF2B5EF4-FFF2-40B4-BE49-F238E27FC236}">
                  <a16:creationId xmlns:a16="http://schemas.microsoft.com/office/drawing/2014/main" id="{C5C16533-CE9A-49F6-C53C-D5806B5E8550}"/>
                </a:ext>
              </a:extLst>
            </p:cNvPr>
            <p:cNvSpPr/>
            <p:nvPr/>
          </p:nvSpPr>
          <p:spPr>
            <a:xfrm>
              <a:off x="1316381" y="4037613"/>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rgbClr val="7030A0">
                <a:alpha val="47000"/>
              </a:srgb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Management and treatment </a:t>
              </a:r>
            </a:p>
          </p:txBody>
        </p:sp>
        <p:sp>
          <p:nvSpPr>
            <p:cNvPr id="5" name="Freeform: Shape 4">
              <a:extLst>
                <a:ext uri="{FF2B5EF4-FFF2-40B4-BE49-F238E27FC236}">
                  <a16:creationId xmlns:a16="http://schemas.microsoft.com/office/drawing/2014/main" id="{0D38EC82-9E1E-31BB-F072-0FFC753E1706}"/>
                </a:ext>
              </a:extLst>
            </p:cNvPr>
            <p:cNvSpPr/>
            <p:nvPr/>
          </p:nvSpPr>
          <p:spPr>
            <a:xfrm>
              <a:off x="5185585" y="547387"/>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2">
                <a:lumMod val="75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Definition of dental ankylosis</a:t>
              </a:r>
            </a:p>
          </p:txBody>
        </p:sp>
      </p:grpSp>
    </p:spTree>
    <p:extLst>
      <p:ext uri="{BB962C8B-B14F-4D97-AF65-F5344CB8AC3E}">
        <p14:creationId xmlns:p14="http://schemas.microsoft.com/office/powerpoint/2010/main" val="41882763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3758DAF-E8BC-F882-03D0-2950710E0F54}"/>
              </a:ext>
            </a:extLst>
          </p:cNvPr>
          <p:cNvSpPr/>
          <p:nvPr/>
        </p:nvSpPr>
        <p:spPr>
          <a:xfrm>
            <a:off x="4387437" y="634191"/>
            <a:ext cx="3417123" cy="2717931"/>
          </a:xfrm>
          <a:prstGeom prst="ellipse">
            <a:avLst/>
          </a:prstGeom>
          <a:blipFill>
            <a:blip r:embed="rId2"/>
            <a:srcRect/>
            <a:stretch>
              <a:fillRect t="-4498" b="-4498"/>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gradFill>
                <a:gsLst>
                  <a:gs pos="9000">
                    <a:schemeClr val="accent1">
                      <a:lumMod val="20000"/>
                      <a:lumOff val="80000"/>
                    </a:schemeClr>
                  </a:gs>
                  <a:gs pos="39000">
                    <a:srgbClr val="2F5597"/>
                  </a:gs>
                </a:gsLst>
                <a:lin ang="5400000" scaled="1"/>
              </a:gradFill>
              <a:latin typeface="Bodoni MT" panose="02070603080606020203" pitchFamily="18" charset="0"/>
            </a:endParaRPr>
          </a:p>
        </p:txBody>
      </p:sp>
      <p:sp>
        <p:nvSpPr>
          <p:cNvPr id="10" name="Block Arc 9">
            <a:extLst>
              <a:ext uri="{FF2B5EF4-FFF2-40B4-BE49-F238E27FC236}">
                <a16:creationId xmlns:a16="http://schemas.microsoft.com/office/drawing/2014/main" id="{50F5580D-B81B-F71F-F1AE-39D480D5800A}"/>
              </a:ext>
            </a:extLst>
          </p:cNvPr>
          <p:cNvSpPr/>
          <p:nvPr/>
        </p:nvSpPr>
        <p:spPr>
          <a:xfrm rot="10800000">
            <a:off x="3970019" y="164782"/>
            <a:ext cx="4215125" cy="3656748"/>
          </a:xfrm>
          <a:prstGeom prst="blockArc">
            <a:avLst>
              <a:gd name="adj1" fmla="val 10800000"/>
              <a:gd name="adj2" fmla="val 21479030"/>
              <a:gd name="adj3" fmla="val 281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2" name="Group 51">
            <a:extLst>
              <a:ext uri="{FF2B5EF4-FFF2-40B4-BE49-F238E27FC236}">
                <a16:creationId xmlns:a16="http://schemas.microsoft.com/office/drawing/2014/main" id="{A2F41DD8-9802-F45D-9C39-BBB10F6BA0A8}"/>
              </a:ext>
            </a:extLst>
          </p:cNvPr>
          <p:cNvGrpSpPr/>
          <p:nvPr/>
        </p:nvGrpSpPr>
        <p:grpSpPr>
          <a:xfrm>
            <a:off x="414953" y="1009028"/>
            <a:ext cx="3792614" cy="2169800"/>
            <a:chOff x="1064729" y="846208"/>
            <a:chExt cx="3142481" cy="1797851"/>
          </a:xfrm>
        </p:grpSpPr>
        <p:grpSp>
          <p:nvGrpSpPr>
            <p:cNvPr id="16" name="Group 15">
              <a:extLst>
                <a:ext uri="{FF2B5EF4-FFF2-40B4-BE49-F238E27FC236}">
                  <a16:creationId xmlns:a16="http://schemas.microsoft.com/office/drawing/2014/main" id="{C9563FFF-7A46-ABFC-AE51-AA88A6ACDEC2}"/>
                </a:ext>
              </a:extLst>
            </p:cNvPr>
            <p:cNvGrpSpPr/>
            <p:nvPr/>
          </p:nvGrpSpPr>
          <p:grpSpPr>
            <a:xfrm>
              <a:off x="3806495" y="1556584"/>
              <a:ext cx="400715" cy="377101"/>
              <a:chOff x="3806495" y="1556584"/>
              <a:chExt cx="400715" cy="377101"/>
            </a:xfrm>
          </p:grpSpPr>
          <p:sp>
            <p:nvSpPr>
              <p:cNvPr id="14" name="Oval 13">
                <a:extLst>
                  <a:ext uri="{FF2B5EF4-FFF2-40B4-BE49-F238E27FC236}">
                    <a16:creationId xmlns:a16="http://schemas.microsoft.com/office/drawing/2014/main" id="{577FFBBF-F745-5811-6A62-2A923956B1CE}"/>
                  </a:ext>
                </a:extLst>
              </p:cNvPr>
              <p:cNvSpPr/>
              <p:nvPr/>
            </p:nvSpPr>
            <p:spPr>
              <a:xfrm>
                <a:off x="3806495" y="1556584"/>
                <a:ext cx="400715" cy="37710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2E82FA-0CC9-A3AA-A354-15CF71F2AB1E}"/>
                  </a:ext>
                </a:extLst>
              </p:cNvPr>
              <p:cNvSpPr/>
              <p:nvPr/>
            </p:nvSpPr>
            <p:spPr>
              <a:xfrm>
                <a:off x="3852968" y="1614587"/>
                <a:ext cx="307768" cy="261094"/>
              </a:xfrm>
              <a:prstGeom prst="ellips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551C310-26DA-F705-CA6B-CD6CB7761FFF}"/>
                </a:ext>
              </a:extLst>
            </p:cNvPr>
            <p:cNvGrpSpPr/>
            <p:nvPr/>
          </p:nvGrpSpPr>
          <p:grpSpPr>
            <a:xfrm>
              <a:off x="1064729" y="846208"/>
              <a:ext cx="2579417" cy="1797851"/>
              <a:chOff x="773080" y="1001610"/>
              <a:chExt cx="2140073" cy="1652584"/>
            </a:xfrm>
          </p:grpSpPr>
          <p:grpSp>
            <p:nvGrpSpPr>
              <p:cNvPr id="13" name="Group 12">
                <a:extLst>
                  <a:ext uri="{FF2B5EF4-FFF2-40B4-BE49-F238E27FC236}">
                    <a16:creationId xmlns:a16="http://schemas.microsoft.com/office/drawing/2014/main" id="{9B6AB96D-9C8C-2443-2D28-A87043C3D6B2}"/>
                  </a:ext>
                </a:extLst>
              </p:cNvPr>
              <p:cNvGrpSpPr/>
              <p:nvPr/>
            </p:nvGrpSpPr>
            <p:grpSpPr>
              <a:xfrm>
                <a:off x="773080" y="1001610"/>
                <a:ext cx="2140073" cy="1652584"/>
                <a:chOff x="1610992" y="2788787"/>
                <a:chExt cx="2140073" cy="1652584"/>
              </a:xfrm>
              <a:solidFill>
                <a:srgbClr val="FFC000"/>
              </a:solidFill>
            </p:grpSpPr>
            <p:sp>
              <p:nvSpPr>
                <p:cNvPr id="11" name="Oval 10">
                  <a:extLst>
                    <a:ext uri="{FF2B5EF4-FFF2-40B4-BE49-F238E27FC236}">
                      <a16:creationId xmlns:a16="http://schemas.microsoft.com/office/drawing/2014/main" id="{839AF9EC-6AC6-C93B-68CE-2F822C14106B}"/>
                    </a:ext>
                  </a:extLst>
                </p:cNvPr>
                <p:cNvSpPr/>
                <p:nvPr/>
              </p:nvSpPr>
              <p:spPr>
                <a:xfrm>
                  <a:off x="1610992" y="2788787"/>
                  <a:ext cx="1814285" cy="165258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3DB9652A-62C9-4975-A791-3D740B7BFFD2}"/>
                    </a:ext>
                  </a:extLst>
                </p:cNvPr>
                <p:cNvSpPr/>
                <p:nvPr/>
              </p:nvSpPr>
              <p:spPr>
                <a:xfrm rot="5400000">
                  <a:off x="3362158" y="3414722"/>
                  <a:ext cx="377100" cy="40071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Oval 29">
                <a:extLst>
                  <a:ext uri="{FF2B5EF4-FFF2-40B4-BE49-F238E27FC236}">
                    <a16:creationId xmlns:a16="http://schemas.microsoft.com/office/drawing/2014/main" id="{8D5FB853-C884-3E77-DF65-A7859DCE27A0}"/>
                  </a:ext>
                </a:extLst>
              </p:cNvPr>
              <p:cNvSpPr/>
              <p:nvPr/>
            </p:nvSpPr>
            <p:spPr>
              <a:xfrm>
                <a:off x="887151" y="1097008"/>
                <a:ext cx="1571029" cy="1461784"/>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Affects the surrounding teeth</a:t>
                </a:r>
              </a:p>
            </p:txBody>
          </p:sp>
        </p:grpSp>
      </p:grpSp>
      <p:grpSp>
        <p:nvGrpSpPr>
          <p:cNvPr id="53" name="Group 52">
            <a:extLst>
              <a:ext uri="{FF2B5EF4-FFF2-40B4-BE49-F238E27FC236}">
                <a16:creationId xmlns:a16="http://schemas.microsoft.com/office/drawing/2014/main" id="{A104EE63-B129-77A1-EED3-74798B5011E9}"/>
              </a:ext>
            </a:extLst>
          </p:cNvPr>
          <p:cNvGrpSpPr/>
          <p:nvPr/>
        </p:nvGrpSpPr>
        <p:grpSpPr>
          <a:xfrm>
            <a:off x="838200" y="3019645"/>
            <a:ext cx="3949806" cy="2875699"/>
            <a:chOff x="1890636" y="2854391"/>
            <a:chExt cx="2897516" cy="2109568"/>
          </a:xfrm>
        </p:grpSpPr>
        <p:grpSp>
          <p:nvGrpSpPr>
            <p:cNvPr id="21" name="Group 20">
              <a:extLst>
                <a:ext uri="{FF2B5EF4-FFF2-40B4-BE49-F238E27FC236}">
                  <a16:creationId xmlns:a16="http://schemas.microsoft.com/office/drawing/2014/main" id="{84BF66F8-54AB-5352-91A6-D67C981144B5}"/>
                </a:ext>
              </a:extLst>
            </p:cNvPr>
            <p:cNvGrpSpPr/>
            <p:nvPr/>
          </p:nvGrpSpPr>
          <p:grpSpPr>
            <a:xfrm>
              <a:off x="4387437" y="2854391"/>
              <a:ext cx="400715" cy="377101"/>
              <a:chOff x="3806495" y="1556584"/>
              <a:chExt cx="400715" cy="377101"/>
            </a:xfrm>
          </p:grpSpPr>
          <p:sp>
            <p:nvSpPr>
              <p:cNvPr id="22" name="Oval 21">
                <a:extLst>
                  <a:ext uri="{FF2B5EF4-FFF2-40B4-BE49-F238E27FC236}">
                    <a16:creationId xmlns:a16="http://schemas.microsoft.com/office/drawing/2014/main" id="{808ABE59-F8F4-3BB0-1FF5-04BADAAEA889}"/>
                  </a:ext>
                </a:extLst>
              </p:cNvPr>
              <p:cNvSpPr/>
              <p:nvPr/>
            </p:nvSpPr>
            <p:spPr>
              <a:xfrm>
                <a:off x="3806495" y="1556584"/>
                <a:ext cx="400715" cy="377101"/>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F9918A-3255-787D-57D4-0EF156EFF226}"/>
                  </a:ext>
                </a:extLst>
              </p:cNvPr>
              <p:cNvSpPr/>
              <p:nvPr/>
            </p:nvSpPr>
            <p:spPr>
              <a:xfrm>
                <a:off x="3852968" y="1614587"/>
                <a:ext cx="307768" cy="261094"/>
              </a:xfrm>
              <a:prstGeom prst="ellipse">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51FE4374-BC0F-CC45-7689-1FEF9807246F}"/>
                </a:ext>
              </a:extLst>
            </p:cNvPr>
            <p:cNvGrpSpPr/>
            <p:nvPr/>
          </p:nvGrpSpPr>
          <p:grpSpPr>
            <a:xfrm rot="19600977">
              <a:off x="1890636" y="3166108"/>
              <a:ext cx="2579418" cy="1797851"/>
              <a:chOff x="773173" y="1001610"/>
              <a:chExt cx="2140074" cy="1652584"/>
            </a:xfrm>
          </p:grpSpPr>
          <p:grpSp>
            <p:nvGrpSpPr>
              <p:cNvPr id="33" name="Group 32">
                <a:extLst>
                  <a:ext uri="{FF2B5EF4-FFF2-40B4-BE49-F238E27FC236}">
                    <a16:creationId xmlns:a16="http://schemas.microsoft.com/office/drawing/2014/main" id="{5A266AC7-A28C-705C-37FC-796C34EF23AF}"/>
                  </a:ext>
                </a:extLst>
              </p:cNvPr>
              <p:cNvGrpSpPr/>
              <p:nvPr/>
            </p:nvGrpSpPr>
            <p:grpSpPr>
              <a:xfrm>
                <a:off x="773173" y="1001610"/>
                <a:ext cx="2140074" cy="1652584"/>
                <a:chOff x="1611085" y="2788787"/>
                <a:chExt cx="2140074" cy="1652584"/>
              </a:xfrm>
              <a:solidFill>
                <a:srgbClr val="FFC000"/>
              </a:solidFill>
            </p:grpSpPr>
            <p:sp>
              <p:nvSpPr>
                <p:cNvPr id="35" name="Oval 34">
                  <a:extLst>
                    <a:ext uri="{FF2B5EF4-FFF2-40B4-BE49-F238E27FC236}">
                      <a16:creationId xmlns:a16="http://schemas.microsoft.com/office/drawing/2014/main" id="{54B94A2C-EED6-ED38-BB54-11E6EA985A11}"/>
                    </a:ext>
                  </a:extLst>
                </p:cNvPr>
                <p:cNvSpPr/>
                <p:nvPr/>
              </p:nvSpPr>
              <p:spPr>
                <a:xfrm>
                  <a:off x="1611085" y="2788787"/>
                  <a:ext cx="1814285" cy="165258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Isosceles Triangle 35">
                  <a:extLst>
                    <a:ext uri="{FF2B5EF4-FFF2-40B4-BE49-F238E27FC236}">
                      <a16:creationId xmlns:a16="http://schemas.microsoft.com/office/drawing/2014/main" id="{1CF14F83-B992-927F-DD0F-4FD26B438C42}"/>
                    </a:ext>
                  </a:extLst>
                </p:cNvPr>
                <p:cNvSpPr/>
                <p:nvPr/>
              </p:nvSpPr>
              <p:spPr>
                <a:xfrm rot="5400000">
                  <a:off x="3362252" y="3414722"/>
                  <a:ext cx="377100" cy="4007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4" name="Oval 33">
                <a:extLst>
                  <a:ext uri="{FF2B5EF4-FFF2-40B4-BE49-F238E27FC236}">
                    <a16:creationId xmlns:a16="http://schemas.microsoft.com/office/drawing/2014/main" id="{EDFB1702-FB09-8881-A90A-7DF235BC8D53}"/>
                  </a:ext>
                </a:extLst>
              </p:cNvPr>
              <p:cNvSpPr/>
              <p:nvPr/>
            </p:nvSpPr>
            <p:spPr>
              <a:xfrm rot="1999023">
                <a:off x="1009354" y="1102564"/>
                <a:ext cx="1307660" cy="1391722"/>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Bodoni MT" panose="02070603080606020203" pitchFamily="18" charset="0"/>
                  </a:rPr>
                  <a:t>Complicate the eruption of succedaneous  </a:t>
                </a:r>
              </a:p>
            </p:txBody>
          </p:sp>
        </p:grpSp>
      </p:grpSp>
      <p:grpSp>
        <p:nvGrpSpPr>
          <p:cNvPr id="54" name="Group 53">
            <a:extLst>
              <a:ext uri="{FF2B5EF4-FFF2-40B4-BE49-F238E27FC236}">
                <a16:creationId xmlns:a16="http://schemas.microsoft.com/office/drawing/2014/main" id="{1826B917-7207-9A57-0148-2106AB7E8488}"/>
              </a:ext>
            </a:extLst>
          </p:cNvPr>
          <p:cNvGrpSpPr/>
          <p:nvPr/>
        </p:nvGrpSpPr>
        <p:grpSpPr>
          <a:xfrm>
            <a:off x="5178655" y="3594255"/>
            <a:ext cx="1797851" cy="3196082"/>
            <a:chOff x="5178654" y="3426429"/>
            <a:chExt cx="1797851" cy="3196082"/>
          </a:xfrm>
        </p:grpSpPr>
        <p:grpSp>
          <p:nvGrpSpPr>
            <p:cNvPr id="24" name="Group 23">
              <a:extLst>
                <a:ext uri="{FF2B5EF4-FFF2-40B4-BE49-F238E27FC236}">
                  <a16:creationId xmlns:a16="http://schemas.microsoft.com/office/drawing/2014/main" id="{867D8A7D-5E97-77CC-8F94-3D5E3E22BC8A}"/>
                </a:ext>
              </a:extLst>
            </p:cNvPr>
            <p:cNvGrpSpPr/>
            <p:nvPr/>
          </p:nvGrpSpPr>
          <p:grpSpPr>
            <a:xfrm>
              <a:off x="5877223" y="3426429"/>
              <a:ext cx="400715" cy="377101"/>
              <a:chOff x="3806495" y="1556584"/>
              <a:chExt cx="400715" cy="377101"/>
            </a:xfrm>
          </p:grpSpPr>
          <p:sp>
            <p:nvSpPr>
              <p:cNvPr id="25" name="Oval 24">
                <a:extLst>
                  <a:ext uri="{FF2B5EF4-FFF2-40B4-BE49-F238E27FC236}">
                    <a16:creationId xmlns:a16="http://schemas.microsoft.com/office/drawing/2014/main" id="{CB59F243-C955-932F-FE41-BF663818C9E2}"/>
                  </a:ext>
                </a:extLst>
              </p:cNvPr>
              <p:cNvSpPr/>
              <p:nvPr/>
            </p:nvSpPr>
            <p:spPr>
              <a:xfrm>
                <a:off x="3806495" y="1556584"/>
                <a:ext cx="400715" cy="377101"/>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4661704-1529-C8B3-F65F-8FF51168E01E}"/>
                  </a:ext>
                </a:extLst>
              </p:cNvPr>
              <p:cNvSpPr/>
              <p:nvPr/>
            </p:nvSpPr>
            <p:spPr>
              <a:xfrm>
                <a:off x="3852968" y="1614587"/>
                <a:ext cx="307768" cy="261094"/>
              </a:xfrm>
              <a:prstGeom prst="ellipse">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3AF2B844-72B4-BD9A-AA1C-0387678BC82B}"/>
                </a:ext>
              </a:extLst>
            </p:cNvPr>
            <p:cNvGrpSpPr/>
            <p:nvPr/>
          </p:nvGrpSpPr>
          <p:grpSpPr>
            <a:xfrm rot="16200000">
              <a:off x="4787871" y="4433876"/>
              <a:ext cx="2579418" cy="1797851"/>
              <a:chOff x="773173" y="1001610"/>
              <a:chExt cx="2140074" cy="1652584"/>
            </a:xfrm>
          </p:grpSpPr>
          <p:grpSp>
            <p:nvGrpSpPr>
              <p:cNvPr id="38" name="Group 37">
                <a:extLst>
                  <a:ext uri="{FF2B5EF4-FFF2-40B4-BE49-F238E27FC236}">
                    <a16:creationId xmlns:a16="http://schemas.microsoft.com/office/drawing/2014/main" id="{01DEDB87-3792-1DBF-5F79-9C2AB72A156D}"/>
                  </a:ext>
                </a:extLst>
              </p:cNvPr>
              <p:cNvGrpSpPr/>
              <p:nvPr/>
            </p:nvGrpSpPr>
            <p:grpSpPr>
              <a:xfrm>
                <a:off x="773173" y="1001610"/>
                <a:ext cx="2140074" cy="1652584"/>
                <a:chOff x="1611085" y="2788787"/>
                <a:chExt cx="2140074" cy="1652584"/>
              </a:xfrm>
              <a:solidFill>
                <a:srgbClr val="FFC000"/>
              </a:solidFill>
            </p:grpSpPr>
            <p:sp>
              <p:nvSpPr>
                <p:cNvPr id="40" name="Oval 39">
                  <a:extLst>
                    <a:ext uri="{FF2B5EF4-FFF2-40B4-BE49-F238E27FC236}">
                      <a16:creationId xmlns:a16="http://schemas.microsoft.com/office/drawing/2014/main" id="{139E7B68-A14F-E147-536D-378C574A77FB}"/>
                    </a:ext>
                  </a:extLst>
                </p:cNvPr>
                <p:cNvSpPr/>
                <p:nvPr/>
              </p:nvSpPr>
              <p:spPr>
                <a:xfrm>
                  <a:off x="1611085" y="2788787"/>
                  <a:ext cx="1814285" cy="16525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F16E23E2-CF24-6D92-52BC-71B41B9B940D}"/>
                    </a:ext>
                  </a:extLst>
                </p:cNvPr>
                <p:cNvSpPr/>
                <p:nvPr/>
              </p:nvSpPr>
              <p:spPr>
                <a:xfrm rot="5400000">
                  <a:off x="3362252" y="3414722"/>
                  <a:ext cx="377100" cy="4007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Oval 38">
                <a:extLst>
                  <a:ext uri="{FF2B5EF4-FFF2-40B4-BE49-F238E27FC236}">
                    <a16:creationId xmlns:a16="http://schemas.microsoft.com/office/drawing/2014/main" id="{0237DA46-A8DF-C21B-7B28-5B9C708EB78B}"/>
                  </a:ext>
                </a:extLst>
              </p:cNvPr>
              <p:cNvSpPr/>
              <p:nvPr/>
            </p:nvSpPr>
            <p:spPr>
              <a:xfrm rot="5400000">
                <a:off x="1026407" y="1154443"/>
                <a:ext cx="1307819" cy="1346917"/>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Submerged</a:t>
                </a:r>
                <a:endParaRPr lang="en-US" sz="1400" b="1" dirty="0">
                  <a:solidFill>
                    <a:schemeClr val="tx1"/>
                  </a:solidFill>
                  <a:latin typeface="Times New Roman" panose="02020603050405020304" pitchFamily="18" charset="0"/>
                  <a:cs typeface="Times New Roman" panose="02020603050405020304" pitchFamily="18" charset="0"/>
                </a:endParaRPr>
              </a:p>
            </p:txBody>
          </p:sp>
        </p:grpSp>
      </p:grpSp>
      <p:grpSp>
        <p:nvGrpSpPr>
          <p:cNvPr id="56" name="Group 55">
            <a:extLst>
              <a:ext uri="{FF2B5EF4-FFF2-40B4-BE49-F238E27FC236}">
                <a16:creationId xmlns:a16="http://schemas.microsoft.com/office/drawing/2014/main" id="{B7C13629-8909-4155-F03C-419121451C81}"/>
              </a:ext>
            </a:extLst>
          </p:cNvPr>
          <p:cNvGrpSpPr/>
          <p:nvPr/>
        </p:nvGrpSpPr>
        <p:grpSpPr>
          <a:xfrm>
            <a:off x="7923110" y="956140"/>
            <a:ext cx="3994630" cy="2288094"/>
            <a:chOff x="7930670" y="843772"/>
            <a:chExt cx="3138748" cy="1797851"/>
          </a:xfrm>
        </p:grpSpPr>
        <p:grpSp>
          <p:nvGrpSpPr>
            <p:cNvPr id="18" name="Group 17">
              <a:extLst>
                <a:ext uri="{FF2B5EF4-FFF2-40B4-BE49-F238E27FC236}">
                  <a16:creationId xmlns:a16="http://schemas.microsoft.com/office/drawing/2014/main" id="{B1C16836-BC29-E638-5F08-4C3F07E8F2DD}"/>
                </a:ext>
              </a:extLst>
            </p:cNvPr>
            <p:cNvGrpSpPr/>
            <p:nvPr/>
          </p:nvGrpSpPr>
          <p:grpSpPr>
            <a:xfrm>
              <a:off x="7930670" y="1556584"/>
              <a:ext cx="400715" cy="377101"/>
              <a:chOff x="3806495" y="1556584"/>
              <a:chExt cx="400715" cy="377101"/>
            </a:xfrm>
          </p:grpSpPr>
          <p:sp>
            <p:nvSpPr>
              <p:cNvPr id="19" name="Oval 18">
                <a:extLst>
                  <a:ext uri="{FF2B5EF4-FFF2-40B4-BE49-F238E27FC236}">
                    <a16:creationId xmlns:a16="http://schemas.microsoft.com/office/drawing/2014/main" id="{00C6180F-85A5-0250-0725-0DD3527DC587}"/>
                  </a:ext>
                </a:extLst>
              </p:cNvPr>
              <p:cNvSpPr/>
              <p:nvPr/>
            </p:nvSpPr>
            <p:spPr>
              <a:xfrm>
                <a:off x="3806495" y="1556584"/>
                <a:ext cx="400715" cy="377101"/>
              </a:xfrm>
              <a:prstGeom prst="ellipse">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B4CC63-1384-8D2B-6268-829473FA9BB6}"/>
                  </a:ext>
                </a:extLst>
              </p:cNvPr>
              <p:cNvSpPr/>
              <p:nvPr/>
            </p:nvSpPr>
            <p:spPr>
              <a:xfrm>
                <a:off x="3852968" y="1614587"/>
                <a:ext cx="307768" cy="261094"/>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596C376F-8AAC-50F6-8147-8C2426C6035A}"/>
                </a:ext>
              </a:extLst>
            </p:cNvPr>
            <p:cNvGrpSpPr/>
            <p:nvPr/>
          </p:nvGrpSpPr>
          <p:grpSpPr>
            <a:xfrm rot="10800000">
              <a:off x="8490000" y="843772"/>
              <a:ext cx="2579418" cy="1797851"/>
              <a:chOff x="773173" y="1001610"/>
              <a:chExt cx="2140074" cy="1652584"/>
            </a:xfrm>
          </p:grpSpPr>
          <p:grpSp>
            <p:nvGrpSpPr>
              <p:cNvPr id="43" name="Group 42">
                <a:extLst>
                  <a:ext uri="{FF2B5EF4-FFF2-40B4-BE49-F238E27FC236}">
                    <a16:creationId xmlns:a16="http://schemas.microsoft.com/office/drawing/2014/main" id="{27FA9BBA-6B42-701D-21B6-0D2641602273}"/>
                  </a:ext>
                </a:extLst>
              </p:cNvPr>
              <p:cNvGrpSpPr/>
              <p:nvPr/>
            </p:nvGrpSpPr>
            <p:grpSpPr>
              <a:xfrm>
                <a:off x="773173" y="1001610"/>
                <a:ext cx="2140074" cy="1652584"/>
                <a:chOff x="1611085" y="2788787"/>
                <a:chExt cx="2140074" cy="1652584"/>
              </a:xfrm>
              <a:solidFill>
                <a:srgbClr val="FFC000"/>
              </a:solidFill>
            </p:grpSpPr>
            <p:sp>
              <p:nvSpPr>
                <p:cNvPr id="45" name="Oval 44">
                  <a:extLst>
                    <a:ext uri="{FF2B5EF4-FFF2-40B4-BE49-F238E27FC236}">
                      <a16:creationId xmlns:a16="http://schemas.microsoft.com/office/drawing/2014/main" id="{2DC1A740-7BF7-331E-7E5A-1F8FF5D632E8}"/>
                    </a:ext>
                  </a:extLst>
                </p:cNvPr>
                <p:cNvSpPr/>
                <p:nvPr/>
              </p:nvSpPr>
              <p:spPr>
                <a:xfrm>
                  <a:off x="1611085" y="2788787"/>
                  <a:ext cx="1814285" cy="165258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87E610AF-217E-BD56-DD34-4E672EEAB510}"/>
                    </a:ext>
                  </a:extLst>
                </p:cNvPr>
                <p:cNvSpPr/>
                <p:nvPr/>
              </p:nvSpPr>
              <p:spPr>
                <a:xfrm rot="5400000">
                  <a:off x="3362252" y="3414722"/>
                  <a:ext cx="377100" cy="400715"/>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Oval 43">
                <a:extLst>
                  <a:ext uri="{FF2B5EF4-FFF2-40B4-BE49-F238E27FC236}">
                    <a16:creationId xmlns:a16="http://schemas.microsoft.com/office/drawing/2014/main" id="{851CB76F-DF3B-353D-A889-213953347DC4}"/>
                  </a:ext>
                </a:extLst>
              </p:cNvPr>
              <p:cNvSpPr/>
              <p:nvPr/>
            </p:nvSpPr>
            <p:spPr>
              <a:xfrm rot="10800000">
                <a:off x="997330" y="1190172"/>
                <a:ext cx="1365969" cy="1270984"/>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Bodoni MT" panose="02070603080606020203" pitchFamily="18" charset="0"/>
                  </a:rPr>
                  <a:t>Dental asymmetry and midline deviation and malocclusion.</a:t>
                </a:r>
              </a:p>
            </p:txBody>
          </p:sp>
        </p:grpSp>
      </p:grpSp>
      <p:grpSp>
        <p:nvGrpSpPr>
          <p:cNvPr id="55" name="Group 54">
            <a:extLst>
              <a:ext uri="{FF2B5EF4-FFF2-40B4-BE49-F238E27FC236}">
                <a16:creationId xmlns:a16="http://schemas.microsoft.com/office/drawing/2014/main" id="{15E6043E-CF00-6401-E10D-49FCAFDA2468}"/>
              </a:ext>
            </a:extLst>
          </p:cNvPr>
          <p:cNvGrpSpPr/>
          <p:nvPr/>
        </p:nvGrpSpPr>
        <p:grpSpPr>
          <a:xfrm>
            <a:off x="7291042" y="2983160"/>
            <a:ext cx="3718720" cy="3106869"/>
            <a:chOff x="7393780" y="2854391"/>
            <a:chExt cx="2654094" cy="2217409"/>
          </a:xfrm>
        </p:grpSpPr>
        <p:grpSp>
          <p:nvGrpSpPr>
            <p:cNvPr id="27" name="Group 26">
              <a:extLst>
                <a:ext uri="{FF2B5EF4-FFF2-40B4-BE49-F238E27FC236}">
                  <a16:creationId xmlns:a16="http://schemas.microsoft.com/office/drawing/2014/main" id="{FFFCC62D-F1C9-A61B-D2A0-519D87C62D47}"/>
                </a:ext>
              </a:extLst>
            </p:cNvPr>
            <p:cNvGrpSpPr/>
            <p:nvPr/>
          </p:nvGrpSpPr>
          <p:grpSpPr>
            <a:xfrm>
              <a:off x="7393780" y="2854391"/>
              <a:ext cx="400715" cy="377101"/>
              <a:chOff x="3806495" y="1556584"/>
              <a:chExt cx="400715" cy="377101"/>
            </a:xfrm>
          </p:grpSpPr>
          <p:sp>
            <p:nvSpPr>
              <p:cNvPr id="28" name="Oval 27">
                <a:extLst>
                  <a:ext uri="{FF2B5EF4-FFF2-40B4-BE49-F238E27FC236}">
                    <a16:creationId xmlns:a16="http://schemas.microsoft.com/office/drawing/2014/main" id="{4FACFBB0-A4EF-E4EE-8894-EC8CD1A1A61A}"/>
                  </a:ext>
                </a:extLst>
              </p:cNvPr>
              <p:cNvSpPr/>
              <p:nvPr/>
            </p:nvSpPr>
            <p:spPr>
              <a:xfrm>
                <a:off x="3806495" y="1556584"/>
                <a:ext cx="400715" cy="377101"/>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8440A46-DC76-6594-AF47-CBC928D668C2}"/>
                  </a:ext>
                </a:extLst>
              </p:cNvPr>
              <p:cNvSpPr/>
              <p:nvPr/>
            </p:nvSpPr>
            <p:spPr>
              <a:xfrm>
                <a:off x="3852968" y="1614587"/>
                <a:ext cx="307768" cy="261094"/>
              </a:xfrm>
              <a:prstGeom prst="ellipse">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1936B1A5-A2D2-E9B3-6B85-7F6D8D7A4171}"/>
                </a:ext>
              </a:extLst>
            </p:cNvPr>
            <p:cNvGrpSpPr/>
            <p:nvPr/>
          </p:nvGrpSpPr>
          <p:grpSpPr>
            <a:xfrm rot="13340455">
              <a:off x="7468456" y="3273949"/>
              <a:ext cx="2579418" cy="1797851"/>
              <a:chOff x="773173" y="1001610"/>
              <a:chExt cx="2140074" cy="1652584"/>
            </a:xfrm>
          </p:grpSpPr>
          <p:grpSp>
            <p:nvGrpSpPr>
              <p:cNvPr id="48" name="Group 47">
                <a:extLst>
                  <a:ext uri="{FF2B5EF4-FFF2-40B4-BE49-F238E27FC236}">
                    <a16:creationId xmlns:a16="http://schemas.microsoft.com/office/drawing/2014/main" id="{E58BF699-B661-B1BF-AC85-A24E6CA4C249}"/>
                  </a:ext>
                </a:extLst>
              </p:cNvPr>
              <p:cNvGrpSpPr/>
              <p:nvPr/>
            </p:nvGrpSpPr>
            <p:grpSpPr>
              <a:xfrm>
                <a:off x="773173" y="1001610"/>
                <a:ext cx="2140074" cy="1652584"/>
                <a:chOff x="1611085" y="2788787"/>
                <a:chExt cx="2140074" cy="1652584"/>
              </a:xfrm>
              <a:solidFill>
                <a:srgbClr val="FFC000"/>
              </a:solidFill>
            </p:grpSpPr>
            <p:sp>
              <p:nvSpPr>
                <p:cNvPr id="50" name="Oval 49">
                  <a:extLst>
                    <a:ext uri="{FF2B5EF4-FFF2-40B4-BE49-F238E27FC236}">
                      <a16:creationId xmlns:a16="http://schemas.microsoft.com/office/drawing/2014/main" id="{C616F278-89B0-9C10-F2CD-76F2E5E9D285}"/>
                    </a:ext>
                  </a:extLst>
                </p:cNvPr>
                <p:cNvSpPr/>
                <p:nvPr/>
              </p:nvSpPr>
              <p:spPr>
                <a:xfrm>
                  <a:off x="1611085" y="2788787"/>
                  <a:ext cx="1814285" cy="16525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CE5DFFC1-AE49-259C-A198-705D7A5C01A0}"/>
                    </a:ext>
                  </a:extLst>
                </p:cNvPr>
                <p:cNvSpPr/>
                <p:nvPr/>
              </p:nvSpPr>
              <p:spPr>
                <a:xfrm rot="5400000">
                  <a:off x="3362252" y="3414722"/>
                  <a:ext cx="377100" cy="400715"/>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Oval 48">
                <a:extLst>
                  <a:ext uri="{FF2B5EF4-FFF2-40B4-BE49-F238E27FC236}">
                    <a16:creationId xmlns:a16="http://schemas.microsoft.com/office/drawing/2014/main" id="{543F1E12-6B04-FC5B-CEC7-D692D149C9E7}"/>
                  </a:ext>
                </a:extLst>
              </p:cNvPr>
              <p:cNvSpPr/>
              <p:nvPr/>
            </p:nvSpPr>
            <p:spPr>
              <a:xfrm rot="8259545">
                <a:off x="1033618" y="1156257"/>
                <a:ext cx="1293397" cy="134329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Caries and periodontal disease </a:t>
                </a:r>
              </a:p>
            </p:txBody>
          </p:sp>
        </p:grpSp>
      </p:grpSp>
      <p:sp>
        <p:nvSpPr>
          <p:cNvPr id="3" name="TextBox 2">
            <a:extLst>
              <a:ext uri="{FF2B5EF4-FFF2-40B4-BE49-F238E27FC236}">
                <a16:creationId xmlns:a16="http://schemas.microsoft.com/office/drawing/2014/main" id="{6176B71B-B9FB-199D-AD6C-4A7C74D1AA77}"/>
              </a:ext>
            </a:extLst>
          </p:cNvPr>
          <p:cNvSpPr txBox="1"/>
          <p:nvPr/>
        </p:nvSpPr>
        <p:spPr>
          <a:xfrm>
            <a:off x="4913829" y="84200"/>
            <a:ext cx="2447722" cy="523220"/>
          </a:xfrm>
          <a:prstGeom prst="rect">
            <a:avLst/>
          </a:prstGeom>
          <a:noFill/>
        </p:spPr>
        <p:txBody>
          <a:bodyPr wrap="square">
            <a:spAutoFit/>
          </a:bodyPr>
          <a:lstStyle/>
          <a:p>
            <a:r>
              <a:rPr lang="en-US" sz="2800" dirty="0">
                <a:gradFill>
                  <a:gsLst>
                    <a:gs pos="9000">
                      <a:schemeClr val="accent1">
                        <a:lumMod val="20000"/>
                        <a:lumOff val="80000"/>
                      </a:schemeClr>
                    </a:gs>
                    <a:gs pos="39000">
                      <a:srgbClr val="2F5597"/>
                    </a:gs>
                  </a:gsLst>
                  <a:lin ang="5400000" scaled="1"/>
                </a:gradFill>
                <a:latin typeface="Impact" panose="020B0806030902050204" pitchFamily="34" charset="0"/>
              </a:rPr>
              <a:t>Consequences</a:t>
            </a:r>
            <a:endParaRPr lang="en-US" sz="2800" dirty="0"/>
          </a:p>
        </p:txBody>
      </p:sp>
      <p:sp>
        <p:nvSpPr>
          <p:cNvPr id="2" name="Oval 1">
            <a:extLst>
              <a:ext uri="{FF2B5EF4-FFF2-40B4-BE49-F238E27FC236}">
                <a16:creationId xmlns:a16="http://schemas.microsoft.com/office/drawing/2014/main" id="{BC24C37A-8030-204B-6104-B2A27BE307B3}"/>
              </a:ext>
            </a:extLst>
          </p:cNvPr>
          <p:cNvSpPr/>
          <p:nvPr/>
        </p:nvSpPr>
        <p:spPr>
          <a:xfrm>
            <a:off x="4539837" y="8284671"/>
            <a:ext cx="3417123" cy="2717931"/>
          </a:xfrm>
          <a:prstGeom prst="ellipse">
            <a:avLst/>
          </a:prstGeom>
          <a:blipFill>
            <a:blip r:embed="rId3">
              <a:extLst>
                <a:ext uri="{28A0092B-C50C-407E-A947-70E740481C1C}">
                  <a14:useLocalDpi xmlns:a14="http://schemas.microsoft.com/office/drawing/2010/main" val="0"/>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gradFill>
                <a:gsLst>
                  <a:gs pos="9000">
                    <a:schemeClr val="accent1">
                      <a:lumMod val="20000"/>
                      <a:lumOff val="80000"/>
                    </a:schemeClr>
                  </a:gs>
                  <a:gs pos="39000">
                    <a:srgbClr val="2F5597"/>
                  </a:gs>
                </a:gsLst>
                <a:lin ang="5400000" scaled="1"/>
              </a:gradFill>
              <a:latin typeface="Bodoni MT" panose="02070603080606020203" pitchFamily="18" charset="0"/>
            </a:endParaRPr>
          </a:p>
        </p:txBody>
      </p:sp>
    </p:spTree>
    <p:extLst>
      <p:ext uri="{BB962C8B-B14F-4D97-AF65-F5344CB8AC3E}">
        <p14:creationId xmlns:p14="http://schemas.microsoft.com/office/powerpoint/2010/main" val="34451173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50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100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nodeType="withEffect">
                                  <p:stCondLst>
                                    <p:cond delay="150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nodeType="withEffect">
                                  <p:stCondLst>
                                    <p:cond delay="200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3758DAF-E8BC-F882-03D0-2950710E0F54}"/>
              </a:ext>
            </a:extLst>
          </p:cNvPr>
          <p:cNvSpPr/>
          <p:nvPr/>
        </p:nvSpPr>
        <p:spPr>
          <a:xfrm>
            <a:off x="4259512" y="634189"/>
            <a:ext cx="3417123" cy="2717931"/>
          </a:xfrm>
          <a:prstGeom prst="ellipse">
            <a:avLst/>
          </a:prstGeom>
          <a:blipFill>
            <a:blip r:embed="rId2">
              <a:extLst>
                <a:ext uri="{28A0092B-C50C-407E-A947-70E740481C1C}">
                  <a14:useLocalDpi xmlns:a14="http://schemas.microsoft.com/office/drawing/2010/main" val="0"/>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gradFill>
                <a:gsLst>
                  <a:gs pos="9000">
                    <a:schemeClr val="accent1">
                      <a:lumMod val="20000"/>
                      <a:lumOff val="80000"/>
                    </a:schemeClr>
                  </a:gs>
                  <a:gs pos="39000">
                    <a:srgbClr val="2F5597"/>
                  </a:gs>
                </a:gsLst>
                <a:lin ang="5400000" scaled="1"/>
              </a:gradFill>
              <a:latin typeface="Bodoni MT" panose="02070603080606020203" pitchFamily="18" charset="0"/>
            </a:endParaRPr>
          </a:p>
        </p:txBody>
      </p:sp>
      <p:sp>
        <p:nvSpPr>
          <p:cNvPr id="10" name="Block Arc 9">
            <a:extLst>
              <a:ext uri="{FF2B5EF4-FFF2-40B4-BE49-F238E27FC236}">
                <a16:creationId xmlns:a16="http://schemas.microsoft.com/office/drawing/2014/main" id="{50F5580D-B81B-F71F-F1AE-39D480D5800A}"/>
              </a:ext>
            </a:extLst>
          </p:cNvPr>
          <p:cNvSpPr/>
          <p:nvPr/>
        </p:nvSpPr>
        <p:spPr>
          <a:xfrm rot="10800000">
            <a:off x="3970019" y="164782"/>
            <a:ext cx="4215125" cy="3656748"/>
          </a:xfrm>
          <a:prstGeom prst="blockArc">
            <a:avLst>
              <a:gd name="adj1" fmla="val 10800000"/>
              <a:gd name="adj2" fmla="val 21479030"/>
              <a:gd name="adj3" fmla="val 281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2" name="Group 51">
            <a:extLst>
              <a:ext uri="{FF2B5EF4-FFF2-40B4-BE49-F238E27FC236}">
                <a16:creationId xmlns:a16="http://schemas.microsoft.com/office/drawing/2014/main" id="{A2F41DD8-9802-F45D-9C39-BBB10F6BA0A8}"/>
              </a:ext>
            </a:extLst>
          </p:cNvPr>
          <p:cNvGrpSpPr/>
          <p:nvPr/>
        </p:nvGrpSpPr>
        <p:grpSpPr>
          <a:xfrm>
            <a:off x="414953" y="1009028"/>
            <a:ext cx="3792614" cy="2169800"/>
            <a:chOff x="1064729" y="846208"/>
            <a:chExt cx="3142481" cy="1797851"/>
          </a:xfrm>
        </p:grpSpPr>
        <p:grpSp>
          <p:nvGrpSpPr>
            <p:cNvPr id="16" name="Group 15">
              <a:extLst>
                <a:ext uri="{FF2B5EF4-FFF2-40B4-BE49-F238E27FC236}">
                  <a16:creationId xmlns:a16="http://schemas.microsoft.com/office/drawing/2014/main" id="{C9563FFF-7A46-ABFC-AE51-AA88A6ACDEC2}"/>
                </a:ext>
              </a:extLst>
            </p:cNvPr>
            <p:cNvGrpSpPr/>
            <p:nvPr/>
          </p:nvGrpSpPr>
          <p:grpSpPr>
            <a:xfrm>
              <a:off x="3806495" y="1556584"/>
              <a:ext cx="400715" cy="377101"/>
              <a:chOff x="3806495" y="1556584"/>
              <a:chExt cx="400715" cy="377101"/>
            </a:xfrm>
          </p:grpSpPr>
          <p:sp>
            <p:nvSpPr>
              <p:cNvPr id="14" name="Oval 13">
                <a:extLst>
                  <a:ext uri="{FF2B5EF4-FFF2-40B4-BE49-F238E27FC236}">
                    <a16:creationId xmlns:a16="http://schemas.microsoft.com/office/drawing/2014/main" id="{577FFBBF-F745-5811-6A62-2A923956B1CE}"/>
                  </a:ext>
                </a:extLst>
              </p:cNvPr>
              <p:cNvSpPr/>
              <p:nvPr/>
            </p:nvSpPr>
            <p:spPr>
              <a:xfrm>
                <a:off x="3806495" y="1556584"/>
                <a:ext cx="400715" cy="377101"/>
              </a:xfrm>
              <a:prstGeom prst="ellipse">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2E82FA-0CC9-A3AA-A354-15CF71F2AB1E}"/>
                  </a:ext>
                </a:extLst>
              </p:cNvPr>
              <p:cNvSpPr/>
              <p:nvPr/>
            </p:nvSpPr>
            <p:spPr>
              <a:xfrm>
                <a:off x="3852968" y="1614587"/>
                <a:ext cx="307768" cy="261094"/>
              </a:xfrm>
              <a:prstGeom prst="ellipse">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551C310-26DA-F705-CA6B-CD6CB7761FFF}"/>
                </a:ext>
              </a:extLst>
            </p:cNvPr>
            <p:cNvGrpSpPr/>
            <p:nvPr/>
          </p:nvGrpSpPr>
          <p:grpSpPr>
            <a:xfrm>
              <a:off x="1064729" y="846208"/>
              <a:ext cx="2579417" cy="1797851"/>
              <a:chOff x="773080" y="1001610"/>
              <a:chExt cx="2140073" cy="1652584"/>
            </a:xfrm>
          </p:grpSpPr>
          <p:grpSp>
            <p:nvGrpSpPr>
              <p:cNvPr id="13" name="Group 12">
                <a:extLst>
                  <a:ext uri="{FF2B5EF4-FFF2-40B4-BE49-F238E27FC236}">
                    <a16:creationId xmlns:a16="http://schemas.microsoft.com/office/drawing/2014/main" id="{9B6AB96D-9C8C-2443-2D28-A87043C3D6B2}"/>
                  </a:ext>
                </a:extLst>
              </p:cNvPr>
              <p:cNvGrpSpPr/>
              <p:nvPr/>
            </p:nvGrpSpPr>
            <p:grpSpPr>
              <a:xfrm>
                <a:off x="773080" y="1001610"/>
                <a:ext cx="2140073" cy="1652584"/>
                <a:chOff x="1610992" y="2788787"/>
                <a:chExt cx="2140073" cy="1652584"/>
              </a:xfrm>
              <a:solidFill>
                <a:srgbClr val="FFC000"/>
              </a:solidFill>
            </p:grpSpPr>
            <p:sp>
              <p:nvSpPr>
                <p:cNvPr id="11" name="Oval 10">
                  <a:extLst>
                    <a:ext uri="{FF2B5EF4-FFF2-40B4-BE49-F238E27FC236}">
                      <a16:creationId xmlns:a16="http://schemas.microsoft.com/office/drawing/2014/main" id="{839AF9EC-6AC6-C93B-68CE-2F822C14106B}"/>
                    </a:ext>
                  </a:extLst>
                </p:cNvPr>
                <p:cNvSpPr/>
                <p:nvPr/>
              </p:nvSpPr>
              <p:spPr>
                <a:xfrm>
                  <a:off x="1610992" y="2788787"/>
                  <a:ext cx="1814285" cy="165258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3DB9652A-62C9-4975-A791-3D740B7BFFD2}"/>
                    </a:ext>
                  </a:extLst>
                </p:cNvPr>
                <p:cNvSpPr/>
                <p:nvPr/>
              </p:nvSpPr>
              <p:spPr>
                <a:xfrm rot="5400000">
                  <a:off x="3362158" y="3414722"/>
                  <a:ext cx="377100" cy="40071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Oval 29">
                <a:extLst>
                  <a:ext uri="{FF2B5EF4-FFF2-40B4-BE49-F238E27FC236}">
                    <a16:creationId xmlns:a16="http://schemas.microsoft.com/office/drawing/2014/main" id="{8D5FB853-C884-3E77-DF65-A7859DCE27A0}"/>
                  </a:ext>
                </a:extLst>
              </p:cNvPr>
              <p:cNvSpPr/>
              <p:nvPr/>
            </p:nvSpPr>
            <p:spPr>
              <a:xfrm>
                <a:off x="887151" y="1097008"/>
                <a:ext cx="1571029" cy="1461784"/>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Affects the surrounding teeth</a:t>
                </a:r>
              </a:p>
            </p:txBody>
          </p:sp>
        </p:grpSp>
      </p:grpSp>
      <p:grpSp>
        <p:nvGrpSpPr>
          <p:cNvPr id="53" name="Group 52">
            <a:extLst>
              <a:ext uri="{FF2B5EF4-FFF2-40B4-BE49-F238E27FC236}">
                <a16:creationId xmlns:a16="http://schemas.microsoft.com/office/drawing/2014/main" id="{A104EE63-B129-77A1-EED3-74798B5011E9}"/>
              </a:ext>
            </a:extLst>
          </p:cNvPr>
          <p:cNvGrpSpPr/>
          <p:nvPr/>
        </p:nvGrpSpPr>
        <p:grpSpPr>
          <a:xfrm>
            <a:off x="838200" y="3019645"/>
            <a:ext cx="3949806" cy="2875699"/>
            <a:chOff x="1890636" y="2854391"/>
            <a:chExt cx="2897516" cy="2109568"/>
          </a:xfrm>
        </p:grpSpPr>
        <p:grpSp>
          <p:nvGrpSpPr>
            <p:cNvPr id="21" name="Group 20">
              <a:extLst>
                <a:ext uri="{FF2B5EF4-FFF2-40B4-BE49-F238E27FC236}">
                  <a16:creationId xmlns:a16="http://schemas.microsoft.com/office/drawing/2014/main" id="{84BF66F8-54AB-5352-91A6-D67C981144B5}"/>
                </a:ext>
              </a:extLst>
            </p:cNvPr>
            <p:cNvGrpSpPr/>
            <p:nvPr/>
          </p:nvGrpSpPr>
          <p:grpSpPr>
            <a:xfrm>
              <a:off x="4387437" y="2854391"/>
              <a:ext cx="400715" cy="377101"/>
              <a:chOff x="3806495" y="1556584"/>
              <a:chExt cx="400715" cy="377101"/>
            </a:xfrm>
          </p:grpSpPr>
          <p:sp>
            <p:nvSpPr>
              <p:cNvPr id="22" name="Oval 21">
                <a:extLst>
                  <a:ext uri="{FF2B5EF4-FFF2-40B4-BE49-F238E27FC236}">
                    <a16:creationId xmlns:a16="http://schemas.microsoft.com/office/drawing/2014/main" id="{808ABE59-F8F4-3BB0-1FF5-04BADAAEA889}"/>
                  </a:ext>
                </a:extLst>
              </p:cNvPr>
              <p:cNvSpPr/>
              <p:nvPr/>
            </p:nvSpPr>
            <p:spPr>
              <a:xfrm>
                <a:off x="3806495" y="1556584"/>
                <a:ext cx="400715" cy="377101"/>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F9918A-3255-787D-57D4-0EF156EFF226}"/>
                  </a:ext>
                </a:extLst>
              </p:cNvPr>
              <p:cNvSpPr/>
              <p:nvPr/>
            </p:nvSpPr>
            <p:spPr>
              <a:xfrm>
                <a:off x="3852968" y="1614587"/>
                <a:ext cx="307768" cy="261094"/>
              </a:xfrm>
              <a:prstGeom prst="ellipse">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51FE4374-BC0F-CC45-7689-1FEF9807246F}"/>
                </a:ext>
              </a:extLst>
            </p:cNvPr>
            <p:cNvGrpSpPr/>
            <p:nvPr/>
          </p:nvGrpSpPr>
          <p:grpSpPr>
            <a:xfrm rot="19600977">
              <a:off x="1890636" y="3166108"/>
              <a:ext cx="2579418" cy="1797851"/>
              <a:chOff x="773173" y="1001610"/>
              <a:chExt cx="2140074" cy="1652584"/>
            </a:xfrm>
          </p:grpSpPr>
          <p:grpSp>
            <p:nvGrpSpPr>
              <p:cNvPr id="33" name="Group 32">
                <a:extLst>
                  <a:ext uri="{FF2B5EF4-FFF2-40B4-BE49-F238E27FC236}">
                    <a16:creationId xmlns:a16="http://schemas.microsoft.com/office/drawing/2014/main" id="{5A266AC7-A28C-705C-37FC-796C34EF23AF}"/>
                  </a:ext>
                </a:extLst>
              </p:cNvPr>
              <p:cNvGrpSpPr/>
              <p:nvPr/>
            </p:nvGrpSpPr>
            <p:grpSpPr>
              <a:xfrm>
                <a:off x="773173" y="1001610"/>
                <a:ext cx="2140074" cy="1652584"/>
                <a:chOff x="1611085" y="2788787"/>
                <a:chExt cx="2140074" cy="1652584"/>
              </a:xfrm>
              <a:solidFill>
                <a:srgbClr val="FFC000"/>
              </a:solidFill>
            </p:grpSpPr>
            <p:sp>
              <p:nvSpPr>
                <p:cNvPr id="35" name="Oval 34">
                  <a:extLst>
                    <a:ext uri="{FF2B5EF4-FFF2-40B4-BE49-F238E27FC236}">
                      <a16:creationId xmlns:a16="http://schemas.microsoft.com/office/drawing/2014/main" id="{54B94A2C-EED6-ED38-BB54-11E6EA985A11}"/>
                    </a:ext>
                  </a:extLst>
                </p:cNvPr>
                <p:cNvSpPr/>
                <p:nvPr/>
              </p:nvSpPr>
              <p:spPr>
                <a:xfrm>
                  <a:off x="1611085" y="2788787"/>
                  <a:ext cx="1814285" cy="165258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Isosceles Triangle 35">
                  <a:extLst>
                    <a:ext uri="{FF2B5EF4-FFF2-40B4-BE49-F238E27FC236}">
                      <a16:creationId xmlns:a16="http://schemas.microsoft.com/office/drawing/2014/main" id="{1CF14F83-B992-927F-DD0F-4FD26B438C42}"/>
                    </a:ext>
                  </a:extLst>
                </p:cNvPr>
                <p:cNvSpPr/>
                <p:nvPr/>
              </p:nvSpPr>
              <p:spPr>
                <a:xfrm rot="5400000">
                  <a:off x="3362252" y="3414722"/>
                  <a:ext cx="377100" cy="4007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4" name="Oval 33">
                <a:extLst>
                  <a:ext uri="{FF2B5EF4-FFF2-40B4-BE49-F238E27FC236}">
                    <a16:creationId xmlns:a16="http://schemas.microsoft.com/office/drawing/2014/main" id="{EDFB1702-FB09-8881-A90A-7DF235BC8D53}"/>
                  </a:ext>
                </a:extLst>
              </p:cNvPr>
              <p:cNvSpPr/>
              <p:nvPr/>
            </p:nvSpPr>
            <p:spPr>
              <a:xfrm rot="1999023">
                <a:off x="1009354" y="1102564"/>
                <a:ext cx="1307660" cy="1391722"/>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Bodoni MT" panose="02070603080606020203" pitchFamily="18" charset="0"/>
                  </a:rPr>
                  <a:t>Complicate the eruption of succedaneous  </a:t>
                </a:r>
              </a:p>
            </p:txBody>
          </p:sp>
        </p:grpSp>
      </p:grpSp>
      <p:grpSp>
        <p:nvGrpSpPr>
          <p:cNvPr id="54" name="Group 53">
            <a:extLst>
              <a:ext uri="{FF2B5EF4-FFF2-40B4-BE49-F238E27FC236}">
                <a16:creationId xmlns:a16="http://schemas.microsoft.com/office/drawing/2014/main" id="{1826B917-7207-9A57-0148-2106AB7E8488}"/>
              </a:ext>
            </a:extLst>
          </p:cNvPr>
          <p:cNvGrpSpPr/>
          <p:nvPr/>
        </p:nvGrpSpPr>
        <p:grpSpPr>
          <a:xfrm>
            <a:off x="5178655" y="3594255"/>
            <a:ext cx="1797851" cy="3196082"/>
            <a:chOff x="5178654" y="3426429"/>
            <a:chExt cx="1797851" cy="3196082"/>
          </a:xfrm>
        </p:grpSpPr>
        <p:grpSp>
          <p:nvGrpSpPr>
            <p:cNvPr id="24" name="Group 23">
              <a:extLst>
                <a:ext uri="{FF2B5EF4-FFF2-40B4-BE49-F238E27FC236}">
                  <a16:creationId xmlns:a16="http://schemas.microsoft.com/office/drawing/2014/main" id="{867D8A7D-5E97-77CC-8F94-3D5E3E22BC8A}"/>
                </a:ext>
              </a:extLst>
            </p:cNvPr>
            <p:cNvGrpSpPr/>
            <p:nvPr/>
          </p:nvGrpSpPr>
          <p:grpSpPr>
            <a:xfrm>
              <a:off x="5877223" y="3426429"/>
              <a:ext cx="400715" cy="377101"/>
              <a:chOff x="3806495" y="1556584"/>
              <a:chExt cx="400715" cy="377101"/>
            </a:xfrm>
          </p:grpSpPr>
          <p:sp>
            <p:nvSpPr>
              <p:cNvPr id="25" name="Oval 24">
                <a:extLst>
                  <a:ext uri="{FF2B5EF4-FFF2-40B4-BE49-F238E27FC236}">
                    <a16:creationId xmlns:a16="http://schemas.microsoft.com/office/drawing/2014/main" id="{CB59F243-C955-932F-FE41-BF663818C9E2}"/>
                  </a:ext>
                </a:extLst>
              </p:cNvPr>
              <p:cNvSpPr/>
              <p:nvPr/>
            </p:nvSpPr>
            <p:spPr>
              <a:xfrm>
                <a:off x="3806495" y="1556584"/>
                <a:ext cx="400715" cy="377101"/>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4661704-1529-C8B3-F65F-8FF51168E01E}"/>
                  </a:ext>
                </a:extLst>
              </p:cNvPr>
              <p:cNvSpPr/>
              <p:nvPr/>
            </p:nvSpPr>
            <p:spPr>
              <a:xfrm>
                <a:off x="3852968" y="1614587"/>
                <a:ext cx="307768" cy="261094"/>
              </a:xfrm>
              <a:prstGeom prst="ellipse">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3AF2B844-72B4-BD9A-AA1C-0387678BC82B}"/>
                </a:ext>
              </a:extLst>
            </p:cNvPr>
            <p:cNvGrpSpPr/>
            <p:nvPr/>
          </p:nvGrpSpPr>
          <p:grpSpPr>
            <a:xfrm rot="16200000">
              <a:off x="4787871" y="4433876"/>
              <a:ext cx="2579418" cy="1797851"/>
              <a:chOff x="773173" y="1001610"/>
              <a:chExt cx="2140074" cy="1652584"/>
            </a:xfrm>
          </p:grpSpPr>
          <p:grpSp>
            <p:nvGrpSpPr>
              <p:cNvPr id="38" name="Group 37">
                <a:extLst>
                  <a:ext uri="{FF2B5EF4-FFF2-40B4-BE49-F238E27FC236}">
                    <a16:creationId xmlns:a16="http://schemas.microsoft.com/office/drawing/2014/main" id="{01DEDB87-3792-1DBF-5F79-9C2AB72A156D}"/>
                  </a:ext>
                </a:extLst>
              </p:cNvPr>
              <p:cNvGrpSpPr/>
              <p:nvPr/>
            </p:nvGrpSpPr>
            <p:grpSpPr>
              <a:xfrm>
                <a:off x="773173" y="1001610"/>
                <a:ext cx="2140074" cy="1652584"/>
                <a:chOff x="1611085" y="2788787"/>
                <a:chExt cx="2140074" cy="1652584"/>
              </a:xfrm>
              <a:solidFill>
                <a:srgbClr val="FFC000"/>
              </a:solidFill>
            </p:grpSpPr>
            <p:sp>
              <p:nvSpPr>
                <p:cNvPr id="40" name="Oval 39">
                  <a:extLst>
                    <a:ext uri="{FF2B5EF4-FFF2-40B4-BE49-F238E27FC236}">
                      <a16:creationId xmlns:a16="http://schemas.microsoft.com/office/drawing/2014/main" id="{139E7B68-A14F-E147-536D-378C574A77FB}"/>
                    </a:ext>
                  </a:extLst>
                </p:cNvPr>
                <p:cNvSpPr/>
                <p:nvPr/>
              </p:nvSpPr>
              <p:spPr>
                <a:xfrm>
                  <a:off x="1611085" y="2788787"/>
                  <a:ext cx="1814285" cy="16525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F16E23E2-CF24-6D92-52BC-71B41B9B940D}"/>
                    </a:ext>
                  </a:extLst>
                </p:cNvPr>
                <p:cNvSpPr/>
                <p:nvPr/>
              </p:nvSpPr>
              <p:spPr>
                <a:xfrm rot="5400000">
                  <a:off x="3362252" y="3414722"/>
                  <a:ext cx="377100" cy="4007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Oval 38">
                <a:extLst>
                  <a:ext uri="{FF2B5EF4-FFF2-40B4-BE49-F238E27FC236}">
                    <a16:creationId xmlns:a16="http://schemas.microsoft.com/office/drawing/2014/main" id="{0237DA46-A8DF-C21B-7B28-5B9C708EB78B}"/>
                  </a:ext>
                </a:extLst>
              </p:cNvPr>
              <p:cNvSpPr/>
              <p:nvPr/>
            </p:nvSpPr>
            <p:spPr>
              <a:xfrm rot="5400000">
                <a:off x="1026407" y="1154443"/>
                <a:ext cx="1307819" cy="1346917"/>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Submerged</a:t>
                </a:r>
                <a:endParaRPr lang="en-US" sz="1400" b="1" dirty="0">
                  <a:solidFill>
                    <a:schemeClr val="tx1"/>
                  </a:solidFill>
                  <a:latin typeface="Times New Roman" panose="02020603050405020304" pitchFamily="18" charset="0"/>
                  <a:cs typeface="Times New Roman" panose="02020603050405020304" pitchFamily="18" charset="0"/>
                </a:endParaRPr>
              </a:p>
            </p:txBody>
          </p:sp>
        </p:grpSp>
      </p:grpSp>
      <p:grpSp>
        <p:nvGrpSpPr>
          <p:cNvPr id="56" name="Group 55">
            <a:extLst>
              <a:ext uri="{FF2B5EF4-FFF2-40B4-BE49-F238E27FC236}">
                <a16:creationId xmlns:a16="http://schemas.microsoft.com/office/drawing/2014/main" id="{B7C13629-8909-4155-F03C-419121451C81}"/>
              </a:ext>
            </a:extLst>
          </p:cNvPr>
          <p:cNvGrpSpPr/>
          <p:nvPr/>
        </p:nvGrpSpPr>
        <p:grpSpPr>
          <a:xfrm>
            <a:off x="7923110" y="956140"/>
            <a:ext cx="3994630" cy="2288094"/>
            <a:chOff x="7930670" y="843772"/>
            <a:chExt cx="3138748" cy="1797851"/>
          </a:xfrm>
        </p:grpSpPr>
        <p:grpSp>
          <p:nvGrpSpPr>
            <p:cNvPr id="18" name="Group 17">
              <a:extLst>
                <a:ext uri="{FF2B5EF4-FFF2-40B4-BE49-F238E27FC236}">
                  <a16:creationId xmlns:a16="http://schemas.microsoft.com/office/drawing/2014/main" id="{B1C16836-BC29-E638-5F08-4C3F07E8F2DD}"/>
                </a:ext>
              </a:extLst>
            </p:cNvPr>
            <p:cNvGrpSpPr/>
            <p:nvPr/>
          </p:nvGrpSpPr>
          <p:grpSpPr>
            <a:xfrm>
              <a:off x="7930670" y="1556584"/>
              <a:ext cx="400715" cy="377101"/>
              <a:chOff x="3806495" y="1556584"/>
              <a:chExt cx="400715" cy="377101"/>
            </a:xfrm>
          </p:grpSpPr>
          <p:sp>
            <p:nvSpPr>
              <p:cNvPr id="19" name="Oval 18">
                <a:extLst>
                  <a:ext uri="{FF2B5EF4-FFF2-40B4-BE49-F238E27FC236}">
                    <a16:creationId xmlns:a16="http://schemas.microsoft.com/office/drawing/2014/main" id="{00C6180F-85A5-0250-0725-0DD3527DC587}"/>
                  </a:ext>
                </a:extLst>
              </p:cNvPr>
              <p:cNvSpPr/>
              <p:nvPr/>
            </p:nvSpPr>
            <p:spPr>
              <a:xfrm>
                <a:off x="3806495" y="1556584"/>
                <a:ext cx="400715" cy="377101"/>
              </a:xfrm>
              <a:prstGeom prst="ellipse">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0B4CC63-1384-8D2B-6268-829473FA9BB6}"/>
                  </a:ext>
                </a:extLst>
              </p:cNvPr>
              <p:cNvSpPr/>
              <p:nvPr/>
            </p:nvSpPr>
            <p:spPr>
              <a:xfrm>
                <a:off x="3852968" y="1614587"/>
                <a:ext cx="307768" cy="261094"/>
              </a:xfrm>
              <a:prstGeom prst="ellipse">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596C376F-8AAC-50F6-8147-8C2426C6035A}"/>
                </a:ext>
              </a:extLst>
            </p:cNvPr>
            <p:cNvGrpSpPr/>
            <p:nvPr/>
          </p:nvGrpSpPr>
          <p:grpSpPr>
            <a:xfrm rot="10800000">
              <a:off x="8490000" y="843772"/>
              <a:ext cx="2579418" cy="1797851"/>
              <a:chOff x="773173" y="1001610"/>
              <a:chExt cx="2140074" cy="1652584"/>
            </a:xfrm>
          </p:grpSpPr>
          <p:grpSp>
            <p:nvGrpSpPr>
              <p:cNvPr id="43" name="Group 42">
                <a:extLst>
                  <a:ext uri="{FF2B5EF4-FFF2-40B4-BE49-F238E27FC236}">
                    <a16:creationId xmlns:a16="http://schemas.microsoft.com/office/drawing/2014/main" id="{27FA9BBA-6B42-701D-21B6-0D2641602273}"/>
                  </a:ext>
                </a:extLst>
              </p:cNvPr>
              <p:cNvGrpSpPr/>
              <p:nvPr/>
            </p:nvGrpSpPr>
            <p:grpSpPr>
              <a:xfrm>
                <a:off x="773173" y="1001610"/>
                <a:ext cx="2140074" cy="1652584"/>
                <a:chOff x="1611085" y="2788787"/>
                <a:chExt cx="2140074" cy="1652584"/>
              </a:xfrm>
              <a:solidFill>
                <a:srgbClr val="FFC000"/>
              </a:solidFill>
            </p:grpSpPr>
            <p:sp>
              <p:nvSpPr>
                <p:cNvPr id="45" name="Oval 44">
                  <a:extLst>
                    <a:ext uri="{FF2B5EF4-FFF2-40B4-BE49-F238E27FC236}">
                      <a16:creationId xmlns:a16="http://schemas.microsoft.com/office/drawing/2014/main" id="{2DC1A740-7BF7-331E-7E5A-1F8FF5D632E8}"/>
                    </a:ext>
                  </a:extLst>
                </p:cNvPr>
                <p:cNvSpPr/>
                <p:nvPr/>
              </p:nvSpPr>
              <p:spPr>
                <a:xfrm>
                  <a:off x="1611085" y="2788787"/>
                  <a:ext cx="1814285" cy="165258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87E610AF-217E-BD56-DD34-4E672EEAB510}"/>
                    </a:ext>
                  </a:extLst>
                </p:cNvPr>
                <p:cNvSpPr/>
                <p:nvPr/>
              </p:nvSpPr>
              <p:spPr>
                <a:xfrm rot="5400000">
                  <a:off x="3362252" y="3414722"/>
                  <a:ext cx="377100" cy="400715"/>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Oval 43">
                <a:extLst>
                  <a:ext uri="{FF2B5EF4-FFF2-40B4-BE49-F238E27FC236}">
                    <a16:creationId xmlns:a16="http://schemas.microsoft.com/office/drawing/2014/main" id="{851CB76F-DF3B-353D-A889-213953347DC4}"/>
                  </a:ext>
                </a:extLst>
              </p:cNvPr>
              <p:cNvSpPr/>
              <p:nvPr/>
            </p:nvSpPr>
            <p:spPr>
              <a:xfrm rot="10800000">
                <a:off x="997330" y="1190172"/>
                <a:ext cx="1365969" cy="1270984"/>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Bodoni MT" panose="02070603080606020203" pitchFamily="18" charset="0"/>
                  </a:rPr>
                  <a:t>Dental asymmetry and midline deviation and malocclusion.</a:t>
                </a:r>
              </a:p>
            </p:txBody>
          </p:sp>
        </p:grpSp>
      </p:grpSp>
      <p:grpSp>
        <p:nvGrpSpPr>
          <p:cNvPr id="55" name="Group 54">
            <a:extLst>
              <a:ext uri="{FF2B5EF4-FFF2-40B4-BE49-F238E27FC236}">
                <a16:creationId xmlns:a16="http://schemas.microsoft.com/office/drawing/2014/main" id="{15E6043E-CF00-6401-E10D-49FCAFDA2468}"/>
              </a:ext>
            </a:extLst>
          </p:cNvPr>
          <p:cNvGrpSpPr/>
          <p:nvPr/>
        </p:nvGrpSpPr>
        <p:grpSpPr>
          <a:xfrm>
            <a:off x="7291042" y="2983160"/>
            <a:ext cx="3718720" cy="3106869"/>
            <a:chOff x="7393780" y="2854391"/>
            <a:chExt cx="2654094" cy="2217409"/>
          </a:xfrm>
        </p:grpSpPr>
        <p:grpSp>
          <p:nvGrpSpPr>
            <p:cNvPr id="27" name="Group 26">
              <a:extLst>
                <a:ext uri="{FF2B5EF4-FFF2-40B4-BE49-F238E27FC236}">
                  <a16:creationId xmlns:a16="http://schemas.microsoft.com/office/drawing/2014/main" id="{FFFCC62D-F1C9-A61B-D2A0-519D87C62D47}"/>
                </a:ext>
              </a:extLst>
            </p:cNvPr>
            <p:cNvGrpSpPr/>
            <p:nvPr/>
          </p:nvGrpSpPr>
          <p:grpSpPr>
            <a:xfrm>
              <a:off x="7393780" y="2854391"/>
              <a:ext cx="400715" cy="377101"/>
              <a:chOff x="3806495" y="1556584"/>
              <a:chExt cx="400715" cy="377101"/>
            </a:xfrm>
          </p:grpSpPr>
          <p:sp>
            <p:nvSpPr>
              <p:cNvPr id="28" name="Oval 27">
                <a:extLst>
                  <a:ext uri="{FF2B5EF4-FFF2-40B4-BE49-F238E27FC236}">
                    <a16:creationId xmlns:a16="http://schemas.microsoft.com/office/drawing/2014/main" id="{4FACFBB0-A4EF-E4EE-8894-EC8CD1A1A61A}"/>
                  </a:ext>
                </a:extLst>
              </p:cNvPr>
              <p:cNvSpPr/>
              <p:nvPr/>
            </p:nvSpPr>
            <p:spPr>
              <a:xfrm>
                <a:off x="3806495" y="1556584"/>
                <a:ext cx="400715" cy="377101"/>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8440A46-DC76-6594-AF47-CBC928D668C2}"/>
                  </a:ext>
                </a:extLst>
              </p:cNvPr>
              <p:cNvSpPr/>
              <p:nvPr/>
            </p:nvSpPr>
            <p:spPr>
              <a:xfrm>
                <a:off x="3852968" y="1614587"/>
                <a:ext cx="307768" cy="261094"/>
              </a:xfrm>
              <a:prstGeom prst="ellipse">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1936B1A5-A2D2-E9B3-6B85-7F6D8D7A4171}"/>
                </a:ext>
              </a:extLst>
            </p:cNvPr>
            <p:cNvGrpSpPr/>
            <p:nvPr/>
          </p:nvGrpSpPr>
          <p:grpSpPr>
            <a:xfrm rot="13340455">
              <a:off x="7468456" y="3273949"/>
              <a:ext cx="2579418" cy="1797851"/>
              <a:chOff x="773173" y="1001610"/>
              <a:chExt cx="2140074" cy="1652584"/>
            </a:xfrm>
          </p:grpSpPr>
          <p:grpSp>
            <p:nvGrpSpPr>
              <p:cNvPr id="48" name="Group 47">
                <a:extLst>
                  <a:ext uri="{FF2B5EF4-FFF2-40B4-BE49-F238E27FC236}">
                    <a16:creationId xmlns:a16="http://schemas.microsoft.com/office/drawing/2014/main" id="{E58BF699-B661-B1BF-AC85-A24E6CA4C249}"/>
                  </a:ext>
                </a:extLst>
              </p:cNvPr>
              <p:cNvGrpSpPr/>
              <p:nvPr/>
            </p:nvGrpSpPr>
            <p:grpSpPr>
              <a:xfrm>
                <a:off x="773173" y="1001610"/>
                <a:ext cx="2140074" cy="1652584"/>
                <a:chOff x="1611085" y="2788787"/>
                <a:chExt cx="2140074" cy="1652584"/>
              </a:xfrm>
              <a:solidFill>
                <a:srgbClr val="FFC000"/>
              </a:solidFill>
            </p:grpSpPr>
            <p:sp>
              <p:nvSpPr>
                <p:cNvPr id="50" name="Oval 49">
                  <a:extLst>
                    <a:ext uri="{FF2B5EF4-FFF2-40B4-BE49-F238E27FC236}">
                      <a16:creationId xmlns:a16="http://schemas.microsoft.com/office/drawing/2014/main" id="{C616F278-89B0-9C10-F2CD-76F2E5E9D285}"/>
                    </a:ext>
                  </a:extLst>
                </p:cNvPr>
                <p:cNvSpPr/>
                <p:nvPr/>
              </p:nvSpPr>
              <p:spPr>
                <a:xfrm>
                  <a:off x="1611085" y="2788787"/>
                  <a:ext cx="1814285" cy="16525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CE5DFFC1-AE49-259C-A198-705D7A5C01A0}"/>
                    </a:ext>
                  </a:extLst>
                </p:cNvPr>
                <p:cNvSpPr/>
                <p:nvPr/>
              </p:nvSpPr>
              <p:spPr>
                <a:xfrm rot="5400000">
                  <a:off x="3362252" y="3414722"/>
                  <a:ext cx="377100" cy="400715"/>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Oval 48">
                <a:extLst>
                  <a:ext uri="{FF2B5EF4-FFF2-40B4-BE49-F238E27FC236}">
                    <a16:creationId xmlns:a16="http://schemas.microsoft.com/office/drawing/2014/main" id="{543F1E12-6B04-FC5B-CEC7-D692D149C9E7}"/>
                  </a:ext>
                </a:extLst>
              </p:cNvPr>
              <p:cNvSpPr/>
              <p:nvPr/>
            </p:nvSpPr>
            <p:spPr>
              <a:xfrm rot="8259545">
                <a:off x="1033618" y="1156257"/>
                <a:ext cx="1293397" cy="134329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Caries and periodontal disease </a:t>
                </a:r>
              </a:p>
            </p:txBody>
          </p:sp>
        </p:grpSp>
      </p:grpSp>
      <p:sp>
        <p:nvSpPr>
          <p:cNvPr id="3" name="TextBox 2">
            <a:extLst>
              <a:ext uri="{FF2B5EF4-FFF2-40B4-BE49-F238E27FC236}">
                <a16:creationId xmlns:a16="http://schemas.microsoft.com/office/drawing/2014/main" id="{6176B71B-B9FB-199D-AD6C-4A7C74D1AA77}"/>
              </a:ext>
            </a:extLst>
          </p:cNvPr>
          <p:cNvSpPr txBox="1"/>
          <p:nvPr/>
        </p:nvSpPr>
        <p:spPr>
          <a:xfrm>
            <a:off x="4913829" y="84200"/>
            <a:ext cx="2447722" cy="523220"/>
          </a:xfrm>
          <a:prstGeom prst="rect">
            <a:avLst/>
          </a:prstGeom>
          <a:noFill/>
        </p:spPr>
        <p:txBody>
          <a:bodyPr wrap="square">
            <a:spAutoFit/>
          </a:bodyPr>
          <a:lstStyle/>
          <a:p>
            <a:r>
              <a:rPr lang="en-US" sz="2800" dirty="0">
                <a:gradFill>
                  <a:gsLst>
                    <a:gs pos="9000">
                      <a:schemeClr val="accent1">
                        <a:lumMod val="20000"/>
                        <a:lumOff val="80000"/>
                      </a:schemeClr>
                    </a:gs>
                    <a:gs pos="39000">
                      <a:srgbClr val="2F5597"/>
                    </a:gs>
                  </a:gsLst>
                  <a:lin ang="5400000" scaled="1"/>
                </a:gradFill>
                <a:latin typeface="Impact" panose="020B0806030902050204" pitchFamily="34" charset="0"/>
              </a:rPr>
              <a:t>Consequences</a:t>
            </a:r>
            <a:endParaRPr lang="en-US" sz="2800" dirty="0"/>
          </a:p>
        </p:txBody>
      </p:sp>
      <p:sp>
        <p:nvSpPr>
          <p:cNvPr id="2" name="Oval 1">
            <a:extLst>
              <a:ext uri="{FF2B5EF4-FFF2-40B4-BE49-F238E27FC236}">
                <a16:creationId xmlns:a16="http://schemas.microsoft.com/office/drawing/2014/main" id="{E3FD205A-43A3-539A-A9B6-CB4669DA512C}"/>
              </a:ext>
            </a:extLst>
          </p:cNvPr>
          <p:cNvSpPr/>
          <p:nvPr/>
        </p:nvSpPr>
        <p:spPr>
          <a:xfrm>
            <a:off x="4163895" y="-3349695"/>
            <a:ext cx="3417123" cy="2717931"/>
          </a:xfrm>
          <a:prstGeom prst="ellipse">
            <a:avLst/>
          </a:prstGeom>
          <a:blipFill>
            <a:blip r:embed="rId3"/>
            <a:srcRect/>
            <a:stretch>
              <a:fillRect t="-4498" b="-4498"/>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gradFill>
                <a:gsLst>
                  <a:gs pos="9000">
                    <a:schemeClr val="accent1">
                      <a:lumMod val="20000"/>
                      <a:lumOff val="80000"/>
                    </a:schemeClr>
                  </a:gs>
                  <a:gs pos="39000">
                    <a:srgbClr val="2F5597"/>
                  </a:gs>
                </a:gsLst>
                <a:lin ang="5400000" scaled="1"/>
              </a:gradFill>
              <a:latin typeface="Bodoni MT" panose="02070603080606020203" pitchFamily="18" charset="0"/>
            </a:endParaRPr>
          </a:p>
        </p:txBody>
      </p:sp>
    </p:spTree>
    <p:extLst>
      <p:ext uri="{BB962C8B-B14F-4D97-AF65-F5344CB8AC3E}">
        <p14:creationId xmlns:p14="http://schemas.microsoft.com/office/powerpoint/2010/main" val="3119535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7D4F2E-2C41-05BD-C2C4-E7DCCD450DCD}"/>
              </a:ext>
            </a:extLst>
          </p:cNvPr>
          <p:cNvSpPr txBox="1"/>
          <p:nvPr/>
        </p:nvSpPr>
        <p:spPr>
          <a:xfrm>
            <a:off x="586739" y="2644170"/>
            <a:ext cx="5989319" cy="1569660"/>
          </a:xfrm>
          <a:prstGeom prst="rect">
            <a:avLst/>
          </a:prstGeom>
          <a:noFill/>
        </p:spPr>
        <p:txBody>
          <a:bodyPr wrap="square">
            <a:spAutoFit/>
          </a:bodyPr>
          <a:lstStyle/>
          <a:p>
            <a:pPr marL="0" marR="0" lvl="1" rtl="0">
              <a:spcBef>
                <a:spcPts val="0"/>
              </a:spcBef>
              <a:spcAft>
                <a:spcPts val="0"/>
              </a:spcAft>
            </a:pPr>
            <a:r>
              <a:rPr lang="en-US" sz="4800" spc="600" dirty="0">
                <a:solidFill>
                  <a:schemeClr val="accent2">
                    <a:lumMod val="40000"/>
                    <a:lumOff val="60000"/>
                  </a:schemeClr>
                </a:solidFill>
                <a:latin typeface="Impact" panose="020B0806030902050204" pitchFamily="34" charset="0"/>
              </a:rPr>
              <a:t>Ankylosis In Permanent Teeth</a:t>
            </a:r>
          </a:p>
        </p:txBody>
      </p:sp>
      <mc:AlternateContent xmlns:mc="http://schemas.openxmlformats.org/markup-compatibility/2006">
        <mc:Choice xmlns:am3d="http://schemas.microsoft.com/office/drawing/2017/model3d" Requires="am3d">
          <p:graphicFrame>
            <p:nvGraphicFramePr>
              <p:cNvPr id="2" name="3D Model 1" descr="Human skull">
                <a:extLst>
                  <a:ext uri="{FF2B5EF4-FFF2-40B4-BE49-F238E27FC236}">
                    <a16:creationId xmlns:a16="http://schemas.microsoft.com/office/drawing/2014/main" id="{CE537232-FEC5-E56E-93CF-CF81A433B1E7}"/>
                  </a:ext>
                </a:extLst>
              </p:cNvPr>
              <p:cNvGraphicFramePr>
                <a:graphicFrameLocks noChangeAspect="1"/>
              </p:cNvGraphicFramePr>
              <p:nvPr>
                <p:extLst>
                  <p:ext uri="{D42A27DB-BD31-4B8C-83A1-F6EECF244321}">
                    <p14:modId xmlns:p14="http://schemas.microsoft.com/office/powerpoint/2010/main" val="1394170621"/>
                  </p:ext>
                </p:extLst>
              </p:nvPr>
            </p:nvGraphicFramePr>
            <p:xfrm>
              <a:off x="6576059" y="228600"/>
              <a:ext cx="4691214" cy="5128933"/>
            </p:xfrm>
            <a:graphic>
              <a:graphicData uri="http://schemas.microsoft.com/office/drawing/2017/model3d">
                <am3d:model3d r:embed="rId2">
                  <am3d:spPr>
                    <a:xfrm>
                      <a:off x="0" y="0"/>
                      <a:ext cx="4691214" cy="5128933"/>
                    </a:xfrm>
                    <a:prstGeom prst="rect">
                      <a:avLst/>
                    </a:prstGeom>
                    <a:noFill/>
                  </am3d:spPr>
                  <am3d:camera>
                    <am3d:pos x="0" y="0" z="72074741"/>
                    <am3d:up dx="0" dy="36000000" dz="0"/>
                    <am3d:lookAt x="0" y="0" z="0"/>
                    <am3d:perspective fov="2700000"/>
                  </am3d:camera>
                  <am3d:trans>
                    <am3d:meterPerModelUnit n="29558271" d="1000000"/>
                    <am3d:preTrans dx="72" dy="-18016887" dz="-1250252"/>
                    <am3d:scale>
                      <am3d:sx n="1000000" d="1000000"/>
                      <am3d:sy n="1000000" d="1000000"/>
                      <am3d:sz n="1000000" d="1000000"/>
                    </am3d:scale>
                    <am3d:rot ax="252272" ay="-4819854" az="-248696"/>
                    <am3d:postTrans dx="0" dy="0" dz="0"/>
                  </am3d:trans>
                  <am3d:raster rName="Office3DRenderer" rVer="16.0.8326">
                    <am3d:blip r:embed="rId3"/>
                  </am3d:raster>
                  <am3d:objViewport viewportSz="77742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Human skull">
                <a:extLst>
                  <a:ext uri="{FF2B5EF4-FFF2-40B4-BE49-F238E27FC236}">
                    <a16:creationId xmlns:a16="http://schemas.microsoft.com/office/drawing/2014/main" id="{CE537232-FEC5-E56E-93CF-CF81A433B1E7}"/>
                  </a:ext>
                </a:extLst>
              </p:cNvPr>
              <p:cNvPicPr>
                <a:picLocks noGrp="1" noRot="1" noChangeAspect="1" noMove="1" noResize="1" noEditPoints="1" noAdjustHandles="1" noChangeArrowheads="1" noChangeShapeType="1" noCrop="1"/>
              </p:cNvPicPr>
              <p:nvPr/>
            </p:nvPicPr>
            <p:blipFill>
              <a:blip r:embed="rId3"/>
              <a:stretch>
                <a:fillRect/>
              </a:stretch>
            </p:blipFill>
            <p:spPr>
              <a:xfrm>
                <a:off x="6576059" y="228600"/>
                <a:ext cx="4691214" cy="5128933"/>
              </a:xfrm>
              <a:prstGeom prst="rect">
                <a:avLst/>
              </a:prstGeom>
              <a:noFill/>
            </p:spPr>
          </p:pic>
        </mc:Fallback>
      </mc:AlternateContent>
      <p:grpSp>
        <p:nvGrpSpPr>
          <p:cNvPr id="3" name="Group 2">
            <a:extLst>
              <a:ext uri="{FF2B5EF4-FFF2-40B4-BE49-F238E27FC236}">
                <a16:creationId xmlns:a16="http://schemas.microsoft.com/office/drawing/2014/main" id="{8755ABAD-98D7-A041-0178-E00BA70F5396}"/>
              </a:ext>
            </a:extLst>
          </p:cNvPr>
          <p:cNvGrpSpPr/>
          <p:nvPr/>
        </p:nvGrpSpPr>
        <p:grpSpPr>
          <a:xfrm>
            <a:off x="480065" y="3825240"/>
            <a:ext cx="6659876" cy="777236"/>
            <a:chOff x="480065" y="3825240"/>
            <a:chExt cx="6659876" cy="777236"/>
          </a:xfrm>
        </p:grpSpPr>
        <p:cxnSp>
          <p:nvCxnSpPr>
            <p:cNvPr id="4" name="Straight Connector 3">
              <a:extLst>
                <a:ext uri="{FF2B5EF4-FFF2-40B4-BE49-F238E27FC236}">
                  <a16:creationId xmlns:a16="http://schemas.microsoft.com/office/drawing/2014/main" id="{0EDD9973-30F0-0738-57DA-C5E72FC9B45D}"/>
                </a:ext>
              </a:extLst>
            </p:cNvPr>
            <p:cNvCxnSpPr>
              <a:cxnSpLocks/>
              <a:endCxn id="6" idx="2"/>
            </p:cNvCxnSpPr>
            <p:nvPr/>
          </p:nvCxnSpPr>
          <p:spPr>
            <a:xfrm>
              <a:off x="480065" y="4213830"/>
              <a:ext cx="5882640" cy="28"/>
            </a:xfrm>
            <a:prstGeom prst="line">
              <a:avLst/>
            </a:prstGeom>
            <a:ln w="34925">
              <a:solidFill>
                <a:srgbClr val="DAE3F3"/>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0C44188-57E7-61EB-0704-C09777A73242}"/>
                </a:ext>
              </a:extLst>
            </p:cNvPr>
            <p:cNvSpPr/>
            <p:nvPr/>
          </p:nvSpPr>
          <p:spPr>
            <a:xfrm>
              <a:off x="6362705" y="3825240"/>
              <a:ext cx="777236" cy="777236"/>
            </a:xfrm>
            <a:prstGeom prst="ellipse">
              <a:avLst/>
            </a:prstGeom>
            <a:noFill/>
            <a:ln w="34925">
              <a:solidFill>
                <a:srgbClr val="DA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2498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8971CC5-F442-97A0-E2A5-A2635F6949BC}"/>
              </a:ext>
            </a:extLst>
          </p:cNvPr>
          <p:cNvGrpSpPr/>
          <p:nvPr/>
        </p:nvGrpSpPr>
        <p:grpSpPr>
          <a:xfrm>
            <a:off x="12875265" y="3825240"/>
            <a:ext cx="6659876" cy="777236"/>
            <a:chOff x="480065" y="3825240"/>
            <a:chExt cx="6659876" cy="777236"/>
          </a:xfrm>
        </p:grpSpPr>
        <p:cxnSp>
          <p:nvCxnSpPr>
            <p:cNvPr id="8" name="Straight Connector 7">
              <a:extLst>
                <a:ext uri="{FF2B5EF4-FFF2-40B4-BE49-F238E27FC236}">
                  <a16:creationId xmlns:a16="http://schemas.microsoft.com/office/drawing/2014/main" id="{658335FC-91D0-E055-E75D-F86E7E920DA6}"/>
                </a:ext>
              </a:extLst>
            </p:cNvPr>
            <p:cNvCxnSpPr>
              <a:cxnSpLocks/>
              <a:endCxn id="9" idx="2"/>
            </p:cNvCxnSpPr>
            <p:nvPr/>
          </p:nvCxnSpPr>
          <p:spPr>
            <a:xfrm>
              <a:off x="480065" y="4213830"/>
              <a:ext cx="5882640" cy="28"/>
            </a:xfrm>
            <a:prstGeom prst="line">
              <a:avLst/>
            </a:prstGeom>
            <a:ln w="34925">
              <a:solidFill>
                <a:srgbClr val="DAE3F3"/>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7F51DF8-9033-55C9-89DD-0951C9C5CBB0}"/>
                </a:ext>
              </a:extLst>
            </p:cNvPr>
            <p:cNvSpPr/>
            <p:nvPr/>
          </p:nvSpPr>
          <p:spPr>
            <a:xfrm>
              <a:off x="6362705" y="3825240"/>
              <a:ext cx="777236" cy="777236"/>
            </a:xfrm>
            <a:prstGeom prst="ellipse">
              <a:avLst/>
            </a:prstGeom>
            <a:noFill/>
            <a:ln w="34925">
              <a:solidFill>
                <a:srgbClr val="DAE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mc:Choice xmlns:am3d="http://schemas.microsoft.com/office/drawing/2017/model3d" Requires="am3d">
          <p:graphicFrame>
            <p:nvGraphicFramePr>
              <p:cNvPr id="2" name="3D Model 1" descr="Human skull">
                <a:extLst>
                  <a:ext uri="{FF2B5EF4-FFF2-40B4-BE49-F238E27FC236}">
                    <a16:creationId xmlns:a16="http://schemas.microsoft.com/office/drawing/2014/main" id="{CE537232-FEC5-E56E-93CF-CF81A433B1E7}"/>
                  </a:ext>
                </a:extLst>
              </p:cNvPr>
              <p:cNvGraphicFramePr>
                <a:graphicFrameLocks noChangeAspect="1"/>
              </p:cNvGraphicFramePr>
              <p:nvPr>
                <p:extLst>
                  <p:ext uri="{D42A27DB-BD31-4B8C-83A1-F6EECF244321}">
                    <p14:modId xmlns:p14="http://schemas.microsoft.com/office/powerpoint/2010/main" val="1686466673"/>
                  </p:ext>
                </p:extLst>
              </p:nvPr>
            </p:nvGraphicFramePr>
            <p:xfrm>
              <a:off x="8222696" y="-5249331"/>
              <a:ext cx="9599769" cy="10971162"/>
            </p:xfrm>
            <a:graphic>
              <a:graphicData uri="http://schemas.microsoft.com/office/drawing/2017/model3d">
                <am3d:model3d r:embed="rId2">
                  <am3d:spPr>
                    <a:xfrm>
                      <a:off x="0" y="0"/>
                      <a:ext cx="9599769" cy="10971162"/>
                    </a:xfrm>
                    <a:prstGeom prst="rect">
                      <a:avLst/>
                    </a:prstGeom>
                    <a:noFill/>
                  </am3d:spPr>
                  <am3d:camera>
                    <am3d:pos x="0" y="0" z="72074741"/>
                    <am3d:up dx="0" dy="36000000" dz="0"/>
                    <am3d:lookAt x="0" y="0" z="0"/>
                    <am3d:perspective fov="2700000"/>
                  </am3d:camera>
                  <am3d:trans>
                    <am3d:meterPerModelUnit n="29558271" d="1000000"/>
                    <am3d:preTrans dx="72" dy="-18016887" dz="-1250252"/>
                    <am3d:scale>
                      <am3d:sx n="1000000" d="1000000"/>
                      <am3d:sy n="1000000" d="1000000"/>
                      <am3d:sz n="1000000" d="1000000"/>
                    </am3d:scale>
                    <am3d:rot ax="-1919120" ay="-2140819" az="1200866"/>
                    <am3d:postTrans dx="0" dy="0" dz="0"/>
                  </am3d:trans>
                  <am3d:raster rName="Office3DRenderer" rVer="16.0.8326">
                    <am3d:blip r:embed="rId3"/>
                  </am3d:raster>
                  <am3d:objViewport viewportSz="184566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Human skull">
                <a:extLst>
                  <a:ext uri="{FF2B5EF4-FFF2-40B4-BE49-F238E27FC236}">
                    <a16:creationId xmlns:a16="http://schemas.microsoft.com/office/drawing/2014/main" id="{CE537232-FEC5-E56E-93CF-CF81A433B1E7}"/>
                  </a:ext>
                </a:extLst>
              </p:cNvPr>
              <p:cNvPicPr>
                <a:picLocks noGrp="1" noRot="1" noChangeAspect="1" noMove="1" noResize="1" noEditPoints="1" noAdjustHandles="1" noChangeArrowheads="1" noChangeShapeType="1" noCrop="1"/>
              </p:cNvPicPr>
              <p:nvPr/>
            </p:nvPicPr>
            <p:blipFill>
              <a:blip r:embed="rId3"/>
              <a:stretch>
                <a:fillRect/>
              </a:stretch>
            </p:blipFill>
            <p:spPr>
              <a:xfrm>
                <a:off x="8222696" y="-5249331"/>
                <a:ext cx="9599769" cy="10971162"/>
              </a:xfrm>
              <a:prstGeom prst="rect">
                <a:avLst/>
              </a:prstGeom>
              <a:noFill/>
            </p:spPr>
          </p:pic>
        </mc:Fallback>
      </mc:AlternateContent>
      <p:sp>
        <p:nvSpPr>
          <p:cNvPr id="3" name="TextBox 2">
            <a:extLst>
              <a:ext uri="{FF2B5EF4-FFF2-40B4-BE49-F238E27FC236}">
                <a16:creationId xmlns:a16="http://schemas.microsoft.com/office/drawing/2014/main" id="{C6F93B4B-969B-E369-FB6A-A47F57EBADFF}"/>
              </a:ext>
            </a:extLst>
          </p:cNvPr>
          <p:cNvSpPr txBox="1"/>
          <p:nvPr/>
        </p:nvSpPr>
        <p:spPr>
          <a:xfrm>
            <a:off x="179066" y="2132085"/>
            <a:ext cx="7303774" cy="3170099"/>
          </a:xfrm>
          <a:prstGeom prst="rect">
            <a:avLst/>
          </a:prstGeom>
          <a:noFill/>
        </p:spPr>
        <p:txBody>
          <a:bodyPr wrap="square">
            <a:spAutoFit/>
          </a:bodyPr>
          <a:lstStyle/>
          <a:p>
            <a:pPr marL="457200" indent="-457200" algn="just">
              <a:buFont typeface="Wingdings" panose="05000000000000000000" pitchFamily="2" charset="2"/>
              <a:buChar char="ü"/>
            </a:pPr>
            <a:r>
              <a:rPr lang="en-US" sz="2000" b="1" dirty="0">
                <a:solidFill>
                  <a:srgbClr val="DAE3F3"/>
                </a:solidFill>
                <a:latin typeface="Bell MT" panose="02020503060305020303" pitchFamily="18" charset="0"/>
              </a:rPr>
              <a:t>Ankylosis of tooth root to alveolar bone is the most commonly reported PDL complication following replantation of avulsed permanent teeth.</a:t>
            </a:r>
          </a:p>
          <a:p>
            <a:pPr marL="457200" indent="-457200" algn="just">
              <a:buFont typeface="Wingdings" panose="05000000000000000000" pitchFamily="2" charset="2"/>
              <a:buChar char="ü"/>
            </a:pPr>
            <a:r>
              <a:rPr lang="en-US" sz="2000" b="1" dirty="0">
                <a:solidFill>
                  <a:srgbClr val="DAE3F3"/>
                </a:solidFill>
                <a:latin typeface="Bell MT" panose="02020503060305020303" pitchFamily="18" charset="0"/>
              </a:rPr>
              <a:t>When teeth are replanted after being avulsed, the repair process sometimes results in ankylosis because the cementum of the root and the alveolar bone have fused together.</a:t>
            </a:r>
          </a:p>
          <a:p>
            <a:pPr marL="457200" indent="-457200" algn="just">
              <a:buFont typeface="Wingdings" panose="05000000000000000000" pitchFamily="2" charset="2"/>
              <a:buChar char="ü"/>
            </a:pPr>
            <a:r>
              <a:rPr lang="en-US" sz="2000" b="1" dirty="0">
                <a:solidFill>
                  <a:srgbClr val="DAE3F3"/>
                </a:solidFill>
                <a:latin typeface="Bell MT" panose="02020503060305020303" pitchFamily="18" charset="0"/>
              </a:rPr>
              <a:t>It has also been shown to develop in approximately 70% of incisors that had been intruded greater than one-half of the clinical crown. </a:t>
            </a:r>
          </a:p>
        </p:txBody>
      </p:sp>
      <p:pic>
        <p:nvPicPr>
          <p:cNvPr id="5" name="Picture 4">
            <a:extLst>
              <a:ext uri="{FF2B5EF4-FFF2-40B4-BE49-F238E27FC236}">
                <a16:creationId xmlns:a16="http://schemas.microsoft.com/office/drawing/2014/main" id="{20311E76-83C0-3291-88E4-737AA9763165}"/>
              </a:ext>
            </a:extLst>
          </p:cNvPr>
          <p:cNvPicPr>
            <a:picLocks noChangeAspect="1"/>
          </p:cNvPicPr>
          <p:nvPr/>
        </p:nvPicPr>
        <p:blipFill>
          <a:blip r:embed="rId4"/>
          <a:stretch>
            <a:fillRect/>
          </a:stretch>
        </p:blipFill>
        <p:spPr>
          <a:xfrm>
            <a:off x="-4706031" y="2240943"/>
            <a:ext cx="4352381" cy="2952381"/>
          </a:xfrm>
          <a:prstGeom prst="rect">
            <a:avLst/>
          </a:prstGeom>
        </p:spPr>
      </p:pic>
      <p:sp>
        <p:nvSpPr>
          <p:cNvPr id="4" name="TextBox 3">
            <a:extLst>
              <a:ext uri="{FF2B5EF4-FFF2-40B4-BE49-F238E27FC236}">
                <a16:creationId xmlns:a16="http://schemas.microsoft.com/office/drawing/2014/main" id="{E96BCFF7-49E0-8986-76B2-0721946B5039}"/>
              </a:ext>
            </a:extLst>
          </p:cNvPr>
          <p:cNvSpPr txBox="1"/>
          <p:nvPr/>
        </p:nvSpPr>
        <p:spPr>
          <a:xfrm>
            <a:off x="358139" y="142270"/>
            <a:ext cx="8976361" cy="1569660"/>
          </a:xfrm>
          <a:prstGeom prst="rect">
            <a:avLst/>
          </a:prstGeom>
          <a:noFill/>
        </p:spPr>
        <p:txBody>
          <a:bodyPr wrap="square">
            <a:spAutoFit/>
          </a:bodyPr>
          <a:lstStyle/>
          <a:p>
            <a:pPr marL="0" marR="0" lvl="1" rtl="0">
              <a:spcBef>
                <a:spcPts val="0"/>
              </a:spcBef>
              <a:spcAft>
                <a:spcPts val="0"/>
              </a:spcAft>
            </a:pPr>
            <a:r>
              <a:rPr lang="en-US" sz="4800" spc="600" dirty="0">
                <a:solidFill>
                  <a:schemeClr val="accent2">
                    <a:lumMod val="40000"/>
                    <a:lumOff val="60000"/>
                  </a:schemeClr>
                </a:solidFill>
                <a:latin typeface="Impact" panose="020B0806030902050204" pitchFamily="34" charset="0"/>
              </a:rPr>
              <a:t>Ankylosis In Permanent Teeth</a:t>
            </a:r>
          </a:p>
        </p:txBody>
      </p:sp>
    </p:spTree>
    <p:extLst>
      <p:ext uri="{BB962C8B-B14F-4D97-AF65-F5344CB8AC3E}">
        <p14:creationId xmlns:p14="http://schemas.microsoft.com/office/powerpoint/2010/main" val="4016318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1000"/>
                                        <p:tgtEl>
                                          <p:spTgt spid="3">
                                            <p:txEl>
                                              <p:pRg st="1" end="1"/>
                                            </p:txEl>
                                          </p:spTgt>
                                        </p:tgtEl>
                                      </p:cBhvr>
                                    </p:animEffect>
                                  </p:childTnLst>
                                </p:cTn>
                              </p:par>
                              <p:par>
                                <p:cTn id="11" presetID="22" presetClass="entr" presetSubtype="8" fill="hold" nodeType="with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88DD66-DF7F-FC3A-F5DC-5336434897C9}"/>
              </a:ext>
            </a:extLst>
          </p:cNvPr>
          <p:cNvSpPr txBox="1"/>
          <p:nvPr/>
        </p:nvSpPr>
        <p:spPr>
          <a:xfrm>
            <a:off x="370839" y="167955"/>
            <a:ext cx="8849361" cy="1569660"/>
          </a:xfrm>
          <a:prstGeom prst="rect">
            <a:avLst/>
          </a:prstGeom>
          <a:noFill/>
        </p:spPr>
        <p:txBody>
          <a:bodyPr wrap="square">
            <a:spAutoFit/>
          </a:bodyPr>
          <a:lstStyle/>
          <a:p>
            <a:pPr marL="0" marR="0" lvl="1" rtl="0">
              <a:spcBef>
                <a:spcPts val="0"/>
              </a:spcBef>
              <a:spcAft>
                <a:spcPts val="0"/>
              </a:spcAft>
            </a:pPr>
            <a:r>
              <a:rPr lang="en-US" sz="4800" spc="600" dirty="0">
                <a:solidFill>
                  <a:schemeClr val="accent2">
                    <a:lumMod val="40000"/>
                    <a:lumOff val="60000"/>
                  </a:schemeClr>
                </a:solidFill>
                <a:latin typeface="Impact" panose="020B0806030902050204" pitchFamily="34" charset="0"/>
              </a:rPr>
              <a:t>Ankylosis In Permanent Teeth</a:t>
            </a:r>
          </a:p>
        </p:txBody>
      </p:sp>
      <mc:AlternateContent xmlns:mc="http://schemas.openxmlformats.org/markup-compatibility/2006">
        <mc:Choice xmlns:am3d="http://schemas.microsoft.com/office/drawing/2017/model3d" Requires="am3d">
          <p:graphicFrame>
            <p:nvGraphicFramePr>
              <p:cNvPr id="2" name="3D Model 1" descr="Human skull">
                <a:extLst>
                  <a:ext uri="{FF2B5EF4-FFF2-40B4-BE49-F238E27FC236}">
                    <a16:creationId xmlns:a16="http://schemas.microsoft.com/office/drawing/2014/main" id="{CE537232-FEC5-E56E-93CF-CF81A433B1E7}"/>
                  </a:ext>
                </a:extLst>
              </p:cNvPr>
              <p:cNvGraphicFramePr>
                <a:graphicFrameLocks noChangeAspect="1"/>
              </p:cNvGraphicFramePr>
              <p:nvPr>
                <p:extLst>
                  <p:ext uri="{D42A27DB-BD31-4B8C-83A1-F6EECF244321}">
                    <p14:modId xmlns:p14="http://schemas.microsoft.com/office/powerpoint/2010/main" val="1454841202"/>
                  </p:ext>
                </p:extLst>
              </p:nvPr>
            </p:nvGraphicFramePr>
            <p:xfrm>
              <a:off x="4800600" y="-9697309"/>
              <a:ext cx="9488240" cy="17088393"/>
            </p:xfrm>
            <a:graphic>
              <a:graphicData uri="http://schemas.microsoft.com/office/drawing/2017/model3d">
                <am3d:model3d r:embed="rId2">
                  <am3d:spPr>
                    <a:xfrm>
                      <a:off x="0" y="0"/>
                      <a:ext cx="9488240" cy="17088393"/>
                    </a:xfrm>
                    <a:prstGeom prst="rect">
                      <a:avLst/>
                    </a:prstGeom>
                    <a:noFill/>
                  </am3d:spPr>
                  <am3d:camera>
                    <am3d:pos x="0" y="0" z="72074741"/>
                    <am3d:up dx="0" dy="36000000" dz="0"/>
                    <am3d:lookAt x="0" y="0" z="0"/>
                    <am3d:perspective fov="2700000"/>
                  </am3d:camera>
                  <am3d:trans>
                    <am3d:meterPerModelUnit n="29558271" d="1000000"/>
                    <am3d:preTrans dx="72" dy="-18016887" dz="-1250252"/>
                    <am3d:scale>
                      <am3d:sx n="1000000" d="1000000"/>
                      <am3d:sy n="1000000" d="1000000"/>
                      <am3d:sz n="1000000" d="1000000"/>
                    </am3d:scale>
                    <am3d:rot ax="-220751" ay="1629" az="-104"/>
                    <am3d:postTrans dx="0" dy="0" dz="0"/>
                  </am3d:trans>
                  <am3d:raster rName="Office3DRenderer" rVer="16.0.8326">
                    <am3d:blip r:embed="rId3"/>
                  </am3d:raster>
                  <am3d:objViewport viewportSz="231589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Human skull">
                <a:extLst>
                  <a:ext uri="{FF2B5EF4-FFF2-40B4-BE49-F238E27FC236}">
                    <a16:creationId xmlns:a16="http://schemas.microsoft.com/office/drawing/2014/main" id="{CE537232-FEC5-E56E-93CF-CF81A433B1E7}"/>
                  </a:ext>
                </a:extLst>
              </p:cNvPr>
              <p:cNvPicPr>
                <a:picLocks noGrp="1" noRot="1" noChangeAspect="1" noMove="1" noResize="1" noEditPoints="1" noAdjustHandles="1" noChangeArrowheads="1" noChangeShapeType="1" noCrop="1"/>
              </p:cNvPicPr>
              <p:nvPr/>
            </p:nvPicPr>
            <p:blipFill>
              <a:blip r:embed="rId3"/>
              <a:stretch>
                <a:fillRect/>
              </a:stretch>
            </p:blipFill>
            <p:spPr>
              <a:xfrm>
                <a:off x="4800600" y="-9697309"/>
                <a:ext cx="9488240" cy="17088393"/>
              </a:xfrm>
              <a:prstGeom prst="rect">
                <a:avLst/>
              </a:prstGeom>
              <a:noFill/>
            </p:spPr>
          </p:pic>
        </mc:Fallback>
      </mc:AlternateContent>
      <p:pic>
        <p:nvPicPr>
          <p:cNvPr id="5" name="Picture 4">
            <a:extLst>
              <a:ext uri="{FF2B5EF4-FFF2-40B4-BE49-F238E27FC236}">
                <a16:creationId xmlns:a16="http://schemas.microsoft.com/office/drawing/2014/main" id="{AF6A80F4-2417-380F-1893-2396A63173AC}"/>
              </a:ext>
            </a:extLst>
          </p:cNvPr>
          <p:cNvPicPr>
            <a:picLocks noChangeAspect="1"/>
          </p:cNvPicPr>
          <p:nvPr/>
        </p:nvPicPr>
        <p:blipFill>
          <a:blip r:embed="rId3"/>
          <a:stretch>
            <a:fillRect/>
          </a:stretch>
        </p:blipFill>
        <p:spPr>
          <a:xfrm>
            <a:off x="871809" y="2303329"/>
            <a:ext cx="4352381" cy="2952381"/>
          </a:xfrm>
          <a:prstGeom prst="rect">
            <a:avLst/>
          </a:prstGeom>
        </p:spPr>
      </p:pic>
      <p:pic>
        <p:nvPicPr>
          <p:cNvPr id="8" name="Picture 7">
            <a:extLst>
              <a:ext uri="{FF2B5EF4-FFF2-40B4-BE49-F238E27FC236}">
                <a16:creationId xmlns:a16="http://schemas.microsoft.com/office/drawing/2014/main" id="{E0FFD6BB-F2C1-F157-BDAD-9A13C3883B81}"/>
              </a:ext>
            </a:extLst>
          </p:cNvPr>
          <p:cNvPicPr>
            <a:picLocks noChangeAspect="1"/>
          </p:cNvPicPr>
          <p:nvPr/>
        </p:nvPicPr>
        <p:blipFill>
          <a:blip r:embed="rId4"/>
          <a:stretch>
            <a:fillRect/>
          </a:stretch>
        </p:blipFill>
        <p:spPr>
          <a:xfrm>
            <a:off x="-5008737" y="2331901"/>
            <a:ext cx="4323809" cy="2923809"/>
          </a:xfrm>
          <a:prstGeom prst="rect">
            <a:avLst/>
          </a:prstGeom>
        </p:spPr>
      </p:pic>
    </p:spTree>
    <p:extLst>
      <p:ext uri="{BB962C8B-B14F-4D97-AF65-F5344CB8AC3E}">
        <p14:creationId xmlns:p14="http://schemas.microsoft.com/office/powerpoint/2010/main" val="3096044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6A80F4-2417-380F-1893-2396A63173AC}"/>
              </a:ext>
            </a:extLst>
          </p:cNvPr>
          <p:cNvPicPr>
            <a:picLocks noChangeAspect="1"/>
          </p:cNvPicPr>
          <p:nvPr/>
        </p:nvPicPr>
        <p:blipFill>
          <a:blip r:embed="rId2"/>
          <a:stretch>
            <a:fillRect/>
          </a:stretch>
        </p:blipFill>
        <p:spPr>
          <a:xfrm>
            <a:off x="12568061" y="2542686"/>
            <a:ext cx="4352381" cy="2952381"/>
          </a:xfrm>
          <a:prstGeom prst="rect">
            <a:avLst/>
          </a:prstGeom>
        </p:spPr>
      </p:pic>
      <p:sp>
        <p:nvSpPr>
          <p:cNvPr id="3" name="TextBox 2">
            <a:extLst>
              <a:ext uri="{FF2B5EF4-FFF2-40B4-BE49-F238E27FC236}">
                <a16:creationId xmlns:a16="http://schemas.microsoft.com/office/drawing/2014/main" id="{FFB25B62-C9A5-2EB0-CDDD-FCCA9D6D604E}"/>
              </a:ext>
            </a:extLst>
          </p:cNvPr>
          <p:cNvSpPr txBox="1"/>
          <p:nvPr/>
        </p:nvSpPr>
        <p:spPr>
          <a:xfrm>
            <a:off x="370839" y="167955"/>
            <a:ext cx="8849361" cy="1569660"/>
          </a:xfrm>
          <a:prstGeom prst="rect">
            <a:avLst/>
          </a:prstGeom>
          <a:noFill/>
        </p:spPr>
        <p:txBody>
          <a:bodyPr wrap="square">
            <a:spAutoFit/>
          </a:bodyPr>
          <a:lstStyle/>
          <a:p>
            <a:pPr marL="0" marR="0" lvl="1" rtl="0">
              <a:spcBef>
                <a:spcPts val="0"/>
              </a:spcBef>
              <a:spcAft>
                <a:spcPts val="0"/>
              </a:spcAft>
            </a:pPr>
            <a:r>
              <a:rPr lang="en-US" sz="4800" spc="600" dirty="0">
                <a:solidFill>
                  <a:schemeClr val="accent2">
                    <a:lumMod val="40000"/>
                    <a:lumOff val="60000"/>
                  </a:schemeClr>
                </a:solidFill>
                <a:latin typeface="Impact" panose="020B0806030902050204" pitchFamily="34" charset="0"/>
              </a:rPr>
              <a:t>Ankylosis In Permanent Teeth</a:t>
            </a:r>
          </a:p>
        </p:txBody>
      </p:sp>
      <mc:AlternateContent xmlns:mc="http://schemas.openxmlformats.org/markup-compatibility/2006">
        <mc:Choice xmlns:am3d="http://schemas.microsoft.com/office/drawing/2017/model3d" Requires="am3d">
          <p:graphicFrame>
            <p:nvGraphicFramePr>
              <p:cNvPr id="2" name="3D Model 1" descr="Human skull">
                <a:extLst>
                  <a:ext uri="{FF2B5EF4-FFF2-40B4-BE49-F238E27FC236}">
                    <a16:creationId xmlns:a16="http://schemas.microsoft.com/office/drawing/2014/main" id="{CE537232-FEC5-E56E-93CF-CF81A433B1E7}"/>
                  </a:ext>
                </a:extLst>
              </p:cNvPr>
              <p:cNvGraphicFramePr>
                <a:graphicFrameLocks noChangeAspect="1"/>
              </p:cNvGraphicFramePr>
              <p:nvPr>
                <p:extLst>
                  <p:ext uri="{D42A27DB-BD31-4B8C-83A1-F6EECF244321}">
                    <p14:modId xmlns:p14="http://schemas.microsoft.com/office/powerpoint/2010/main" val="352136285"/>
                  </p:ext>
                </p:extLst>
              </p:nvPr>
            </p:nvGraphicFramePr>
            <p:xfrm>
              <a:off x="6257785" y="-9522718"/>
              <a:ext cx="11511628" cy="16396719"/>
            </p:xfrm>
            <a:graphic>
              <a:graphicData uri="http://schemas.microsoft.com/office/drawing/2017/model3d">
                <am3d:model3d r:embed="rId3">
                  <am3d:spPr>
                    <a:xfrm>
                      <a:off x="0" y="0"/>
                      <a:ext cx="11511628" cy="16396719"/>
                    </a:xfrm>
                    <a:prstGeom prst="rect">
                      <a:avLst/>
                    </a:prstGeom>
                    <a:noFill/>
                  </am3d:spPr>
                  <am3d:camera>
                    <am3d:pos x="0" y="0" z="72074741"/>
                    <am3d:up dx="0" dy="36000000" dz="0"/>
                    <am3d:lookAt x="0" y="0" z="0"/>
                    <am3d:perspective fov="2700000"/>
                  </am3d:camera>
                  <am3d:trans>
                    <am3d:meterPerModelUnit n="29558271" d="1000000"/>
                    <am3d:preTrans dx="72" dy="-18016887" dz="-1250252"/>
                    <am3d:scale>
                      <am3d:sx n="1000000" d="1000000"/>
                      <am3d:sy n="1000000" d="1000000"/>
                      <am3d:sz n="1000000" d="1000000"/>
                    </am3d:scale>
                    <am3d:rot ax="-343133" ay="-2131920" az="199859"/>
                    <am3d:postTrans dx="0" dy="0" dz="0"/>
                  </am3d:trans>
                  <am3d:raster rName="Office3DRenderer" rVer="16.0.8326">
                    <am3d:blip r:embed="rId4"/>
                  </am3d:raster>
                  <am3d:objViewport viewportSz="23158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Human skull">
                <a:extLst>
                  <a:ext uri="{FF2B5EF4-FFF2-40B4-BE49-F238E27FC236}">
                    <a16:creationId xmlns:a16="http://schemas.microsoft.com/office/drawing/2014/main" id="{CE537232-FEC5-E56E-93CF-CF81A433B1E7}"/>
                  </a:ext>
                </a:extLst>
              </p:cNvPr>
              <p:cNvPicPr>
                <a:picLocks noGrp="1" noRot="1" noChangeAspect="1" noMove="1" noResize="1" noEditPoints="1" noAdjustHandles="1" noChangeArrowheads="1" noChangeShapeType="1" noCrop="1"/>
              </p:cNvPicPr>
              <p:nvPr/>
            </p:nvPicPr>
            <p:blipFill>
              <a:blip r:embed="rId4"/>
              <a:stretch>
                <a:fillRect/>
              </a:stretch>
            </p:blipFill>
            <p:spPr>
              <a:xfrm>
                <a:off x="6257785" y="-9522718"/>
                <a:ext cx="11511628" cy="16396719"/>
              </a:xfrm>
              <a:prstGeom prst="rect">
                <a:avLst/>
              </a:prstGeom>
              <a:noFill/>
            </p:spPr>
          </p:pic>
        </mc:Fallback>
      </mc:AlternateContent>
      <p:pic>
        <p:nvPicPr>
          <p:cNvPr id="4" name="Picture 3">
            <a:extLst>
              <a:ext uri="{FF2B5EF4-FFF2-40B4-BE49-F238E27FC236}">
                <a16:creationId xmlns:a16="http://schemas.microsoft.com/office/drawing/2014/main" id="{42BA9C1E-62E0-2F03-2000-26E98B6E2951}"/>
              </a:ext>
            </a:extLst>
          </p:cNvPr>
          <p:cNvPicPr>
            <a:picLocks noChangeAspect="1"/>
          </p:cNvPicPr>
          <p:nvPr/>
        </p:nvPicPr>
        <p:blipFill>
          <a:blip r:embed="rId4"/>
          <a:stretch>
            <a:fillRect/>
          </a:stretch>
        </p:blipFill>
        <p:spPr>
          <a:xfrm>
            <a:off x="1085005" y="2556971"/>
            <a:ext cx="4323809" cy="2923809"/>
          </a:xfrm>
          <a:prstGeom prst="rect">
            <a:avLst/>
          </a:prstGeom>
        </p:spPr>
      </p:pic>
    </p:spTree>
    <p:extLst>
      <p:ext uri="{BB962C8B-B14F-4D97-AF65-F5344CB8AC3E}">
        <p14:creationId xmlns:p14="http://schemas.microsoft.com/office/powerpoint/2010/main" val="4109746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5A6EED3-D6EF-B823-3E16-73ED66DB4ED3}"/>
              </a:ext>
            </a:extLst>
          </p:cNvPr>
          <p:cNvSpPr txBox="1"/>
          <p:nvPr/>
        </p:nvSpPr>
        <p:spPr>
          <a:xfrm>
            <a:off x="-7768934" y="268951"/>
            <a:ext cx="8039100" cy="830997"/>
          </a:xfrm>
          <a:prstGeom prst="rect">
            <a:avLst/>
          </a:prstGeom>
          <a:noFill/>
        </p:spPr>
        <p:txBody>
          <a:bodyPr wrap="square">
            <a:spAutoFit/>
          </a:bodyPr>
          <a:lstStyle/>
          <a:p>
            <a:pPr marL="0" marR="0" lvl="1" algn="just" rtl="0">
              <a:spcBef>
                <a:spcPts val="0"/>
              </a:spcBef>
              <a:spcAft>
                <a:spcPts val="0"/>
              </a:spcAft>
            </a:pPr>
            <a:r>
              <a:rPr lang="en-US" sz="4800" dirty="0">
                <a:solidFill>
                  <a:srgbClr val="DAE3F3"/>
                </a:solidFill>
                <a:latin typeface="Impact" panose="020B0806030902050204" pitchFamily="34" charset="0"/>
              </a:rPr>
              <a:t>Ankylosis in permanent teeth</a:t>
            </a:r>
          </a:p>
        </p:txBody>
      </p:sp>
      <p:pic>
        <p:nvPicPr>
          <p:cNvPr id="4" name="Picture 3">
            <a:extLst>
              <a:ext uri="{FF2B5EF4-FFF2-40B4-BE49-F238E27FC236}">
                <a16:creationId xmlns:a16="http://schemas.microsoft.com/office/drawing/2014/main" id="{6D63B636-8199-AB27-DBA1-E4808C86BCDC}"/>
              </a:ext>
            </a:extLst>
          </p:cNvPr>
          <p:cNvPicPr>
            <a:picLocks noChangeAspect="1"/>
          </p:cNvPicPr>
          <p:nvPr/>
        </p:nvPicPr>
        <p:blipFill rotWithShape="1">
          <a:blip r:embed="rId2">
            <a:alphaModFix amt="9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25" b="7575"/>
          <a:stretch/>
        </p:blipFill>
        <p:spPr>
          <a:xfrm>
            <a:off x="0" y="0"/>
            <a:ext cx="12192000" cy="6858000"/>
          </a:xfrm>
          <a:prstGeom prst="rect">
            <a:avLst/>
          </a:prstGeom>
          <a:effectLst>
            <a:outerShdw blurRad="50800" dist="38100" dir="10800000" algn="r" rotWithShape="0">
              <a:prstClr val="black">
                <a:alpha val="40000"/>
              </a:prstClr>
            </a:outerShdw>
          </a:effectLst>
        </p:spPr>
      </p:pic>
      <p:sp>
        <p:nvSpPr>
          <p:cNvPr id="2" name="TextBox 1">
            <a:extLst>
              <a:ext uri="{FF2B5EF4-FFF2-40B4-BE49-F238E27FC236}">
                <a16:creationId xmlns:a16="http://schemas.microsoft.com/office/drawing/2014/main" id="{D798B3E1-D625-449C-2C75-C8A2560453F8}"/>
              </a:ext>
            </a:extLst>
          </p:cNvPr>
          <p:cNvSpPr txBox="1"/>
          <p:nvPr/>
        </p:nvSpPr>
        <p:spPr>
          <a:xfrm>
            <a:off x="427624" y="176619"/>
            <a:ext cx="6333934" cy="1015663"/>
          </a:xfrm>
          <a:prstGeom prst="rect">
            <a:avLst/>
          </a:prstGeom>
          <a:noFill/>
        </p:spPr>
        <p:txBody>
          <a:bodyPr wrap="square">
            <a:spAutoFit/>
          </a:bodyPr>
          <a:lstStyle/>
          <a:p>
            <a:r>
              <a:rPr lang="en-US" sz="6000" dirty="0">
                <a:gradFill>
                  <a:gsLst>
                    <a:gs pos="76000">
                      <a:srgbClr val="FF0000"/>
                    </a:gs>
                    <a:gs pos="54000">
                      <a:srgbClr val="C00000"/>
                    </a:gs>
                  </a:gsLst>
                  <a:lin ang="5400000" scaled="1"/>
                </a:gradFill>
                <a:latin typeface="Impact" panose="020B0806030902050204" pitchFamily="34" charset="0"/>
              </a:rPr>
              <a:t>Treatment options</a:t>
            </a:r>
            <a:endParaRPr lang="en-US" sz="6000" dirty="0">
              <a:gradFill>
                <a:gsLst>
                  <a:gs pos="76000">
                    <a:srgbClr val="FF0000"/>
                  </a:gs>
                  <a:gs pos="54000">
                    <a:srgbClr val="C00000"/>
                  </a:gs>
                </a:gsLst>
                <a:lin ang="5400000" scaled="1"/>
              </a:gradFill>
            </a:endParaRPr>
          </a:p>
        </p:txBody>
      </p:sp>
      <p:pic>
        <p:nvPicPr>
          <p:cNvPr id="20" name="Picture 19">
            <a:extLst>
              <a:ext uri="{FF2B5EF4-FFF2-40B4-BE49-F238E27FC236}">
                <a16:creationId xmlns:a16="http://schemas.microsoft.com/office/drawing/2014/main" id="{2B5907E1-FE65-7F94-384F-2ADF15F22E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105" y="1368901"/>
            <a:ext cx="787095" cy="787095"/>
          </a:xfrm>
          <a:prstGeom prst="rect">
            <a:avLst/>
          </a:prstGeom>
        </p:spPr>
      </p:pic>
      <mc:AlternateContent xmlns:mc="http://schemas.openxmlformats.org/markup-compatibility/2006" xmlns:psez="http://schemas.microsoft.com/office/powerpoint/2016/sectionzoom">
        <mc:Choice Requires="psez">
          <p:graphicFrame>
            <p:nvGraphicFramePr>
              <p:cNvPr id="25" name="Section Zoom 24">
                <a:extLst>
                  <a:ext uri="{FF2B5EF4-FFF2-40B4-BE49-F238E27FC236}">
                    <a16:creationId xmlns:a16="http://schemas.microsoft.com/office/drawing/2014/main" id="{BE5B504F-C5F4-C0C4-62A2-1921B412A69A}"/>
                  </a:ext>
                </a:extLst>
              </p:cNvPr>
              <p:cNvGraphicFramePr>
                <a:graphicFrameLocks noChangeAspect="1"/>
              </p:cNvGraphicFramePr>
              <p:nvPr>
                <p:extLst>
                  <p:ext uri="{D42A27DB-BD31-4B8C-83A1-F6EECF244321}">
                    <p14:modId xmlns:p14="http://schemas.microsoft.com/office/powerpoint/2010/main" val="2412978280"/>
                  </p:ext>
                </p:extLst>
              </p:nvPr>
            </p:nvGraphicFramePr>
            <p:xfrm>
              <a:off x="1465137" y="2844475"/>
              <a:ext cx="803525" cy="803525"/>
            </p:xfrm>
            <a:graphic>
              <a:graphicData uri="http://schemas.microsoft.com/office/powerpoint/2016/sectionzoom">
                <psez:sectionZm>
                  <psez:sectionZmObj sectionId="{273E1388-B84D-4DB6-9BA4-EF491F123060}">
                    <psez:zmPr id="{48D54E66-97B0-4826-A746-670B087328F2}" returnToParent="0" imageType="cover" transitionDur="1000">
                      <p166:blipFill xmlns:p166="http://schemas.microsoft.com/office/powerpoint/2016/6/main">
                        <a:blip r:embed="rId5">
                          <a:extLst>
                            <a:ext uri="{28A0092B-C50C-407E-A947-70E740481C1C}">
                              <a14:useLocalDpi xmlns:a14="http://schemas.microsoft.com/office/drawing/2010/main" val="0"/>
                            </a:ext>
                          </a:extLst>
                        </a:blip>
                        <a:stretch>
                          <a:fillRect/>
                        </a:stretch>
                      </p166:blipFill>
                      <p166:spPr xmlns:p166="http://schemas.microsoft.com/office/powerpoint/2016/6/main">
                        <a:xfrm>
                          <a:off x="0" y="0"/>
                          <a:ext cx="803525" cy="803525"/>
                        </a:xfrm>
                        <a:prstGeom prst="rect">
                          <a:avLst/>
                        </a:prstGeom>
                        <a:ln>
                          <a:noFill/>
                        </a:ln>
                      </p166:spPr>
                    </psez:zmPr>
                  </psez:sectionZmObj>
                </psez:sectionZm>
              </a:graphicData>
            </a:graphic>
          </p:graphicFrame>
        </mc:Choice>
        <mc:Fallback xmlns="">
          <p:pic>
            <p:nvPicPr>
              <p:cNvPr id="25" name="Section Zoom 24">
                <a:hlinkClick r:id="rId6" action="ppaction://hlinksldjump"/>
                <a:extLst>
                  <a:ext uri="{FF2B5EF4-FFF2-40B4-BE49-F238E27FC236}">
                    <a16:creationId xmlns:psez="http://schemas.microsoft.com/office/powerpoint/2016/sectionzoom" xmlns="" xmlns:a16="http://schemas.microsoft.com/office/drawing/2014/main" id="{BE5B504F-C5F4-C0C4-62A2-1921B412A69A}"/>
                  </a:ext>
                </a:extLst>
              </p:cNvPr>
              <p:cNvPicPr>
                <a:picLocks noGrp="1" noRot="1" noChangeAspect="1" noMove="1" noResize="1" noEditPoints="1" noAdjustHandles="1" noChangeArrowheads="1" noChangeShapeType="1"/>
              </p:cNvPicPr>
              <p:nvPr/>
            </p:nvPicPr>
            <p:blipFill>
              <a:blip r:embed="rId7" cstate="print">
                <a:extLst>
                  <a:ext uri="{28A0092B-C50C-407E-A947-70E740481C1C}">
                    <a14:useLocalDpi xmlns:a14="http://schemas.microsoft.com/office/drawing/2010/main" val="0"/>
                  </a:ext>
                </a:extLst>
              </a:blip>
              <a:stretch>
                <a:fillRect/>
              </a:stretch>
            </p:blipFill>
            <p:spPr>
              <a:xfrm>
                <a:off x="1465137" y="2844475"/>
                <a:ext cx="803525" cy="803525"/>
              </a:xfrm>
              <a:prstGeom prst="rect">
                <a:avLst/>
              </a:prstGeom>
              <a:ln>
                <a:noFill/>
              </a:ln>
            </p:spPr>
          </p:pic>
        </mc:Fallback>
      </mc:AlternateContent>
      <mc:AlternateContent xmlns:mc="http://schemas.openxmlformats.org/markup-compatibility/2006" xmlns:psez="http://schemas.microsoft.com/office/powerpoint/2016/sectionzoom">
        <mc:Choice Requires="psez">
          <p:graphicFrame>
            <p:nvGraphicFramePr>
              <p:cNvPr id="27" name="Section Zoom 26">
                <a:extLst>
                  <a:ext uri="{FF2B5EF4-FFF2-40B4-BE49-F238E27FC236}">
                    <a16:creationId xmlns:a16="http://schemas.microsoft.com/office/drawing/2014/main" id="{A3C54FAB-2F4A-432C-67B7-BD19161B9164}"/>
                  </a:ext>
                </a:extLst>
              </p:cNvPr>
              <p:cNvGraphicFramePr>
                <a:graphicFrameLocks noChangeAspect="1"/>
              </p:cNvGraphicFramePr>
              <p:nvPr>
                <p:extLst>
                  <p:ext uri="{D42A27DB-BD31-4B8C-83A1-F6EECF244321}">
                    <p14:modId xmlns:p14="http://schemas.microsoft.com/office/powerpoint/2010/main" val="4201776343"/>
                  </p:ext>
                </p:extLst>
              </p:nvPr>
            </p:nvGraphicFramePr>
            <p:xfrm>
              <a:off x="3590972" y="4958806"/>
              <a:ext cx="795314" cy="795314"/>
            </p:xfrm>
            <a:graphic>
              <a:graphicData uri="http://schemas.microsoft.com/office/powerpoint/2016/sectionzoom">
                <psez:sectionZm>
                  <psez:sectionZmObj sectionId="{73CB4F49-B77D-4D2E-B421-93B6A3938AAD}">
                    <psez:zmPr id="{8BB90EF4-849C-4AEF-AA92-6C8949EB096A}" returnToParent="0" imageType="cover" transitionDur="1000">
                      <p166:blipFill xmlns:p166="http://schemas.microsoft.com/office/powerpoint/2016/6/main">
                        <a:blip r:embed="rId8">
                          <a:extLst>
                            <a:ext uri="{28A0092B-C50C-407E-A947-70E740481C1C}">
                              <a14:useLocalDpi xmlns:a14="http://schemas.microsoft.com/office/drawing/2010/main" val="0"/>
                            </a:ext>
                          </a:extLst>
                        </a:blip>
                        <a:stretch>
                          <a:fillRect/>
                        </a:stretch>
                      </p166:blipFill>
                      <p166:spPr xmlns:p166="http://schemas.microsoft.com/office/powerpoint/2016/6/main">
                        <a:xfrm>
                          <a:off x="0" y="0"/>
                          <a:ext cx="795314" cy="795314"/>
                        </a:xfrm>
                        <a:prstGeom prst="rect">
                          <a:avLst/>
                        </a:prstGeom>
                        <a:ln w="3175">
                          <a:noFill/>
                        </a:ln>
                      </p166:spPr>
                    </psez:zmPr>
                  </psez:sectionZmObj>
                </psez:sectionZm>
              </a:graphicData>
            </a:graphic>
          </p:graphicFrame>
        </mc:Choice>
        <mc:Fallback xmlns="">
          <p:pic>
            <p:nvPicPr>
              <p:cNvPr id="27" name="Section Zoom 26">
                <a:hlinkClick r:id="rId10" action="ppaction://hlinksldjump"/>
                <a:extLst>
                  <a:ext uri="{FF2B5EF4-FFF2-40B4-BE49-F238E27FC236}">
                    <a16:creationId xmlns:psez="http://schemas.microsoft.com/office/powerpoint/2016/sectionzoom" xmlns="" xmlns:a16="http://schemas.microsoft.com/office/drawing/2014/main" id="{A3C54FAB-2F4A-432C-67B7-BD19161B9164}"/>
                  </a:ext>
                </a:extLst>
              </p:cNvPr>
              <p:cNvPicPr>
                <a:picLocks noGrp="1" noRot="1" noChangeAspect="1" noMove="1" noResize="1" noEditPoints="1" noAdjustHandles="1" noChangeArrowheads="1" noChangeShapeType="1"/>
              </p:cNvPicPr>
              <p:nvPr/>
            </p:nvPicPr>
            <p:blipFill>
              <a:blip r:embed="rId11" cstate="print">
                <a:extLst>
                  <a:ext uri="{28A0092B-C50C-407E-A947-70E740481C1C}">
                    <a14:useLocalDpi xmlns:a14="http://schemas.microsoft.com/office/drawing/2010/main" val="0"/>
                  </a:ext>
                </a:extLst>
              </a:blip>
              <a:stretch>
                <a:fillRect/>
              </a:stretch>
            </p:blipFill>
            <p:spPr>
              <a:xfrm>
                <a:off x="3590972" y="4958806"/>
                <a:ext cx="795314" cy="795314"/>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29" name="Section Zoom 28">
                <a:extLst>
                  <a:ext uri="{FF2B5EF4-FFF2-40B4-BE49-F238E27FC236}">
                    <a16:creationId xmlns:a16="http://schemas.microsoft.com/office/drawing/2014/main" id="{62926D0F-F3C3-EEC6-A055-FB184DE3C187}"/>
                  </a:ext>
                </a:extLst>
              </p:cNvPr>
              <p:cNvGraphicFramePr>
                <a:graphicFrameLocks noChangeAspect="1"/>
              </p:cNvGraphicFramePr>
              <p:nvPr>
                <p:extLst>
                  <p:ext uri="{D42A27DB-BD31-4B8C-83A1-F6EECF244321}">
                    <p14:modId xmlns:p14="http://schemas.microsoft.com/office/powerpoint/2010/main" val="3559537875"/>
                  </p:ext>
                </p:extLst>
              </p:nvPr>
            </p:nvGraphicFramePr>
            <p:xfrm>
              <a:off x="5578949" y="3135357"/>
              <a:ext cx="840901" cy="840901"/>
            </p:xfrm>
            <a:graphic>
              <a:graphicData uri="http://schemas.microsoft.com/office/powerpoint/2016/sectionzoom">
                <psez:sectionZm>
                  <psez:sectionZmObj sectionId="{BBDE343F-43EC-470C-BA8A-24FB4E2366A6}">
                    <psez:zmPr id="{06A0E1A8-74C0-4D6C-8C2B-4C3A18DDD9BC}" returnToParent="0" imageType="cover" transitionDur="1000">
                      <p166:blipFill xmlns:p166="http://schemas.microsoft.com/office/powerpoint/2016/6/main">
                        <a:blip r:embed="rId12">
                          <a:extLst>
                            <a:ext uri="{28A0092B-C50C-407E-A947-70E740481C1C}">
                              <a14:useLocalDpi xmlns:a14="http://schemas.microsoft.com/office/drawing/2010/main" val="0"/>
                            </a:ext>
                          </a:extLst>
                        </a:blip>
                        <a:stretch>
                          <a:fillRect/>
                        </a:stretch>
                      </p166:blipFill>
                      <p166:spPr xmlns:p166="http://schemas.microsoft.com/office/powerpoint/2016/6/main">
                        <a:xfrm>
                          <a:off x="0" y="0"/>
                          <a:ext cx="840901" cy="840901"/>
                        </a:xfrm>
                        <a:prstGeom prst="rect">
                          <a:avLst/>
                        </a:prstGeom>
                        <a:ln w="3175">
                          <a:noFill/>
                        </a:ln>
                      </p166:spPr>
                    </psez:zmPr>
                  </psez:sectionZmObj>
                </psez:sectionZm>
              </a:graphicData>
            </a:graphic>
          </p:graphicFrame>
        </mc:Choice>
        <mc:Fallback xmlns="">
          <p:pic>
            <p:nvPicPr>
              <p:cNvPr id="29" name="Section Zoom 28">
                <a:hlinkClick r:id="rId13" action="ppaction://hlinksldjump"/>
                <a:extLst>
                  <a:ext uri="{FF2B5EF4-FFF2-40B4-BE49-F238E27FC236}">
                    <a16:creationId xmlns:psez="http://schemas.microsoft.com/office/powerpoint/2016/sectionzoom" xmlns="" xmlns:a16="http://schemas.microsoft.com/office/drawing/2014/main" id="{62926D0F-F3C3-EEC6-A055-FB184DE3C187}"/>
                  </a:ext>
                </a:extLst>
              </p:cNvPr>
              <p:cNvPicPr>
                <a:picLocks noGrp="1" noRot="1" noChangeAspect="1" noMove="1" noResize="1" noEditPoints="1" noAdjustHandles="1" noChangeArrowheads="1" noChangeShapeType="1"/>
              </p:cNvPicPr>
              <p:nvPr/>
            </p:nvPicPr>
            <p:blipFill>
              <a:blip r:embed="rId14" cstate="print">
                <a:extLst>
                  <a:ext uri="{28A0092B-C50C-407E-A947-70E740481C1C}">
                    <a14:useLocalDpi xmlns:a14="http://schemas.microsoft.com/office/drawing/2010/main" val="0"/>
                  </a:ext>
                </a:extLst>
              </a:blip>
              <a:stretch>
                <a:fillRect/>
              </a:stretch>
            </p:blipFill>
            <p:spPr>
              <a:xfrm>
                <a:off x="5578949" y="3135357"/>
                <a:ext cx="840901" cy="840901"/>
              </a:xfrm>
              <a:prstGeom prst="rect">
                <a:avLst/>
              </a:prstGeom>
              <a:ln w="3175">
                <a:noFill/>
              </a:ln>
            </p:spPr>
          </p:pic>
        </mc:Fallback>
      </mc:AlternateContent>
      <p:sp>
        <p:nvSpPr>
          <p:cNvPr id="30" name="Oval 29">
            <a:extLst>
              <a:ext uri="{FF2B5EF4-FFF2-40B4-BE49-F238E27FC236}">
                <a16:creationId xmlns:a16="http://schemas.microsoft.com/office/drawing/2014/main" id="{4E91EFAF-A0BA-CA2B-070A-E547BE4E3EDB}"/>
              </a:ext>
            </a:extLst>
          </p:cNvPr>
          <p:cNvSpPr/>
          <p:nvPr/>
        </p:nvSpPr>
        <p:spPr>
          <a:xfrm>
            <a:off x="1309686" y="2689024"/>
            <a:ext cx="1114425" cy="1114425"/>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6731219-41A3-496D-E07B-BD34EA759D64}"/>
              </a:ext>
            </a:extLst>
          </p:cNvPr>
          <p:cNvSpPr/>
          <p:nvPr/>
        </p:nvSpPr>
        <p:spPr>
          <a:xfrm>
            <a:off x="3329011" y="4780201"/>
            <a:ext cx="1114425" cy="1114425"/>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1F1922B-705A-3D1D-BA6B-0FBFB31F1744}"/>
              </a:ext>
            </a:extLst>
          </p:cNvPr>
          <p:cNvSpPr/>
          <p:nvPr/>
        </p:nvSpPr>
        <p:spPr>
          <a:xfrm>
            <a:off x="5392883" y="2967683"/>
            <a:ext cx="1114425" cy="1114425"/>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F266D7E-F917-1645-000A-8806406CA5DF}"/>
              </a:ext>
            </a:extLst>
          </p:cNvPr>
          <p:cNvCxnSpPr>
            <a:cxnSpLocks/>
            <a:stCxn id="30" idx="5"/>
            <a:endCxn id="31" idx="1"/>
          </p:cNvCxnSpPr>
          <p:nvPr/>
        </p:nvCxnSpPr>
        <p:spPr>
          <a:xfrm>
            <a:off x="2260907" y="3640245"/>
            <a:ext cx="1231308" cy="130316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C43C8BA-8441-8FA3-498C-FB9A9D025349}"/>
              </a:ext>
            </a:extLst>
          </p:cNvPr>
          <p:cNvCxnSpPr>
            <a:cxnSpLocks/>
            <a:stCxn id="32" idx="3"/>
            <a:endCxn id="31" idx="7"/>
          </p:cNvCxnSpPr>
          <p:nvPr/>
        </p:nvCxnSpPr>
        <p:spPr>
          <a:xfrm flipH="1">
            <a:off x="4280232" y="3918904"/>
            <a:ext cx="1275855" cy="1024501"/>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51309FBC-1B06-5D51-48D0-60BD8BCC034C}"/>
              </a:ext>
            </a:extLst>
          </p:cNvPr>
          <p:cNvSpPr/>
          <p:nvPr/>
        </p:nvSpPr>
        <p:spPr>
          <a:xfrm>
            <a:off x="7612208" y="4798605"/>
            <a:ext cx="1114425" cy="1114425"/>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C81277A5-EFFB-AB5F-EEF4-D02FE2D3C087}"/>
              </a:ext>
            </a:extLst>
          </p:cNvPr>
          <p:cNvCxnSpPr>
            <a:cxnSpLocks/>
            <a:stCxn id="38" idx="1"/>
            <a:endCxn id="32" idx="5"/>
          </p:cNvCxnSpPr>
          <p:nvPr/>
        </p:nvCxnSpPr>
        <p:spPr>
          <a:xfrm flipH="1" flipV="1">
            <a:off x="6344104" y="3918904"/>
            <a:ext cx="1431308" cy="1042905"/>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ez="http://schemas.microsoft.com/office/powerpoint/2016/sectionzoom">
        <mc:Choice Requires="psez">
          <p:graphicFrame>
            <p:nvGraphicFramePr>
              <p:cNvPr id="48" name="Section Zoom 47">
                <a:extLst>
                  <a:ext uri="{FF2B5EF4-FFF2-40B4-BE49-F238E27FC236}">
                    <a16:creationId xmlns:a16="http://schemas.microsoft.com/office/drawing/2014/main" id="{7E8D3419-BA5C-8345-6F7A-598F3D6E0C7E}"/>
                  </a:ext>
                </a:extLst>
              </p:cNvPr>
              <p:cNvGraphicFramePr>
                <a:graphicFrameLocks noChangeAspect="1"/>
              </p:cNvGraphicFramePr>
              <p:nvPr>
                <p:extLst>
                  <p:ext uri="{D42A27DB-BD31-4B8C-83A1-F6EECF244321}">
                    <p14:modId xmlns:p14="http://schemas.microsoft.com/office/powerpoint/2010/main" val="2854369817"/>
                  </p:ext>
                </p:extLst>
              </p:nvPr>
            </p:nvGraphicFramePr>
            <p:xfrm>
              <a:off x="7755088" y="4929084"/>
              <a:ext cx="816657" cy="816657"/>
            </p:xfrm>
            <a:graphic>
              <a:graphicData uri="http://schemas.microsoft.com/office/powerpoint/2016/sectionzoom">
                <psez:sectionZm>
                  <psez:sectionZmObj sectionId="{E7FEE791-888A-45FB-BEBD-B4D8DCB86FF4}">
                    <psez:zmPr id="{6731FC5D-0F95-4A6A-AB18-47987E9C4C31}" returnToParent="0" imageType="cover" transitionDur="1000">
                      <p166:blipFill xmlns:p166="http://schemas.microsoft.com/office/powerpoint/2016/6/main">
                        <a:blip r:embed="rId15">
                          <a:extLst>
                            <a:ext uri="{28A0092B-C50C-407E-A947-70E740481C1C}">
                              <a14:useLocalDpi xmlns:a14="http://schemas.microsoft.com/office/drawing/2010/main" val="0"/>
                            </a:ext>
                          </a:extLst>
                        </a:blip>
                        <a:stretch>
                          <a:fillRect/>
                        </a:stretch>
                      </p166:blipFill>
                      <p166:spPr xmlns:p166="http://schemas.microsoft.com/office/powerpoint/2016/6/main">
                        <a:xfrm>
                          <a:off x="0" y="0"/>
                          <a:ext cx="816657" cy="816657"/>
                        </a:xfrm>
                        <a:prstGeom prst="rect">
                          <a:avLst/>
                        </a:prstGeom>
                        <a:ln w="3175">
                          <a:noFill/>
                        </a:ln>
                      </p166:spPr>
                    </psez:zmPr>
                  </psez:sectionZmObj>
                </psez:sectionZm>
              </a:graphicData>
            </a:graphic>
          </p:graphicFrame>
        </mc:Choice>
        <mc:Fallback xmlns="">
          <p:pic>
            <p:nvPicPr>
              <p:cNvPr id="48" name="Section Zoom 47">
                <a:hlinkClick r:id="rId16" action="ppaction://hlinksldjump"/>
                <a:extLst>
                  <a:ext uri="{FF2B5EF4-FFF2-40B4-BE49-F238E27FC236}">
                    <a16:creationId xmlns:psez="http://schemas.microsoft.com/office/powerpoint/2016/sectionzoom" xmlns="" xmlns:a16="http://schemas.microsoft.com/office/drawing/2014/main" id="{7E8D3419-BA5C-8345-6F7A-598F3D6E0C7E}"/>
                  </a:ext>
                </a:extLst>
              </p:cNvPr>
              <p:cNvPicPr>
                <a:picLocks noGrp="1" noRot="1" noChangeAspect="1" noMove="1" noResize="1" noEditPoints="1" noAdjustHandles="1" noChangeArrowheads="1" noChangeShapeType="1"/>
              </p:cNvPicPr>
              <p:nvPr/>
            </p:nvPicPr>
            <p:blipFill>
              <a:blip r:embed="rId17" cstate="print">
                <a:extLst>
                  <a:ext uri="{28A0092B-C50C-407E-A947-70E740481C1C}">
                    <a14:useLocalDpi xmlns:a14="http://schemas.microsoft.com/office/drawing/2010/main" val="0"/>
                  </a:ext>
                </a:extLst>
              </a:blip>
              <a:stretch>
                <a:fillRect/>
              </a:stretch>
            </p:blipFill>
            <p:spPr>
              <a:xfrm>
                <a:off x="7755088" y="4929084"/>
                <a:ext cx="816657" cy="816657"/>
              </a:xfrm>
              <a:prstGeom prst="rect">
                <a:avLst/>
              </a:prstGeom>
              <a:ln w="3175">
                <a:noFill/>
              </a:ln>
            </p:spPr>
          </p:pic>
        </mc:Fallback>
      </mc:AlternateContent>
      <p:sp>
        <p:nvSpPr>
          <p:cNvPr id="51" name="Oval 50">
            <a:extLst>
              <a:ext uri="{FF2B5EF4-FFF2-40B4-BE49-F238E27FC236}">
                <a16:creationId xmlns:a16="http://schemas.microsoft.com/office/drawing/2014/main" id="{15E95FCB-5989-A2A9-F466-362D75CCD60D}"/>
              </a:ext>
            </a:extLst>
          </p:cNvPr>
          <p:cNvSpPr/>
          <p:nvPr/>
        </p:nvSpPr>
        <p:spPr>
          <a:xfrm>
            <a:off x="10001078" y="2578144"/>
            <a:ext cx="1114425" cy="1114425"/>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AA16F064-89F7-9986-048E-2F46DA6BBDF3}"/>
              </a:ext>
            </a:extLst>
          </p:cNvPr>
          <p:cNvCxnSpPr>
            <a:cxnSpLocks/>
            <a:stCxn id="51" idx="3"/>
            <a:endCxn id="38" idx="7"/>
          </p:cNvCxnSpPr>
          <p:nvPr/>
        </p:nvCxnSpPr>
        <p:spPr>
          <a:xfrm flipH="1">
            <a:off x="8563429" y="3529365"/>
            <a:ext cx="1600853" cy="1432444"/>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ez="http://schemas.microsoft.com/office/powerpoint/2016/sectionzoom">
        <mc:Choice Requires="psez">
          <p:graphicFrame>
            <p:nvGraphicFramePr>
              <p:cNvPr id="59" name="Section Zoom 58">
                <a:extLst>
                  <a:ext uri="{FF2B5EF4-FFF2-40B4-BE49-F238E27FC236}">
                    <a16:creationId xmlns:a16="http://schemas.microsoft.com/office/drawing/2014/main" id="{D39931FB-1E24-2B62-D18D-9BB3CB0FEC12}"/>
                  </a:ext>
                </a:extLst>
              </p:cNvPr>
              <p:cNvGraphicFramePr>
                <a:graphicFrameLocks noChangeAspect="1"/>
              </p:cNvGraphicFramePr>
              <p:nvPr>
                <p:extLst>
                  <p:ext uri="{D42A27DB-BD31-4B8C-83A1-F6EECF244321}">
                    <p14:modId xmlns:p14="http://schemas.microsoft.com/office/powerpoint/2010/main" val="207093333"/>
                  </p:ext>
                </p:extLst>
              </p:nvPr>
            </p:nvGraphicFramePr>
            <p:xfrm>
              <a:off x="10081717" y="2685504"/>
              <a:ext cx="953146" cy="953146"/>
            </p:xfrm>
            <a:graphic>
              <a:graphicData uri="http://schemas.microsoft.com/office/powerpoint/2016/sectionzoom">
                <psez:sectionZm>
                  <psez:sectionZmObj sectionId="{288F4C7C-45E8-49A5-BCA1-F30AA82483B6}">
                    <psez:zmPr id="{37A753CD-B30B-4728-A3E5-C5D9722853BE}" imageType="cover" transitionDur="1000">
                      <p166:blipFill xmlns:p166="http://schemas.microsoft.com/office/powerpoint/2016/6/main">
                        <a:blip r:embed="rId18">
                          <a:extLst>
                            <a:ext uri="{28A0092B-C50C-407E-A947-70E740481C1C}">
                              <a14:useLocalDpi xmlns:a14="http://schemas.microsoft.com/office/drawing/2010/main" val="0"/>
                            </a:ext>
                          </a:extLst>
                        </a:blip>
                        <a:stretch>
                          <a:fillRect/>
                        </a:stretch>
                      </p166:blipFill>
                      <p166:spPr xmlns:p166="http://schemas.microsoft.com/office/powerpoint/2016/6/main">
                        <a:xfrm>
                          <a:off x="0" y="0"/>
                          <a:ext cx="953146" cy="953146"/>
                        </a:xfrm>
                        <a:prstGeom prst="rect">
                          <a:avLst/>
                        </a:prstGeom>
                        <a:ln w="3175">
                          <a:noFill/>
                        </a:ln>
                      </p166:spPr>
                    </psez:zmPr>
                  </psez:sectionZmObj>
                </psez:sectionZm>
              </a:graphicData>
            </a:graphic>
          </p:graphicFrame>
        </mc:Choice>
        <mc:Fallback xmlns="">
          <p:pic>
            <p:nvPicPr>
              <p:cNvPr id="59" name="Section Zoom 58">
                <a:hlinkClick r:id="rId19" action="ppaction://hlinksldjump"/>
                <a:extLst>
                  <a:ext uri="{FF2B5EF4-FFF2-40B4-BE49-F238E27FC236}">
                    <a16:creationId xmlns:psez="http://schemas.microsoft.com/office/powerpoint/2016/sectionzoom" xmlns="" xmlns:a16="http://schemas.microsoft.com/office/drawing/2014/main" id="{D39931FB-1E24-2B62-D18D-9BB3CB0FEC12}"/>
                  </a:ext>
                </a:extLst>
              </p:cNvPr>
              <p:cNvPicPr>
                <a:picLocks noGrp="1" noRot="1" noChangeAspect="1" noMove="1" noResize="1" noEditPoints="1" noAdjustHandles="1" noChangeArrowheads="1" noChangeShapeType="1"/>
              </p:cNvPicPr>
              <p:nvPr/>
            </p:nvPicPr>
            <p:blipFill>
              <a:blip r:embed="rId20" cstate="print">
                <a:extLst>
                  <a:ext uri="{28A0092B-C50C-407E-A947-70E740481C1C}">
                    <a14:useLocalDpi xmlns:a14="http://schemas.microsoft.com/office/drawing/2010/main" val="0"/>
                  </a:ext>
                </a:extLst>
              </a:blip>
              <a:stretch>
                <a:fillRect/>
              </a:stretch>
            </p:blipFill>
            <p:spPr>
              <a:xfrm>
                <a:off x="10081717" y="2685504"/>
                <a:ext cx="953146" cy="953146"/>
              </a:xfrm>
              <a:prstGeom prst="rect">
                <a:avLst/>
              </a:prstGeom>
              <a:ln w="3175">
                <a:noFill/>
              </a:ln>
            </p:spPr>
          </p:pic>
        </mc:Fallback>
      </mc:AlternateContent>
    </p:spTree>
    <p:extLst>
      <p:ext uri="{BB962C8B-B14F-4D97-AF65-F5344CB8AC3E}">
        <p14:creationId xmlns:p14="http://schemas.microsoft.com/office/powerpoint/2010/main" val="2313560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3C5A66-51B0-4339-502D-E0B368A3AC1E}"/>
              </a:ext>
            </a:extLst>
          </p:cNvPr>
          <p:cNvPicPr>
            <a:picLocks noChangeAspect="1"/>
          </p:cNvPicPr>
          <p:nvPr/>
        </p:nvPicPr>
        <p:blipFill rotWithShape="1">
          <a:blip r:embed="rId3" cstate="print">
            <a:alphaModFix amt="26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813" b="7813"/>
          <a:stretch/>
        </p:blipFill>
        <p:spPr>
          <a:xfrm>
            <a:off x="0" y="0"/>
            <a:ext cx="12192000" cy="6858000"/>
          </a:xfrm>
          <a:prstGeom prst="rect">
            <a:avLst/>
          </a:prstGeom>
          <a:noFill/>
        </p:spPr>
      </p:pic>
      <p:sp>
        <p:nvSpPr>
          <p:cNvPr id="3" name="Rectangle 2">
            <a:extLst>
              <a:ext uri="{FF2B5EF4-FFF2-40B4-BE49-F238E27FC236}">
                <a16:creationId xmlns:a16="http://schemas.microsoft.com/office/drawing/2014/main" id="{DBBE5867-8DD2-86FC-2951-F94AE6BC05B5}"/>
              </a:ext>
            </a:extLst>
          </p:cNvPr>
          <p:cNvSpPr/>
          <p:nvPr/>
        </p:nvSpPr>
        <p:spPr>
          <a:xfrm>
            <a:off x="0" y="0"/>
            <a:ext cx="12192000" cy="6858000"/>
          </a:xfrm>
          <a:prstGeom prst="rect">
            <a:avLst/>
          </a:prstGeom>
          <a:gradFill flip="none" rotWithShape="1">
            <a:gsLst>
              <a:gs pos="100000">
                <a:schemeClr val="bg1">
                  <a:lumMod val="100000"/>
                  <a:alpha val="33000"/>
                </a:schemeClr>
              </a:gs>
              <a:gs pos="21000">
                <a:schemeClr val="tx1">
                  <a:alpha val="5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t>Periodical follow-up of the </a:t>
            </a:r>
            <a:r>
              <a:rPr lang="en-US" sz="2400" b="1" dirty="0" err="1"/>
              <a:t>ankylosed</a:t>
            </a:r>
            <a:r>
              <a:rPr lang="en-US" sz="2400" b="1" dirty="0"/>
              <a:t> teeth with possible composite build-up for any minor IO.</a:t>
            </a:r>
          </a:p>
        </p:txBody>
      </p:sp>
      <p:cxnSp>
        <p:nvCxnSpPr>
          <p:cNvPr id="19" name="Straight Connector 18">
            <a:extLst>
              <a:ext uri="{FF2B5EF4-FFF2-40B4-BE49-F238E27FC236}">
                <a16:creationId xmlns:a16="http://schemas.microsoft.com/office/drawing/2014/main" id="{00F2ACEA-7AE1-A375-09A4-54CE7CDA96CD}"/>
              </a:ext>
            </a:extLst>
          </p:cNvPr>
          <p:cNvCxnSpPr/>
          <p:nvPr/>
        </p:nvCxnSpPr>
        <p:spPr>
          <a:xfrm>
            <a:off x="93670" y="5438561"/>
            <a:ext cx="0" cy="3200400"/>
          </a:xfrm>
          <a:prstGeom prst="line">
            <a:avLst/>
          </a:prstGeom>
          <a:ln w="25400">
            <a:solidFill>
              <a:schemeClr val="bg1"/>
            </a:solidFill>
            <a:prstDash val="solid"/>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042BF3F9-8C49-038D-F663-F55F7B70F168}"/>
              </a:ext>
            </a:extLst>
          </p:cNvPr>
          <p:cNvCxnSpPr>
            <a:cxnSpLocks/>
          </p:cNvCxnSpPr>
          <p:nvPr/>
        </p:nvCxnSpPr>
        <p:spPr>
          <a:xfrm>
            <a:off x="-425959" y="6567797"/>
            <a:ext cx="5624845" cy="0"/>
          </a:xfrm>
          <a:prstGeom prst="line">
            <a:avLst/>
          </a:prstGeom>
          <a:ln w="25400">
            <a:solidFill>
              <a:schemeClr val="bg1"/>
            </a:solidFill>
            <a:prstDash val="solid"/>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9D026EE0-633F-4527-85F5-9BBA1677CD09}"/>
              </a:ext>
            </a:extLst>
          </p:cNvPr>
          <p:cNvSpPr txBox="1"/>
          <p:nvPr/>
        </p:nvSpPr>
        <p:spPr>
          <a:xfrm>
            <a:off x="93670" y="216099"/>
            <a:ext cx="5463537" cy="1754326"/>
          </a:xfrm>
          <a:prstGeom prst="rect">
            <a:avLst/>
          </a:prstGeom>
          <a:noFill/>
        </p:spPr>
        <p:txBody>
          <a:bodyPr wrap="square">
            <a:spAutoFit/>
          </a:bodyPr>
          <a:lstStyle/>
          <a:p>
            <a:pPr marR="0" lvl="0" rtl="0">
              <a:spcBef>
                <a:spcPts val="0"/>
              </a:spcBef>
              <a:spcAft>
                <a:spcPts val="0"/>
              </a:spcAft>
              <a:tabLst>
                <a:tab pos="171450" algn="l"/>
              </a:tabLst>
            </a:pPr>
            <a:r>
              <a:rPr lang="en-US" sz="5400" b="1" i="1" dirty="0">
                <a:solidFill>
                  <a:schemeClr val="bg1"/>
                </a:solidFill>
                <a:latin typeface="Stencil" panose="040409050D0802020404" pitchFamily="82" charset="0"/>
                <a:ea typeface="Times New Roman" panose="02020603050405020304" pitchFamily="18" charset="0"/>
              </a:rPr>
              <a:t>Periodical follow up</a:t>
            </a:r>
            <a:endParaRPr lang="en-US" sz="4400" b="1" dirty="0">
              <a:solidFill>
                <a:schemeClr val="bg1"/>
              </a:solidFill>
              <a:effectLst/>
              <a:latin typeface="Stencil" panose="040409050D0802020404" pitchFamily="82" charset="0"/>
              <a:ea typeface="Times New Roman" panose="02020603050405020304" pitchFamily="18" charset="0"/>
            </a:endParaRPr>
          </a:p>
        </p:txBody>
      </p:sp>
    </p:spTree>
    <p:extLst>
      <p:ext uri="{BB962C8B-B14F-4D97-AF65-F5344CB8AC3E}">
        <p14:creationId xmlns:p14="http://schemas.microsoft.com/office/powerpoint/2010/main" val="146382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684 1.11111E-6 L -4.79167E-6 1.11111E-6 " pathEditMode="relative" rAng="0" ptsTypes="AA">
                                      <p:cBhvr>
                                        <p:cTn id="6" dur="1000" fill="hold"/>
                                        <p:tgtEl>
                                          <p:spTgt spid="20"/>
                                        </p:tgtEl>
                                        <p:attrNameLst>
                                          <p:attrName>ppt_x</p:attrName>
                                          <p:attrName>ppt_y</p:attrName>
                                        </p:attrNameLst>
                                      </p:cBhvr>
                                      <p:rCtr x="16836" y="0"/>
                                    </p:animMotion>
                                  </p:childTnLst>
                                </p:cTn>
                              </p:par>
                              <p:par>
                                <p:cTn id="7" presetID="64" presetClass="path" presetSubtype="0" accel="50000" decel="50000" fill="hold" nodeType="withEffect">
                                  <p:stCondLst>
                                    <p:cond delay="100"/>
                                  </p:stCondLst>
                                  <p:childTnLst>
                                    <p:animMotion origin="layout" path="M -3.95833E-6 -1.48148E-6 L -3.95833E-6 -0.25 " pathEditMode="relative" rAng="0" ptsTypes="AA">
                                      <p:cBhvr>
                                        <p:cTn id="8" dur="1000" fill="hold"/>
                                        <p:tgtEl>
                                          <p:spTgt spid="19"/>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CF0BE9-A89F-EB83-2912-8820CDB4A195}"/>
              </a:ext>
            </a:extLst>
          </p:cNvPr>
          <p:cNvPicPr>
            <a:picLocks noChangeAspect="1"/>
          </p:cNvPicPr>
          <p:nvPr/>
        </p:nvPicPr>
        <p:blipFill rotWithShape="1">
          <a:blip r:embed="rId2">
            <a:alphaModFix amt="47000"/>
            <a:extLst>
              <a:ext uri="{28A0092B-C50C-407E-A947-70E740481C1C}">
                <a14:useLocalDpi xmlns:a14="http://schemas.microsoft.com/office/drawing/2010/main" val="0"/>
              </a:ext>
            </a:extLst>
          </a:blip>
          <a:srcRect t="7786" b="7786"/>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8D9D60F-3882-15CC-7BF0-CE367399242D}"/>
              </a:ext>
            </a:extLst>
          </p:cNvPr>
          <p:cNvSpPr/>
          <p:nvPr/>
        </p:nvSpPr>
        <p:spPr>
          <a:xfrm>
            <a:off x="0" y="0"/>
            <a:ext cx="12192000" cy="6858000"/>
          </a:xfrm>
          <a:prstGeom prst="rect">
            <a:avLst/>
          </a:prstGeom>
          <a:gradFill flip="none" rotWithShape="1">
            <a:gsLst>
              <a:gs pos="100000">
                <a:schemeClr val="bg1">
                  <a:lumMod val="100000"/>
                  <a:alpha val="33000"/>
                </a:schemeClr>
              </a:gs>
              <a:gs pos="21000">
                <a:schemeClr val="tx1">
                  <a:alpha val="5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0821705-290F-7B73-A5A3-131F21A8637C}"/>
              </a:ext>
            </a:extLst>
          </p:cNvPr>
          <p:cNvSpPr txBox="1"/>
          <p:nvPr/>
        </p:nvSpPr>
        <p:spPr>
          <a:xfrm>
            <a:off x="182880" y="5223789"/>
            <a:ext cx="8280400" cy="1754326"/>
          </a:xfrm>
          <a:prstGeom prst="rect">
            <a:avLst/>
          </a:prstGeom>
          <a:noFill/>
        </p:spPr>
        <p:txBody>
          <a:bodyPr wrap="square">
            <a:spAutoFit/>
          </a:bodyPr>
          <a:lstStyle/>
          <a:p>
            <a:pPr marR="0" lvl="0"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Repositioning</a:t>
            </a:r>
            <a:r>
              <a:rPr lang="en-US" sz="5400" b="1" i="1" spc="25"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of</a:t>
            </a:r>
            <a:r>
              <a:rPr lang="en-US" sz="5400" b="1" i="1" spc="30"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the</a:t>
            </a:r>
            <a:r>
              <a:rPr lang="en-US" sz="5400" b="1" i="1" spc="20"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ankylosed</a:t>
            </a:r>
            <a:r>
              <a:rPr lang="en-US" sz="5400" b="1" i="1" spc="25"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teeth.</a:t>
            </a:r>
            <a:endParaRPr lang="en-US" sz="4400" b="1" dirty="0">
              <a:solidFill>
                <a:schemeClr val="bg1"/>
              </a:solidFill>
              <a:effectLst/>
              <a:latin typeface="Stencil" panose="040409050D0802020404" pitchFamily="82" charset="0"/>
              <a:ea typeface="Times New Roman" panose="02020603050405020304" pitchFamily="18" charset="0"/>
            </a:endParaRPr>
          </a:p>
        </p:txBody>
      </p:sp>
      <p:cxnSp>
        <p:nvCxnSpPr>
          <p:cNvPr id="17" name="Straight Connector 16">
            <a:extLst>
              <a:ext uri="{FF2B5EF4-FFF2-40B4-BE49-F238E27FC236}">
                <a16:creationId xmlns:a16="http://schemas.microsoft.com/office/drawing/2014/main" id="{0A54D9F2-F620-2E31-EF64-902816684571}"/>
              </a:ext>
            </a:extLst>
          </p:cNvPr>
          <p:cNvCxnSpPr/>
          <p:nvPr/>
        </p:nvCxnSpPr>
        <p:spPr>
          <a:xfrm>
            <a:off x="182880" y="3733801"/>
            <a:ext cx="0" cy="3200400"/>
          </a:xfrm>
          <a:prstGeom prst="line">
            <a:avLst/>
          </a:prstGeom>
          <a:ln w="25400">
            <a:solidFill>
              <a:schemeClr val="bg1"/>
            </a:solidFill>
            <a:prstDash val="solid"/>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4CE5BE81-2BE8-0D83-EDCD-FEB531ED4747}"/>
              </a:ext>
            </a:extLst>
          </p:cNvPr>
          <p:cNvCxnSpPr>
            <a:cxnSpLocks/>
          </p:cNvCxnSpPr>
          <p:nvPr/>
        </p:nvCxnSpPr>
        <p:spPr>
          <a:xfrm>
            <a:off x="-336749" y="5376537"/>
            <a:ext cx="5624845" cy="0"/>
          </a:xfrm>
          <a:prstGeom prst="line">
            <a:avLst/>
          </a:prstGeom>
          <a:ln w="25400">
            <a:solidFill>
              <a:schemeClr val="bg1"/>
            </a:solidFill>
            <a:prstDash val="solid"/>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4C8EE038-1F36-03B7-C4D9-E5A46B98BDAB}"/>
              </a:ext>
            </a:extLst>
          </p:cNvPr>
          <p:cNvPicPr>
            <a:picLocks noChangeAspect="1"/>
          </p:cNvPicPr>
          <p:nvPr/>
        </p:nvPicPr>
        <p:blipFill>
          <a:blip r:embed="rId3"/>
          <a:stretch>
            <a:fillRect/>
          </a:stretch>
        </p:blipFill>
        <p:spPr>
          <a:xfrm>
            <a:off x="-4219876" y="3708853"/>
            <a:ext cx="2442834" cy="1514936"/>
          </a:xfrm>
          <a:prstGeom prst="rect">
            <a:avLst/>
          </a:prstGeom>
        </p:spPr>
      </p:pic>
    </p:spTree>
    <p:extLst>
      <p:ext uri="{BB962C8B-B14F-4D97-AF65-F5344CB8AC3E}">
        <p14:creationId xmlns:p14="http://schemas.microsoft.com/office/powerpoint/2010/main" val="2400136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CF0BE9-A89F-EB83-2912-8820CDB4A195}"/>
              </a:ext>
            </a:extLst>
          </p:cNvPr>
          <p:cNvPicPr>
            <a:picLocks noChangeAspect="1"/>
          </p:cNvPicPr>
          <p:nvPr/>
        </p:nvPicPr>
        <p:blipFill rotWithShape="1">
          <a:blip r:embed="rId2">
            <a:alphaModFix amt="47000"/>
            <a:extLst>
              <a:ext uri="{28A0092B-C50C-407E-A947-70E740481C1C}">
                <a14:useLocalDpi xmlns:a14="http://schemas.microsoft.com/office/drawing/2010/main" val="0"/>
              </a:ext>
            </a:extLst>
          </a:blip>
          <a:srcRect t="7786" b="7786"/>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8D9D60F-3882-15CC-7BF0-CE367399242D}"/>
              </a:ext>
            </a:extLst>
          </p:cNvPr>
          <p:cNvSpPr/>
          <p:nvPr/>
        </p:nvSpPr>
        <p:spPr>
          <a:xfrm>
            <a:off x="0" y="0"/>
            <a:ext cx="12192000" cy="6858000"/>
          </a:xfrm>
          <a:prstGeom prst="rect">
            <a:avLst/>
          </a:prstGeom>
          <a:gradFill flip="none" rotWithShape="1">
            <a:gsLst>
              <a:gs pos="100000">
                <a:schemeClr val="bg1">
                  <a:lumMod val="100000"/>
                  <a:alpha val="33000"/>
                </a:schemeClr>
              </a:gs>
              <a:gs pos="21000">
                <a:schemeClr val="tx1">
                  <a:alpha val="5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0821705-290F-7B73-A5A3-131F21A8637C}"/>
              </a:ext>
            </a:extLst>
          </p:cNvPr>
          <p:cNvSpPr txBox="1"/>
          <p:nvPr/>
        </p:nvSpPr>
        <p:spPr>
          <a:xfrm>
            <a:off x="182880" y="5223789"/>
            <a:ext cx="8280400" cy="1754326"/>
          </a:xfrm>
          <a:prstGeom prst="rect">
            <a:avLst/>
          </a:prstGeom>
          <a:noFill/>
        </p:spPr>
        <p:txBody>
          <a:bodyPr wrap="square">
            <a:spAutoFit/>
          </a:bodyPr>
          <a:lstStyle/>
          <a:p>
            <a:pPr marR="0" lvl="0"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Repositioning</a:t>
            </a:r>
            <a:r>
              <a:rPr lang="en-US" sz="5400" b="1" i="1" spc="25"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of</a:t>
            </a:r>
            <a:r>
              <a:rPr lang="en-US" sz="5400" b="1" i="1" spc="30"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the</a:t>
            </a:r>
            <a:r>
              <a:rPr lang="en-US" sz="5400" b="1" i="1" spc="20"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ankylosed</a:t>
            </a:r>
            <a:r>
              <a:rPr lang="en-US" sz="5400" b="1" i="1" spc="25"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teeth.</a:t>
            </a:r>
            <a:endParaRPr lang="en-US" sz="4400" b="1" dirty="0">
              <a:solidFill>
                <a:schemeClr val="bg1"/>
              </a:solidFill>
              <a:effectLst/>
              <a:latin typeface="Stencil" panose="040409050D0802020404" pitchFamily="82" charset="0"/>
              <a:ea typeface="Times New Roman" panose="02020603050405020304" pitchFamily="18" charset="0"/>
            </a:endParaRPr>
          </a:p>
        </p:txBody>
      </p:sp>
      <p:cxnSp>
        <p:nvCxnSpPr>
          <p:cNvPr id="17" name="Straight Connector 16">
            <a:extLst>
              <a:ext uri="{FF2B5EF4-FFF2-40B4-BE49-F238E27FC236}">
                <a16:creationId xmlns:a16="http://schemas.microsoft.com/office/drawing/2014/main" id="{0A54D9F2-F620-2E31-EF64-902816684571}"/>
              </a:ext>
            </a:extLst>
          </p:cNvPr>
          <p:cNvCxnSpPr/>
          <p:nvPr/>
        </p:nvCxnSpPr>
        <p:spPr>
          <a:xfrm>
            <a:off x="182880" y="3733801"/>
            <a:ext cx="0" cy="3200400"/>
          </a:xfrm>
          <a:prstGeom prst="line">
            <a:avLst/>
          </a:prstGeom>
          <a:ln w="25400">
            <a:solidFill>
              <a:schemeClr val="bg1"/>
            </a:solidFill>
            <a:prstDash val="solid"/>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4CE5BE81-2BE8-0D83-EDCD-FEB531ED4747}"/>
              </a:ext>
            </a:extLst>
          </p:cNvPr>
          <p:cNvCxnSpPr>
            <a:cxnSpLocks/>
          </p:cNvCxnSpPr>
          <p:nvPr/>
        </p:nvCxnSpPr>
        <p:spPr>
          <a:xfrm>
            <a:off x="-336749" y="5376537"/>
            <a:ext cx="5624845" cy="0"/>
          </a:xfrm>
          <a:prstGeom prst="line">
            <a:avLst/>
          </a:prstGeom>
          <a:ln w="25400">
            <a:solidFill>
              <a:schemeClr val="bg1"/>
            </a:solidFill>
            <a:prstDash val="solid"/>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53EF5368-000C-13CC-3129-0B3313F6DB50}"/>
              </a:ext>
            </a:extLst>
          </p:cNvPr>
          <p:cNvPicPr>
            <a:picLocks noChangeAspect="1"/>
          </p:cNvPicPr>
          <p:nvPr/>
        </p:nvPicPr>
        <p:blipFill>
          <a:blip r:embed="rId3"/>
          <a:stretch>
            <a:fillRect/>
          </a:stretch>
        </p:blipFill>
        <p:spPr>
          <a:xfrm>
            <a:off x="3847433" y="2034540"/>
            <a:ext cx="4497134" cy="2788920"/>
          </a:xfrm>
          <a:prstGeom prst="rect">
            <a:avLst/>
          </a:prstGeom>
        </p:spPr>
      </p:pic>
      <p:pic>
        <p:nvPicPr>
          <p:cNvPr id="8" name="Picture 7">
            <a:extLst>
              <a:ext uri="{FF2B5EF4-FFF2-40B4-BE49-F238E27FC236}">
                <a16:creationId xmlns:a16="http://schemas.microsoft.com/office/drawing/2014/main" id="{5BF5FA01-AC0C-FE54-AC83-6381A5B2EBBB}"/>
              </a:ext>
            </a:extLst>
          </p:cNvPr>
          <p:cNvPicPr>
            <a:picLocks noChangeAspect="1"/>
          </p:cNvPicPr>
          <p:nvPr/>
        </p:nvPicPr>
        <p:blipFill>
          <a:blip r:embed="rId4"/>
          <a:stretch>
            <a:fillRect/>
          </a:stretch>
        </p:blipFill>
        <p:spPr>
          <a:xfrm>
            <a:off x="-3664553" y="3852537"/>
            <a:ext cx="2381250" cy="1524000"/>
          </a:xfrm>
          <a:prstGeom prst="rect">
            <a:avLst/>
          </a:prstGeom>
        </p:spPr>
      </p:pic>
      <p:sp>
        <p:nvSpPr>
          <p:cNvPr id="2" name="مربع نص 1"/>
          <p:cNvSpPr txBox="1"/>
          <p:nvPr/>
        </p:nvSpPr>
        <p:spPr>
          <a:xfrm>
            <a:off x="1920159" y="1572874"/>
            <a:ext cx="8750105" cy="461665"/>
          </a:xfrm>
          <a:prstGeom prst="rect">
            <a:avLst/>
          </a:prstGeom>
          <a:noFill/>
        </p:spPr>
        <p:txBody>
          <a:bodyPr wrap="square" rtlCol="0">
            <a:spAutoFit/>
          </a:bodyPr>
          <a:lstStyle/>
          <a:p>
            <a:pPr algn="ctr"/>
            <a:r>
              <a:rPr lang="en-US" sz="2400" b="1" dirty="0">
                <a:solidFill>
                  <a:schemeClr val="bg1"/>
                </a:solidFill>
                <a:latin typeface="Times New Roman"/>
                <a:ea typeface="Times New Roman"/>
              </a:rPr>
              <a:t>Pre-treatment intraoral photographs. </a:t>
            </a:r>
            <a:endParaRPr lang="en-US" sz="2400" b="1" dirty="0">
              <a:solidFill>
                <a:schemeClr val="bg1"/>
              </a:solidFill>
            </a:endParaRPr>
          </a:p>
        </p:txBody>
      </p:sp>
    </p:spTree>
    <p:extLst>
      <p:ext uri="{BB962C8B-B14F-4D97-AF65-F5344CB8AC3E}">
        <p14:creationId xmlns:p14="http://schemas.microsoft.com/office/powerpoint/2010/main" val="4003787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1B95EB-6050-FBEA-D223-A23A5FEFAE54}"/>
              </a:ext>
            </a:extLst>
          </p:cNvPr>
          <p:cNvGrpSpPr/>
          <p:nvPr/>
        </p:nvGrpSpPr>
        <p:grpSpPr>
          <a:xfrm>
            <a:off x="1316381" y="547387"/>
            <a:ext cx="6130356" cy="5751378"/>
            <a:chOff x="1316381" y="547387"/>
            <a:chExt cx="6130356" cy="5751378"/>
          </a:xfrm>
        </p:grpSpPr>
        <p:sp>
          <p:nvSpPr>
            <p:cNvPr id="3" name="Freeform: Shape 2">
              <a:extLst>
                <a:ext uri="{FF2B5EF4-FFF2-40B4-BE49-F238E27FC236}">
                  <a16:creationId xmlns:a16="http://schemas.microsoft.com/office/drawing/2014/main" id="{2932060D-D6CD-13C3-0355-19F214C07A98}"/>
                </a:ext>
              </a:extLst>
            </p:cNvPr>
            <p:cNvSpPr/>
            <p:nvPr/>
          </p:nvSpPr>
          <p:spPr>
            <a:xfrm>
              <a:off x="1425286" y="614284"/>
              <a:ext cx="3127332" cy="3127332"/>
            </a:xfrm>
            <a:custGeom>
              <a:avLst/>
              <a:gdLst>
                <a:gd name="connsiteX0" fmla="*/ 0 w 3127332"/>
                <a:gd name="connsiteY0" fmla="*/ 1563666 h 3127332"/>
                <a:gd name="connsiteX1" fmla="*/ 1563666 w 3127332"/>
                <a:gd name="connsiteY1" fmla="*/ 0 h 3127332"/>
                <a:gd name="connsiteX2" fmla="*/ 3127332 w 3127332"/>
                <a:gd name="connsiteY2" fmla="*/ 1563666 h 3127332"/>
                <a:gd name="connsiteX3" fmla="*/ 1563666 w 3127332"/>
                <a:gd name="connsiteY3" fmla="*/ 3127332 h 3127332"/>
                <a:gd name="connsiteX4" fmla="*/ 0 w 3127332"/>
                <a:gd name="connsiteY4" fmla="*/ 1563666 h 3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332" h="3127332">
                  <a:moveTo>
                    <a:pt x="0" y="1563666"/>
                  </a:moveTo>
                  <a:cubicBezTo>
                    <a:pt x="0" y="700077"/>
                    <a:pt x="700077" y="0"/>
                    <a:pt x="1563666" y="0"/>
                  </a:cubicBezTo>
                  <a:cubicBezTo>
                    <a:pt x="2427255" y="0"/>
                    <a:pt x="3127332" y="700077"/>
                    <a:pt x="3127332" y="1563666"/>
                  </a:cubicBezTo>
                  <a:cubicBezTo>
                    <a:pt x="3127332" y="2427255"/>
                    <a:pt x="2427255" y="3127332"/>
                    <a:pt x="1563666" y="3127332"/>
                  </a:cubicBezTo>
                  <a:cubicBezTo>
                    <a:pt x="700077" y="3127332"/>
                    <a:pt x="0" y="2427255"/>
                    <a:pt x="0" y="1563666"/>
                  </a:cubicBezTo>
                  <a:close/>
                </a:path>
              </a:pathLst>
            </a:custGeom>
            <a:solidFill>
              <a:srgbClr val="2F5597">
                <a:alpha val="47000"/>
              </a:srgb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22757" tIns="522757" rIns="522757" bIns="522757" numCol="1" spcCol="1270" anchor="ctr" anchorCtr="0">
              <a:noAutofit/>
            </a:bodyPr>
            <a:lstStyle/>
            <a:p>
              <a:pPr marL="0" lvl="0" indent="0" algn="ctr" defTabSz="2266950">
                <a:lnSpc>
                  <a:spcPct val="90000"/>
                </a:lnSpc>
                <a:spcBef>
                  <a:spcPct val="0"/>
                </a:spcBef>
                <a:spcAft>
                  <a:spcPct val="35000"/>
                </a:spcAft>
                <a:buNone/>
              </a:pPr>
              <a:r>
                <a:rPr lang="en-US" sz="51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Aims of the study</a:t>
              </a:r>
            </a:p>
          </p:txBody>
        </p:sp>
        <p:sp>
          <p:nvSpPr>
            <p:cNvPr id="4" name="Freeform: Shape 3">
              <a:extLst>
                <a:ext uri="{FF2B5EF4-FFF2-40B4-BE49-F238E27FC236}">
                  <a16:creationId xmlns:a16="http://schemas.microsoft.com/office/drawing/2014/main" id="{D66DE2E8-7BE7-BD75-B67F-296926A40D49}"/>
                </a:ext>
              </a:extLst>
            </p:cNvPr>
            <p:cNvSpPr/>
            <p:nvPr/>
          </p:nvSpPr>
          <p:spPr>
            <a:xfrm rot="21087239">
              <a:off x="4679118" y="1512875"/>
              <a:ext cx="355271" cy="768791"/>
            </a:xfrm>
            <a:custGeom>
              <a:avLst/>
              <a:gdLst>
                <a:gd name="connsiteX0" fmla="*/ 0 w 355271"/>
                <a:gd name="connsiteY0" fmla="*/ 153758 h 768791"/>
                <a:gd name="connsiteX1" fmla="*/ 177636 w 355271"/>
                <a:gd name="connsiteY1" fmla="*/ 153758 h 768791"/>
                <a:gd name="connsiteX2" fmla="*/ 177636 w 355271"/>
                <a:gd name="connsiteY2" fmla="*/ 0 h 768791"/>
                <a:gd name="connsiteX3" fmla="*/ 355271 w 355271"/>
                <a:gd name="connsiteY3" fmla="*/ 384396 h 768791"/>
                <a:gd name="connsiteX4" fmla="*/ 177636 w 355271"/>
                <a:gd name="connsiteY4" fmla="*/ 768791 h 768791"/>
                <a:gd name="connsiteX5" fmla="*/ 177636 w 355271"/>
                <a:gd name="connsiteY5" fmla="*/ 615033 h 768791"/>
                <a:gd name="connsiteX6" fmla="*/ 0 w 355271"/>
                <a:gd name="connsiteY6" fmla="*/ 615033 h 768791"/>
                <a:gd name="connsiteX7" fmla="*/ 0 w 355271"/>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271" h="768791">
                  <a:moveTo>
                    <a:pt x="0" y="153758"/>
                  </a:moveTo>
                  <a:lnTo>
                    <a:pt x="177636" y="153758"/>
                  </a:lnTo>
                  <a:lnTo>
                    <a:pt x="177636" y="0"/>
                  </a:lnTo>
                  <a:lnTo>
                    <a:pt x="355271" y="384396"/>
                  </a:lnTo>
                  <a:lnTo>
                    <a:pt x="177636" y="768791"/>
                  </a:lnTo>
                  <a:lnTo>
                    <a:pt x="177636"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0" tIns="153757" rIns="106580"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5" name="Freeform: Shape 4">
              <a:extLst>
                <a:ext uri="{FF2B5EF4-FFF2-40B4-BE49-F238E27FC236}">
                  <a16:creationId xmlns:a16="http://schemas.microsoft.com/office/drawing/2014/main" id="{0D38EC82-9E1E-31BB-F072-0FFC753E1706}"/>
                </a:ext>
              </a:extLst>
            </p:cNvPr>
            <p:cNvSpPr/>
            <p:nvPr/>
          </p:nvSpPr>
          <p:spPr>
            <a:xfrm>
              <a:off x="5185585" y="547387"/>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2">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Definition of dental ankylosis</a:t>
              </a:r>
            </a:p>
          </p:txBody>
        </p:sp>
        <p:sp>
          <p:nvSpPr>
            <p:cNvPr id="6" name="Freeform: Shape 5">
              <a:extLst>
                <a:ext uri="{FF2B5EF4-FFF2-40B4-BE49-F238E27FC236}">
                  <a16:creationId xmlns:a16="http://schemas.microsoft.com/office/drawing/2014/main" id="{BF5875C0-BA93-79AC-2CBB-352ADFDA0E1C}"/>
                </a:ext>
              </a:extLst>
            </p:cNvPr>
            <p:cNvSpPr/>
            <p:nvPr/>
          </p:nvSpPr>
          <p:spPr>
            <a:xfrm rot="1443869">
              <a:off x="4524154" y="2550633"/>
              <a:ext cx="320177" cy="768791"/>
            </a:xfrm>
            <a:custGeom>
              <a:avLst/>
              <a:gdLst>
                <a:gd name="connsiteX0" fmla="*/ 0 w 320177"/>
                <a:gd name="connsiteY0" fmla="*/ 153758 h 768791"/>
                <a:gd name="connsiteX1" fmla="*/ 160089 w 320177"/>
                <a:gd name="connsiteY1" fmla="*/ 153758 h 768791"/>
                <a:gd name="connsiteX2" fmla="*/ 160089 w 320177"/>
                <a:gd name="connsiteY2" fmla="*/ 0 h 768791"/>
                <a:gd name="connsiteX3" fmla="*/ 320177 w 320177"/>
                <a:gd name="connsiteY3" fmla="*/ 384396 h 768791"/>
                <a:gd name="connsiteX4" fmla="*/ 160089 w 320177"/>
                <a:gd name="connsiteY4" fmla="*/ 768791 h 768791"/>
                <a:gd name="connsiteX5" fmla="*/ 160089 w 320177"/>
                <a:gd name="connsiteY5" fmla="*/ 615033 h 768791"/>
                <a:gd name="connsiteX6" fmla="*/ 0 w 320177"/>
                <a:gd name="connsiteY6" fmla="*/ 615033 h 768791"/>
                <a:gd name="connsiteX7" fmla="*/ 0 w 320177"/>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177" h="768791">
                  <a:moveTo>
                    <a:pt x="0" y="153758"/>
                  </a:moveTo>
                  <a:lnTo>
                    <a:pt x="160089" y="153758"/>
                  </a:lnTo>
                  <a:lnTo>
                    <a:pt x="160089" y="0"/>
                  </a:lnTo>
                  <a:lnTo>
                    <a:pt x="320177" y="384396"/>
                  </a:lnTo>
                  <a:lnTo>
                    <a:pt x="160089" y="768791"/>
                  </a:lnTo>
                  <a:lnTo>
                    <a:pt x="160089"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1" tIns="153757" rIns="96053"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9" name="Freeform: Shape 8">
              <a:extLst>
                <a:ext uri="{FF2B5EF4-FFF2-40B4-BE49-F238E27FC236}">
                  <a16:creationId xmlns:a16="http://schemas.microsoft.com/office/drawing/2014/main" id="{C3354682-D4DE-798A-1E23-C2CCEE1A5EF0}"/>
                </a:ext>
              </a:extLst>
            </p:cNvPr>
            <p:cNvSpPr/>
            <p:nvPr/>
          </p:nvSpPr>
          <p:spPr>
            <a:xfrm rot="3700552">
              <a:off x="3716452" y="3346177"/>
              <a:ext cx="218690" cy="768791"/>
            </a:xfrm>
            <a:custGeom>
              <a:avLst/>
              <a:gdLst>
                <a:gd name="connsiteX0" fmla="*/ 0 w 218690"/>
                <a:gd name="connsiteY0" fmla="*/ 153758 h 768791"/>
                <a:gd name="connsiteX1" fmla="*/ 109345 w 218690"/>
                <a:gd name="connsiteY1" fmla="*/ 153758 h 768791"/>
                <a:gd name="connsiteX2" fmla="*/ 109345 w 218690"/>
                <a:gd name="connsiteY2" fmla="*/ 0 h 768791"/>
                <a:gd name="connsiteX3" fmla="*/ 218690 w 218690"/>
                <a:gd name="connsiteY3" fmla="*/ 384396 h 768791"/>
                <a:gd name="connsiteX4" fmla="*/ 109345 w 218690"/>
                <a:gd name="connsiteY4" fmla="*/ 768791 h 768791"/>
                <a:gd name="connsiteX5" fmla="*/ 109345 w 218690"/>
                <a:gd name="connsiteY5" fmla="*/ 615033 h 768791"/>
                <a:gd name="connsiteX6" fmla="*/ 0 w 218690"/>
                <a:gd name="connsiteY6" fmla="*/ 615033 h 768791"/>
                <a:gd name="connsiteX7" fmla="*/ 0 w 218690"/>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690" h="768791">
                  <a:moveTo>
                    <a:pt x="0" y="153758"/>
                  </a:moveTo>
                  <a:lnTo>
                    <a:pt x="109345" y="153758"/>
                  </a:lnTo>
                  <a:lnTo>
                    <a:pt x="109345" y="0"/>
                  </a:lnTo>
                  <a:lnTo>
                    <a:pt x="218690" y="384396"/>
                  </a:lnTo>
                  <a:lnTo>
                    <a:pt x="109345" y="768791"/>
                  </a:lnTo>
                  <a:lnTo>
                    <a:pt x="109345"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0" tIns="153757" rIns="65606"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11" name="Freeform: Shape 10">
              <a:extLst>
                <a:ext uri="{FF2B5EF4-FFF2-40B4-BE49-F238E27FC236}">
                  <a16:creationId xmlns:a16="http://schemas.microsoft.com/office/drawing/2014/main" id="{2F7642A5-4085-F155-4400-6C03044BA7A3}"/>
                </a:ext>
              </a:extLst>
            </p:cNvPr>
            <p:cNvSpPr/>
            <p:nvPr/>
          </p:nvSpPr>
          <p:spPr>
            <a:xfrm>
              <a:off x="3332457" y="3782278"/>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6">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Causes and the mechanism of formation </a:t>
              </a:r>
            </a:p>
          </p:txBody>
        </p:sp>
        <p:sp>
          <p:nvSpPr>
            <p:cNvPr id="12" name="Freeform: Shape 11">
              <a:extLst>
                <a:ext uri="{FF2B5EF4-FFF2-40B4-BE49-F238E27FC236}">
                  <a16:creationId xmlns:a16="http://schemas.microsoft.com/office/drawing/2014/main" id="{772318BB-C5BF-2F44-505E-AA59A0B04D8B}"/>
                </a:ext>
              </a:extLst>
            </p:cNvPr>
            <p:cNvSpPr/>
            <p:nvPr/>
          </p:nvSpPr>
          <p:spPr>
            <a:xfrm rot="16816416">
              <a:off x="2588905" y="3496659"/>
              <a:ext cx="182701" cy="768791"/>
            </a:xfrm>
            <a:custGeom>
              <a:avLst/>
              <a:gdLst>
                <a:gd name="connsiteX0" fmla="*/ 0 w 182701"/>
                <a:gd name="connsiteY0" fmla="*/ 153758 h 768791"/>
                <a:gd name="connsiteX1" fmla="*/ 91351 w 182701"/>
                <a:gd name="connsiteY1" fmla="*/ 153758 h 768791"/>
                <a:gd name="connsiteX2" fmla="*/ 91351 w 182701"/>
                <a:gd name="connsiteY2" fmla="*/ 0 h 768791"/>
                <a:gd name="connsiteX3" fmla="*/ 182701 w 182701"/>
                <a:gd name="connsiteY3" fmla="*/ 384396 h 768791"/>
                <a:gd name="connsiteX4" fmla="*/ 91351 w 182701"/>
                <a:gd name="connsiteY4" fmla="*/ 768791 h 768791"/>
                <a:gd name="connsiteX5" fmla="*/ 91351 w 182701"/>
                <a:gd name="connsiteY5" fmla="*/ 615033 h 768791"/>
                <a:gd name="connsiteX6" fmla="*/ 0 w 182701"/>
                <a:gd name="connsiteY6" fmla="*/ 615033 h 768791"/>
                <a:gd name="connsiteX7" fmla="*/ 0 w 182701"/>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701" h="768791">
                  <a:moveTo>
                    <a:pt x="182700" y="615033"/>
                  </a:moveTo>
                  <a:lnTo>
                    <a:pt x="91350" y="615033"/>
                  </a:lnTo>
                  <a:lnTo>
                    <a:pt x="91350" y="768791"/>
                  </a:lnTo>
                  <a:lnTo>
                    <a:pt x="1" y="384395"/>
                  </a:lnTo>
                  <a:lnTo>
                    <a:pt x="91350" y="0"/>
                  </a:lnTo>
                  <a:lnTo>
                    <a:pt x="91350" y="153758"/>
                  </a:lnTo>
                  <a:lnTo>
                    <a:pt x="182700" y="153758"/>
                  </a:lnTo>
                  <a:lnTo>
                    <a:pt x="182700" y="615033"/>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54809" tIns="153758" rIns="0" bIns="153757"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13" name="Freeform: Shape 12">
              <a:extLst>
                <a:ext uri="{FF2B5EF4-FFF2-40B4-BE49-F238E27FC236}">
                  <a16:creationId xmlns:a16="http://schemas.microsoft.com/office/drawing/2014/main" id="{C5C16533-CE9A-49F6-C53C-D5806B5E8550}"/>
                </a:ext>
              </a:extLst>
            </p:cNvPr>
            <p:cNvSpPr/>
            <p:nvPr/>
          </p:nvSpPr>
          <p:spPr>
            <a:xfrm>
              <a:off x="1316381" y="4037613"/>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rgbClr val="7030A0">
                <a:alpha val="47000"/>
              </a:srgb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Management and treatment </a:t>
              </a:r>
            </a:p>
          </p:txBody>
        </p:sp>
        <p:sp>
          <p:nvSpPr>
            <p:cNvPr id="7" name="Freeform: Shape 6">
              <a:extLst>
                <a:ext uri="{FF2B5EF4-FFF2-40B4-BE49-F238E27FC236}">
                  <a16:creationId xmlns:a16="http://schemas.microsoft.com/office/drawing/2014/main" id="{D0403750-9A71-0A24-E24D-4C9143067F7E}"/>
                </a:ext>
              </a:extLst>
            </p:cNvPr>
            <p:cNvSpPr/>
            <p:nvPr/>
          </p:nvSpPr>
          <p:spPr>
            <a:xfrm>
              <a:off x="4870057" y="2392324"/>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4">
                <a:lumMod val="75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Prevalence </a:t>
              </a:r>
            </a:p>
          </p:txBody>
        </p:sp>
      </p:grpSp>
    </p:spTree>
    <p:extLst>
      <p:ext uri="{BB962C8B-B14F-4D97-AF65-F5344CB8AC3E}">
        <p14:creationId xmlns:p14="http://schemas.microsoft.com/office/powerpoint/2010/main" val="11510086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CF0BE9-A89F-EB83-2912-8820CDB4A195}"/>
              </a:ext>
            </a:extLst>
          </p:cNvPr>
          <p:cNvPicPr>
            <a:picLocks noChangeAspect="1"/>
          </p:cNvPicPr>
          <p:nvPr/>
        </p:nvPicPr>
        <p:blipFill rotWithShape="1">
          <a:blip r:embed="rId2">
            <a:alphaModFix amt="47000"/>
            <a:extLst>
              <a:ext uri="{28A0092B-C50C-407E-A947-70E740481C1C}">
                <a14:useLocalDpi xmlns:a14="http://schemas.microsoft.com/office/drawing/2010/main" val="0"/>
              </a:ext>
            </a:extLst>
          </a:blip>
          <a:srcRect t="7786" b="7786"/>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8D9D60F-3882-15CC-7BF0-CE367399242D}"/>
              </a:ext>
            </a:extLst>
          </p:cNvPr>
          <p:cNvSpPr/>
          <p:nvPr/>
        </p:nvSpPr>
        <p:spPr>
          <a:xfrm>
            <a:off x="0" y="0"/>
            <a:ext cx="12192000" cy="6858000"/>
          </a:xfrm>
          <a:prstGeom prst="rect">
            <a:avLst/>
          </a:prstGeom>
          <a:gradFill flip="none" rotWithShape="1">
            <a:gsLst>
              <a:gs pos="100000">
                <a:schemeClr val="bg1">
                  <a:lumMod val="100000"/>
                  <a:alpha val="33000"/>
                </a:schemeClr>
              </a:gs>
              <a:gs pos="21000">
                <a:schemeClr val="tx1">
                  <a:alpha val="5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925F236-CB48-0A6B-31C2-F949C7D4BB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8566" y="3799193"/>
            <a:ext cx="2340128" cy="147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AD090A15-A78A-26C5-776A-9FB4C5C320BF}"/>
              </a:ext>
            </a:extLst>
          </p:cNvPr>
          <p:cNvCxnSpPr/>
          <p:nvPr/>
        </p:nvCxnSpPr>
        <p:spPr>
          <a:xfrm>
            <a:off x="182880" y="3733801"/>
            <a:ext cx="0" cy="3200400"/>
          </a:xfrm>
          <a:prstGeom prst="line">
            <a:avLst/>
          </a:prstGeom>
          <a:ln w="25400">
            <a:solidFill>
              <a:schemeClr val="bg1"/>
            </a:solidFill>
            <a:prstDash val="solid"/>
          </a:ln>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6371779E-04DB-7C3E-943F-C1DC57938F1C}"/>
              </a:ext>
            </a:extLst>
          </p:cNvPr>
          <p:cNvCxnSpPr>
            <a:cxnSpLocks/>
          </p:cNvCxnSpPr>
          <p:nvPr/>
        </p:nvCxnSpPr>
        <p:spPr>
          <a:xfrm>
            <a:off x="-336749" y="5376537"/>
            <a:ext cx="5624845" cy="0"/>
          </a:xfrm>
          <a:prstGeom prst="line">
            <a:avLst/>
          </a:prstGeom>
          <a:ln w="25400">
            <a:solidFill>
              <a:schemeClr val="bg1"/>
            </a:solidFill>
            <a:prstDash val="solid"/>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7E6EA4E3-839E-0D65-9F86-E98201393C10}"/>
              </a:ext>
            </a:extLst>
          </p:cNvPr>
          <p:cNvPicPr>
            <a:picLocks noChangeAspect="1"/>
          </p:cNvPicPr>
          <p:nvPr/>
        </p:nvPicPr>
        <p:blipFill>
          <a:blip r:embed="rId4"/>
          <a:stretch>
            <a:fillRect/>
          </a:stretch>
        </p:blipFill>
        <p:spPr>
          <a:xfrm>
            <a:off x="13809303" y="3708853"/>
            <a:ext cx="2442834" cy="1514936"/>
          </a:xfrm>
          <a:prstGeom prst="rect">
            <a:avLst/>
          </a:prstGeom>
        </p:spPr>
      </p:pic>
      <p:pic>
        <p:nvPicPr>
          <p:cNvPr id="6" name="Picture 5">
            <a:extLst>
              <a:ext uri="{FF2B5EF4-FFF2-40B4-BE49-F238E27FC236}">
                <a16:creationId xmlns:a16="http://schemas.microsoft.com/office/drawing/2014/main" id="{3E6D4549-6FA9-55AD-4424-29E3240E66FC}"/>
              </a:ext>
            </a:extLst>
          </p:cNvPr>
          <p:cNvPicPr>
            <a:picLocks noChangeAspect="1"/>
          </p:cNvPicPr>
          <p:nvPr/>
        </p:nvPicPr>
        <p:blipFill>
          <a:blip r:embed="rId5"/>
          <a:stretch>
            <a:fillRect/>
          </a:stretch>
        </p:blipFill>
        <p:spPr>
          <a:xfrm>
            <a:off x="3917156" y="2034540"/>
            <a:ext cx="4357688" cy="2788920"/>
          </a:xfrm>
          <a:prstGeom prst="rect">
            <a:avLst/>
          </a:prstGeom>
        </p:spPr>
      </p:pic>
      <p:sp>
        <p:nvSpPr>
          <p:cNvPr id="2" name="TextBox 1">
            <a:extLst>
              <a:ext uri="{FF2B5EF4-FFF2-40B4-BE49-F238E27FC236}">
                <a16:creationId xmlns:a16="http://schemas.microsoft.com/office/drawing/2014/main" id="{5D6ADE9D-FC24-2882-F4A9-C5058493FBE0}"/>
              </a:ext>
            </a:extLst>
          </p:cNvPr>
          <p:cNvSpPr txBox="1"/>
          <p:nvPr/>
        </p:nvSpPr>
        <p:spPr>
          <a:xfrm>
            <a:off x="182880" y="5223789"/>
            <a:ext cx="8280400" cy="1754326"/>
          </a:xfrm>
          <a:prstGeom prst="rect">
            <a:avLst/>
          </a:prstGeom>
          <a:noFill/>
        </p:spPr>
        <p:txBody>
          <a:bodyPr wrap="square">
            <a:spAutoFit/>
          </a:bodyPr>
          <a:lstStyle/>
          <a:p>
            <a:pPr marR="0" lvl="0"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Repositioning</a:t>
            </a:r>
            <a:r>
              <a:rPr lang="en-US" sz="5400" b="1" i="1" spc="25"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of</a:t>
            </a:r>
            <a:r>
              <a:rPr lang="en-US" sz="5400" b="1" i="1" spc="30"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the</a:t>
            </a:r>
            <a:r>
              <a:rPr lang="en-US" sz="5400" b="1" i="1" spc="20"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ankylosed</a:t>
            </a:r>
            <a:r>
              <a:rPr lang="en-US" sz="5400" b="1" i="1" spc="25"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teeth.</a:t>
            </a:r>
            <a:endParaRPr lang="en-US" sz="4400" b="1" dirty="0">
              <a:solidFill>
                <a:schemeClr val="bg1"/>
              </a:solidFill>
              <a:effectLst/>
              <a:latin typeface="Stencil" panose="040409050D0802020404" pitchFamily="82" charset="0"/>
              <a:ea typeface="Times New Roman" panose="02020603050405020304" pitchFamily="18" charset="0"/>
            </a:endParaRPr>
          </a:p>
        </p:txBody>
      </p:sp>
      <p:sp>
        <p:nvSpPr>
          <p:cNvPr id="8" name="مربع نص 7"/>
          <p:cNvSpPr txBox="1"/>
          <p:nvPr/>
        </p:nvSpPr>
        <p:spPr>
          <a:xfrm>
            <a:off x="1589648" y="1415160"/>
            <a:ext cx="9566031" cy="523220"/>
          </a:xfrm>
          <a:prstGeom prst="rect">
            <a:avLst/>
          </a:prstGeom>
          <a:noFill/>
        </p:spPr>
        <p:txBody>
          <a:bodyPr wrap="square" rtlCol="0">
            <a:spAutoFit/>
          </a:bodyPr>
          <a:lstStyle/>
          <a:p>
            <a:pPr algn="ctr"/>
            <a:r>
              <a:rPr lang="en-US" sz="2800" b="1" dirty="0">
                <a:solidFill>
                  <a:schemeClr val="bg1"/>
                </a:solidFill>
              </a:rPr>
              <a:t>Vertical and </a:t>
            </a:r>
            <a:r>
              <a:rPr lang="en-US" sz="2800" b="1" dirty="0" err="1">
                <a:solidFill>
                  <a:schemeClr val="bg1"/>
                </a:solidFill>
              </a:rPr>
              <a:t>occlusally</a:t>
            </a:r>
            <a:r>
              <a:rPr lang="en-US" sz="2800" b="1" dirty="0">
                <a:solidFill>
                  <a:schemeClr val="bg1"/>
                </a:solidFill>
              </a:rPr>
              <a:t> diverging osteotomy</a:t>
            </a:r>
          </a:p>
        </p:txBody>
      </p:sp>
    </p:spTree>
    <p:extLst>
      <p:ext uri="{BB962C8B-B14F-4D97-AF65-F5344CB8AC3E}">
        <p14:creationId xmlns:p14="http://schemas.microsoft.com/office/powerpoint/2010/main" val="34064474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CF0BE9-A89F-EB83-2912-8820CDB4A195}"/>
              </a:ext>
            </a:extLst>
          </p:cNvPr>
          <p:cNvPicPr>
            <a:picLocks noChangeAspect="1"/>
          </p:cNvPicPr>
          <p:nvPr/>
        </p:nvPicPr>
        <p:blipFill rotWithShape="1">
          <a:blip r:embed="rId2">
            <a:alphaModFix amt="47000"/>
            <a:extLst>
              <a:ext uri="{28A0092B-C50C-407E-A947-70E740481C1C}">
                <a14:useLocalDpi xmlns:a14="http://schemas.microsoft.com/office/drawing/2010/main" val="0"/>
              </a:ext>
            </a:extLst>
          </a:blip>
          <a:srcRect t="7786" b="7786"/>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8D9D60F-3882-15CC-7BF0-CE367399242D}"/>
              </a:ext>
            </a:extLst>
          </p:cNvPr>
          <p:cNvSpPr/>
          <p:nvPr/>
        </p:nvSpPr>
        <p:spPr>
          <a:xfrm>
            <a:off x="0" y="0"/>
            <a:ext cx="12192000" cy="6858000"/>
          </a:xfrm>
          <a:prstGeom prst="rect">
            <a:avLst/>
          </a:prstGeom>
          <a:gradFill flip="none" rotWithShape="1">
            <a:gsLst>
              <a:gs pos="100000">
                <a:schemeClr val="bg1">
                  <a:lumMod val="100000"/>
                  <a:alpha val="33000"/>
                </a:schemeClr>
              </a:gs>
              <a:gs pos="21000">
                <a:schemeClr val="tx1">
                  <a:alpha val="5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0821705-290F-7B73-A5A3-131F21A8637C}"/>
              </a:ext>
            </a:extLst>
          </p:cNvPr>
          <p:cNvSpPr txBox="1"/>
          <p:nvPr/>
        </p:nvSpPr>
        <p:spPr>
          <a:xfrm>
            <a:off x="182880" y="5223789"/>
            <a:ext cx="8280400" cy="1754326"/>
          </a:xfrm>
          <a:prstGeom prst="rect">
            <a:avLst/>
          </a:prstGeom>
          <a:noFill/>
        </p:spPr>
        <p:txBody>
          <a:bodyPr wrap="square">
            <a:spAutoFit/>
          </a:bodyPr>
          <a:lstStyle/>
          <a:p>
            <a:pPr marR="0" lvl="0"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Repositioning</a:t>
            </a:r>
            <a:r>
              <a:rPr lang="en-US" sz="5400" b="1" i="1" spc="25"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of</a:t>
            </a:r>
            <a:r>
              <a:rPr lang="en-US" sz="5400" b="1" i="1" spc="30"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the</a:t>
            </a:r>
            <a:r>
              <a:rPr lang="en-US" sz="5400" b="1" i="1" spc="20"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ankylosed</a:t>
            </a:r>
            <a:r>
              <a:rPr lang="en-US" sz="5400" b="1" i="1" spc="25" dirty="0">
                <a:solidFill>
                  <a:schemeClr val="bg1"/>
                </a:solidFill>
                <a:effectLst/>
                <a:latin typeface="Stencil" panose="040409050D0802020404" pitchFamily="82" charset="0"/>
                <a:ea typeface="Times New Roman" panose="02020603050405020304" pitchFamily="18" charset="0"/>
              </a:rPr>
              <a:t> </a:t>
            </a:r>
            <a:r>
              <a:rPr lang="en-US" sz="5400" b="1" i="1" dirty="0">
                <a:solidFill>
                  <a:schemeClr val="bg1"/>
                </a:solidFill>
                <a:effectLst/>
                <a:latin typeface="Stencil" panose="040409050D0802020404" pitchFamily="82" charset="0"/>
                <a:ea typeface="Times New Roman" panose="02020603050405020304" pitchFamily="18" charset="0"/>
              </a:rPr>
              <a:t>teeth.</a:t>
            </a:r>
            <a:endParaRPr lang="en-US" sz="4400" b="1" dirty="0">
              <a:solidFill>
                <a:schemeClr val="bg1"/>
              </a:solidFill>
              <a:effectLst/>
              <a:latin typeface="Stencil" panose="040409050D0802020404" pitchFamily="82" charset="0"/>
              <a:ea typeface="Times New Roman" panose="02020603050405020304" pitchFamily="18" charset="0"/>
            </a:endParaRPr>
          </a:p>
        </p:txBody>
      </p:sp>
      <p:pic>
        <p:nvPicPr>
          <p:cNvPr id="21" name="Picture 20">
            <a:extLst>
              <a:ext uri="{FF2B5EF4-FFF2-40B4-BE49-F238E27FC236}">
                <a16:creationId xmlns:a16="http://schemas.microsoft.com/office/drawing/2014/main" id="{CDC818AE-7717-BB2A-08F4-C627AB09CC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7631" y="2034540"/>
            <a:ext cx="4416739" cy="278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0267225-92B7-D6AF-3A01-52E4CCA48717}"/>
              </a:ext>
            </a:extLst>
          </p:cNvPr>
          <p:cNvCxnSpPr/>
          <p:nvPr/>
        </p:nvCxnSpPr>
        <p:spPr>
          <a:xfrm>
            <a:off x="182880" y="3733801"/>
            <a:ext cx="0" cy="3200400"/>
          </a:xfrm>
          <a:prstGeom prst="line">
            <a:avLst/>
          </a:prstGeom>
          <a:ln w="25400">
            <a:solidFill>
              <a:schemeClr val="bg1"/>
            </a:solidFill>
            <a:prstDash val="solid"/>
          </a:ln>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80C7C829-6D02-A075-9F86-513DF5EE7A58}"/>
              </a:ext>
            </a:extLst>
          </p:cNvPr>
          <p:cNvCxnSpPr>
            <a:cxnSpLocks/>
          </p:cNvCxnSpPr>
          <p:nvPr/>
        </p:nvCxnSpPr>
        <p:spPr>
          <a:xfrm>
            <a:off x="-336749" y="5376537"/>
            <a:ext cx="5624845" cy="0"/>
          </a:xfrm>
          <a:prstGeom prst="line">
            <a:avLst/>
          </a:prstGeom>
          <a:ln w="25400">
            <a:solidFill>
              <a:schemeClr val="bg1"/>
            </a:solidFill>
            <a:prstDash val="solid"/>
          </a:ln>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7B69ADC6-DDB1-943B-7614-1A8DCDDDDF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9900" y="3973829"/>
            <a:ext cx="2694374" cy="169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مربع نص 1"/>
          <p:cNvSpPr txBox="1"/>
          <p:nvPr/>
        </p:nvSpPr>
        <p:spPr>
          <a:xfrm>
            <a:off x="1885071" y="1266092"/>
            <a:ext cx="8243667" cy="523220"/>
          </a:xfrm>
          <a:prstGeom prst="rect">
            <a:avLst/>
          </a:prstGeom>
          <a:noFill/>
        </p:spPr>
        <p:txBody>
          <a:bodyPr wrap="square" rtlCol="0">
            <a:spAutoFit/>
          </a:bodyPr>
          <a:lstStyle/>
          <a:p>
            <a:pPr algn="ctr"/>
            <a:r>
              <a:rPr lang="en-US" sz="2800" b="1" dirty="0">
                <a:solidFill>
                  <a:schemeClr val="bg1"/>
                </a:solidFill>
              </a:rPr>
              <a:t>Post-treatment intraoral photographs </a:t>
            </a:r>
          </a:p>
        </p:txBody>
      </p:sp>
    </p:spTree>
    <p:extLst>
      <p:ext uri="{BB962C8B-B14F-4D97-AF65-F5344CB8AC3E}">
        <p14:creationId xmlns:p14="http://schemas.microsoft.com/office/powerpoint/2010/main" val="6653526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77BD6-AB14-91EF-A17D-789BE935751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42778" b="19722"/>
          <a:stretch/>
        </p:blipFill>
        <p:spPr>
          <a:xfrm>
            <a:off x="0" y="-1"/>
            <a:ext cx="12192002" cy="6858001"/>
          </a:xfrm>
          <a:prstGeom prst="rect">
            <a:avLst/>
          </a:prstGeom>
        </p:spPr>
      </p:pic>
      <p:sp>
        <p:nvSpPr>
          <p:cNvPr id="6" name="Rectangle 5">
            <a:extLst>
              <a:ext uri="{FF2B5EF4-FFF2-40B4-BE49-F238E27FC236}">
                <a16:creationId xmlns:a16="http://schemas.microsoft.com/office/drawing/2014/main" id="{20F65B9D-0914-DF4F-0C19-BCD2EA38E909}"/>
              </a:ext>
            </a:extLst>
          </p:cNvPr>
          <p:cNvSpPr/>
          <p:nvPr/>
        </p:nvSpPr>
        <p:spPr>
          <a:xfrm>
            <a:off x="-4" y="0"/>
            <a:ext cx="12192000" cy="6858000"/>
          </a:xfrm>
          <a:prstGeom prst="rect">
            <a:avLst/>
          </a:prstGeom>
          <a:gradFill flip="none" rotWithShape="1">
            <a:gsLst>
              <a:gs pos="100000">
                <a:schemeClr val="bg1">
                  <a:lumMod val="100000"/>
                  <a:alpha val="33000"/>
                </a:schemeClr>
              </a:gs>
              <a:gs pos="100000">
                <a:srgbClr val="EDEDED"/>
              </a:gs>
              <a:gs pos="38000">
                <a:schemeClr val="tx1">
                  <a:alpha val="4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DAB6C7F-BB5B-5842-FF00-E2689C104391}"/>
              </a:ext>
            </a:extLst>
          </p:cNvPr>
          <p:cNvSpPr txBox="1"/>
          <p:nvPr/>
        </p:nvSpPr>
        <p:spPr>
          <a:xfrm>
            <a:off x="-2" y="-2"/>
            <a:ext cx="12192002" cy="1754326"/>
          </a:xfrm>
          <a:prstGeom prst="rect">
            <a:avLst/>
          </a:prstGeom>
          <a:noFill/>
        </p:spPr>
        <p:txBody>
          <a:bodyPr wrap="square">
            <a:spAutoFit/>
          </a:bodyPr>
          <a:lstStyle/>
          <a:p>
            <a:pPr marR="0" lvl="0" algn="ctr"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Conventional prosthodontics and dental implants</a:t>
            </a:r>
            <a:endParaRPr lang="en-US" sz="4400" b="1" dirty="0">
              <a:solidFill>
                <a:schemeClr val="bg1"/>
              </a:solidFill>
              <a:effectLst/>
              <a:latin typeface="Stencil" panose="040409050D0802020404" pitchFamily="82" charset="0"/>
              <a:ea typeface="Times New Roman" panose="02020603050405020304" pitchFamily="18" charset="0"/>
            </a:endParaRPr>
          </a:p>
        </p:txBody>
      </p:sp>
      <p:sp>
        <p:nvSpPr>
          <p:cNvPr id="8" name="Oval 7">
            <a:extLst>
              <a:ext uri="{FF2B5EF4-FFF2-40B4-BE49-F238E27FC236}">
                <a16:creationId xmlns:a16="http://schemas.microsoft.com/office/drawing/2014/main" id="{1922D1C5-3061-216F-241F-0D45A848AD85}"/>
              </a:ext>
            </a:extLst>
          </p:cNvPr>
          <p:cNvSpPr/>
          <p:nvPr/>
        </p:nvSpPr>
        <p:spPr>
          <a:xfrm>
            <a:off x="225072" y="7096947"/>
            <a:ext cx="1326620" cy="1326620"/>
          </a:xfrm>
          <a:prstGeom prst="ellipse">
            <a:avLst/>
          </a:prstGeom>
          <a:blipFill dpi="0" rotWithShape="1">
            <a:blip r:embed="rId3"/>
            <a:srcRect/>
            <a:stretch>
              <a:fillRect l="-30400" r="-30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0CC4C2-F757-CDE4-D306-B24268074369}"/>
              </a:ext>
            </a:extLst>
          </p:cNvPr>
          <p:cNvSpPr/>
          <p:nvPr/>
        </p:nvSpPr>
        <p:spPr>
          <a:xfrm>
            <a:off x="1765256" y="7096947"/>
            <a:ext cx="1326620" cy="1326620"/>
          </a:xfrm>
          <a:prstGeom prst="ellipse">
            <a:avLst/>
          </a:prstGeom>
          <a:blipFill dpi="0" rotWithShape="1">
            <a:blip r:embed="rId4"/>
            <a:srcRect/>
            <a:stretch>
              <a:fillRect l="-32662" r="-3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8BDC2-0573-3A67-5612-EB01ABACB0EB}"/>
              </a:ext>
            </a:extLst>
          </p:cNvPr>
          <p:cNvSpPr/>
          <p:nvPr/>
        </p:nvSpPr>
        <p:spPr>
          <a:xfrm>
            <a:off x="3305440" y="7096947"/>
            <a:ext cx="1326620" cy="1326620"/>
          </a:xfrm>
          <a:prstGeom prst="ellipse">
            <a:avLst/>
          </a:prstGeom>
          <a:blipFill dpi="0" rotWithShape="1">
            <a:blip r:embed="rId5"/>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6347E1-D4F5-D765-5BE6-844DCDCFE6A0}"/>
              </a:ext>
            </a:extLst>
          </p:cNvPr>
          <p:cNvSpPr/>
          <p:nvPr/>
        </p:nvSpPr>
        <p:spPr>
          <a:xfrm>
            <a:off x="5432690" y="7096947"/>
            <a:ext cx="1326620" cy="1326620"/>
          </a:xfrm>
          <a:prstGeom prst="ellipse">
            <a:avLst/>
          </a:prstGeom>
          <a:blipFill dpi="0" rotWithShape="1">
            <a:blip r:embed="rId6"/>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345A84-5808-7ADC-094C-70FE118CA921}"/>
              </a:ext>
            </a:extLst>
          </p:cNvPr>
          <p:cNvSpPr/>
          <p:nvPr/>
        </p:nvSpPr>
        <p:spPr>
          <a:xfrm>
            <a:off x="7559940" y="7096947"/>
            <a:ext cx="1326620" cy="1326620"/>
          </a:xfrm>
          <a:prstGeom prst="ellipse">
            <a:avLst/>
          </a:prstGeom>
          <a:blipFill dpi="0" rotWithShape="1">
            <a:blip r:embed="rId7"/>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D84F08-DF41-A976-7188-F8D0EE03B0C1}"/>
              </a:ext>
            </a:extLst>
          </p:cNvPr>
          <p:cNvSpPr/>
          <p:nvPr/>
        </p:nvSpPr>
        <p:spPr>
          <a:xfrm>
            <a:off x="9100124" y="7096947"/>
            <a:ext cx="1326620" cy="1326620"/>
          </a:xfrm>
          <a:prstGeom prst="ellipse">
            <a:avLst/>
          </a:prstGeom>
          <a:blipFill dpi="0" rotWithShape="1">
            <a:blip r:embed="rId8"/>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2B33518-084E-4806-44F7-5BA32F1E0740}"/>
              </a:ext>
            </a:extLst>
          </p:cNvPr>
          <p:cNvSpPr/>
          <p:nvPr/>
        </p:nvSpPr>
        <p:spPr>
          <a:xfrm>
            <a:off x="10640308" y="7096947"/>
            <a:ext cx="1326620" cy="1326620"/>
          </a:xfrm>
          <a:prstGeom prst="ellipse">
            <a:avLst/>
          </a:prstGeom>
          <a:blipFill dpi="0" rotWithShape="1">
            <a:blip r:embed="rId9"/>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776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77BD6-AB14-91EF-A17D-789BE935751C}"/>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t="42778" b="19722"/>
          <a:stretch/>
        </p:blipFill>
        <p:spPr>
          <a:xfrm>
            <a:off x="0" y="-1"/>
            <a:ext cx="12192002" cy="6858001"/>
          </a:xfrm>
          <a:prstGeom prst="rect">
            <a:avLst/>
          </a:prstGeom>
        </p:spPr>
      </p:pic>
      <p:sp>
        <p:nvSpPr>
          <p:cNvPr id="6" name="Rectangle 5">
            <a:extLst>
              <a:ext uri="{FF2B5EF4-FFF2-40B4-BE49-F238E27FC236}">
                <a16:creationId xmlns:a16="http://schemas.microsoft.com/office/drawing/2014/main" id="{20F65B9D-0914-DF4F-0C19-BCD2EA38E909}"/>
              </a:ext>
            </a:extLst>
          </p:cNvPr>
          <p:cNvSpPr/>
          <p:nvPr/>
        </p:nvSpPr>
        <p:spPr>
          <a:xfrm>
            <a:off x="-4" y="0"/>
            <a:ext cx="12192000" cy="6858000"/>
          </a:xfrm>
          <a:prstGeom prst="rect">
            <a:avLst/>
          </a:prstGeom>
          <a:gradFill flip="none" rotWithShape="1">
            <a:gsLst>
              <a:gs pos="100000">
                <a:schemeClr val="bg1">
                  <a:lumMod val="100000"/>
                  <a:alpha val="33000"/>
                </a:schemeClr>
              </a:gs>
              <a:gs pos="9000">
                <a:schemeClr val="tx1">
                  <a:alpha val="4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DAB6C7F-BB5B-5842-FF00-E2689C104391}"/>
              </a:ext>
            </a:extLst>
          </p:cNvPr>
          <p:cNvSpPr txBox="1"/>
          <p:nvPr/>
        </p:nvSpPr>
        <p:spPr>
          <a:xfrm>
            <a:off x="-2" y="-2"/>
            <a:ext cx="12192002" cy="1754326"/>
          </a:xfrm>
          <a:prstGeom prst="rect">
            <a:avLst/>
          </a:prstGeom>
          <a:noFill/>
        </p:spPr>
        <p:txBody>
          <a:bodyPr wrap="square">
            <a:spAutoFit/>
          </a:bodyPr>
          <a:lstStyle/>
          <a:p>
            <a:pPr marR="0" lvl="0" algn="ctr"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Conventional prosthodontics and dental implants</a:t>
            </a:r>
            <a:endParaRPr lang="en-US" sz="4400" b="1" dirty="0">
              <a:solidFill>
                <a:schemeClr val="bg1"/>
              </a:solidFill>
              <a:effectLst/>
              <a:latin typeface="Stencil" panose="040409050D0802020404" pitchFamily="82" charset="0"/>
              <a:ea typeface="Times New Roman" panose="02020603050405020304" pitchFamily="18" charset="0"/>
            </a:endParaRPr>
          </a:p>
        </p:txBody>
      </p:sp>
      <p:sp>
        <p:nvSpPr>
          <p:cNvPr id="9" name="Oval 8">
            <a:extLst>
              <a:ext uri="{FF2B5EF4-FFF2-40B4-BE49-F238E27FC236}">
                <a16:creationId xmlns:a16="http://schemas.microsoft.com/office/drawing/2014/main" id="{020CC4C2-F757-CDE4-D306-B24268074369}"/>
              </a:ext>
            </a:extLst>
          </p:cNvPr>
          <p:cNvSpPr/>
          <p:nvPr/>
        </p:nvSpPr>
        <p:spPr>
          <a:xfrm>
            <a:off x="1765256" y="5378981"/>
            <a:ext cx="1326620" cy="1326620"/>
          </a:xfrm>
          <a:prstGeom prst="ellipse">
            <a:avLst/>
          </a:prstGeom>
          <a:blipFill dpi="0" rotWithShape="1">
            <a:blip r:embed="rId3"/>
            <a:srcRect/>
            <a:stretch>
              <a:fillRect l="-32662" r="-3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8BDC2-0573-3A67-5612-EB01ABACB0EB}"/>
              </a:ext>
            </a:extLst>
          </p:cNvPr>
          <p:cNvSpPr/>
          <p:nvPr/>
        </p:nvSpPr>
        <p:spPr>
          <a:xfrm>
            <a:off x="3305440" y="5378981"/>
            <a:ext cx="1326620" cy="1326620"/>
          </a:xfrm>
          <a:prstGeom prst="ellipse">
            <a:avLst/>
          </a:prstGeom>
          <a:blipFill dpi="0" rotWithShape="1">
            <a:blip r:embed="rId4"/>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6347E1-D4F5-D765-5BE6-844DCDCFE6A0}"/>
              </a:ext>
            </a:extLst>
          </p:cNvPr>
          <p:cNvSpPr/>
          <p:nvPr/>
        </p:nvSpPr>
        <p:spPr>
          <a:xfrm>
            <a:off x="5432690" y="5378981"/>
            <a:ext cx="1326620" cy="1326620"/>
          </a:xfrm>
          <a:prstGeom prst="ellipse">
            <a:avLst/>
          </a:prstGeom>
          <a:blipFill dpi="0" rotWithShape="1">
            <a:blip r:embed="rId5"/>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345A84-5808-7ADC-094C-70FE118CA921}"/>
              </a:ext>
            </a:extLst>
          </p:cNvPr>
          <p:cNvSpPr/>
          <p:nvPr/>
        </p:nvSpPr>
        <p:spPr>
          <a:xfrm>
            <a:off x="7559940" y="5378981"/>
            <a:ext cx="1326620" cy="1326620"/>
          </a:xfrm>
          <a:prstGeom prst="ellipse">
            <a:avLst/>
          </a:prstGeom>
          <a:blipFill dpi="0" rotWithShape="1">
            <a:blip r:embed="rId6"/>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D84F08-DF41-A976-7188-F8D0EE03B0C1}"/>
              </a:ext>
            </a:extLst>
          </p:cNvPr>
          <p:cNvSpPr/>
          <p:nvPr/>
        </p:nvSpPr>
        <p:spPr>
          <a:xfrm>
            <a:off x="9100124" y="5378981"/>
            <a:ext cx="1326620" cy="1326620"/>
          </a:xfrm>
          <a:prstGeom prst="ellipse">
            <a:avLst/>
          </a:prstGeom>
          <a:blipFill dpi="0" rotWithShape="1">
            <a:blip r:embed="rId7"/>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2B33518-084E-4806-44F7-5BA32F1E0740}"/>
              </a:ext>
            </a:extLst>
          </p:cNvPr>
          <p:cNvSpPr/>
          <p:nvPr/>
        </p:nvSpPr>
        <p:spPr>
          <a:xfrm>
            <a:off x="10640308" y="5378981"/>
            <a:ext cx="1326620" cy="1326620"/>
          </a:xfrm>
          <a:prstGeom prst="ellipse">
            <a:avLst/>
          </a:prstGeom>
          <a:blipFill dpi="0" rotWithShape="1">
            <a:blip r:embed="rId8"/>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22D1C5-3061-216F-241F-0D45A848AD85}"/>
              </a:ext>
            </a:extLst>
          </p:cNvPr>
          <p:cNvSpPr/>
          <p:nvPr/>
        </p:nvSpPr>
        <p:spPr>
          <a:xfrm>
            <a:off x="225072" y="5378981"/>
            <a:ext cx="1326620" cy="1326620"/>
          </a:xfrm>
          <a:prstGeom prst="ellipse">
            <a:avLst/>
          </a:prstGeom>
          <a:blipFill dpi="0" rotWithShape="1">
            <a:blip r:embed="rId9"/>
            <a:srcRect/>
            <a:stretch>
              <a:fillRect l="-30400" r="-30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958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77BD6-AB14-91EF-A17D-789BE935751C}"/>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t="42778" b="19722"/>
          <a:stretch/>
        </p:blipFill>
        <p:spPr>
          <a:xfrm>
            <a:off x="0" y="-1"/>
            <a:ext cx="12192002" cy="6858001"/>
          </a:xfrm>
          <a:prstGeom prst="rect">
            <a:avLst/>
          </a:prstGeom>
        </p:spPr>
      </p:pic>
      <p:sp>
        <p:nvSpPr>
          <p:cNvPr id="6" name="Rectangle 5">
            <a:extLst>
              <a:ext uri="{FF2B5EF4-FFF2-40B4-BE49-F238E27FC236}">
                <a16:creationId xmlns:a16="http://schemas.microsoft.com/office/drawing/2014/main" id="{20F65B9D-0914-DF4F-0C19-BCD2EA38E909}"/>
              </a:ext>
            </a:extLst>
          </p:cNvPr>
          <p:cNvSpPr/>
          <p:nvPr/>
        </p:nvSpPr>
        <p:spPr>
          <a:xfrm>
            <a:off x="0" y="-3"/>
            <a:ext cx="12192000" cy="6858000"/>
          </a:xfrm>
          <a:prstGeom prst="rect">
            <a:avLst/>
          </a:prstGeom>
          <a:gradFill flip="none" rotWithShape="1">
            <a:gsLst>
              <a:gs pos="100000">
                <a:schemeClr val="bg1">
                  <a:lumMod val="100000"/>
                  <a:alpha val="33000"/>
                </a:schemeClr>
              </a:gs>
              <a:gs pos="9000">
                <a:schemeClr val="tx1">
                  <a:alpha val="4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20CC4C2-F757-CDE4-D306-B24268074369}"/>
              </a:ext>
            </a:extLst>
          </p:cNvPr>
          <p:cNvSpPr/>
          <p:nvPr/>
        </p:nvSpPr>
        <p:spPr>
          <a:xfrm>
            <a:off x="1765256" y="5378981"/>
            <a:ext cx="1326620" cy="1326620"/>
          </a:xfrm>
          <a:prstGeom prst="ellipse">
            <a:avLst/>
          </a:prstGeom>
          <a:blipFill dpi="0" rotWithShape="1">
            <a:blip r:embed="rId3"/>
            <a:srcRect/>
            <a:stretch>
              <a:fillRect l="-32662" r="-3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AB6C7F-BB5B-5842-FF00-E2689C104391}"/>
              </a:ext>
            </a:extLst>
          </p:cNvPr>
          <p:cNvSpPr txBox="1"/>
          <p:nvPr/>
        </p:nvSpPr>
        <p:spPr>
          <a:xfrm>
            <a:off x="-2" y="-2"/>
            <a:ext cx="12192002" cy="1754326"/>
          </a:xfrm>
          <a:prstGeom prst="rect">
            <a:avLst/>
          </a:prstGeom>
          <a:noFill/>
        </p:spPr>
        <p:txBody>
          <a:bodyPr wrap="square">
            <a:spAutoFit/>
          </a:bodyPr>
          <a:lstStyle/>
          <a:p>
            <a:pPr marR="0" lvl="0" algn="ctr"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Conventional prosthodontics and dental implants</a:t>
            </a:r>
            <a:endParaRPr lang="en-US" sz="4400" b="1" dirty="0">
              <a:solidFill>
                <a:schemeClr val="bg1"/>
              </a:solidFill>
              <a:effectLst/>
              <a:latin typeface="Stencil" panose="040409050D0802020404" pitchFamily="82" charset="0"/>
              <a:ea typeface="Times New Roman" panose="02020603050405020304" pitchFamily="18" charset="0"/>
            </a:endParaRPr>
          </a:p>
        </p:txBody>
      </p:sp>
      <p:sp>
        <p:nvSpPr>
          <p:cNvPr id="10" name="Oval 9">
            <a:extLst>
              <a:ext uri="{FF2B5EF4-FFF2-40B4-BE49-F238E27FC236}">
                <a16:creationId xmlns:a16="http://schemas.microsoft.com/office/drawing/2014/main" id="{B688BDC2-0573-3A67-5612-EB01ABACB0EB}"/>
              </a:ext>
            </a:extLst>
          </p:cNvPr>
          <p:cNvSpPr/>
          <p:nvPr/>
        </p:nvSpPr>
        <p:spPr>
          <a:xfrm>
            <a:off x="3305440" y="5378981"/>
            <a:ext cx="1326620" cy="1326620"/>
          </a:xfrm>
          <a:prstGeom prst="ellipse">
            <a:avLst/>
          </a:prstGeom>
          <a:blipFill dpi="0" rotWithShape="1">
            <a:blip r:embed="rId4"/>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6347E1-D4F5-D765-5BE6-844DCDCFE6A0}"/>
              </a:ext>
            </a:extLst>
          </p:cNvPr>
          <p:cNvSpPr/>
          <p:nvPr/>
        </p:nvSpPr>
        <p:spPr>
          <a:xfrm>
            <a:off x="5432690" y="5378981"/>
            <a:ext cx="1326620" cy="1326620"/>
          </a:xfrm>
          <a:prstGeom prst="ellipse">
            <a:avLst/>
          </a:prstGeom>
          <a:blipFill dpi="0" rotWithShape="1">
            <a:blip r:embed="rId5"/>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345A84-5808-7ADC-094C-70FE118CA921}"/>
              </a:ext>
            </a:extLst>
          </p:cNvPr>
          <p:cNvSpPr/>
          <p:nvPr/>
        </p:nvSpPr>
        <p:spPr>
          <a:xfrm>
            <a:off x="7559940" y="5378981"/>
            <a:ext cx="1326620" cy="1326620"/>
          </a:xfrm>
          <a:prstGeom prst="ellipse">
            <a:avLst/>
          </a:prstGeom>
          <a:blipFill dpi="0" rotWithShape="1">
            <a:blip r:embed="rId6"/>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D84F08-DF41-A976-7188-F8D0EE03B0C1}"/>
              </a:ext>
            </a:extLst>
          </p:cNvPr>
          <p:cNvSpPr/>
          <p:nvPr/>
        </p:nvSpPr>
        <p:spPr>
          <a:xfrm>
            <a:off x="9100124" y="5378981"/>
            <a:ext cx="1326620" cy="1326620"/>
          </a:xfrm>
          <a:prstGeom prst="ellipse">
            <a:avLst/>
          </a:prstGeom>
          <a:blipFill dpi="0" rotWithShape="1">
            <a:blip r:embed="rId7"/>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2B33518-084E-4806-44F7-5BA32F1E0740}"/>
              </a:ext>
            </a:extLst>
          </p:cNvPr>
          <p:cNvSpPr/>
          <p:nvPr/>
        </p:nvSpPr>
        <p:spPr>
          <a:xfrm>
            <a:off x="10640308" y="5378981"/>
            <a:ext cx="1326620" cy="1326620"/>
          </a:xfrm>
          <a:prstGeom prst="ellipse">
            <a:avLst/>
          </a:prstGeom>
          <a:blipFill dpi="0" rotWithShape="1">
            <a:blip r:embed="rId8"/>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22D1C5-3061-216F-241F-0D45A848AD85}"/>
              </a:ext>
            </a:extLst>
          </p:cNvPr>
          <p:cNvSpPr/>
          <p:nvPr/>
        </p:nvSpPr>
        <p:spPr>
          <a:xfrm>
            <a:off x="4724400" y="2057400"/>
            <a:ext cx="2743200" cy="2743200"/>
          </a:xfrm>
          <a:prstGeom prst="ellipse">
            <a:avLst/>
          </a:prstGeom>
          <a:blipFill dpi="0" rotWithShape="1">
            <a:blip r:embed="rId9"/>
            <a:srcRect/>
            <a:stretch>
              <a:fillRect l="-30400" r="-30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96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77BD6-AB14-91EF-A17D-789BE935751C}"/>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t="42778" b="19722"/>
          <a:stretch/>
        </p:blipFill>
        <p:spPr>
          <a:xfrm>
            <a:off x="0" y="-1"/>
            <a:ext cx="12192002" cy="6858001"/>
          </a:xfrm>
          <a:prstGeom prst="rect">
            <a:avLst/>
          </a:prstGeom>
        </p:spPr>
      </p:pic>
      <p:sp>
        <p:nvSpPr>
          <p:cNvPr id="6" name="Rectangle 5">
            <a:extLst>
              <a:ext uri="{FF2B5EF4-FFF2-40B4-BE49-F238E27FC236}">
                <a16:creationId xmlns:a16="http://schemas.microsoft.com/office/drawing/2014/main" id="{20F65B9D-0914-DF4F-0C19-BCD2EA38E909}"/>
              </a:ext>
            </a:extLst>
          </p:cNvPr>
          <p:cNvSpPr/>
          <p:nvPr/>
        </p:nvSpPr>
        <p:spPr>
          <a:xfrm>
            <a:off x="-4" y="-3"/>
            <a:ext cx="12192000" cy="6858000"/>
          </a:xfrm>
          <a:prstGeom prst="rect">
            <a:avLst/>
          </a:prstGeom>
          <a:gradFill flip="none" rotWithShape="1">
            <a:gsLst>
              <a:gs pos="100000">
                <a:schemeClr val="bg1">
                  <a:lumMod val="100000"/>
                  <a:alpha val="33000"/>
                </a:schemeClr>
              </a:gs>
              <a:gs pos="9000">
                <a:schemeClr val="tx1">
                  <a:alpha val="4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922D1C5-3061-216F-241F-0D45A848AD85}"/>
              </a:ext>
            </a:extLst>
          </p:cNvPr>
          <p:cNvSpPr/>
          <p:nvPr/>
        </p:nvSpPr>
        <p:spPr>
          <a:xfrm>
            <a:off x="225072" y="5378981"/>
            <a:ext cx="1326620" cy="1326620"/>
          </a:xfrm>
          <a:prstGeom prst="ellipse">
            <a:avLst/>
          </a:prstGeom>
          <a:blipFill dpi="0" rotWithShape="1">
            <a:blip r:embed="rId3"/>
            <a:srcRect/>
            <a:stretch>
              <a:fillRect l="-30400" r="-30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AB6C7F-BB5B-5842-FF00-E2689C104391}"/>
              </a:ext>
            </a:extLst>
          </p:cNvPr>
          <p:cNvSpPr txBox="1"/>
          <p:nvPr/>
        </p:nvSpPr>
        <p:spPr>
          <a:xfrm>
            <a:off x="-2" y="-2"/>
            <a:ext cx="12192002" cy="1754326"/>
          </a:xfrm>
          <a:prstGeom prst="rect">
            <a:avLst/>
          </a:prstGeom>
          <a:noFill/>
        </p:spPr>
        <p:txBody>
          <a:bodyPr wrap="square">
            <a:spAutoFit/>
          </a:bodyPr>
          <a:lstStyle/>
          <a:p>
            <a:pPr marR="0" lvl="0" algn="ctr"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Conventional prosthodontics and dental implants</a:t>
            </a:r>
            <a:endParaRPr lang="en-US" sz="4400" b="1" dirty="0">
              <a:solidFill>
                <a:schemeClr val="bg1"/>
              </a:solidFill>
              <a:effectLst/>
              <a:latin typeface="Stencil" panose="040409050D0802020404" pitchFamily="82" charset="0"/>
              <a:ea typeface="Times New Roman" panose="02020603050405020304" pitchFamily="18" charset="0"/>
            </a:endParaRPr>
          </a:p>
        </p:txBody>
      </p:sp>
      <p:sp>
        <p:nvSpPr>
          <p:cNvPr id="11" name="Oval 10">
            <a:extLst>
              <a:ext uri="{FF2B5EF4-FFF2-40B4-BE49-F238E27FC236}">
                <a16:creationId xmlns:a16="http://schemas.microsoft.com/office/drawing/2014/main" id="{426347E1-D4F5-D765-5BE6-844DCDCFE6A0}"/>
              </a:ext>
            </a:extLst>
          </p:cNvPr>
          <p:cNvSpPr/>
          <p:nvPr/>
        </p:nvSpPr>
        <p:spPr>
          <a:xfrm>
            <a:off x="5432690" y="5378981"/>
            <a:ext cx="1326620" cy="1326620"/>
          </a:xfrm>
          <a:prstGeom prst="ellipse">
            <a:avLst/>
          </a:prstGeom>
          <a:blipFill dpi="0" rotWithShape="1">
            <a:blip r:embed="rId4"/>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8BDC2-0573-3A67-5612-EB01ABACB0EB}"/>
              </a:ext>
            </a:extLst>
          </p:cNvPr>
          <p:cNvSpPr/>
          <p:nvPr/>
        </p:nvSpPr>
        <p:spPr>
          <a:xfrm>
            <a:off x="3305440" y="5378981"/>
            <a:ext cx="1326620" cy="1326620"/>
          </a:xfrm>
          <a:prstGeom prst="ellipse">
            <a:avLst/>
          </a:prstGeom>
          <a:blipFill dpi="0" rotWithShape="1">
            <a:blip r:embed="rId5"/>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345A84-5808-7ADC-094C-70FE118CA921}"/>
              </a:ext>
            </a:extLst>
          </p:cNvPr>
          <p:cNvSpPr/>
          <p:nvPr/>
        </p:nvSpPr>
        <p:spPr>
          <a:xfrm>
            <a:off x="7559940" y="5378981"/>
            <a:ext cx="1326620" cy="1326620"/>
          </a:xfrm>
          <a:prstGeom prst="ellipse">
            <a:avLst/>
          </a:prstGeom>
          <a:blipFill dpi="0" rotWithShape="1">
            <a:blip r:embed="rId6"/>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D84F08-DF41-A976-7188-F8D0EE03B0C1}"/>
              </a:ext>
            </a:extLst>
          </p:cNvPr>
          <p:cNvSpPr/>
          <p:nvPr/>
        </p:nvSpPr>
        <p:spPr>
          <a:xfrm>
            <a:off x="9100124" y="5378981"/>
            <a:ext cx="1326620" cy="1326620"/>
          </a:xfrm>
          <a:prstGeom prst="ellipse">
            <a:avLst/>
          </a:prstGeom>
          <a:blipFill dpi="0" rotWithShape="1">
            <a:blip r:embed="rId7"/>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2B33518-084E-4806-44F7-5BA32F1E0740}"/>
              </a:ext>
            </a:extLst>
          </p:cNvPr>
          <p:cNvSpPr/>
          <p:nvPr/>
        </p:nvSpPr>
        <p:spPr>
          <a:xfrm>
            <a:off x="10640308" y="5378981"/>
            <a:ext cx="1326620" cy="1326620"/>
          </a:xfrm>
          <a:prstGeom prst="ellipse">
            <a:avLst/>
          </a:prstGeom>
          <a:blipFill dpi="0" rotWithShape="1">
            <a:blip r:embed="rId8"/>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0CC4C2-F757-CDE4-D306-B24268074369}"/>
              </a:ext>
            </a:extLst>
          </p:cNvPr>
          <p:cNvSpPr/>
          <p:nvPr/>
        </p:nvSpPr>
        <p:spPr>
          <a:xfrm>
            <a:off x="4724400" y="2057400"/>
            <a:ext cx="2743200" cy="2743200"/>
          </a:xfrm>
          <a:prstGeom prst="ellipse">
            <a:avLst/>
          </a:prstGeom>
          <a:blipFill dpi="0" rotWithShape="1">
            <a:blip r:embed="rId9"/>
            <a:srcRect/>
            <a:stretch>
              <a:fillRect l="-32662" r="-3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072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77BD6-AB14-91EF-A17D-789BE935751C}"/>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t="42778" b="19722"/>
          <a:stretch/>
        </p:blipFill>
        <p:spPr>
          <a:xfrm>
            <a:off x="0" y="-1"/>
            <a:ext cx="12192002" cy="6858001"/>
          </a:xfrm>
          <a:prstGeom prst="rect">
            <a:avLst/>
          </a:prstGeom>
        </p:spPr>
      </p:pic>
      <p:sp>
        <p:nvSpPr>
          <p:cNvPr id="6" name="Rectangle 5">
            <a:extLst>
              <a:ext uri="{FF2B5EF4-FFF2-40B4-BE49-F238E27FC236}">
                <a16:creationId xmlns:a16="http://schemas.microsoft.com/office/drawing/2014/main" id="{20F65B9D-0914-DF4F-0C19-BCD2EA38E909}"/>
              </a:ext>
            </a:extLst>
          </p:cNvPr>
          <p:cNvSpPr/>
          <p:nvPr/>
        </p:nvSpPr>
        <p:spPr>
          <a:xfrm>
            <a:off x="0" y="0"/>
            <a:ext cx="12192000" cy="6858000"/>
          </a:xfrm>
          <a:prstGeom prst="rect">
            <a:avLst/>
          </a:prstGeom>
          <a:gradFill flip="none" rotWithShape="1">
            <a:gsLst>
              <a:gs pos="100000">
                <a:schemeClr val="bg1">
                  <a:lumMod val="100000"/>
                  <a:alpha val="33000"/>
                </a:schemeClr>
              </a:gs>
              <a:gs pos="9000">
                <a:schemeClr val="tx1">
                  <a:alpha val="4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DAB6C7F-BB5B-5842-FF00-E2689C104391}"/>
              </a:ext>
            </a:extLst>
          </p:cNvPr>
          <p:cNvSpPr txBox="1"/>
          <p:nvPr/>
        </p:nvSpPr>
        <p:spPr>
          <a:xfrm>
            <a:off x="-2" y="-2"/>
            <a:ext cx="12192002" cy="1754326"/>
          </a:xfrm>
          <a:prstGeom prst="rect">
            <a:avLst/>
          </a:prstGeom>
          <a:noFill/>
        </p:spPr>
        <p:txBody>
          <a:bodyPr wrap="square">
            <a:spAutoFit/>
          </a:bodyPr>
          <a:lstStyle/>
          <a:p>
            <a:pPr marR="0" lvl="0" algn="ctr"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Conventional prosthodontics and dental implants</a:t>
            </a:r>
            <a:endParaRPr lang="en-US" sz="4400" b="1" dirty="0">
              <a:solidFill>
                <a:schemeClr val="bg1"/>
              </a:solidFill>
              <a:effectLst/>
              <a:latin typeface="Stencil" panose="040409050D0802020404" pitchFamily="82" charset="0"/>
              <a:ea typeface="Times New Roman" panose="02020603050405020304" pitchFamily="18" charset="0"/>
            </a:endParaRPr>
          </a:p>
        </p:txBody>
      </p:sp>
      <p:sp>
        <p:nvSpPr>
          <p:cNvPr id="9" name="Oval 8">
            <a:extLst>
              <a:ext uri="{FF2B5EF4-FFF2-40B4-BE49-F238E27FC236}">
                <a16:creationId xmlns:a16="http://schemas.microsoft.com/office/drawing/2014/main" id="{020CC4C2-F757-CDE4-D306-B24268074369}"/>
              </a:ext>
            </a:extLst>
          </p:cNvPr>
          <p:cNvSpPr/>
          <p:nvPr/>
        </p:nvSpPr>
        <p:spPr>
          <a:xfrm>
            <a:off x="1765256" y="5378981"/>
            <a:ext cx="1326620" cy="1326620"/>
          </a:xfrm>
          <a:prstGeom prst="ellipse">
            <a:avLst/>
          </a:prstGeom>
          <a:blipFill dpi="0" rotWithShape="1">
            <a:blip r:embed="rId3"/>
            <a:srcRect/>
            <a:stretch>
              <a:fillRect l="-32662" r="-3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6347E1-D4F5-D765-5BE6-844DCDCFE6A0}"/>
              </a:ext>
            </a:extLst>
          </p:cNvPr>
          <p:cNvSpPr/>
          <p:nvPr/>
        </p:nvSpPr>
        <p:spPr>
          <a:xfrm>
            <a:off x="5432690" y="5378981"/>
            <a:ext cx="1326620" cy="1326620"/>
          </a:xfrm>
          <a:prstGeom prst="ellipse">
            <a:avLst/>
          </a:prstGeom>
          <a:blipFill dpi="0" rotWithShape="1">
            <a:blip r:embed="rId4"/>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22D1C5-3061-216F-241F-0D45A848AD85}"/>
              </a:ext>
            </a:extLst>
          </p:cNvPr>
          <p:cNvSpPr/>
          <p:nvPr/>
        </p:nvSpPr>
        <p:spPr>
          <a:xfrm>
            <a:off x="225072" y="5378981"/>
            <a:ext cx="1326620" cy="1326620"/>
          </a:xfrm>
          <a:prstGeom prst="ellipse">
            <a:avLst/>
          </a:prstGeom>
          <a:blipFill dpi="0" rotWithShape="1">
            <a:blip r:embed="rId5"/>
            <a:srcRect/>
            <a:stretch>
              <a:fillRect l="-30400" r="-30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345A84-5808-7ADC-094C-70FE118CA921}"/>
              </a:ext>
            </a:extLst>
          </p:cNvPr>
          <p:cNvSpPr/>
          <p:nvPr/>
        </p:nvSpPr>
        <p:spPr>
          <a:xfrm>
            <a:off x="7559940" y="5378981"/>
            <a:ext cx="1326620" cy="1326620"/>
          </a:xfrm>
          <a:prstGeom prst="ellipse">
            <a:avLst/>
          </a:prstGeom>
          <a:blipFill dpi="0" rotWithShape="1">
            <a:blip r:embed="rId6"/>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8BDC2-0573-3A67-5612-EB01ABACB0EB}"/>
              </a:ext>
            </a:extLst>
          </p:cNvPr>
          <p:cNvSpPr/>
          <p:nvPr/>
        </p:nvSpPr>
        <p:spPr>
          <a:xfrm>
            <a:off x="4724400" y="2057400"/>
            <a:ext cx="2743200" cy="2743200"/>
          </a:xfrm>
          <a:prstGeom prst="ellipse">
            <a:avLst/>
          </a:prstGeom>
          <a:blipFill dpi="0" rotWithShape="1">
            <a:blip r:embed="rId7"/>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D84F08-DF41-A976-7188-F8D0EE03B0C1}"/>
              </a:ext>
            </a:extLst>
          </p:cNvPr>
          <p:cNvSpPr/>
          <p:nvPr/>
        </p:nvSpPr>
        <p:spPr>
          <a:xfrm>
            <a:off x="9100124" y="5378981"/>
            <a:ext cx="1326620" cy="1326620"/>
          </a:xfrm>
          <a:prstGeom prst="ellipse">
            <a:avLst/>
          </a:prstGeom>
          <a:blipFill dpi="0" rotWithShape="1">
            <a:blip r:embed="rId8"/>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2B33518-084E-4806-44F7-5BA32F1E0740}"/>
              </a:ext>
            </a:extLst>
          </p:cNvPr>
          <p:cNvSpPr/>
          <p:nvPr/>
        </p:nvSpPr>
        <p:spPr>
          <a:xfrm>
            <a:off x="10640308" y="5378981"/>
            <a:ext cx="1326620" cy="1326620"/>
          </a:xfrm>
          <a:prstGeom prst="ellipse">
            <a:avLst/>
          </a:prstGeom>
          <a:blipFill dpi="0" rotWithShape="1">
            <a:blip r:embed="rId9"/>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386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77BD6-AB14-91EF-A17D-789BE935751C}"/>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t="42778" b="19722"/>
          <a:stretch/>
        </p:blipFill>
        <p:spPr>
          <a:xfrm>
            <a:off x="0" y="-1"/>
            <a:ext cx="12192002" cy="6858001"/>
          </a:xfrm>
          <a:prstGeom prst="rect">
            <a:avLst/>
          </a:prstGeom>
        </p:spPr>
      </p:pic>
      <p:sp>
        <p:nvSpPr>
          <p:cNvPr id="6" name="Rectangle 5">
            <a:extLst>
              <a:ext uri="{FF2B5EF4-FFF2-40B4-BE49-F238E27FC236}">
                <a16:creationId xmlns:a16="http://schemas.microsoft.com/office/drawing/2014/main" id="{20F65B9D-0914-DF4F-0C19-BCD2EA38E909}"/>
              </a:ext>
            </a:extLst>
          </p:cNvPr>
          <p:cNvSpPr/>
          <p:nvPr/>
        </p:nvSpPr>
        <p:spPr>
          <a:xfrm>
            <a:off x="-4" y="0"/>
            <a:ext cx="12192000" cy="6858000"/>
          </a:xfrm>
          <a:prstGeom prst="rect">
            <a:avLst/>
          </a:prstGeom>
          <a:gradFill flip="none" rotWithShape="1">
            <a:gsLst>
              <a:gs pos="100000">
                <a:schemeClr val="bg1">
                  <a:lumMod val="100000"/>
                  <a:alpha val="33000"/>
                </a:schemeClr>
              </a:gs>
              <a:gs pos="9000">
                <a:schemeClr val="tx1">
                  <a:alpha val="4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DAB6C7F-BB5B-5842-FF00-E2689C104391}"/>
              </a:ext>
            </a:extLst>
          </p:cNvPr>
          <p:cNvSpPr txBox="1"/>
          <p:nvPr/>
        </p:nvSpPr>
        <p:spPr>
          <a:xfrm>
            <a:off x="-2" y="-2"/>
            <a:ext cx="12192002" cy="1754326"/>
          </a:xfrm>
          <a:prstGeom prst="rect">
            <a:avLst/>
          </a:prstGeom>
          <a:noFill/>
        </p:spPr>
        <p:txBody>
          <a:bodyPr wrap="square">
            <a:spAutoFit/>
          </a:bodyPr>
          <a:lstStyle/>
          <a:p>
            <a:pPr marR="0" lvl="0" algn="ctr"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Conventional prosthodontics and dental implants</a:t>
            </a:r>
            <a:endParaRPr lang="en-US" sz="4400" b="1" dirty="0">
              <a:solidFill>
                <a:schemeClr val="bg1"/>
              </a:solidFill>
              <a:effectLst/>
              <a:latin typeface="Stencil" panose="040409050D0802020404" pitchFamily="82" charset="0"/>
              <a:ea typeface="Times New Roman" panose="02020603050405020304" pitchFamily="18" charset="0"/>
            </a:endParaRPr>
          </a:p>
        </p:txBody>
      </p:sp>
      <p:sp>
        <p:nvSpPr>
          <p:cNvPr id="8" name="Oval 7">
            <a:extLst>
              <a:ext uri="{FF2B5EF4-FFF2-40B4-BE49-F238E27FC236}">
                <a16:creationId xmlns:a16="http://schemas.microsoft.com/office/drawing/2014/main" id="{1922D1C5-3061-216F-241F-0D45A848AD85}"/>
              </a:ext>
            </a:extLst>
          </p:cNvPr>
          <p:cNvSpPr/>
          <p:nvPr/>
        </p:nvSpPr>
        <p:spPr>
          <a:xfrm>
            <a:off x="225072" y="5378981"/>
            <a:ext cx="1326620" cy="1326620"/>
          </a:xfrm>
          <a:prstGeom prst="ellipse">
            <a:avLst/>
          </a:prstGeom>
          <a:blipFill dpi="0" rotWithShape="1">
            <a:blip r:embed="rId3"/>
            <a:srcRect/>
            <a:stretch>
              <a:fillRect l="-30400" r="-30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345A84-5808-7ADC-094C-70FE118CA921}"/>
              </a:ext>
            </a:extLst>
          </p:cNvPr>
          <p:cNvSpPr/>
          <p:nvPr/>
        </p:nvSpPr>
        <p:spPr>
          <a:xfrm>
            <a:off x="7559940" y="5378981"/>
            <a:ext cx="1326620" cy="1326620"/>
          </a:xfrm>
          <a:prstGeom prst="ellipse">
            <a:avLst/>
          </a:prstGeom>
          <a:blipFill dpi="0" rotWithShape="1">
            <a:blip r:embed="rId4"/>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8BDC2-0573-3A67-5612-EB01ABACB0EB}"/>
              </a:ext>
            </a:extLst>
          </p:cNvPr>
          <p:cNvSpPr/>
          <p:nvPr/>
        </p:nvSpPr>
        <p:spPr>
          <a:xfrm>
            <a:off x="3305440" y="5378981"/>
            <a:ext cx="1326620" cy="1326620"/>
          </a:xfrm>
          <a:prstGeom prst="ellipse">
            <a:avLst/>
          </a:prstGeom>
          <a:blipFill dpi="0" rotWithShape="1">
            <a:blip r:embed="rId5"/>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0CC4C2-F757-CDE4-D306-B24268074369}"/>
              </a:ext>
            </a:extLst>
          </p:cNvPr>
          <p:cNvSpPr/>
          <p:nvPr/>
        </p:nvSpPr>
        <p:spPr>
          <a:xfrm>
            <a:off x="1765256" y="5378981"/>
            <a:ext cx="1326620" cy="1326620"/>
          </a:xfrm>
          <a:prstGeom prst="ellipse">
            <a:avLst/>
          </a:prstGeom>
          <a:blipFill dpi="0" rotWithShape="1">
            <a:blip r:embed="rId6"/>
            <a:srcRect/>
            <a:stretch>
              <a:fillRect l="-32662" r="-3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6347E1-D4F5-D765-5BE6-844DCDCFE6A0}"/>
              </a:ext>
            </a:extLst>
          </p:cNvPr>
          <p:cNvSpPr/>
          <p:nvPr/>
        </p:nvSpPr>
        <p:spPr>
          <a:xfrm>
            <a:off x="4724400" y="2057400"/>
            <a:ext cx="2743200" cy="2743200"/>
          </a:xfrm>
          <a:prstGeom prst="ellipse">
            <a:avLst/>
          </a:prstGeom>
          <a:blipFill dpi="0" rotWithShape="1">
            <a:blip r:embed="rId7"/>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D84F08-DF41-A976-7188-F8D0EE03B0C1}"/>
              </a:ext>
            </a:extLst>
          </p:cNvPr>
          <p:cNvSpPr/>
          <p:nvPr/>
        </p:nvSpPr>
        <p:spPr>
          <a:xfrm>
            <a:off x="9100124" y="5378981"/>
            <a:ext cx="1326620" cy="1326620"/>
          </a:xfrm>
          <a:prstGeom prst="ellipse">
            <a:avLst/>
          </a:prstGeom>
          <a:blipFill dpi="0" rotWithShape="1">
            <a:blip r:embed="rId8"/>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2B33518-084E-4806-44F7-5BA32F1E0740}"/>
              </a:ext>
            </a:extLst>
          </p:cNvPr>
          <p:cNvSpPr/>
          <p:nvPr/>
        </p:nvSpPr>
        <p:spPr>
          <a:xfrm>
            <a:off x="10640308" y="5378981"/>
            <a:ext cx="1326620" cy="1326620"/>
          </a:xfrm>
          <a:prstGeom prst="ellipse">
            <a:avLst/>
          </a:prstGeom>
          <a:blipFill dpi="0" rotWithShape="1">
            <a:blip r:embed="rId9"/>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34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77BD6-AB14-91EF-A17D-789BE935751C}"/>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t="42778" b="19722"/>
          <a:stretch/>
        </p:blipFill>
        <p:spPr>
          <a:xfrm>
            <a:off x="0" y="-1"/>
            <a:ext cx="12192002" cy="6858001"/>
          </a:xfrm>
          <a:prstGeom prst="rect">
            <a:avLst/>
          </a:prstGeom>
        </p:spPr>
      </p:pic>
      <p:sp>
        <p:nvSpPr>
          <p:cNvPr id="6" name="Rectangle 5">
            <a:extLst>
              <a:ext uri="{FF2B5EF4-FFF2-40B4-BE49-F238E27FC236}">
                <a16:creationId xmlns:a16="http://schemas.microsoft.com/office/drawing/2014/main" id="{20F65B9D-0914-DF4F-0C19-BCD2EA38E909}"/>
              </a:ext>
            </a:extLst>
          </p:cNvPr>
          <p:cNvSpPr/>
          <p:nvPr/>
        </p:nvSpPr>
        <p:spPr>
          <a:xfrm>
            <a:off x="0" y="0"/>
            <a:ext cx="12192000" cy="6858000"/>
          </a:xfrm>
          <a:prstGeom prst="rect">
            <a:avLst/>
          </a:prstGeom>
          <a:gradFill flip="none" rotWithShape="1">
            <a:gsLst>
              <a:gs pos="100000">
                <a:schemeClr val="bg1">
                  <a:lumMod val="100000"/>
                  <a:alpha val="33000"/>
                </a:schemeClr>
              </a:gs>
              <a:gs pos="9000">
                <a:schemeClr val="tx1">
                  <a:alpha val="4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DAB6C7F-BB5B-5842-FF00-E2689C104391}"/>
              </a:ext>
            </a:extLst>
          </p:cNvPr>
          <p:cNvSpPr txBox="1"/>
          <p:nvPr/>
        </p:nvSpPr>
        <p:spPr>
          <a:xfrm>
            <a:off x="-2" y="-2"/>
            <a:ext cx="12192002" cy="1754326"/>
          </a:xfrm>
          <a:prstGeom prst="rect">
            <a:avLst/>
          </a:prstGeom>
          <a:noFill/>
        </p:spPr>
        <p:txBody>
          <a:bodyPr wrap="square">
            <a:spAutoFit/>
          </a:bodyPr>
          <a:lstStyle/>
          <a:p>
            <a:pPr marR="0" lvl="0" algn="ctr"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Conventional prosthodontics and dental implants</a:t>
            </a:r>
            <a:endParaRPr lang="en-US" sz="4400" b="1" dirty="0">
              <a:solidFill>
                <a:schemeClr val="bg1"/>
              </a:solidFill>
              <a:effectLst/>
              <a:latin typeface="Stencil" panose="040409050D0802020404" pitchFamily="82" charset="0"/>
              <a:ea typeface="Times New Roman" panose="02020603050405020304" pitchFamily="18" charset="0"/>
            </a:endParaRPr>
          </a:p>
        </p:txBody>
      </p:sp>
      <p:sp>
        <p:nvSpPr>
          <p:cNvPr id="8" name="Oval 7">
            <a:extLst>
              <a:ext uri="{FF2B5EF4-FFF2-40B4-BE49-F238E27FC236}">
                <a16:creationId xmlns:a16="http://schemas.microsoft.com/office/drawing/2014/main" id="{1922D1C5-3061-216F-241F-0D45A848AD85}"/>
              </a:ext>
            </a:extLst>
          </p:cNvPr>
          <p:cNvSpPr/>
          <p:nvPr/>
        </p:nvSpPr>
        <p:spPr>
          <a:xfrm>
            <a:off x="225072" y="5378981"/>
            <a:ext cx="1326620" cy="1326620"/>
          </a:xfrm>
          <a:prstGeom prst="ellipse">
            <a:avLst/>
          </a:prstGeom>
          <a:blipFill dpi="0" rotWithShape="1">
            <a:blip r:embed="rId3"/>
            <a:srcRect/>
            <a:stretch>
              <a:fillRect l="-30400" r="-30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0CC4C2-F757-CDE4-D306-B24268074369}"/>
              </a:ext>
            </a:extLst>
          </p:cNvPr>
          <p:cNvSpPr/>
          <p:nvPr/>
        </p:nvSpPr>
        <p:spPr>
          <a:xfrm>
            <a:off x="1765256" y="5378981"/>
            <a:ext cx="1326620" cy="1326620"/>
          </a:xfrm>
          <a:prstGeom prst="ellipse">
            <a:avLst/>
          </a:prstGeom>
          <a:blipFill dpi="0" rotWithShape="1">
            <a:blip r:embed="rId4"/>
            <a:srcRect/>
            <a:stretch>
              <a:fillRect l="-32662" r="-3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6347E1-D4F5-D765-5BE6-844DCDCFE6A0}"/>
              </a:ext>
            </a:extLst>
          </p:cNvPr>
          <p:cNvSpPr/>
          <p:nvPr/>
        </p:nvSpPr>
        <p:spPr>
          <a:xfrm>
            <a:off x="5432690" y="5378981"/>
            <a:ext cx="1326620" cy="1326620"/>
          </a:xfrm>
          <a:prstGeom prst="ellipse">
            <a:avLst/>
          </a:prstGeom>
          <a:blipFill dpi="0" rotWithShape="1">
            <a:blip r:embed="rId5"/>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D84F08-DF41-A976-7188-F8D0EE03B0C1}"/>
              </a:ext>
            </a:extLst>
          </p:cNvPr>
          <p:cNvSpPr/>
          <p:nvPr/>
        </p:nvSpPr>
        <p:spPr>
          <a:xfrm>
            <a:off x="9100124" y="5378981"/>
            <a:ext cx="1326620" cy="1326620"/>
          </a:xfrm>
          <a:prstGeom prst="ellipse">
            <a:avLst/>
          </a:prstGeom>
          <a:blipFill dpi="0" rotWithShape="1">
            <a:blip r:embed="rId6"/>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8BDC2-0573-3A67-5612-EB01ABACB0EB}"/>
              </a:ext>
            </a:extLst>
          </p:cNvPr>
          <p:cNvSpPr/>
          <p:nvPr/>
        </p:nvSpPr>
        <p:spPr>
          <a:xfrm>
            <a:off x="3305440" y="5378981"/>
            <a:ext cx="1326620" cy="1326620"/>
          </a:xfrm>
          <a:prstGeom prst="ellipse">
            <a:avLst/>
          </a:prstGeom>
          <a:blipFill dpi="0" rotWithShape="1">
            <a:blip r:embed="rId7"/>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345A84-5808-7ADC-094C-70FE118CA921}"/>
              </a:ext>
            </a:extLst>
          </p:cNvPr>
          <p:cNvSpPr/>
          <p:nvPr/>
        </p:nvSpPr>
        <p:spPr>
          <a:xfrm>
            <a:off x="4724400" y="2057400"/>
            <a:ext cx="2743200" cy="2743200"/>
          </a:xfrm>
          <a:prstGeom prst="ellipse">
            <a:avLst/>
          </a:prstGeom>
          <a:blipFill dpi="0" rotWithShape="1">
            <a:blip r:embed="rId8"/>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2B33518-084E-4806-44F7-5BA32F1E0740}"/>
              </a:ext>
            </a:extLst>
          </p:cNvPr>
          <p:cNvSpPr/>
          <p:nvPr/>
        </p:nvSpPr>
        <p:spPr>
          <a:xfrm>
            <a:off x="10640308" y="5378981"/>
            <a:ext cx="1326620" cy="1326620"/>
          </a:xfrm>
          <a:prstGeom prst="ellipse">
            <a:avLst/>
          </a:prstGeom>
          <a:blipFill dpi="0" rotWithShape="1">
            <a:blip r:embed="rId9"/>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582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77BD6-AB14-91EF-A17D-789BE935751C}"/>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t="42778" b="19722"/>
          <a:stretch/>
        </p:blipFill>
        <p:spPr>
          <a:xfrm>
            <a:off x="0" y="-1"/>
            <a:ext cx="12192002" cy="6858001"/>
          </a:xfrm>
          <a:prstGeom prst="rect">
            <a:avLst/>
          </a:prstGeom>
        </p:spPr>
      </p:pic>
      <p:sp>
        <p:nvSpPr>
          <p:cNvPr id="6" name="Rectangle 5">
            <a:extLst>
              <a:ext uri="{FF2B5EF4-FFF2-40B4-BE49-F238E27FC236}">
                <a16:creationId xmlns:a16="http://schemas.microsoft.com/office/drawing/2014/main" id="{20F65B9D-0914-DF4F-0C19-BCD2EA38E909}"/>
              </a:ext>
            </a:extLst>
          </p:cNvPr>
          <p:cNvSpPr/>
          <p:nvPr/>
        </p:nvSpPr>
        <p:spPr>
          <a:xfrm>
            <a:off x="0" y="-3"/>
            <a:ext cx="12192000" cy="6858000"/>
          </a:xfrm>
          <a:prstGeom prst="rect">
            <a:avLst/>
          </a:prstGeom>
          <a:gradFill flip="none" rotWithShape="1">
            <a:gsLst>
              <a:gs pos="100000">
                <a:schemeClr val="bg1">
                  <a:lumMod val="100000"/>
                  <a:alpha val="33000"/>
                </a:schemeClr>
              </a:gs>
              <a:gs pos="9000">
                <a:schemeClr val="tx1">
                  <a:alpha val="4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DAB6C7F-BB5B-5842-FF00-E2689C104391}"/>
              </a:ext>
            </a:extLst>
          </p:cNvPr>
          <p:cNvSpPr txBox="1"/>
          <p:nvPr/>
        </p:nvSpPr>
        <p:spPr>
          <a:xfrm>
            <a:off x="-2" y="-2"/>
            <a:ext cx="12192002" cy="1754326"/>
          </a:xfrm>
          <a:prstGeom prst="rect">
            <a:avLst/>
          </a:prstGeom>
          <a:noFill/>
        </p:spPr>
        <p:txBody>
          <a:bodyPr wrap="square">
            <a:spAutoFit/>
          </a:bodyPr>
          <a:lstStyle/>
          <a:p>
            <a:pPr marR="0" lvl="0" algn="ctr"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Conventional prosthodontics and dental implants</a:t>
            </a:r>
            <a:endParaRPr lang="en-US" sz="4400" b="1" dirty="0">
              <a:solidFill>
                <a:schemeClr val="bg1"/>
              </a:solidFill>
              <a:effectLst/>
              <a:latin typeface="Stencil" panose="040409050D0802020404" pitchFamily="82" charset="0"/>
              <a:ea typeface="Times New Roman" panose="02020603050405020304" pitchFamily="18" charset="0"/>
            </a:endParaRPr>
          </a:p>
        </p:txBody>
      </p:sp>
      <p:sp>
        <p:nvSpPr>
          <p:cNvPr id="8" name="Oval 7">
            <a:extLst>
              <a:ext uri="{FF2B5EF4-FFF2-40B4-BE49-F238E27FC236}">
                <a16:creationId xmlns:a16="http://schemas.microsoft.com/office/drawing/2014/main" id="{1922D1C5-3061-216F-241F-0D45A848AD85}"/>
              </a:ext>
            </a:extLst>
          </p:cNvPr>
          <p:cNvSpPr/>
          <p:nvPr/>
        </p:nvSpPr>
        <p:spPr>
          <a:xfrm>
            <a:off x="225072" y="5378981"/>
            <a:ext cx="1326620" cy="1326620"/>
          </a:xfrm>
          <a:prstGeom prst="ellipse">
            <a:avLst/>
          </a:prstGeom>
          <a:blipFill dpi="0" rotWithShape="1">
            <a:blip r:embed="rId3"/>
            <a:srcRect/>
            <a:stretch>
              <a:fillRect l="-30400" r="-30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0CC4C2-F757-CDE4-D306-B24268074369}"/>
              </a:ext>
            </a:extLst>
          </p:cNvPr>
          <p:cNvSpPr/>
          <p:nvPr/>
        </p:nvSpPr>
        <p:spPr>
          <a:xfrm>
            <a:off x="1765256" y="5378981"/>
            <a:ext cx="1326620" cy="1326620"/>
          </a:xfrm>
          <a:prstGeom prst="ellipse">
            <a:avLst/>
          </a:prstGeom>
          <a:blipFill dpi="0" rotWithShape="1">
            <a:blip r:embed="rId4"/>
            <a:srcRect/>
            <a:stretch>
              <a:fillRect l="-32662" r="-3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8BDC2-0573-3A67-5612-EB01ABACB0EB}"/>
              </a:ext>
            </a:extLst>
          </p:cNvPr>
          <p:cNvSpPr/>
          <p:nvPr/>
        </p:nvSpPr>
        <p:spPr>
          <a:xfrm>
            <a:off x="3305440" y="5378981"/>
            <a:ext cx="1326620" cy="1326620"/>
          </a:xfrm>
          <a:prstGeom prst="ellipse">
            <a:avLst/>
          </a:prstGeom>
          <a:blipFill dpi="0" rotWithShape="1">
            <a:blip r:embed="rId5"/>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345A84-5808-7ADC-094C-70FE118CA921}"/>
              </a:ext>
            </a:extLst>
          </p:cNvPr>
          <p:cNvSpPr/>
          <p:nvPr/>
        </p:nvSpPr>
        <p:spPr>
          <a:xfrm>
            <a:off x="7559940" y="5378981"/>
            <a:ext cx="1326620" cy="1326620"/>
          </a:xfrm>
          <a:prstGeom prst="ellipse">
            <a:avLst/>
          </a:prstGeom>
          <a:blipFill dpi="0" rotWithShape="1">
            <a:blip r:embed="rId6"/>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2B33518-084E-4806-44F7-5BA32F1E0740}"/>
              </a:ext>
            </a:extLst>
          </p:cNvPr>
          <p:cNvSpPr/>
          <p:nvPr/>
        </p:nvSpPr>
        <p:spPr>
          <a:xfrm>
            <a:off x="10640308" y="5378981"/>
            <a:ext cx="1326620" cy="1326620"/>
          </a:xfrm>
          <a:prstGeom prst="ellipse">
            <a:avLst/>
          </a:prstGeom>
          <a:blipFill dpi="0" rotWithShape="1">
            <a:blip r:embed="rId7"/>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6347E1-D4F5-D765-5BE6-844DCDCFE6A0}"/>
              </a:ext>
            </a:extLst>
          </p:cNvPr>
          <p:cNvSpPr/>
          <p:nvPr/>
        </p:nvSpPr>
        <p:spPr>
          <a:xfrm>
            <a:off x="5432690" y="5378981"/>
            <a:ext cx="1326620" cy="1326620"/>
          </a:xfrm>
          <a:prstGeom prst="ellipse">
            <a:avLst/>
          </a:prstGeom>
          <a:blipFill dpi="0" rotWithShape="1">
            <a:blip r:embed="rId8"/>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D84F08-DF41-A976-7188-F8D0EE03B0C1}"/>
              </a:ext>
            </a:extLst>
          </p:cNvPr>
          <p:cNvSpPr/>
          <p:nvPr/>
        </p:nvSpPr>
        <p:spPr>
          <a:xfrm>
            <a:off x="4724400" y="2057400"/>
            <a:ext cx="2743200" cy="2743200"/>
          </a:xfrm>
          <a:prstGeom prst="ellipse">
            <a:avLst/>
          </a:prstGeom>
          <a:blipFill dpi="0" rotWithShape="1">
            <a:blip r:embed="rId9"/>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215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1B95EB-6050-FBEA-D223-A23A5FEFAE54}"/>
              </a:ext>
            </a:extLst>
          </p:cNvPr>
          <p:cNvGrpSpPr/>
          <p:nvPr/>
        </p:nvGrpSpPr>
        <p:grpSpPr>
          <a:xfrm>
            <a:off x="1316381" y="547387"/>
            <a:ext cx="6130356" cy="5751378"/>
            <a:chOff x="1316381" y="547387"/>
            <a:chExt cx="6130356" cy="5751378"/>
          </a:xfrm>
        </p:grpSpPr>
        <p:sp>
          <p:nvSpPr>
            <p:cNvPr id="3" name="Freeform: Shape 2">
              <a:extLst>
                <a:ext uri="{FF2B5EF4-FFF2-40B4-BE49-F238E27FC236}">
                  <a16:creationId xmlns:a16="http://schemas.microsoft.com/office/drawing/2014/main" id="{2932060D-D6CD-13C3-0355-19F214C07A98}"/>
                </a:ext>
              </a:extLst>
            </p:cNvPr>
            <p:cNvSpPr/>
            <p:nvPr/>
          </p:nvSpPr>
          <p:spPr>
            <a:xfrm>
              <a:off x="1425286" y="614284"/>
              <a:ext cx="3127332" cy="3127332"/>
            </a:xfrm>
            <a:custGeom>
              <a:avLst/>
              <a:gdLst>
                <a:gd name="connsiteX0" fmla="*/ 0 w 3127332"/>
                <a:gd name="connsiteY0" fmla="*/ 1563666 h 3127332"/>
                <a:gd name="connsiteX1" fmla="*/ 1563666 w 3127332"/>
                <a:gd name="connsiteY1" fmla="*/ 0 h 3127332"/>
                <a:gd name="connsiteX2" fmla="*/ 3127332 w 3127332"/>
                <a:gd name="connsiteY2" fmla="*/ 1563666 h 3127332"/>
                <a:gd name="connsiteX3" fmla="*/ 1563666 w 3127332"/>
                <a:gd name="connsiteY3" fmla="*/ 3127332 h 3127332"/>
                <a:gd name="connsiteX4" fmla="*/ 0 w 3127332"/>
                <a:gd name="connsiteY4" fmla="*/ 1563666 h 3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332" h="3127332">
                  <a:moveTo>
                    <a:pt x="0" y="1563666"/>
                  </a:moveTo>
                  <a:cubicBezTo>
                    <a:pt x="0" y="700077"/>
                    <a:pt x="700077" y="0"/>
                    <a:pt x="1563666" y="0"/>
                  </a:cubicBezTo>
                  <a:cubicBezTo>
                    <a:pt x="2427255" y="0"/>
                    <a:pt x="3127332" y="700077"/>
                    <a:pt x="3127332" y="1563666"/>
                  </a:cubicBezTo>
                  <a:cubicBezTo>
                    <a:pt x="3127332" y="2427255"/>
                    <a:pt x="2427255" y="3127332"/>
                    <a:pt x="1563666" y="3127332"/>
                  </a:cubicBezTo>
                  <a:cubicBezTo>
                    <a:pt x="700077" y="3127332"/>
                    <a:pt x="0" y="2427255"/>
                    <a:pt x="0" y="1563666"/>
                  </a:cubicBezTo>
                  <a:close/>
                </a:path>
              </a:pathLst>
            </a:custGeom>
            <a:solidFill>
              <a:srgbClr val="2F5597">
                <a:alpha val="47000"/>
              </a:srgb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22757" tIns="522757" rIns="522757" bIns="522757" numCol="1" spcCol="1270" anchor="ctr" anchorCtr="0">
              <a:noAutofit/>
            </a:bodyPr>
            <a:lstStyle/>
            <a:p>
              <a:pPr marL="0" lvl="0" indent="0" algn="ctr" defTabSz="2266950">
                <a:lnSpc>
                  <a:spcPct val="90000"/>
                </a:lnSpc>
                <a:spcBef>
                  <a:spcPct val="0"/>
                </a:spcBef>
                <a:spcAft>
                  <a:spcPct val="35000"/>
                </a:spcAft>
                <a:buNone/>
              </a:pPr>
              <a:r>
                <a:rPr lang="en-US" sz="51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Aims of the study</a:t>
              </a:r>
            </a:p>
          </p:txBody>
        </p:sp>
        <p:sp>
          <p:nvSpPr>
            <p:cNvPr id="4" name="Freeform: Shape 3">
              <a:extLst>
                <a:ext uri="{FF2B5EF4-FFF2-40B4-BE49-F238E27FC236}">
                  <a16:creationId xmlns:a16="http://schemas.microsoft.com/office/drawing/2014/main" id="{D66DE2E8-7BE7-BD75-B67F-296926A40D49}"/>
                </a:ext>
              </a:extLst>
            </p:cNvPr>
            <p:cNvSpPr/>
            <p:nvPr/>
          </p:nvSpPr>
          <p:spPr>
            <a:xfrm rot="21087239">
              <a:off x="4679118" y="1512875"/>
              <a:ext cx="355271" cy="768791"/>
            </a:xfrm>
            <a:custGeom>
              <a:avLst/>
              <a:gdLst>
                <a:gd name="connsiteX0" fmla="*/ 0 w 355271"/>
                <a:gd name="connsiteY0" fmla="*/ 153758 h 768791"/>
                <a:gd name="connsiteX1" fmla="*/ 177636 w 355271"/>
                <a:gd name="connsiteY1" fmla="*/ 153758 h 768791"/>
                <a:gd name="connsiteX2" fmla="*/ 177636 w 355271"/>
                <a:gd name="connsiteY2" fmla="*/ 0 h 768791"/>
                <a:gd name="connsiteX3" fmla="*/ 355271 w 355271"/>
                <a:gd name="connsiteY3" fmla="*/ 384396 h 768791"/>
                <a:gd name="connsiteX4" fmla="*/ 177636 w 355271"/>
                <a:gd name="connsiteY4" fmla="*/ 768791 h 768791"/>
                <a:gd name="connsiteX5" fmla="*/ 177636 w 355271"/>
                <a:gd name="connsiteY5" fmla="*/ 615033 h 768791"/>
                <a:gd name="connsiteX6" fmla="*/ 0 w 355271"/>
                <a:gd name="connsiteY6" fmla="*/ 615033 h 768791"/>
                <a:gd name="connsiteX7" fmla="*/ 0 w 355271"/>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271" h="768791">
                  <a:moveTo>
                    <a:pt x="0" y="153758"/>
                  </a:moveTo>
                  <a:lnTo>
                    <a:pt x="177636" y="153758"/>
                  </a:lnTo>
                  <a:lnTo>
                    <a:pt x="177636" y="0"/>
                  </a:lnTo>
                  <a:lnTo>
                    <a:pt x="355271" y="384396"/>
                  </a:lnTo>
                  <a:lnTo>
                    <a:pt x="177636" y="768791"/>
                  </a:lnTo>
                  <a:lnTo>
                    <a:pt x="177636"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0" tIns="153757" rIns="106580"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5" name="Freeform: Shape 4">
              <a:extLst>
                <a:ext uri="{FF2B5EF4-FFF2-40B4-BE49-F238E27FC236}">
                  <a16:creationId xmlns:a16="http://schemas.microsoft.com/office/drawing/2014/main" id="{0D38EC82-9E1E-31BB-F072-0FFC753E1706}"/>
                </a:ext>
              </a:extLst>
            </p:cNvPr>
            <p:cNvSpPr/>
            <p:nvPr/>
          </p:nvSpPr>
          <p:spPr>
            <a:xfrm>
              <a:off x="5185585" y="547387"/>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2">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Definition of dental ankylosis</a:t>
              </a:r>
            </a:p>
          </p:txBody>
        </p:sp>
        <p:sp>
          <p:nvSpPr>
            <p:cNvPr id="6" name="Freeform: Shape 5">
              <a:extLst>
                <a:ext uri="{FF2B5EF4-FFF2-40B4-BE49-F238E27FC236}">
                  <a16:creationId xmlns:a16="http://schemas.microsoft.com/office/drawing/2014/main" id="{BF5875C0-BA93-79AC-2CBB-352ADFDA0E1C}"/>
                </a:ext>
              </a:extLst>
            </p:cNvPr>
            <p:cNvSpPr/>
            <p:nvPr/>
          </p:nvSpPr>
          <p:spPr>
            <a:xfrm rot="1443869">
              <a:off x="4524154" y="2550633"/>
              <a:ext cx="320177" cy="768791"/>
            </a:xfrm>
            <a:custGeom>
              <a:avLst/>
              <a:gdLst>
                <a:gd name="connsiteX0" fmla="*/ 0 w 320177"/>
                <a:gd name="connsiteY0" fmla="*/ 153758 h 768791"/>
                <a:gd name="connsiteX1" fmla="*/ 160089 w 320177"/>
                <a:gd name="connsiteY1" fmla="*/ 153758 h 768791"/>
                <a:gd name="connsiteX2" fmla="*/ 160089 w 320177"/>
                <a:gd name="connsiteY2" fmla="*/ 0 h 768791"/>
                <a:gd name="connsiteX3" fmla="*/ 320177 w 320177"/>
                <a:gd name="connsiteY3" fmla="*/ 384396 h 768791"/>
                <a:gd name="connsiteX4" fmla="*/ 160089 w 320177"/>
                <a:gd name="connsiteY4" fmla="*/ 768791 h 768791"/>
                <a:gd name="connsiteX5" fmla="*/ 160089 w 320177"/>
                <a:gd name="connsiteY5" fmla="*/ 615033 h 768791"/>
                <a:gd name="connsiteX6" fmla="*/ 0 w 320177"/>
                <a:gd name="connsiteY6" fmla="*/ 615033 h 768791"/>
                <a:gd name="connsiteX7" fmla="*/ 0 w 320177"/>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177" h="768791">
                  <a:moveTo>
                    <a:pt x="0" y="153758"/>
                  </a:moveTo>
                  <a:lnTo>
                    <a:pt x="160089" y="153758"/>
                  </a:lnTo>
                  <a:lnTo>
                    <a:pt x="160089" y="0"/>
                  </a:lnTo>
                  <a:lnTo>
                    <a:pt x="320177" y="384396"/>
                  </a:lnTo>
                  <a:lnTo>
                    <a:pt x="160089" y="768791"/>
                  </a:lnTo>
                  <a:lnTo>
                    <a:pt x="160089"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1" tIns="153757" rIns="96053"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7" name="Freeform: Shape 6">
              <a:extLst>
                <a:ext uri="{FF2B5EF4-FFF2-40B4-BE49-F238E27FC236}">
                  <a16:creationId xmlns:a16="http://schemas.microsoft.com/office/drawing/2014/main" id="{D0403750-9A71-0A24-E24D-4C9143067F7E}"/>
                </a:ext>
              </a:extLst>
            </p:cNvPr>
            <p:cNvSpPr/>
            <p:nvPr/>
          </p:nvSpPr>
          <p:spPr>
            <a:xfrm>
              <a:off x="4870057" y="2392324"/>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4">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Prevalence </a:t>
              </a:r>
            </a:p>
          </p:txBody>
        </p:sp>
        <p:sp>
          <p:nvSpPr>
            <p:cNvPr id="9" name="Freeform: Shape 8">
              <a:extLst>
                <a:ext uri="{FF2B5EF4-FFF2-40B4-BE49-F238E27FC236}">
                  <a16:creationId xmlns:a16="http://schemas.microsoft.com/office/drawing/2014/main" id="{C3354682-D4DE-798A-1E23-C2CCEE1A5EF0}"/>
                </a:ext>
              </a:extLst>
            </p:cNvPr>
            <p:cNvSpPr/>
            <p:nvPr/>
          </p:nvSpPr>
          <p:spPr>
            <a:xfrm rot="3700552">
              <a:off x="3716452" y="3346177"/>
              <a:ext cx="218690" cy="768791"/>
            </a:xfrm>
            <a:custGeom>
              <a:avLst/>
              <a:gdLst>
                <a:gd name="connsiteX0" fmla="*/ 0 w 218690"/>
                <a:gd name="connsiteY0" fmla="*/ 153758 h 768791"/>
                <a:gd name="connsiteX1" fmla="*/ 109345 w 218690"/>
                <a:gd name="connsiteY1" fmla="*/ 153758 h 768791"/>
                <a:gd name="connsiteX2" fmla="*/ 109345 w 218690"/>
                <a:gd name="connsiteY2" fmla="*/ 0 h 768791"/>
                <a:gd name="connsiteX3" fmla="*/ 218690 w 218690"/>
                <a:gd name="connsiteY3" fmla="*/ 384396 h 768791"/>
                <a:gd name="connsiteX4" fmla="*/ 109345 w 218690"/>
                <a:gd name="connsiteY4" fmla="*/ 768791 h 768791"/>
                <a:gd name="connsiteX5" fmla="*/ 109345 w 218690"/>
                <a:gd name="connsiteY5" fmla="*/ 615033 h 768791"/>
                <a:gd name="connsiteX6" fmla="*/ 0 w 218690"/>
                <a:gd name="connsiteY6" fmla="*/ 615033 h 768791"/>
                <a:gd name="connsiteX7" fmla="*/ 0 w 218690"/>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690" h="768791">
                  <a:moveTo>
                    <a:pt x="0" y="153758"/>
                  </a:moveTo>
                  <a:lnTo>
                    <a:pt x="109345" y="153758"/>
                  </a:lnTo>
                  <a:lnTo>
                    <a:pt x="109345" y="0"/>
                  </a:lnTo>
                  <a:lnTo>
                    <a:pt x="218690" y="384396"/>
                  </a:lnTo>
                  <a:lnTo>
                    <a:pt x="109345" y="768791"/>
                  </a:lnTo>
                  <a:lnTo>
                    <a:pt x="109345"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0" tIns="153757" rIns="65606"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12" name="Freeform: Shape 11">
              <a:extLst>
                <a:ext uri="{FF2B5EF4-FFF2-40B4-BE49-F238E27FC236}">
                  <a16:creationId xmlns:a16="http://schemas.microsoft.com/office/drawing/2014/main" id="{772318BB-C5BF-2F44-505E-AA59A0B04D8B}"/>
                </a:ext>
              </a:extLst>
            </p:cNvPr>
            <p:cNvSpPr/>
            <p:nvPr/>
          </p:nvSpPr>
          <p:spPr>
            <a:xfrm rot="16816416">
              <a:off x="2588905" y="3496659"/>
              <a:ext cx="182701" cy="768791"/>
            </a:xfrm>
            <a:custGeom>
              <a:avLst/>
              <a:gdLst>
                <a:gd name="connsiteX0" fmla="*/ 0 w 182701"/>
                <a:gd name="connsiteY0" fmla="*/ 153758 h 768791"/>
                <a:gd name="connsiteX1" fmla="*/ 91351 w 182701"/>
                <a:gd name="connsiteY1" fmla="*/ 153758 h 768791"/>
                <a:gd name="connsiteX2" fmla="*/ 91351 w 182701"/>
                <a:gd name="connsiteY2" fmla="*/ 0 h 768791"/>
                <a:gd name="connsiteX3" fmla="*/ 182701 w 182701"/>
                <a:gd name="connsiteY3" fmla="*/ 384396 h 768791"/>
                <a:gd name="connsiteX4" fmla="*/ 91351 w 182701"/>
                <a:gd name="connsiteY4" fmla="*/ 768791 h 768791"/>
                <a:gd name="connsiteX5" fmla="*/ 91351 w 182701"/>
                <a:gd name="connsiteY5" fmla="*/ 615033 h 768791"/>
                <a:gd name="connsiteX6" fmla="*/ 0 w 182701"/>
                <a:gd name="connsiteY6" fmla="*/ 615033 h 768791"/>
                <a:gd name="connsiteX7" fmla="*/ 0 w 182701"/>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701" h="768791">
                  <a:moveTo>
                    <a:pt x="182700" y="615033"/>
                  </a:moveTo>
                  <a:lnTo>
                    <a:pt x="91350" y="615033"/>
                  </a:lnTo>
                  <a:lnTo>
                    <a:pt x="91350" y="768791"/>
                  </a:lnTo>
                  <a:lnTo>
                    <a:pt x="1" y="384395"/>
                  </a:lnTo>
                  <a:lnTo>
                    <a:pt x="91350" y="0"/>
                  </a:lnTo>
                  <a:lnTo>
                    <a:pt x="91350" y="153758"/>
                  </a:lnTo>
                  <a:lnTo>
                    <a:pt x="182700" y="153758"/>
                  </a:lnTo>
                  <a:lnTo>
                    <a:pt x="182700" y="615033"/>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54809" tIns="153758" rIns="0" bIns="153757"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13" name="Freeform: Shape 12">
              <a:extLst>
                <a:ext uri="{FF2B5EF4-FFF2-40B4-BE49-F238E27FC236}">
                  <a16:creationId xmlns:a16="http://schemas.microsoft.com/office/drawing/2014/main" id="{C5C16533-CE9A-49F6-C53C-D5806B5E8550}"/>
                </a:ext>
              </a:extLst>
            </p:cNvPr>
            <p:cNvSpPr/>
            <p:nvPr/>
          </p:nvSpPr>
          <p:spPr>
            <a:xfrm>
              <a:off x="1316381" y="4037613"/>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rgbClr val="7030A0">
                <a:alpha val="47000"/>
              </a:srgb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Management and treatment </a:t>
              </a:r>
            </a:p>
          </p:txBody>
        </p:sp>
        <p:sp>
          <p:nvSpPr>
            <p:cNvPr id="11" name="Freeform: Shape 10">
              <a:extLst>
                <a:ext uri="{FF2B5EF4-FFF2-40B4-BE49-F238E27FC236}">
                  <a16:creationId xmlns:a16="http://schemas.microsoft.com/office/drawing/2014/main" id="{2F7642A5-4085-F155-4400-6C03044BA7A3}"/>
                </a:ext>
              </a:extLst>
            </p:cNvPr>
            <p:cNvSpPr/>
            <p:nvPr/>
          </p:nvSpPr>
          <p:spPr>
            <a:xfrm>
              <a:off x="3332457" y="3782278"/>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6">
                <a:lumMod val="75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Causes and the mechanism of formation </a:t>
              </a:r>
            </a:p>
          </p:txBody>
        </p:sp>
      </p:grpSp>
    </p:spTree>
    <p:extLst>
      <p:ext uri="{BB962C8B-B14F-4D97-AF65-F5344CB8AC3E}">
        <p14:creationId xmlns:p14="http://schemas.microsoft.com/office/powerpoint/2010/main" val="17304954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77BD6-AB14-91EF-A17D-789BE935751C}"/>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t="42778" b="19722"/>
          <a:stretch/>
        </p:blipFill>
        <p:spPr>
          <a:xfrm>
            <a:off x="0" y="-1"/>
            <a:ext cx="12192002" cy="6858001"/>
          </a:xfrm>
          <a:prstGeom prst="rect">
            <a:avLst/>
          </a:prstGeom>
        </p:spPr>
      </p:pic>
      <p:sp>
        <p:nvSpPr>
          <p:cNvPr id="6" name="Rectangle 5">
            <a:extLst>
              <a:ext uri="{FF2B5EF4-FFF2-40B4-BE49-F238E27FC236}">
                <a16:creationId xmlns:a16="http://schemas.microsoft.com/office/drawing/2014/main" id="{20F65B9D-0914-DF4F-0C19-BCD2EA38E909}"/>
              </a:ext>
            </a:extLst>
          </p:cNvPr>
          <p:cNvSpPr/>
          <p:nvPr/>
        </p:nvSpPr>
        <p:spPr>
          <a:xfrm>
            <a:off x="0" y="0"/>
            <a:ext cx="12192000" cy="6858000"/>
          </a:xfrm>
          <a:prstGeom prst="rect">
            <a:avLst/>
          </a:prstGeom>
          <a:gradFill flip="none" rotWithShape="1">
            <a:gsLst>
              <a:gs pos="100000">
                <a:schemeClr val="bg1">
                  <a:lumMod val="100000"/>
                  <a:alpha val="33000"/>
                </a:schemeClr>
              </a:gs>
              <a:gs pos="9000">
                <a:schemeClr val="tx1">
                  <a:alpha val="46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DAB6C7F-BB5B-5842-FF00-E2689C104391}"/>
              </a:ext>
            </a:extLst>
          </p:cNvPr>
          <p:cNvSpPr txBox="1"/>
          <p:nvPr/>
        </p:nvSpPr>
        <p:spPr>
          <a:xfrm>
            <a:off x="-2" y="-2"/>
            <a:ext cx="12192002" cy="1754326"/>
          </a:xfrm>
          <a:prstGeom prst="rect">
            <a:avLst/>
          </a:prstGeom>
          <a:noFill/>
        </p:spPr>
        <p:txBody>
          <a:bodyPr wrap="square">
            <a:spAutoFit/>
          </a:bodyPr>
          <a:lstStyle/>
          <a:p>
            <a:pPr marR="0" lvl="0" algn="ctr" rtl="0">
              <a:spcBef>
                <a:spcPts val="0"/>
              </a:spcBef>
              <a:spcAft>
                <a:spcPts val="0"/>
              </a:spcAft>
              <a:tabLst>
                <a:tab pos="171450" algn="l"/>
              </a:tabLst>
            </a:pPr>
            <a:r>
              <a:rPr lang="en-US" sz="5400" b="1" i="1" dirty="0">
                <a:solidFill>
                  <a:schemeClr val="bg1"/>
                </a:solidFill>
                <a:effectLst/>
                <a:latin typeface="Stencil" panose="040409050D0802020404" pitchFamily="82" charset="0"/>
                <a:ea typeface="Times New Roman" panose="02020603050405020304" pitchFamily="18" charset="0"/>
              </a:rPr>
              <a:t>Conventional prosthodontics and dental implants</a:t>
            </a:r>
            <a:endParaRPr lang="en-US" sz="4400" b="1" dirty="0">
              <a:solidFill>
                <a:schemeClr val="bg1"/>
              </a:solidFill>
              <a:effectLst/>
              <a:latin typeface="Stencil" panose="040409050D0802020404" pitchFamily="82" charset="0"/>
              <a:ea typeface="Times New Roman" panose="02020603050405020304" pitchFamily="18" charset="0"/>
            </a:endParaRPr>
          </a:p>
        </p:txBody>
      </p:sp>
      <p:sp>
        <p:nvSpPr>
          <p:cNvPr id="8" name="Oval 7">
            <a:extLst>
              <a:ext uri="{FF2B5EF4-FFF2-40B4-BE49-F238E27FC236}">
                <a16:creationId xmlns:a16="http://schemas.microsoft.com/office/drawing/2014/main" id="{1922D1C5-3061-216F-241F-0D45A848AD85}"/>
              </a:ext>
            </a:extLst>
          </p:cNvPr>
          <p:cNvSpPr/>
          <p:nvPr/>
        </p:nvSpPr>
        <p:spPr>
          <a:xfrm>
            <a:off x="225072" y="5378981"/>
            <a:ext cx="1326620" cy="1326620"/>
          </a:xfrm>
          <a:prstGeom prst="ellipse">
            <a:avLst/>
          </a:prstGeom>
          <a:blipFill dpi="0" rotWithShape="1">
            <a:blip r:embed="rId3"/>
            <a:srcRect/>
            <a:stretch>
              <a:fillRect l="-30400" r="-304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0CC4C2-F757-CDE4-D306-B24268074369}"/>
              </a:ext>
            </a:extLst>
          </p:cNvPr>
          <p:cNvSpPr/>
          <p:nvPr/>
        </p:nvSpPr>
        <p:spPr>
          <a:xfrm>
            <a:off x="1765256" y="5378981"/>
            <a:ext cx="1326620" cy="1326620"/>
          </a:xfrm>
          <a:prstGeom prst="ellipse">
            <a:avLst/>
          </a:prstGeom>
          <a:blipFill dpi="0" rotWithShape="1">
            <a:blip r:embed="rId4"/>
            <a:srcRect/>
            <a:stretch>
              <a:fillRect l="-32662" r="-3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688BDC2-0573-3A67-5612-EB01ABACB0EB}"/>
              </a:ext>
            </a:extLst>
          </p:cNvPr>
          <p:cNvSpPr/>
          <p:nvPr/>
        </p:nvSpPr>
        <p:spPr>
          <a:xfrm>
            <a:off x="3305440" y="5378981"/>
            <a:ext cx="1326620" cy="1326620"/>
          </a:xfrm>
          <a:prstGeom prst="ellipse">
            <a:avLst/>
          </a:prstGeom>
          <a:blipFill dpi="0" rotWithShape="1">
            <a:blip r:embed="rId5"/>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6347E1-D4F5-D765-5BE6-844DCDCFE6A0}"/>
              </a:ext>
            </a:extLst>
          </p:cNvPr>
          <p:cNvSpPr/>
          <p:nvPr/>
        </p:nvSpPr>
        <p:spPr>
          <a:xfrm>
            <a:off x="5432690" y="5378981"/>
            <a:ext cx="1326620" cy="1326620"/>
          </a:xfrm>
          <a:prstGeom prst="ellipse">
            <a:avLst/>
          </a:prstGeom>
          <a:blipFill dpi="0" rotWithShape="1">
            <a:blip r:embed="rId6"/>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F345A84-5808-7ADC-094C-70FE118CA921}"/>
              </a:ext>
            </a:extLst>
          </p:cNvPr>
          <p:cNvSpPr/>
          <p:nvPr/>
        </p:nvSpPr>
        <p:spPr>
          <a:xfrm>
            <a:off x="7559940" y="5378981"/>
            <a:ext cx="1326620" cy="1326620"/>
          </a:xfrm>
          <a:prstGeom prst="ellipse">
            <a:avLst/>
          </a:prstGeom>
          <a:blipFill dpi="0" rotWithShape="1">
            <a:blip r:embed="rId7"/>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D84F08-DF41-A976-7188-F8D0EE03B0C1}"/>
              </a:ext>
            </a:extLst>
          </p:cNvPr>
          <p:cNvSpPr/>
          <p:nvPr/>
        </p:nvSpPr>
        <p:spPr>
          <a:xfrm>
            <a:off x="9100124" y="5378981"/>
            <a:ext cx="1326620" cy="1326620"/>
          </a:xfrm>
          <a:prstGeom prst="ellipse">
            <a:avLst/>
          </a:prstGeom>
          <a:blipFill dpi="0" rotWithShape="1">
            <a:blip r:embed="rId8"/>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2B33518-084E-4806-44F7-5BA32F1E0740}"/>
              </a:ext>
            </a:extLst>
          </p:cNvPr>
          <p:cNvSpPr/>
          <p:nvPr/>
        </p:nvSpPr>
        <p:spPr>
          <a:xfrm>
            <a:off x="4724400" y="2057400"/>
            <a:ext cx="2743200" cy="2743200"/>
          </a:xfrm>
          <a:prstGeom prst="ellipse">
            <a:avLst/>
          </a:prstGeom>
          <a:blipFill dpi="0" rotWithShape="1">
            <a:blip r:embed="rId9"/>
            <a:srcRect/>
            <a:stretch>
              <a:fillRect l="-33203" r="-332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889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1661EF-A8A2-15D5-9BD5-8E42463D6AC0}"/>
              </a:ext>
            </a:extLst>
          </p:cNvPr>
          <p:cNvPicPr>
            <a:picLocks noChangeAspect="1"/>
          </p:cNvPicPr>
          <p:nvPr/>
        </p:nvPicPr>
        <p:blipFill rotWithShape="1">
          <a:blip r:embed="rId2">
            <a:alphaModFix amt="90000"/>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0A113B4-BABB-1CBD-D501-79E8DB0E4442}"/>
              </a:ext>
            </a:extLst>
          </p:cNvPr>
          <p:cNvSpPr/>
          <p:nvPr/>
        </p:nvSpPr>
        <p:spPr>
          <a:xfrm>
            <a:off x="0" y="0"/>
            <a:ext cx="12192000" cy="6858000"/>
          </a:xfrm>
          <a:prstGeom prst="rect">
            <a:avLst/>
          </a:prstGeom>
          <a:gradFill flip="none" rotWithShape="1">
            <a:gsLst>
              <a:gs pos="100000">
                <a:schemeClr val="bg1">
                  <a:lumMod val="100000"/>
                  <a:alpha val="33000"/>
                </a:schemeClr>
              </a:gs>
              <a:gs pos="21000">
                <a:schemeClr val="tx1">
                  <a:alpha val="4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621BF5C-908A-841D-D127-08C61D691808}"/>
              </a:ext>
            </a:extLst>
          </p:cNvPr>
          <p:cNvSpPr txBox="1"/>
          <p:nvPr/>
        </p:nvSpPr>
        <p:spPr>
          <a:xfrm>
            <a:off x="-2" y="-2"/>
            <a:ext cx="12192002" cy="1754326"/>
          </a:xfrm>
          <a:prstGeom prst="rect">
            <a:avLst/>
          </a:prstGeom>
          <a:noFill/>
        </p:spPr>
        <p:txBody>
          <a:bodyPr wrap="square">
            <a:spAutoFit/>
          </a:bodyPr>
          <a:lstStyle/>
          <a:p>
            <a:pPr marR="0" lvl="0" algn="ctr" rtl="0">
              <a:spcBef>
                <a:spcPts val="0"/>
              </a:spcBef>
              <a:spcAft>
                <a:spcPts val="0"/>
              </a:spcAft>
              <a:tabLst>
                <a:tab pos="171450" algn="l"/>
              </a:tabLst>
            </a:pPr>
            <a:r>
              <a:rPr lang="en-US" sz="5400" b="1" i="1" dirty="0">
                <a:solidFill>
                  <a:schemeClr val="bg1"/>
                </a:solidFill>
                <a:latin typeface="Stencil" panose="040409050D0802020404" pitchFamily="82" charset="0"/>
                <a:ea typeface="Times New Roman" panose="02020603050405020304" pitchFamily="18" charset="0"/>
              </a:rPr>
              <a:t>Extraction and orthodontic space closure</a:t>
            </a:r>
            <a:endParaRPr lang="en-US" sz="4400" b="1" i="1" dirty="0">
              <a:solidFill>
                <a:schemeClr val="bg1"/>
              </a:solidFill>
              <a:latin typeface="Stencil" panose="040409050D0802020404" pitchFamily="82" charset="0"/>
              <a:ea typeface="Times New Roman" panose="02020603050405020304" pitchFamily="18" charset="0"/>
            </a:endParaRPr>
          </a:p>
        </p:txBody>
      </p:sp>
      <p:grpSp>
        <p:nvGrpSpPr>
          <p:cNvPr id="31" name="Group 30"/>
          <p:cNvGrpSpPr/>
          <p:nvPr/>
        </p:nvGrpSpPr>
        <p:grpSpPr>
          <a:xfrm>
            <a:off x="2873828" y="1612764"/>
            <a:ext cx="6696891" cy="4834256"/>
            <a:chOff x="0" y="0"/>
            <a:chExt cx="4055746" cy="4834256"/>
          </a:xfrm>
        </p:grpSpPr>
        <p:grpSp>
          <p:nvGrpSpPr>
            <p:cNvPr id="32" name="Group 31"/>
            <p:cNvGrpSpPr/>
            <p:nvPr/>
          </p:nvGrpSpPr>
          <p:grpSpPr>
            <a:xfrm>
              <a:off x="0" y="0"/>
              <a:ext cx="4055746" cy="4834256"/>
              <a:chOff x="0" y="0"/>
              <a:chExt cx="4720590" cy="7576128"/>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008" y="2272420"/>
                <a:ext cx="2348230" cy="1185545"/>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20590" cy="2272030"/>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72420"/>
                <a:ext cx="2369820" cy="1185545"/>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77758"/>
                <a:ext cx="4720590" cy="2198370"/>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2008" y="3458424"/>
                <a:ext cx="2348230" cy="1916430"/>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458424"/>
                <a:ext cx="2371725" cy="1916430"/>
              </a:xfrm>
              <a:prstGeom prst="rect">
                <a:avLst/>
              </a:prstGeom>
            </p:spPr>
          </p:pic>
        </p:grpSp>
        <p:sp>
          <p:nvSpPr>
            <p:cNvPr id="33" name="Text Box 1056"/>
            <p:cNvSpPr txBox="1"/>
            <p:nvPr/>
          </p:nvSpPr>
          <p:spPr>
            <a:xfrm>
              <a:off x="0" y="0"/>
              <a:ext cx="265471" cy="2595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b="1">
                  <a:effectLst/>
                  <a:latin typeface="Calibri" panose="020F0502020204030204" pitchFamily="34" charset="0"/>
                  <a:ea typeface="Times New Roman" panose="02020603050405020304" pitchFamily="18" charset="0"/>
                </a:rPr>
                <a:t>A</a:t>
              </a:r>
              <a:endParaRPr lang="en-US" sz="1100">
                <a:effectLst/>
                <a:latin typeface="Times New Roman" panose="02020603050405020304" pitchFamily="18" charset="0"/>
                <a:ea typeface="Times New Roman" panose="02020603050405020304" pitchFamily="18" charset="0"/>
              </a:endParaRPr>
            </a:p>
          </p:txBody>
        </p:sp>
        <p:sp>
          <p:nvSpPr>
            <p:cNvPr id="34" name="Text Box 1057"/>
            <p:cNvSpPr txBox="1"/>
            <p:nvPr/>
          </p:nvSpPr>
          <p:spPr>
            <a:xfrm>
              <a:off x="0" y="1451241"/>
              <a:ext cx="265471" cy="2595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b="1">
                  <a:effectLst/>
                  <a:latin typeface="Calibri" panose="020F0502020204030204" pitchFamily="34" charset="0"/>
                  <a:ea typeface="Times New Roman" panose="02020603050405020304" pitchFamily="18" charset="0"/>
                </a:rPr>
                <a:t>B</a:t>
              </a:r>
              <a:endParaRPr lang="en-US" sz="1100">
                <a:effectLst/>
                <a:latin typeface="Times New Roman" panose="02020603050405020304" pitchFamily="18" charset="0"/>
                <a:ea typeface="Times New Roman" panose="02020603050405020304" pitchFamily="18" charset="0"/>
              </a:endParaRPr>
            </a:p>
          </p:txBody>
        </p:sp>
        <p:sp>
          <p:nvSpPr>
            <p:cNvPr id="35" name="Text Box 1058"/>
            <p:cNvSpPr txBox="1"/>
            <p:nvPr/>
          </p:nvSpPr>
          <p:spPr>
            <a:xfrm>
              <a:off x="2035277" y="1451241"/>
              <a:ext cx="265471" cy="2595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b="1">
                  <a:effectLst/>
                  <a:latin typeface="Calibri" panose="020F0502020204030204" pitchFamily="34" charset="0"/>
                  <a:ea typeface="Times New Roman" panose="02020603050405020304" pitchFamily="18" charset="0"/>
                </a:rPr>
                <a:t>C</a:t>
              </a:r>
              <a:endParaRPr lang="en-US" sz="1100">
                <a:effectLst/>
                <a:latin typeface="Times New Roman" panose="02020603050405020304" pitchFamily="18" charset="0"/>
                <a:ea typeface="Times New Roman" panose="02020603050405020304" pitchFamily="18" charset="0"/>
              </a:endParaRPr>
            </a:p>
          </p:txBody>
        </p:sp>
        <p:sp>
          <p:nvSpPr>
            <p:cNvPr id="36" name="Text Box 1059"/>
            <p:cNvSpPr txBox="1"/>
            <p:nvPr/>
          </p:nvSpPr>
          <p:spPr>
            <a:xfrm>
              <a:off x="0" y="2206359"/>
              <a:ext cx="265471" cy="2595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b="1">
                  <a:effectLst/>
                  <a:latin typeface="Calibri" panose="020F0502020204030204" pitchFamily="34" charset="0"/>
                  <a:ea typeface="Times New Roman" panose="02020603050405020304" pitchFamily="18" charset="0"/>
                </a:rPr>
                <a:t>D</a:t>
              </a:r>
              <a:endParaRPr lang="en-US" sz="1100">
                <a:effectLst/>
                <a:latin typeface="Times New Roman" panose="02020603050405020304" pitchFamily="18" charset="0"/>
                <a:ea typeface="Times New Roman" panose="02020603050405020304" pitchFamily="18" charset="0"/>
              </a:endParaRPr>
            </a:p>
          </p:txBody>
        </p:sp>
        <p:sp>
          <p:nvSpPr>
            <p:cNvPr id="37" name="Text Box 1060"/>
            <p:cNvSpPr txBox="1"/>
            <p:nvPr/>
          </p:nvSpPr>
          <p:spPr>
            <a:xfrm>
              <a:off x="2035277" y="2206359"/>
              <a:ext cx="265471" cy="2595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b="1">
                  <a:effectLst/>
                  <a:latin typeface="Calibri" panose="020F0502020204030204" pitchFamily="34" charset="0"/>
                  <a:ea typeface="Times New Roman" panose="02020603050405020304" pitchFamily="18" charset="0"/>
                </a:rPr>
                <a:t>E</a:t>
              </a:r>
              <a:endParaRPr lang="en-US" sz="1100">
                <a:effectLst/>
                <a:latin typeface="Times New Roman" panose="02020603050405020304" pitchFamily="18" charset="0"/>
                <a:ea typeface="Times New Roman" panose="02020603050405020304" pitchFamily="18" charset="0"/>
              </a:endParaRPr>
            </a:p>
          </p:txBody>
        </p:sp>
        <p:sp>
          <p:nvSpPr>
            <p:cNvPr id="38" name="Text Box 1061"/>
            <p:cNvSpPr txBox="1"/>
            <p:nvPr/>
          </p:nvSpPr>
          <p:spPr>
            <a:xfrm>
              <a:off x="0" y="3433424"/>
              <a:ext cx="265471" cy="2595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b="1">
                  <a:effectLst/>
                  <a:latin typeface="Calibri" panose="020F0502020204030204" pitchFamily="34" charset="0"/>
                  <a:ea typeface="Times New Roman" panose="02020603050405020304" pitchFamily="18" charset="0"/>
                </a:rPr>
                <a:t>F</a:t>
              </a:r>
              <a:endParaRPr lang="en-US" sz="11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983585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Hanging Lightbulbs">
            <a:hlinkClick r:id="" action="ppaction://media"/>
            <a:extLst>
              <a:ext uri="{FF2B5EF4-FFF2-40B4-BE49-F238E27FC236}">
                <a16:creationId xmlns:a16="http://schemas.microsoft.com/office/drawing/2014/main" id="{5D72931E-44DA-C49F-8004-AB5BE60B81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DF87118-581C-B69F-0D77-FF4CD39F0040}"/>
              </a:ext>
            </a:extLst>
          </p:cNvPr>
          <p:cNvSpPr txBox="1"/>
          <p:nvPr/>
        </p:nvSpPr>
        <p:spPr>
          <a:xfrm flipH="1">
            <a:off x="539495" y="5468112"/>
            <a:ext cx="4288537" cy="1200329"/>
          </a:xfrm>
          <a:prstGeom prst="rect">
            <a:avLst/>
          </a:prstGeom>
          <a:noFill/>
        </p:spPr>
        <p:txBody>
          <a:bodyPr wrap="square" rtlCol="0">
            <a:spAutoFit/>
          </a:bodyPr>
          <a:lstStyle/>
          <a:p>
            <a:r>
              <a:rPr lang="en-US" sz="7200" dirty="0">
                <a:latin typeface="Bernard MT Condensed" panose="02050806060905020404" pitchFamily="18" charset="0"/>
              </a:rPr>
              <a:t>Thank you </a:t>
            </a:r>
          </a:p>
        </p:txBody>
      </p:sp>
    </p:spTree>
    <p:extLst>
      <p:ext uri="{BB962C8B-B14F-4D97-AF65-F5344CB8AC3E}">
        <p14:creationId xmlns:p14="http://schemas.microsoft.com/office/powerpoint/2010/main" val="2282990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1B95EB-6050-FBEA-D223-A23A5FEFAE54}"/>
              </a:ext>
            </a:extLst>
          </p:cNvPr>
          <p:cNvGrpSpPr/>
          <p:nvPr/>
        </p:nvGrpSpPr>
        <p:grpSpPr>
          <a:xfrm>
            <a:off x="1316381" y="547387"/>
            <a:ext cx="6130356" cy="5751378"/>
            <a:chOff x="1316381" y="547387"/>
            <a:chExt cx="6130356" cy="5751378"/>
          </a:xfrm>
        </p:grpSpPr>
        <p:sp>
          <p:nvSpPr>
            <p:cNvPr id="3" name="Freeform: Shape 2">
              <a:extLst>
                <a:ext uri="{FF2B5EF4-FFF2-40B4-BE49-F238E27FC236}">
                  <a16:creationId xmlns:a16="http://schemas.microsoft.com/office/drawing/2014/main" id="{2932060D-D6CD-13C3-0355-19F214C07A98}"/>
                </a:ext>
              </a:extLst>
            </p:cNvPr>
            <p:cNvSpPr/>
            <p:nvPr/>
          </p:nvSpPr>
          <p:spPr>
            <a:xfrm>
              <a:off x="1425286" y="614284"/>
              <a:ext cx="3127332" cy="3127332"/>
            </a:xfrm>
            <a:custGeom>
              <a:avLst/>
              <a:gdLst>
                <a:gd name="connsiteX0" fmla="*/ 0 w 3127332"/>
                <a:gd name="connsiteY0" fmla="*/ 1563666 h 3127332"/>
                <a:gd name="connsiteX1" fmla="*/ 1563666 w 3127332"/>
                <a:gd name="connsiteY1" fmla="*/ 0 h 3127332"/>
                <a:gd name="connsiteX2" fmla="*/ 3127332 w 3127332"/>
                <a:gd name="connsiteY2" fmla="*/ 1563666 h 3127332"/>
                <a:gd name="connsiteX3" fmla="*/ 1563666 w 3127332"/>
                <a:gd name="connsiteY3" fmla="*/ 3127332 h 3127332"/>
                <a:gd name="connsiteX4" fmla="*/ 0 w 3127332"/>
                <a:gd name="connsiteY4" fmla="*/ 1563666 h 3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332" h="3127332">
                  <a:moveTo>
                    <a:pt x="0" y="1563666"/>
                  </a:moveTo>
                  <a:cubicBezTo>
                    <a:pt x="0" y="700077"/>
                    <a:pt x="700077" y="0"/>
                    <a:pt x="1563666" y="0"/>
                  </a:cubicBezTo>
                  <a:cubicBezTo>
                    <a:pt x="2427255" y="0"/>
                    <a:pt x="3127332" y="700077"/>
                    <a:pt x="3127332" y="1563666"/>
                  </a:cubicBezTo>
                  <a:cubicBezTo>
                    <a:pt x="3127332" y="2427255"/>
                    <a:pt x="2427255" y="3127332"/>
                    <a:pt x="1563666" y="3127332"/>
                  </a:cubicBezTo>
                  <a:cubicBezTo>
                    <a:pt x="700077" y="3127332"/>
                    <a:pt x="0" y="2427255"/>
                    <a:pt x="0" y="1563666"/>
                  </a:cubicBezTo>
                  <a:close/>
                </a:path>
              </a:pathLst>
            </a:custGeom>
            <a:solidFill>
              <a:srgbClr val="2F5597">
                <a:alpha val="47000"/>
              </a:srgb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522757" tIns="522757" rIns="522757" bIns="522757" numCol="1" spcCol="1270" anchor="ctr" anchorCtr="0">
              <a:noAutofit/>
            </a:bodyPr>
            <a:lstStyle/>
            <a:p>
              <a:pPr marL="0" lvl="0" indent="0" algn="ctr" defTabSz="2266950">
                <a:lnSpc>
                  <a:spcPct val="90000"/>
                </a:lnSpc>
                <a:spcBef>
                  <a:spcPct val="0"/>
                </a:spcBef>
                <a:spcAft>
                  <a:spcPct val="35000"/>
                </a:spcAft>
                <a:buNone/>
              </a:pPr>
              <a:r>
                <a:rPr lang="en-US" sz="51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Aims of the study</a:t>
              </a:r>
            </a:p>
          </p:txBody>
        </p:sp>
        <p:sp>
          <p:nvSpPr>
            <p:cNvPr id="4" name="Freeform: Shape 3">
              <a:extLst>
                <a:ext uri="{FF2B5EF4-FFF2-40B4-BE49-F238E27FC236}">
                  <a16:creationId xmlns:a16="http://schemas.microsoft.com/office/drawing/2014/main" id="{D66DE2E8-7BE7-BD75-B67F-296926A40D49}"/>
                </a:ext>
              </a:extLst>
            </p:cNvPr>
            <p:cNvSpPr/>
            <p:nvPr/>
          </p:nvSpPr>
          <p:spPr>
            <a:xfrm rot="21087239">
              <a:off x="4679118" y="1512875"/>
              <a:ext cx="355271" cy="768791"/>
            </a:xfrm>
            <a:custGeom>
              <a:avLst/>
              <a:gdLst>
                <a:gd name="connsiteX0" fmla="*/ 0 w 355271"/>
                <a:gd name="connsiteY0" fmla="*/ 153758 h 768791"/>
                <a:gd name="connsiteX1" fmla="*/ 177636 w 355271"/>
                <a:gd name="connsiteY1" fmla="*/ 153758 h 768791"/>
                <a:gd name="connsiteX2" fmla="*/ 177636 w 355271"/>
                <a:gd name="connsiteY2" fmla="*/ 0 h 768791"/>
                <a:gd name="connsiteX3" fmla="*/ 355271 w 355271"/>
                <a:gd name="connsiteY3" fmla="*/ 384396 h 768791"/>
                <a:gd name="connsiteX4" fmla="*/ 177636 w 355271"/>
                <a:gd name="connsiteY4" fmla="*/ 768791 h 768791"/>
                <a:gd name="connsiteX5" fmla="*/ 177636 w 355271"/>
                <a:gd name="connsiteY5" fmla="*/ 615033 h 768791"/>
                <a:gd name="connsiteX6" fmla="*/ 0 w 355271"/>
                <a:gd name="connsiteY6" fmla="*/ 615033 h 768791"/>
                <a:gd name="connsiteX7" fmla="*/ 0 w 355271"/>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271" h="768791">
                  <a:moveTo>
                    <a:pt x="0" y="153758"/>
                  </a:moveTo>
                  <a:lnTo>
                    <a:pt x="177636" y="153758"/>
                  </a:lnTo>
                  <a:lnTo>
                    <a:pt x="177636" y="0"/>
                  </a:lnTo>
                  <a:lnTo>
                    <a:pt x="355271" y="384396"/>
                  </a:lnTo>
                  <a:lnTo>
                    <a:pt x="177636" y="768791"/>
                  </a:lnTo>
                  <a:lnTo>
                    <a:pt x="177636"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0" tIns="153757" rIns="106580"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5" name="Freeform: Shape 4">
              <a:extLst>
                <a:ext uri="{FF2B5EF4-FFF2-40B4-BE49-F238E27FC236}">
                  <a16:creationId xmlns:a16="http://schemas.microsoft.com/office/drawing/2014/main" id="{0D38EC82-9E1E-31BB-F072-0FFC753E1706}"/>
                </a:ext>
              </a:extLst>
            </p:cNvPr>
            <p:cNvSpPr/>
            <p:nvPr/>
          </p:nvSpPr>
          <p:spPr>
            <a:xfrm>
              <a:off x="5185585" y="547387"/>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2">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Definition of dental ankylosis</a:t>
              </a:r>
            </a:p>
          </p:txBody>
        </p:sp>
        <p:sp>
          <p:nvSpPr>
            <p:cNvPr id="6" name="Freeform: Shape 5">
              <a:extLst>
                <a:ext uri="{FF2B5EF4-FFF2-40B4-BE49-F238E27FC236}">
                  <a16:creationId xmlns:a16="http://schemas.microsoft.com/office/drawing/2014/main" id="{BF5875C0-BA93-79AC-2CBB-352ADFDA0E1C}"/>
                </a:ext>
              </a:extLst>
            </p:cNvPr>
            <p:cNvSpPr/>
            <p:nvPr/>
          </p:nvSpPr>
          <p:spPr>
            <a:xfrm rot="1443869">
              <a:off x="4524154" y="2550633"/>
              <a:ext cx="320177" cy="768791"/>
            </a:xfrm>
            <a:custGeom>
              <a:avLst/>
              <a:gdLst>
                <a:gd name="connsiteX0" fmla="*/ 0 w 320177"/>
                <a:gd name="connsiteY0" fmla="*/ 153758 h 768791"/>
                <a:gd name="connsiteX1" fmla="*/ 160089 w 320177"/>
                <a:gd name="connsiteY1" fmla="*/ 153758 h 768791"/>
                <a:gd name="connsiteX2" fmla="*/ 160089 w 320177"/>
                <a:gd name="connsiteY2" fmla="*/ 0 h 768791"/>
                <a:gd name="connsiteX3" fmla="*/ 320177 w 320177"/>
                <a:gd name="connsiteY3" fmla="*/ 384396 h 768791"/>
                <a:gd name="connsiteX4" fmla="*/ 160089 w 320177"/>
                <a:gd name="connsiteY4" fmla="*/ 768791 h 768791"/>
                <a:gd name="connsiteX5" fmla="*/ 160089 w 320177"/>
                <a:gd name="connsiteY5" fmla="*/ 615033 h 768791"/>
                <a:gd name="connsiteX6" fmla="*/ 0 w 320177"/>
                <a:gd name="connsiteY6" fmla="*/ 615033 h 768791"/>
                <a:gd name="connsiteX7" fmla="*/ 0 w 320177"/>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177" h="768791">
                  <a:moveTo>
                    <a:pt x="0" y="153758"/>
                  </a:moveTo>
                  <a:lnTo>
                    <a:pt x="160089" y="153758"/>
                  </a:lnTo>
                  <a:lnTo>
                    <a:pt x="160089" y="0"/>
                  </a:lnTo>
                  <a:lnTo>
                    <a:pt x="320177" y="384396"/>
                  </a:lnTo>
                  <a:lnTo>
                    <a:pt x="160089" y="768791"/>
                  </a:lnTo>
                  <a:lnTo>
                    <a:pt x="160089"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1" tIns="153757" rIns="96053"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7" name="Freeform: Shape 6">
              <a:extLst>
                <a:ext uri="{FF2B5EF4-FFF2-40B4-BE49-F238E27FC236}">
                  <a16:creationId xmlns:a16="http://schemas.microsoft.com/office/drawing/2014/main" id="{D0403750-9A71-0A24-E24D-4C9143067F7E}"/>
                </a:ext>
              </a:extLst>
            </p:cNvPr>
            <p:cNvSpPr/>
            <p:nvPr/>
          </p:nvSpPr>
          <p:spPr>
            <a:xfrm>
              <a:off x="4870057" y="2392324"/>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4">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Prevalence </a:t>
              </a:r>
            </a:p>
          </p:txBody>
        </p:sp>
        <p:sp>
          <p:nvSpPr>
            <p:cNvPr id="9" name="Freeform: Shape 8">
              <a:extLst>
                <a:ext uri="{FF2B5EF4-FFF2-40B4-BE49-F238E27FC236}">
                  <a16:creationId xmlns:a16="http://schemas.microsoft.com/office/drawing/2014/main" id="{C3354682-D4DE-798A-1E23-C2CCEE1A5EF0}"/>
                </a:ext>
              </a:extLst>
            </p:cNvPr>
            <p:cNvSpPr/>
            <p:nvPr/>
          </p:nvSpPr>
          <p:spPr>
            <a:xfrm rot="3700552">
              <a:off x="3716452" y="3346177"/>
              <a:ext cx="218690" cy="768791"/>
            </a:xfrm>
            <a:custGeom>
              <a:avLst/>
              <a:gdLst>
                <a:gd name="connsiteX0" fmla="*/ 0 w 218690"/>
                <a:gd name="connsiteY0" fmla="*/ 153758 h 768791"/>
                <a:gd name="connsiteX1" fmla="*/ 109345 w 218690"/>
                <a:gd name="connsiteY1" fmla="*/ 153758 h 768791"/>
                <a:gd name="connsiteX2" fmla="*/ 109345 w 218690"/>
                <a:gd name="connsiteY2" fmla="*/ 0 h 768791"/>
                <a:gd name="connsiteX3" fmla="*/ 218690 w 218690"/>
                <a:gd name="connsiteY3" fmla="*/ 384396 h 768791"/>
                <a:gd name="connsiteX4" fmla="*/ 109345 w 218690"/>
                <a:gd name="connsiteY4" fmla="*/ 768791 h 768791"/>
                <a:gd name="connsiteX5" fmla="*/ 109345 w 218690"/>
                <a:gd name="connsiteY5" fmla="*/ 615033 h 768791"/>
                <a:gd name="connsiteX6" fmla="*/ 0 w 218690"/>
                <a:gd name="connsiteY6" fmla="*/ 615033 h 768791"/>
                <a:gd name="connsiteX7" fmla="*/ 0 w 218690"/>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690" h="768791">
                  <a:moveTo>
                    <a:pt x="0" y="153758"/>
                  </a:moveTo>
                  <a:lnTo>
                    <a:pt x="109345" y="153758"/>
                  </a:lnTo>
                  <a:lnTo>
                    <a:pt x="109345" y="0"/>
                  </a:lnTo>
                  <a:lnTo>
                    <a:pt x="218690" y="384396"/>
                  </a:lnTo>
                  <a:lnTo>
                    <a:pt x="109345" y="768791"/>
                  </a:lnTo>
                  <a:lnTo>
                    <a:pt x="109345" y="615033"/>
                  </a:lnTo>
                  <a:lnTo>
                    <a:pt x="0" y="615033"/>
                  </a:lnTo>
                  <a:lnTo>
                    <a:pt x="0" y="153758"/>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0" tIns="153757" rIns="65606" bIns="153758"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11" name="Freeform: Shape 10">
              <a:extLst>
                <a:ext uri="{FF2B5EF4-FFF2-40B4-BE49-F238E27FC236}">
                  <a16:creationId xmlns:a16="http://schemas.microsoft.com/office/drawing/2014/main" id="{2F7642A5-4085-F155-4400-6C03044BA7A3}"/>
                </a:ext>
              </a:extLst>
            </p:cNvPr>
            <p:cNvSpPr/>
            <p:nvPr/>
          </p:nvSpPr>
          <p:spPr>
            <a:xfrm>
              <a:off x="3332457" y="3782278"/>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chemeClr val="accent6">
                <a:lumMod val="75000"/>
                <a:alpha val="47000"/>
              </a:schemeClr>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Causes and the mechanism of formation </a:t>
              </a:r>
            </a:p>
          </p:txBody>
        </p:sp>
        <p:sp>
          <p:nvSpPr>
            <p:cNvPr id="12" name="Freeform: Shape 11">
              <a:extLst>
                <a:ext uri="{FF2B5EF4-FFF2-40B4-BE49-F238E27FC236}">
                  <a16:creationId xmlns:a16="http://schemas.microsoft.com/office/drawing/2014/main" id="{772318BB-C5BF-2F44-505E-AA59A0B04D8B}"/>
                </a:ext>
              </a:extLst>
            </p:cNvPr>
            <p:cNvSpPr/>
            <p:nvPr/>
          </p:nvSpPr>
          <p:spPr>
            <a:xfrm rot="16816416">
              <a:off x="2588905" y="3496659"/>
              <a:ext cx="182701" cy="768791"/>
            </a:xfrm>
            <a:custGeom>
              <a:avLst/>
              <a:gdLst>
                <a:gd name="connsiteX0" fmla="*/ 0 w 182701"/>
                <a:gd name="connsiteY0" fmla="*/ 153758 h 768791"/>
                <a:gd name="connsiteX1" fmla="*/ 91351 w 182701"/>
                <a:gd name="connsiteY1" fmla="*/ 153758 h 768791"/>
                <a:gd name="connsiteX2" fmla="*/ 91351 w 182701"/>
                <a:gd name="connsiteY2" fmla="*/ 0 h 768791"/>
                <a:gd name="connsiteX3" fmla="*/ 182701 w 182701"/>
                <a:gd name="connsiteY3" fmla="*/ 384396 h 768791"/>
                <a:gd name="connsiteX4" fmla="*/ 91351 w 182701"/>
                <a:gd name="connsiteY4" fmla="*/ 768791 h 768791"/>
                <a:gd name="connsiteX5" fmla="*/ 91351 w 182701"/>
                <a:gd name="connsiteY5" fmla="*/ 615033 h 768791"/>
                <a:gd name="connsiteX6" fmla="*/ 0 w 182701"/>
                <a:gd name="connsiteY6" fmla="*/ 615033 h 768791"/>
                <a:gd name="connsiteX7" fmla="*/ 0 w 182701"/>
                <a:gd name="connsiteY7" fmla="*/ 153758 h 76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701" h="768791">
                  <a:moveTo>
                    <a:pt x="182700" y="615033"/>
                  </a:moveTo>
                  <a:lnTo>
                    <a:pt x="91350" y="615033"/>
                  </a:lnTo>
                  <a:lnTo>
                    <a:pt x="91350" y="768791"/>
                  </a:lnTo>
                  <a:lnTo>
                    <a:pt x="1" y="384395"/>
                  </a:lnTo>
                  <a:lnTo>
                    <a:pt x="91350" y="0"/>
                  </a:lnTo>
                  <a:lnTo>
                    <a:pt x="91350" y="153758"/>
                  </a:lnTo>
                  <a:lnTo>
                    <a:pt x="182700" y="153758"/>
                  </a:lnTo>
                  <a:lnTo>
                    <a:pt x="182700" y="615033"/>
                  </a:lnTo>
                  <a:close/>
                </a:path>
              </a:pathLst>
            </a:custGeom>
            <a:ln>
              <a:noFill/>
            </a:ln>
            <a:effectLst>
              <a:outerShdw blurRad="63500" sx="102000" sy="102000" algn="ctr" rotWithShape="0">
                <a:prstClr val="black">
                  <a:alpha val="40000"/>
                </a:prstClr>
              </a:outerShdw>
            </a:effectLst>
          </p:spPr>
          <p:style>
            <a:lnRef idx="0">
              <a:scrgbClr r="0" g="0" b="0"/>
            </a:lnRef>
            <a:fillRef idx="1">
              <a:schemeClr val="accent1">
                <a:tint val="60000"/>
                <a:hueOff val="0"/>
                <a:satOff val="0"/>
                <a:lumOff val="0"/>
                <a:alphaOff val="0"/>
              </a:schemeClr>
            </a:fillRef>
            <a:effectRef idx="0">
              <a:scrgbClr r="0" g="0" b="0"/>
            </a:effectRef>
            <a:fontRef idx="minor">
              <a:schemeClr val="lt1"/>
            </a:fontRef>
          </p:style>
          <p:txBody>
            <a:bodyPr spcFirstLastPara="0" vert="horz" wrap="square" lIns="54809" tIns="153758" rIns="0" bIns="153757" numCol="1" spcCol="1270" anchor="ctr" anchorCtr="0">
              <a:noAutofit/>
            </a:bodyPr>
            <a:lstStyle/>
            <a:p>
              <a:pPr marL="0" lvl="0" indent="0" algn="ctr" defTabSz="1022350">
                <a:lnSpc>
                  <a:spcPct val="90000"/>
                </a:lnSpc>
                <a:spcBef>
                  <a:spcPct val="0"/>
                </a:spcBef>
                <a:spcAft>
                  <a:spcPct val="35000"/>
                </a:spcAft>
                <a:buNone/>
              </a:pPr>
              <a:endParaRPr lang="en-US" sz="2300" kern="1200">
                <a:effectLst>
                  <a:outerShdw blurRad="50800" dist="38100" dir="5400000" algn="t" rotWithShape="0">
                    <a:prstClr val="black">
                      <a:alpha val="40000"/>
                    </a:prstClr>
                  </a:outerShdw>
                </a:effectLst>
              </a:endParaRPr>
            </a:p>
          </p:txBody>
        </p:sp>
        <p:sp>
          <p:nvSpPr>
            <p:cNvPr id="13" name="Freeform: Shape 12">
              <a:extLst>
                <a:ext uri="{FF2B5EF4-FFF2-40B4-BE49-F238E27FC236}">
                  <a16:creationId xmlns:a16="http://schemas.microsoft.com/office/drawing/2014/main" id="{C5C16533-CE9A-49F6-C53C-D5806B5E8550}"/>
                </a:ext>
              </a:extLst>
            </p:cNvPr>
            <p:cNvSpPr/>
            <p:nvPr/>
          </p:nvSpPr>
          <p:spPr>
            <a:xfrm>
              <a:off x="1316381" y="4037613"/>
              <a:ext cx="2261152" cy="2261152"/>
            </a:xfrm>
            <a:custGeom>
              <a:avLst/>
              <a:gdLst>
                <a:gd name="connsiteX0" fmla="*/ 0 w 2261152"/>
                <a:gd name="connsiteY0" fmla="*/ 1130576 h 2261152"/>
                <a:gd name="connsiteX1" fmla="*/ 1130576 w 2261152"/>
                <a:gd name="connsiteY1" fmla="*/ 0 h 2261152"/>
                <a:gd name="connsiteX2" fmla="*/ 2261152 w 2261152"/>
                <a:gd name="connsiteY2" fmla="*/ 1130576 h 2261152"/>
                <a:gd name="connsiteX3" fmla="*/ 1130576 w 2261152"/>
                <a:gd name="connsiteY3" fmla="*/ 2261152 h 2261152"/>
                <a:gd name="connsiteX4" fmla="*/ 0 w 2261152"/>
                <a:gd name="connsiteY4" fmla="*/ 1130576 h 226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152" h="2261152">
                  <a:moveTo>
                    <a:pt x="0" y="1130576"/>
                  </a:moveTo>
                  <a:cubicBezTo>
                    <a:pt x="0" y="506176"/>
                    <a:pt x="506176" y="0"/>
                    <a:pt x="1130576" y="0"/>
                  </a:cubicBezTo>
                  <a:cubicBezTo>
                    <a:pt x="1754976" y="0"/>
                    <a:pt x="2261152" y="506176"/>
                    <a:pt x="2261152" y="1130576"/>
                  </a:cubicBezTo>
                  <a:cubicBezTo>
                    <a:pt x="2261152" y="1754976"/>
                    <a:pt x="1754976" y="2261152"/>
                    <a:pt x="1130576" y="2261152"/>
                  </a:cubicBezTo>
                  <a:cubicBezTo>
                    <a:pt x="506176" y="2261152"/>
                    <a:pt x="0" y="1754976"/>
                    <a:pt x="0" y="1130576"/>
                  </a:cubicBezTo>
                  <a:close/>
                </a:path>
              </a:pathLst>
            </a:custGeom>
            <a:solidFill>
              <a:srgbClr val="7030A0"/>
            </a:solid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360348" tIns="360348" rIns="360348" bIns="360348" numCol="1" spcCol="1270" anchor="ctr" anchorCtr="0">
              <a:noAutofit/>
            </a:bodyPr>
            <a:lstStyle/>
            <a:p>
              <a:pPr marL="0" lvl="0" indent="0" algn="ctr" defTabSz="1022350">
                <a:lnSpc>
                  <a:spcPct val="90000"/>
                </a:lnSpc>
                <a:spcBef>
                  <a:spcPct val="0"/>
                </a:spcBef>
                <a:spcAft>
                  <a:spcPct val="35000"/>
                </a:spcAft>
                <a:buNone/>
              </a:pPr>
              <a:r>
                <a:rPr lang="en-US" sz="2300" kern="1200"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Management and treatment </a:t>
              </a:r>
            </a:p>
          </p:txBody>
        </p:sp>
      </p:grpSp>
    </p:spTree>
    <p:extLst>
      <p:ext uri="{BB962C8B-B14F-4D97-AF65-F5344CB8AC3E}">
        <p14:creationId xmlns:p14="http://schemas.microsoft.com/office/powerpoint/2010/main" val="28810116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241129D2-D4A8-1DE1-BB40-390F5B91F05D}"/>
              </a:ext>
            </a:extLst>
          </p:cNvPr>
          <p:cNvSpPr/>
          <p:nvPr/>
        </p:nvSpPr>
        <p:spPr>
          <a:xfrm>
            <a:off x="3126581" y="0"/>
            <a:ext cx="6015038" cy="6858000"/>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is a serious condition deﬁned as the process that</a:t>
            </a:r>
            <a:r>
              <a:rPr lang="en-US" sz="2000" b="1" spc="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causes</a:t>
            </a:r>
            <a:r>
              <a:rPr lang="en-US" sz="2000" b="1" spc="-4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b="1"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fusion</a:t>
            </a:r>
            <a:r>
              <a:rPr lang="en-US" sz="2000" b="1" spc="-5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between</a:t>
            </a:r>
            <a:r>
              <a:rPr lang="en-US" sz="2000" b="1"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b="1"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dentin</a:t>
            </a:r>
            <a:r>
              <a:rPr lang="en-US" sz="2000" b="1" spc="-2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or</a:t>
            </a:r>
            <a:r>
              <a:rPr lang="en-US" sz="2000" b="1" spc="-6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b="1" spc="-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cementum</a:t>
            </a:r>
            <a:r>
              <a:rPr lang="en-US" sz="2000" b="1" spc="-4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of</a:t>
            </a:r>
            <a:r>
              <a:rPr lang="en-US" sz="2000" b="1" spc="-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b="1"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root</a:t>
            </a:r>
            <a:r>
              <a:rPr lang="en-US" sz="2000" b="1"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and</a:t>
            </a:r>
            <a:r>
              <a:rPr lang="en-US" sz="2000" b="1" spc="-4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b="1" spc="-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alveolar</a:t>
            </a:r>
            <a:r>
              <a:rPr lang="en-US" sz="2000" b="1" spc="-3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bone, with the obliteration of the </a:t>
            </a:r>
            <a:r>
              <a:rPr lang="en-US" sz="2000" b="1" i="1" dirty="0">
                <a:solidFill>
                  <a:schemeClr val="tx1">
                    <a:lumMod val="95000"/>
                    <a:lumOff val="5000"/>
                  </a:schemeClr>
                </a:solidFill>
                <a:effectLst/>
                <a:latin typeface="Times New Roman" panose="02020603050405020304" pitchFamily="18" charset="0"/>
                <a:ea typeface="Times New Roman" panose="02020603050405020304" pitchFamily="18" charset="0"/>
              </a:rPr>
              <a:t>periodontal ligament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(PDL) becoming progressively</a:t>
            </a:r>
            <a:r>
              <a:rPr lang="en-US" sz="2000" b="1" spc="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replaced by bone tissue </a:t>
            </a:r>
            <a:endParaRPr lang="en-US" sz="2000" b="1" dirty="0">
              <a:solidFill>
                <a:schemeClr val="tx1">
                  <a:lumMod val="95000"/>
                  <a:lumOff val="5000"/>
                </a:schemeClr>
              </a:solidFill>
            </a:endParaRPr>
          </a:p>
        </p:txBody>
      </p:sp>
      <p:sp>
        <p:nvSpPr>
          <p:cNvPr id="4" name="Parallelogram 3">
            <a:extLst>
              <a:ext uri="{FF2B5EF4-FFF2-40B4-BE49-F238E27FC236}">
                <a16:creationId xmlns:a16="http://schemas.microsoft.com/office/drawing/2014/main" id="{93D46A69-019E-8E0F-C8EB-87B97E1ED1D7}"/>
              </a:ext>
            </a:extLst>
          </p:cNvPr>
          <p:cNvSpPr/>
          <p:nvPr/>
        </p:nvSpPr>
        <p:spPr>
          <a:xfrm>
            <a:off x="2528879" y="0"/>
            <a:ext cx="7210443" cy="7843839"/>
          </a:xfrm>
          <a:prstGeom prst="parallelogram">
            <a:avLst/>
          </a:prstGeom>
          <a:blipFill>
            <a:blip r:embed="rId2"/>
            <a:srcRect/>
            <a:stretch>
              <a:fillRect l="-8958" t="-193" r="-79364" b="1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17389CF4-A185-D0A2-B764-CDDB7CA16647}"/>
              </a:ext>
            </a:extLst>
          </p:cNvPr>
          <p:cNvSpPr/>
          <p:nvPr/>
        </p:nvSpPr>
        <p:spPr>
          <a:xfrm>
            <a:off x="40481" y="0"/>
            <a:ext cx="12187238" cy="7600954"/>
          </a:xfrm>
          <a:prstGeom prst="parallelogram">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Elephant" panose="02020904090505020303" pitchFamily="18" charset="0"/>
              </a:rPr>
              <a:t>Dental Ankylosis</a:t>
            </a:r>
          </a:p>
        </p:txBody>
      </p:sp>
    </p:spTree>
    <p:extLst>
      <p:ext uri="{BB962C8B-B14F-4D97-AF65-F5344CB8AC3E}">
        <p14:creationId xmlns:p14="http://schemas.microsoft.com/office/powerpoint/2010/main" val="258807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241129D2-D4A8-1DE1-BB40-390F5B91F05D}"/>
              </a:ext>
            </a:extLst>
          </p:cNvPr>
          <p:cNvSpPr/>
          <p:nvPr/>
        </p:nvSpPr>
        <p:spPr>
          <a:xfrm>
            <a:off x="2395541" y="0"/>
            <a:ext cx="6015038" cy="6858000"/>
          </a:xfrm>
          <a:prstGeom prst="parallelogram">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is a serious condition deﬁned as the process that</a:t>
            </a:r>
            <a:r>
              <a:rPr lang="en-US" sz="2000" b="1" spc="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causes</a:t>
            </a:r>
            <a:r>
              <a:rPr lang="en-US" sz="2000" b="1" spc="-4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b="1"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fusion</a:t>
            </a:r>
            <a:r>
              <a:rPr lang="en-US" sz="2000" b="1" spc="-5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between</a:t>
            </a:r>
            <a:r>
              <a:rPr lang="en-US" sz="2000" b="1"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b="1"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dentin</a:t>
            </a:r>
            <a:r>
              <a:rPr lang="en-US" sz="2000" b="1" spc="-2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or</a:t>
            </a:r>
            <a:r>
              <a:rPr lang="en-US" sz="2000" b="1" spc="-6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b="1" spc="-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cementum</a:t>
            </a:r>
            <a:r>
              <a:rPr lang="en-US" sz="2000" b="1" spc="-4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of</a:t>
            </a:r>
            <a:r>
              <a:rPr lang="en-US" sz="2000" b="1" spc="-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b="1"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root</a:t>
            </a:r>
            <a:r>
              <a:rPr lang="en-US" sz="2000" b="1"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and</a:t>
            </a:r>
            <a:r>
              <a:rPr lang="en-US" sz="2000" b="1" spc="-4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b="1" spc="-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alveolar</a:t>
            </a:r>
            <a:r>
              <a:rPr lang="en-US" sz="2000" b="1" spc="-3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bone, with the obliteration of the </a:t>
            </a:r>
            <a:r>
              <a:rPr lang="en-US" sz="2000" b="1" i="1" dirty="0">
                <a:solidFill>
                  <a:srgbClr val="FF0000"/>
                </a:solidFill>
                <a:effectLst/>
                <a:latin typeface="Times New Roman" panose="02020603050405020304" pitchFamily="18" charset="0"/>
                <a:ea typeface="Times New Roman" panose="02020603050405020304" pitchFamily="18" charset="0"/>
              </a:rPr>
              <a:t>periodontal ligament </a:t>
            </a:r>
            <a:r>
              <a:rPr lang="en-US" sz="2000" b="1" dirty="0">
                <a:solidFill>
                  <a:srgbClr val="FF0000"/>
                </a:solidFill>
                <a:effectLst/>
                <a:latin typeface="Times New Roman" panose="02020603050405020304" pitchFamily="18" charset="0"/>
                <a:ea typeface="Times New Roman" panose="02020603050405020304" pitchFamily="18" charset="0"/>
              </a:rPr>
              <a:t>(PDL)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becoming progressively</a:t>
            </a:r>
            <a:r>
              <a:rPr lang="en-US" sz="2000" b="1" spc="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b="1" dirty="0">
                <a:solidFill>
                  <a:schemeClr val="tx1">
                    <a:lumMod val="95000"/>
                    <a:lumOff val="5000"/>
                  </a:schemeClr>
                </a:solidFill>
                <a:effectLst/>
                <a:latin typeface="Times New Roman" panose="02020603050405020304" pitchFamily="18" charset="0"/>
                <a:ea typeface="Times New Roman" panose="02020603050405020304" pitchFamily="18" charset="0"/>
              </a:rPr>
              <a:t>replaced by bone tissue </a:t>
            </a:r>
            <a:endParaRPr lang="en-US" sz="2000" b="1" dirty="0">
              <a:solidFill>
                <a:schemeClr val="tx1">
                  <a:lumMod val="95000"/>
                  <a:lumOff val="5000"/>
                </a:schemeClr>
              </a:solidFill>
            </a:endParaRPr>
          </a:p>
        </p:txBody>
      </p:sp>
      <p:sp>
        <p:nvSpPr>
          <p:cNvPr id="4" name="Parallelogram 3">
            <a:extLst>
              <a:ext uri="{FF2B5EF4-FFF2-40B4-BE49-F238E27FC236}">
                <a16:creationId xmlns:a16="http://schemas.microsoft.com/office/drawing/2014/main" id="{93D46A69-019E-8E0F-C8EB-87B97E1ED1D7}"/>
              </a:ext>
            </a:extLst>
          </p:cNvPr>
          <p:cNvSpPr/>
          <p:nvPr/>
        </p:nvSpPr>
        <p:spPr>
          <a:xfrm>
            <a:off x="6662715" y="-214316"/>
            <a:ext cx="7210443" cy="7843839"/>
          </a:xfrm>
          <a:prstGeom prst="parallelogram">
            <a:avLst/>
          </a:prstGeom>
          <a:blipFill>
            <a:blip r:embed="rId2"/>
            <a:srcRect/>
            <a:stretch>
              <a:fillRect l="-8958" t="-193" r="-79364" b="1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17389CF4-A185-D0A2-B764-CDDB7CA16647}"/>
              </a:ext>
            </a:extLst>
          </p:cNvPr>
          <p:cNvSpPr/>
          <p:nvPr/>
        </p:nvSpPr>
        <p:spPr>
          <a:xfrm>
            <a:off x="-928687" y="0"/>
            <a:ext cx="4700587" cy="6858000"/>
          </a:xfrm>
          <a:prstGeom prst="parallelogram">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Elephant" panose="02020904090505020303" pitchFamily="18" charset="0"/>
              </a:rPr>
              <a:t>Dental Ankylosis</a:t>
            </a:r>
          </a:p>
        </p:txBody>
      </p:sp>
      <p:grpSp>
        <p:nvGrpSpPr>
          <p:cNvPr id="10" name="Graphic 7" descr="Database with solid fill">
            <a:extLst>
              <a:ext uri="{FF2B5EF4-FFF2-40B4-BE49-F238E27FC236}">
                <a16:creationId xmlns:a16="http://schemas.microsoft.com/office/drawing/2014/main" id="{D0C15879-BB9C-858D-268D-73782D80C288}"/>
              </a:ext>
            </a:extLst>
          </p:cNvPr>
          <p:cNvGrpSpPr/>
          <p:nvPr/>
        </p:nvGrpSpPr>
        <p:grpSpPr>
          <a:xfrm>
            <a:off x="15178271" y="1746817"/>
            <a:ext cx="2500898" cy="3364365"/>
            <a:chOff x="5470774" y="1761672"/>
            <a:chExt cx="2500898" cy="3364365"/>
          </a:xfrm>
          <a:solidFill>
            <a:srgbClr val="2F5597"/>
          </a:solidFill>
        </p:grpSpPr>
        <p:sp>
          <p:nvSpPr>
            <p:cNvPr id="11" name="Freeform: Shape 10">
              <a:extLst>
                <a:ext uri="{FF2B5EF4-FFF2-40B4-BE49-F238E27FC236}">
                  <a16:creationId xmlns:a16="http://schemas.microsoft.com/office/drawing/2014/main" id="{226421FB-C6E2-4E96-CCE9-C90A43DA894F}"/>
                </a:ext>
              </a:extLst>
            </p:cNvPr>
            <p:cNvSpPr/>
            <p:nvPr/>
          </p:nvSpPr>
          <p:spPr>
            <a:xfrm>
              <a:off x="5470774" y="1761672"/>
              <a:ext cx="2500898" cy="714542"/>
            </a:xfrm>
            <a:custGeom>
              <a:avLst/>
              <a:gdLst>
                <a:gd name="connsiteX0" fmla="*/ 2500898 w 2500898"/>
                <a:gd name="connsiteY0" fmla="*/ 357271 h 714542"/>
                <a:gd name="connsiteX1" fmla="*/ 1250449 w 2500898"/>
                <a:gd name="connsiteY1" fmla="*/ 714542 h 714542"/>
                <a:gd name="connsiteX2" fmla="*/ 0 w 2500898"/>
                <a:gd name="connsiteY2" fmla="*/ 357271 h 714542"/>
                <a:gd name="connsiteX3" fmla="*/ 1250449 w 2500898"/>
                <a:gd name="connsiteY3" fmla="*/ 0 h 714542"/>
                <a:gd name="connsiteX4" fmla="*/ 2500898 w 2500898"/>
                <a:gd name="connsiteY4" fmla="*/ 357271 h 7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898" h="714542">
                  <a:moveTo>
                    <a:pt x="2500898" y="357271"/>
                  </a:moveTo>
                  <a:cubicBezTo>
                    <a:pt x="2500898" y="554587"/>
                    <a:pt x="1941053" y="714542"/>
                    <a:pt x="1250449" y="714542"/>
                  </a:cubicBezTo>
                  <a:cubicBezTo>
                    <a:pt x="559845" y="714542"/>
                    <a:pt x="0" y="554587"/>
                    <a:pt x="0" y="357271"/>
                  </a:cubicBezTo>
                  <a:cubicBezTo>
                    <a:pt x="0" y="159956"/>
                    <a:pt x="559845" y="0"/>
                    <a:pt x="1250449" y="0"/>
                  </a:cubicBezTo>
                  <a:cubicBezTo>
                    <a:pt x="1941053" y="0"/>
                    <a:pt x="2500898" y="159956"/>
                    <a:pt x="2500898" y="357271"/>
                  </a:cubicBezTo>
                  <a:close/>
                </a:path>
              </a:pathLst>
            </a:custGeom>
            <a:grpFill/>
            <a:ln w="4464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4382A2A9-AF60-2420-C3F7-9A26F542665E}"/>
                </a:ext>
              </a:extLst>
            </p:cNvPr>
            <p:cNvSpPr/>
            <p:nvPr/>
          </p:nvSpPr>
          <p:spPr>
            <a:xfrm>
              <a:off x="5470774" y="2267868"/>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AFF93B1B-2446-D4B4-5458-BC0273651F99}"/>
                </a:ext>
              </a:extLst>
            </p:cNvPr>
            <p:cNvSpPr/>
            <p:nvPr/>
          </p:nvSpPr>
          <p:spPr>
            <a:xfrm>
              <a:off x="5470774" y="3161046"/>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689BFE2-225B-6E28-5C43-61B113F22B5F}"/>
                </a:ext>
              </a:extLst>
            </p:cNvPr>
            <p:cNvSpPr/>
            <p:nvPr/>
          </p:nvSpPr>
          <p:spPr>
            <a:xfrm>
              <a:off x="5470774" y="4054224"/>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2CF331DA-22AC-C919-E6D6-6B5963DACF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515" y1="25352" x2="28886" y2="17254"/>
                        <a14:foregroundMark x1="19074" y1="88380" x2="26351" y2="86620"/>
                        <a14:foregroundMark x1="39140" y1="68310" x2="36825" y2="70070"/>
                        <a14:foregroundMark x1="41566" y1="52465" x2="47960" y2="30282"/>
                        <a14:foregroundMark x1="47960" y1="30282" x2="55568" y2="30282"/>
                        <a14:foregroundMark x1="55568" y1="30282" x2="58434" y2="46127"/>
                        <a14:foregroundMark x1="58434" y1="46127" x2="59978" y2="71127"/>
                        <a14:foregroundMark x1="59978" y1="71127" x2="57222" y2="88732"/>
                        <a14:foregroundMark x1="57222" y1="88732" x2="49394" y2="89085"/>
                        <a14:foregroundMark x1="49394" y1="89085" x2="43330" y2="82394"/>
                        <a14:foregroundMark x1="43330" y1="82394" x2="41896" y2="58451"/>
                        <a14:foregroundMark x1="41896" y1="58451" x2="45865" y2="40141"/>
                        <a14:foregroundMark x1="45865" y1="40141" x2="46196" y2="20775"/>
                        <a14:foregroundMark x1="46196" y1="20775" x2="53032" y2="11620"/>
                        <a14:foregroundMark x1="53032" y1="11620" x2="56560" y2="29577"/>
                        <a14:foregroundMark x1="56560" y1="29577" x2="56340" y2="33099"/>
                        <a14:foregroundMark x1="64278" y1="70423" x2="61742" y2="70423"/>
                        <a14:foregroundMark x1="16648" y1="82394" x2="25248" y2="84155"/>
                        <a14:foregroundMark x1="25248" y1="84155" x2="30650" y2="72535"/>
                        <a14:foregroundMark x1="30650" y1="72535" x2="24917" y2="66901"/>
                        <a14:foregroundMark x1="24917" y1="66901" x2="18853" y2="72887"/>
                        <a14:foregroundMark x1="30761" y1="79930" x2="30650" y2="78873"/>
                        <a14:foregroundMark x1="27784" y1="82394" x2="27012" y2="85563"/>
                        <a14:foregroundMark x1="31312" y1="84859" x2="33186" y2="85563"/>
                        <a14:foregroundMark x1="45314" y1="86972" x2="44653" y2="86620"/>
                        <a14:foregroundMark x1="76295" y1="88732" x2="75524" y2="36620"/>
                        <a14:foregroundMark x1="75524" y1="36620" x2="80816" y2="71831"/>
                        <a14:foregroundMark x1="80816" y1="71831" x2="80816" y2="72887"/>
                        <a14:foregroundMark x1="79383" y1="25000" x2="70783" y2="23239"/>
                        <a14:foregroundMark x1="80816" y1="21831" x2="75303" y2="13028"/>
                        <a14:foregroundMark x1="75303" y1="13028" x2="74972" y2="13028"/>
                        <a14:foregroundMark x1="85226" y1="84155" x2="69791" y2="86620"/>
                      </a14:backgroundRemoval>
                    </a14:imgEffect>
                  </a14:imgLayer>
                </a14:imgProps>
              </a:ext>
              <a:ext uri="{28A0092B-C50C-407E-A947-70E740481C1C}">
                <a14:useLocalDpi xmlns:a14="http://schemas.microsoft.com/office/drawing/2010/main" val="0"/>
              </a:ext>
            </a:extLst>
          </a:blip>
          <a:stretch>
            <a:fillRect/>
          </a:stretch>
        </p:blipFill>
        <p:spPr>
          <a:xfrm>
            <a:off x="-12727733" y="1904325"/>
            <a:ext cx="8640381" cy="2705478"/>
          </a:xfrm>
          <a:prstGeom prst="rect">
            <a:avLst/>
          </a:prstGeom>
        </p:spPr>
      </p:pic>
    </p:spTree>
    <p:extLst>
      <p:ext uri="{BB962C8B-B14F-4D97-AF65-F5344CB8AC3E}">
        <p14:creationId xmlns:p14="http://schemas.microsoft.com/office/powerpoint/2010/main" val="482135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93D46A69-019E-8E0F-C8EB-87B97E1ED1D7}"/>
              </a:ext>
            </a:extLst>
          </p:cNvPr>
          <p:cNvSpPr/>
          <p:nvPr/>
        </p:nvSpPr>
        <p:spPr>
          <a:xfrm>
            <a:off x="13017216" y="-214316"/>
            <a:ext cx="7210443" cy="7843839"/>
          </a:xfrm>
          <a:prstGeom prst="parallelogram">
            <a:avLst/>
          </a:prstGeom>
          <a:blipFill>
            <a:blip r:embed="rId2"/>
            <a:srcRect/>
            <a:stretch>
              <a:fillRect l="-8958" t="-193" r="-79364" b="1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17389CF4-A185-D0A2-B764-CDDB7CA16647}"/>
              </a:ext>
            </a:extLst>
          </p:cNvPr>
          <p:cNvSpPr/>
          <p:nvPr/>
        </p:nvSpPr>
        <p:spPr>
          <a:xfrm>
            <a:off x="-928687" y="0"/>
            <a:ext cx="7210443" cy="6858000"/>
          </a:xfrm>
          <a:prstGeom prst="parallelogram">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7663" algn="ctr"/>
            <a:r>
              <a:rPr lang="en-US" sz="4400" dirty="0">
                <a:latin typeface="Elephant" panose="02020904090505020303" pitchFamily="18" charset="0"/>
              </a:rPr>
              <a:t>Dental Ankylosis</a:t>
            </a:r>
          </a:p>
        </p:txBody>
      </p:sp>
      <p:grpSp>
        <p:nvGrpSpPr>
          <p:cNvPr id="10" name="Graphic 7" descr="Database with solid fill">
            <a:extLst>
              <a:ext uri="{FF2B5EF4-FFF2-40B4-BE49-F238E27FC236}">
                <a16:creationId xmlns:a16="http://schemas.microsoft.com/office/drawing/2014/main" id="{D0C15879-BB9C-858D-268D-73782D80C288}"/>
              </a:ext>
            </a:extLst>
          </p:cNvPr>
          <p:cNvGrpSpPr/>
          <p:nvPr/>
        </p:nvGrpSpPr>
        <p:grpSpPr>
          <a:xfrm>
            <a:off x="15178271" y="1746817"/>
            <a:ext cx="2500898" cy="3364365"/>
            <a:chOff x="5470774" y="1761672"/>
            <a:chExt cx="2500898" cy="3364365"/>
          </a:xfrm>
          <a:solidFill>
            <a:srgbClr val="2F5597"/>
          </a:solidFill>
        </p:grpSpPr>
        <p:sp>
          <p:nvSpPr>
            <p:cNvPr id="11" name="Freeform: Shape 10">
              <a:extLst>
                <a:ext uri="{FF2B5EF4-FFF2-40B4-BE49-F238E27FC236}">
                  <a16:creationId xmlns:a16="http://schemas.microsoft.com/office/drawing/2014/main" id="{226421FB-C6E2-4E96-CCE9-C90A43DA894F}"/>
                </a:ext>
              </a:extLst>
            </p:cNvPr>
            <p:cNvSpPr/>
            <p:nvPr/>
          </p:nvSpPr>
          <p:spPr>
            <a:xfrm>
              <a:off x="5470774" y="1761672"/>
              <a:ext cx="2500898" cy="714542"/>
            </a:xfrm>
            <a:custGeom>
              <a:avLst/>
              <a:gdLst>
                <a:gd name="connsiteX0" fmla="*/ 2500898 w 2500898"/>
                <a:gd name="connsiteY0" fmla="*/ 357271 h 714542"/>
                <a:gd name="connsiteX1" fmla="*/ 1250449 w 2500898"/>
                <a:gd name="connsiteY1" fmla="*/ 714542 h 714542"/>
                <a:gd name="connsiteX2" fmla="*/ 0 w 2500898"/>
                <a:gd name="connsiteY2" fmla="*/ 357271 h 714542"/>
                <a:gd name="connsiteX3" fmla="*/ 1250449 w 2500898"/>
                <a:gd name="connsiteY3" fmla="*/ 0 h 714542"/>
                <a:gd name="connsiteX4" fmla="*/ 2500898 w 2500898"/>
                <a:gd name="connsiteY4" fmla="*/ 357271 h 71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898" h="714542">
                  <a:moveTo>
                    <a:pt x="2500898" y="357271"/>
                  </a:moveTo>
                  <a:cubicBezTo>
                    <a:pt x="2500898" y="554587"/>
                    <a:pt x="1941053" y="714542"/>
                    <a:pt x="1250449" y="714542"/>
                  </a:cubicBezTo>
                  <a:cubicBezTo>
                    <a:pt x="559845" y="714542"/>
                    <a:pt x="0" y="554587"/>
                    <a:pt x="0" y="357271"/>
                  </a:cubicBezTo>
                  <a:cubicBezTo>
                    <a:pt x="0" y="159956"/>
                    <a:pt x="559845" y="0"/>
                    <a:pt x="1250449" y="0"/>
                  </a:cubicBezTo>
                  <a:cubicBezTo>
                    <a:pt x="1941053" y="0"/>
                    <a:pt x="2500898" y="159956"/>
                    <a:pt x="2500898" y="357271"/>
                  </a:cubicBezTo>
                  <a:close/>
                </a:path>
              </a:pathLst>
            </a:custGeom>
            <a:grpFill/>
            <a:ln w="44648"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4382A2A9-AF60-2420-C3F7-9A26F542665E}"/>
                </a:ext>
              </a:extLst>
            </p:cNvPr>
            <p:cNvSpPr/>
            <p:nvPr/>
          </p:nvSpPr>
          <p:spPr>
            <a:xfrm>
              <a:off x="5470774" y="2267868"/>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AFF93B1B-2446-D4B4-5458-BC0273651F99}"/>
                </a:ext>
              </a:extLst>
            </p:cNvPr>
            <p:cNvSpPr/>
            <p:nvPr/>
          </p:nvSpPr>
          <p:spPr>
            <a:xfrm>
              <a:off x="5470774" y="3161046"/>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689BFE2-225B-6E28-5C43-61B113F22B5F}"/>
                </a:ext>
              </a:extLst>
            </p:cNvPr>
            <p:cNvSpPr/>
            <p:nvPr/>
          </p:nvSpPr>
          <p:spPr>
            <a:xfrm>
              <a:off x="5470774" y="4054224"/>
              <a:ext cx="2500898" cy="1071813"/>
            </a:xfrm>
            <a:custGeom>
              <a:avLst/>
              <a:gdLst>
                <a:gd name="connsiteX0" fmla="*/ 2143627 w 2500898"/>
                <a:gd name="connsiteY0" fmla="*/ 714542 h 1071813"/>
                <a:gd name="connsiteX1" fmla="*/ 2054309 w 2500898"/>
                <a:gd name="connsiteY1" fmla="*/ 625225 h 1071813"/>
                <a:gd name="connsiteX2" fmla="*/ 2143627 w 2500898"/>
                <a:gd name="connsiteY2" fmla="*/ 535907 h 1071813"/>
                <a:gd name="connsiteX3" fmla="*/ 2232945 w 2500898"/>
                <a:gd name="connsiteY3" fmla="*/ 625225 h 1071813"/>
                <a:gd name="connsiteX4" fmla="*/ 2143627 w 2500898"/>
                <a:gd name="connsiteY4" fmla="*/ 714542 h 1071813"/>
                <a:gd name="connsiteX5" fmla="*/ 1250449 w 2500898"/>
                <a:gd name="connsiteY5" fmla="*/ 357271 h 1071813"/>
                <a:gd name="connsiteX6" fmla="*/ 0 w 2500898"/>
                <a:gd name="connsiteY6" fmla="*/ 0 h 1071813"/>
                <a:gd name="connsiteX7" fmla="*/ 0 w 2500898"/>
                <a:gd name="connsiteY7" fmla="*/ 714542 h 1071813"/>
                <a:gd name="connsiteX8" fmla="*/ 1250449 w 2500898"/>
                <a:gd name="connsiteY8" fmla="*/ 1071814 h 1071813"/>
                <a:gd name="connsiteX9" fmla="*/ 2500898 w 2500898"/>
                <a:gd name="connsiteY9" fmla="*/ 714542 h 1071813"/>
                <a:gd name="connsiteX10" fmla="*/ 2500898 w 2500898"/>
                <a:gd name="connsiteY10" fmla="*/ 0 h 1071813"/>
                <a:gd name="connsiteX11" fmla="*/ 1250449 w 2500898"/>
                <a:gd name="connsiteY11" fmla="*/ 357271 h 10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898" h="1071813">
                  <a:moveTo>
                    <a:pt x="2143627" y="714542"/>
                  </a:moveTo>
                  <a:cubicBezTo>
                    <a:pt x="2090037" y="714542"/>
                    <a:pt x="2054309" y="678815"/>
                    <a:pt x="2054309" y="625225"/>
                  </a:cubicBezTo>
                  <a:cubicBezTo>
                    <a:pt x="2054309" y="571634"/>
                    <a:pt x="2090037" y="535907"/>
                    <a:pt x="2143627" y="535907"/>
                  </a:cubicBezTo>
                  <a:cubicBezTo>
                    <a:pt x="2197218" y="535907"/>
                    <a:pt x="2232945" y="571634"/>
                    <a:pt x="2232945" y="625225"/>
                  </a:cubicBezTo>
                  <a:cubicBezTo>
                    <a:pt x="2232945" y="678815"/>
                    <a:pt x="2197218" y="714542"/>
                    <a:pt x="2143627" y="714542"/>
                  </a:cubicBezTo>
                  <a:close/>
                  <a:moveTo>
                    <a:pt x="1250449" y="357271"/>
                  </a:moveTo>
                  <a:cubicBezTo>
                    <a:pt x="562702" y="357271"/>
                    <a:pt x="0" y="196499"/>
                    <a:pt x="0" y="0"/>
                  </a:cubicBezTo>
                  <a:lnTo>
                    <a:pt x="0" y="714542"/>
                  </a:lnTo>
                  <a:cubicBezTo>
                    <a:pt x="0" y="911042"/>
                    <a:pt x="562702" y="1071814"/>
                    <a:pt x="1250449" y="1071814"/>
                  </a:cubicBezTo>
                  <a:cubicBezTo>
                    <a:pt x="1938196" y="1071814"/>
                    <a:pt x="2500898" y="911042"/>
                    <a:pt x="2500898" y="714542"/>
                  </a:cubicBezTo>
                  <a:lnTo>
                    <a:pt x="2500898" y="0"/>
                  </a:lnTo>
                  <a:cubicBezTo>
                    <a:pt x="2500898" y="196499"/>
                    <a:pt x="1938196" y="357271"/>
                    <a:pt x="1250449" y="357271"/>
                  </a:cubicBezTo>
                  <a:close/>
                </a:path>
              </a:pathLst>
            </a:custGeom>
            <a:grpFill/>
            <a:ln w="44648" cap="flat">
              <a:noFill/>
              <a:prstDash val="solid"/>
              <a:miter/>
            </a:ln>
          </p:spPr>
          <p:txBody>
            <a:bodyPr rtlCol="0" anchor="ctr"/>
            <a:lstStyle/>
            <a:p>
              <a:endParaRPr lang="en-US"/>
            </a:p>
          </p:txBody>
        </p:sp>
      </p:grpSp>
      <p:pic>
        <p:nvPicPr>
          <p:cNvPr id="6" name="Picture 5">
            <a:extLst>
              <a:ext uri="{FF2B5EF4-FFF2-40B4-BE49-F238E27FC236}">
                <a16:creationId xmlns:a16="http://schemas.microsoft.com/office/drawing/2014/main" id="{7383E5A2-773D-BE2F-B863-3633EFB467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515" y1="25352" x2="28886" y2="17254"/>
                        <a14:foregroundMark x1="19074" y1="88380" x2="26351" y2="86620"/>
                        <a14:foregroundMark x1="39140" y1="68310" x2="36825" y2="70070"/>
                        <a14:foregroundMark x1="41566" y1="52465" x2="47960" y2="30282"/>
                        <a14:foregroundMark x1="47960" y1="30282" x2="55568" y2="30282"/>
                        <a14:foregroundMark x1="55568" y1="30282" x2="58434" y2="46127"/>
                        <a14:foregroundMark x1="58434" y1="46127" x2="59978" y2="71127"/>
                        <a14:foregroundMark x1="59978" y1="71127" x2="57222" y2="88732"/>
                        <a14:foregroundMark x1="57222" y1="88732" x2="49394" y2="89085"/>
                        <a14:foregroundMark x1="49394" y1="89085" x2="43330" y2="82394"/>
                        <a14:foregroundMark x1="43330" y1="82394" x2="41896" y2="58451"/>
                        <a14:foregroundMark x1="41896" y1="58451" x2="45865" y2="40141"/>
                        <a14:foregroundMark x1="45865" y1="40141" x2="46196" y2="20775"/>
                        <a14:foregroundMark x1="46196" y1="20775" x2="53032" y2="11620"/>
                        <a14:foregroundMark x1="53032" y1="11620" x2="56560" y2="29577"/>
                        <a14:foregroundMark x1="56560" y1="29577" x2="56340" y2="33099"/>
                        <a14:foregroundMark x1="64278" y1="70423" x2="61742" y2="70423"/>
                        <a14:foregroundMark x1="16648" y1="82394" x2="25248" y2="84155"/>
                        <a14:foregroundMark x1="25248" y1="84155" x2="30650" y2="72535"/>
                        <a14:foregroundMark x1="30650" y1="72535" x2="24917" y2="66901"/>
                        <a14:foregroundMark x1="24917" y1="66901" x2="18853" y2="72887"/>
                        <a14:foregroundMark x1="30761" y1="79930" x2="30650" y2="78873"/>
                        <a14:foregroundMark x1="27784" y1="82394" x2="27012" y2="85563"/>
                        <a14:foregroundMark x1="31312" y1="84859" x2="33186" y2="85563"/>
                        <a14:foregroundMark x1="45314" y1="86972" x2="44653" y2="86620"/>
                        <a14:foregroundMark x1="76295" y1="88732" x2="75524" y2="36620"/>
                        <a14:foregroundMark x1="75524" y1="36620" x2="80816" y2="71831"/>
                        <a14:foregroundMark x1="80816" y1="71831" x2="80816" y2="72887"/>
                        <a14:foregroundMark x1="79383" y1="25000" x2="70783" y2="23239"/>
                        <a14:foregroundMark x1="80816" y1="21831" x2="75303" y2="13028"/>
                        <a14:foregroundMark x1="75303" y1="13028" x2="74972" y2="13028"/>
                        <a14:foregroundMark x1="85226" y1="84155" x2="69791" y2="86620"/>
                      </a14:backgroundRemoval>
                    </a14:imgEffect>
                  </a14:imgLayer>
                </a14:imgProps>
              </a:ext>
              <a:ext uri="{28A0092B-C50C-407E-A947-70E740481C1C}">
                <a14:useLocalDpi xmlns:a14="http://schemas.microsoft.com/office/drawing/2010/main" val="0"/>
              </a:ext>
            </a:extLst>
          </a:blip>
          <a:stretch>
            <a:fillRect/>
          </a:stretch>
        </p:blipFill>
        <p:spPr>
          <a:xfrm>
            <a:off x="3662038" y="1904325"/>
            <a:ext cx="8640381" cy="2705478"/>
          </a:xfrm>
          <a:prstGeom prst="rect">
            <a:avLst/>
          </a:prstGeom>
        </p:spPr>
      </p:pic>
      <p:sp>
        <p:nvSpPr>
          <p:cNvPr id="7" name="Parallelogram 6">
            <a:extLst>
              <a:ext uri="{FF2B5EF4-FFF2-40B4-BE49-F238E27FC236}">
                <a16:creationId xmlns:a16="http://schemas.microsoft.com/office/drawing/2014/main" id="{18DA0617-FF25-B7DB-2F2C-A944BF4714A6}"/>
              </a:ext>
            </a:extLst>
          </p:cNvPr>
          <p:cNvSpPr/>
          <p:nvPr/>
        </p:nvSpPr>
        <p:spPr>
          <a:xfrm>
            <a:off x="13576697" y="0"/>
            <a:ext cx="6015038" cy="6858000"/>
          </a:xfrm>
          <a:prstGeom prst="parallelogram">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is a serious condition deﬁned as the process that</a:t>
            </a:r>
            <a:r>
              <a:rPr lang="en-US" sz="2000" spc="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causes</a:t>
            </a:r>
            <a:r>
              <a:rPr lang="en-US" sz="2000" spc="-4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fusion</a:t>
            </a:r>
            <a:r>
              <a:rPr lang="en-US" sz="2000" spc="-5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between</a:t>
            </a:r>
            <a:r>
              <a:rPr lang="en-US" sz="2000"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dentin</a:t>
            </a:r>
            <a:r>
              <a:rPr lang="en-US" sz="2000" spc="-2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or</a:t>
            </a:r>
            <a:r>
              <a:rPr lang="en-US" sz="2000" spc="-6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spc="-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cementum</a:t>
            </a:r>
            <a:r>
              <a:rPr lang="en-US" sz="2000" spc="-4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of</a:t>
            </a:r>
            <a:r>
              <a:rPr lang="en-US" sz="2000" spc="-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root</a:t>
            </a:r>
            <a:r>
              <a:rPr lang="en-US" sz="2000" spc="-3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and</a:t>
            </a:r>
            <a:r>
              <a:rPr lang="en-US" sz="2000" spc="-4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the</a:t>
            </a:r>
            <a:r>
              <a:rPr lang="en-US" sz="2000" spc="-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alveolar</a:t>
            </a:r>
            <a:r>
              <a:rPr lang="en-US" sz="2000" spc="-33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bone, with the obliteration of the </a:t>
            </a:r>
            <a:r>
              <a:rPr lang="en-US" sz="2000" b="1" i="1" dirty="0">
                <a:solidFill>
                  <a:srgbClr val="FF0000"/>
                </a:solidFill>
                <a:effectLst/>
                <a:latin typeface="Times New Roman" panose="02020603050405020304" pitchFamily="18" charset="0"/>
                <a:ea typeface="Times New Roman" panose="02020603050405020304" pitchFamily="18" charset="0"/>
              </a:rPr>
              <a:t>periodontal ligament </a:t>
            </a:r>
            <a:r>
              <a:rPr lang="en-US" sz="2000" b="1" dirty="0">
                <a:solidFill>
                  <a:srgbClr val="FF0000"/>
                </a:solidFill>
                <a:effectLst/>
                <a:latin typeface="Times New Roman" panose="02020603050405020304" pitchFamily="18" charset="0"/>
                <a:ea typeface="Times New Roman" panose="02020603050405020304" pitchFamily="18" charset="0"/>
              </a:rPr>
              <a:t>(PDL)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becoming progressively</a:t>
            </a:r>
            <a:r>
              <a:rPr lang="en-US" sz="2000" spc="5"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rPr>
              <a:t>replaced by bone tissue </a:t>
            </a:r>
            <a:endParaRPr lang="en-US" sz="2000" dirty="0">
              <a:solidFill>
                <a:schemeClr val="tx1">
                  <a:lumMod val="95000"/>
                  <a:lumOff val="5000"/>
                </a:schemeClr>
              </a:solidFill>
            </a:endParaRPr>
          </a:p>
        </p:txBody>
      </p:sp>
    </p:spTree>
    <p:extLst>
      <p:ext uri="{BB962C8B-B14F-4D97-AF65-F5344CB8AC3E}">
        <p14:creationId xmlns:p14="http://schemas.microsoft.com/office/powerpoint/2010/main" val="130998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28829</TotalTime>
  <Words>999</Words>
  <Application>Microsoft Office PowerPoint</Application>
  <PresentationFormat>Widescreen</PresentationFormat>
  <Paragraphs>197</Paragraphs>
  <Slides>52</Slides>
  <Notes>1</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52</vt:i4>
      </vt:variant>
    </vt:vector>
  </HeadingPairs>
  <TitlesOfParts>
    <vt:vector size="67" baseType="lpstr">
      <vt:lpstr>Arial</vt:lpstr>
      <vt:lpstr>Bell MT</vt:lpstr>
      <vt:lpstr>Bernard MT Condensed</vt:lpstr>
      <vt:lpstr>Bodoni MT</vt:lpstr>
      <vt:lpstr>Calibri</vt:lpstr>
      <vt:lpstr>Calibri Light</vt:lpstr>
      <vt:lpstr>Elephant</vt:lpstr>
      <vt:lpstr>Gabriola</vt:lpstr>
      <vt:lpstr>Impact</vt:lpstr>
      <vt:lpstr>Modern No. 20</vt:lpstr>
      <vt:lpstr>Open Sans ExtraBold</vt:lpstr>
      <vt:lpstr>Stencil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bashar salem</dc:creator>
  <cp:lastModifiedBy>Bashaer Najim</cp:lastModifiedBy>
  <cp:revision>89</cp:revision>
  <dcterms:created xsi:type="dcterms:W3CDTF">2023-04-13T09:08:07Z</dcterms:created>
  <dcterms:modified xsi:type="dcterms:W3CDTF">2023-12-18T14:01:41Z</dcterms:modified>
</cp:coreProperties>
</file>