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77" r:id="rId19"/>
    <p:sldId id="276"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6F15528-21DE-4FAA-801E-634DDDAF4B2B}"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4858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804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71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228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1947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574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703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545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0863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14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517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534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742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61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767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043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747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92907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4876800"/>
          </a:xfrm>
        </p:spPr>
        <p:txBody>
          <a:bodyPr>
            <a:normAutofit/>
          </a:bodyPr>
          <a:lstStyle/>
          <a:p>
            <a:pPr algn="ctr" rtl="1"/>
            <a:r>
              <a:rPr lang="ar-SA" sz="4800" b="1" dirty="0">
                <a:solidFill>
                  <a:srgbClr val="0070C0"/>
                </a:solidFill>
                <a:effectLst>
                  <a:outerShdw blurRad="38100" dist="38100" dir="2700000" algn="tl">
                    <a:srgbClr val="000000">
                      <a:alpha val="43137"/>
                    </a:srgbClr>
                  </a:outerShdw>
                </a:effectLst>
                <a:cs typeface="PT Simple Bold Ruled" panose="02010400000000000000" pitchFamily="2" charset="-78"/>
              </a:rPr>
              <a:t>التدابير التشريعية و المؤسسية لمواجهة التغيير المناخي كهدف من اهداف التنمية المستدامة </a:t>
            </a:r>
            <a:br>
              <a:rPr lang="ar-SA" dirty="0">
                <a:solidFill>
                  <a:srgbClr val="0070C0"/>
                </a:solidFill>
              </a:rPr>
            </a:br>
            <a:br>
              <a:rPr lang="ar-SA" dirty="0">
                <a:solidFill>
                  <a:srgbClr val="0070C0"/>
                </a:solidFill>
              </a:rPr>
            </a:br>
            <a:br>
              <a:rPr lang="ar-SA" dirty="0"/>
            </a:br>
            <a:r>
              <a:rPr lang="ar-SA" sz="3200" b="1" dirty="0">
                <a:solidFill>
                  <a:srgbClr val="0070C0"/>
                </a:solidFill>
                <a:effectLst>
                  <a:outerShdw blurRad="38100" dist="38100" dir="2700000" algn="tl">
                    <a:srgbClr val="000000">
                      <a:alpha val="43137"/>
                    </a:srgbClr>
                  </a:outerShdw>
                </a:effectLst>
              </a:rPr>
              <a:t>أ.د. محمود خليل جعفر</a:t>
            </a:r>
            <a:br>
              <a:rPr lang="ar-SA" sz="3200" b="1" dirty="0">
                <a:solidFill>
                  <a:srgbClr val="0070C0"/>
                </a:solidFill>
                <a:effectLst>
                  <a:outerShdw blurRad="38100" dist="38100" dir="2700000" algn="tl">
                    <a:srgbClr val="000000">
                      <a:alpha val="43137"/>
                    </a:srgbClr>
                  </a:outerShdw>
                </a:effectLst>
              </a:rPr>
            </a:br>
            <a:r>
              <a:rPr lang="ar-SA" sz="3200" b="1" dirty="0">
                <a:solidFill>
                  <a:srgbClr val="0070C0"/>
                </a:solidFill>
                <a:effectLst>
                  <a:outerShdw blurRad="38100" dist="38100" dir="2700000" algn="tl">
                    <a:srgbClr val="000000">
                      <a:alpha val="43137"/>
                    </a:srgbClr>
                  </a:outerShdw>
                </a:effectLst>
              </a:rPr>
              <a:t>25/10/2023</a:t>
            </a:r>
            <a:endParaRPr lang="en-US"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020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540613" cy="2362200"/>
          </a:xfrm>
        </p:spPr>
        <p:txBody>
          <a:bodyPr>
            <a:noAutofit/>
          </a:bodyPr>
          <a:lstStyle/>
          <a:p>
            <a:pPr algn="r"/>
            <a:r>
              <a:rPr lang="ar-SA" b="1" dirty="0"/>
              <a:t>الهدف 10: الحد من أوجه عدم المساواة</a:t>
            </a:r>
            <a:br>
              <a:rPr lang="ar-SA" b="1" dirty="0"/>
            </a:br>
            <a:r>
              <a:rPr lang="ar-SA" dirty="0"/>
              <a:t>الحد من التفاوت داخل البلدان وفي ما بينها.</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967" y="2819400"/>
            <a:ext cx="39820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3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30362"/>
          </a:xfrm>
        </p:spPr>
        <p:txBody>
          <a:bodyPr>
            <a:normAutofit fontScale="90000"/>
          </a:bodyPr>
          <a:lstStyle/>
          <a:p>
            <a:pPr algn="r"/>
            <a:r>
              <a:rPr lang="ar-SA" b="1" dirty="0"/>
              <a:t>الهدف 11: مدن ومجتمعات محلية مستدامة</a:t>
            </a:r>
            <a:br>
              <a:rPr lang="ar-SA" b="1" dirty="0"/>
            </a:br>
            <a:r>
              <a:rPr lang="ar-SA" dirty="0"/>
              <a:t>التغلب على ‏التحديات التي تواجهها المدن بطرائق تتيح لتلك المدن مواصلة الانتعاش والنمو.</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3505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9522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706562"/>
          </a:xfrm>
        </p:spPr>
        <p:txBody>
          <a:bodyPr>
            <a:normAutofit fontScale="90000"/>
          </a:bodyPr>
          <a:lstStyle/>
          <a:p>
            <a:pPr algn="r"/>
            <a:r>
              <a:rPr lang="ar-SA" b="1" dirty="0"/>
              <a:t>الهدف 12: الاستهلاك والإنتاج المسؤولان</a:t>
            </a:r>
            <a:br>
              <a:rPr lang="ar-SA" b="1" dirty="0"/>
            </a:br>
            <a:r>
              <a:rPr lang="ar-SA" dirty="0"/>
              <a:t>تستهدف أنماط الاستهلاك والإنتاج المستدامة ”إنتاج المزيد بشكل أفضل وبتكلفة أقل.</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200400"/>
            <a:ext cx="3581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8497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011362"/>
          </a:xfrm>
        </p:spPr>
        <p:txBody>
          <a:bodyPr>
            <a:normAutofit fontScale="90000"/>
          </a:bodyPr>
          <a:lstStyle/>
          <a:p>
            <a:pPr algn="r"/>
            <a:r>
              <a:rPr lang="ar-SA" b="1" dirty="0"/>
              <a:t>الهدف 13: العمل المناخي</a:t>
            </a:r>
            <a:br>
              <a:rPr lang="ar-SA" dirty="0"/>
            </a:br>
            <a:br>
              <a:rPr lang="ar-IQ" dirty="0"/>
            </a:br>
            <a:r>
              <a:rPr lang="ar-SA" dirty="0"/>
              <a:t>يضمن التوصل إلى حلول لتغير المناخ عدم تعثر التقدم المحرز  بسبب تلك الظاهرة، وتمتع اقتصادات البلدان بالصحة والقدرة على التكيف.</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276600"/>
            <a:ext cx="35814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893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094"/>
            <a:ext cx="8229600" cy="1935162"/>
          </a:xfrm>
        </p:spPr>
        <p:txBody>
          <a:bodyPr>
            <a:normAutofit fontScale="90000"/>
          </a:bodyPr>
          <a:lstStyle/>
          <a:p>
            <a:pPr algn="r"/>
            <a:r>
              <a:rPr lang="ar-SA" b="1" dirty="0"/>
              <a:t>الهدف 14: الحياة تحت الماء</a:t>
            </a:r>
            <a:br>
              <a:rPr lang="ar-SA" dirty="0"/>
            </a:br>
            <a:br>
              <a:rPr lang="ar-IQ" dirty="0"/>
            </a:br>
            <a:r>
              <a:rPr lang="ar-SA" dirty="0"/>
              <a:t>إن محيطات العالم هي التي تقف وراء ‏النظم العالمية التي تجعل كوكب الأرض صالحاً لسكنى البشرية.</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35052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010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35162"/>
          </a:xfrm>
        </p:spPr>
        <p:txBody>
          <a:bodyPr>
            <a:normAutofit fontScale="90000"/>
          </a:bodyPr>
          <a:lstStyle/>
          <a:p>
            <a:pPr algn="r"/>
            <a:r>
              <a:rPr lang="ar-SA" b="1" dirty="0"/>
              <a:t>الهدف 15: الحياة في البر</a:t>
            </a:r>
            <a:br>
              <a:rPr lang="ar-SA" dirty="0"/>
            </a:br>
            <a:br>
              <a:rPr lang="ar-IQ" dirty="0"/>
            </a:br>
            <a:r>
              <a:rPr lang="ar-SA" dirty="0"/>
              <a:t>تشكل إزالة الغابات والتصحر  تحديين رئيسيين يؤثران في معايش ملايين الناس. وتُبذل حثيثة في إدارة الغابات ومكافحة التصحر.</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358930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935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35162"/>
          </a:xfrm>
        </p:spPr>
        <p:txBody>
          <a:bodyPr>
            <a:normAutofit fontScale="90000"/>
          </a:bodyPr>
          <a:lstStyle/>
          <a:p>
            <a:pPr algn="r"/>
            <a:r>
              <a:rPr lang="ar-SA" b="1" dirty="0"/>
              <a:t>الهدف 16: السلام والعدل والمؤسسات القوية</a:t>
            </a:r>
            <a:br>
              <a:rPr lang="ar-IQ" b="1" dirty="0"/>
            </a:br>
            <a:br>
              <a:rPr lang="ar-SA" dirty="0"/>
            </a:br>
            <a:r>
              <a:rPr lang="ar-SA" dirty="0"/>
              <a:t>تشجيع وجود المجتمعات السلمية الشاملة للجميع، وتوفير إمكانية اللجوء إلى القضاء، وبناء مؤسسات فعالة خاضعة للمساءلة.</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51" y="3276600"/>
            <a:ext cx="3458497" cy="235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14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087562"/>
          </a:xfrm>
        </p:spPr>
        <p:txBody>
          <a:bodyPr>
            <a:normAutofit fontScale="90000"/>
          </a:bodyPr>
          <a:lstStyle/>
          <a:p>
            <a:pPr algn="r"/>
            <a:r>
              <a:rPr lang="ar-SA" b="1" dirty="0"/>
              <a:t>الهدف 17: عقد الشراكات لتحقيق الأهداف</a:t>
            </a:r>
            <a:br>
              <a:rPr lang="ar-IQ" b="1" dirty="0"/>
            </a:br>
            <a:br>
              <a:rPr lang="ar-SA" dirty="0"/>
            </a:br>
            <a:r>
              <a:rPr lang="ar-SA" dirty="0"/>
              <a:t>يتطلب تحقيق التنمية المستدامة تكوين شراكات ناجعة بين الحكومات والقطاع الخاص والمجتمع المدني تُبنى على أهداف ورؤى مشتركة.</a:t>
            </a:r>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52801"/>
            <a:ext cx="3581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8665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486400"/>
          </a:xfrm>
        </p:spPr>
        <p:txBody>
          <a:bodyPr>
            <a:noAutofit/>
          </a:bodyPr>
          <a:lstStyle/>
          <a:p>
            <a:pPr algn="r"/>
            <a:r>
              <a:rPr lang="ar-SA" sz="3600" b="1" dirty="0"/>
              <a:t>اهم الاتفاقيات البيئية المنضم اليها العراق : </a:t>
            </a:r>
            <a:br>
              <a:rPr lang="ar-SA" sz="3600" dirty="0"/>
            </a:br>
            <a:r>
              <a:rPr lang="ar-SA" sz="3600" dirty="0"/>
              <a:t>- </a:t>
            </a:r>
            <a:r>
              <a:rPr lang="ar-SA" sz="3600" b="1" dirty="0">
                <a:solidFill>
                  <a:srgbClr val="002060"/>
                </a:solidFill>
              </a:rPr>
              <a:t>اتفاقية باريس عام ٢٠١٥: </a:t>
            </a:r>
            <a:r>
              <a:rPr lang="ar-SA" sz="3600" dirty="0"/>
              <a:t>وهي أول اتفاقية عالمية بشأن المناخ، جاءت عقب المفاوضات التي عقدت أثناء مؤتمر الأمم المتحدة 21 للتغير المناخي في باريس في 2015. الهدف من الاتفاقية هو الوصول الي تثبيت تركيزات الغازات الدفيئة في الغلاف الجوي عند مستوي يسمح للنظام البيئي بان يتكيف بصورة طبيعية مع تغير المناخ وبالتالي حماية الإنسان من خطر يصل الي النقص في الغذاء والماء، والسماح بالمضي قدمًا في ايجاد وخلق سبل للتنمية الاقتصادية علي النحو المستدام.</a:t>
            </a:r>
            <a:endParaRPr lang="en-US" sz="3600" dirty="0"/>
          </a:p>
        </p:txBody>
      </p:sp>
    </p:spTree>
    <p:extLst>
      <p:ext uri="{BB962C8B-B14F-4D97-AF65-F5344CB8AC3E}">
        <p14:creationId xmlns:p14="http://schemas.microsoft.com/office/powerpoint/2010/main" val="3352549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62800"/>
          </a:xfrm>
        </p:spPr>
        <p:txBody>
          <a:bodyPr>
            <a:noAutofit/>
          </a:bodyPr>
          <a:lstStyle/>
          <a:p>
            <a:pPr algn="r"/>
            <a:r>
              <a:rPr lang="ar-SA" sz="2400" b="1" dirty="0">
                <a:solidFill>
                  <a:srgbClr val="002060"/>
                </a:solidFill>
              </a:rPr>
              <a:t>الاتفاقية الاطارية للامم المتحدة بشأن تغير المناخ: </a:t>
            </a:r>
            <a:br>
              <a:rPr lang="ar-SA" sz="2400" dirty="0"/>
            </a:br>
            <a:r>
              <a:rPr lang="ar-SA" sz="2400" dirty="0"/>
              <a:t>تُمثل اتفاقية الأمم المتحدة الإطارية بشأن تغير المناخ إحدى الاتفاقات الثلاث التي اعتُمدت في قمة ريو المعروفة بقمة الأرض في عام 1992 للترويج لكوكب مستدام للأجيال القادمة. وكانت هذه الاتفاقية قد دخلت حيّز النفاذ في عام 1994 وتكاد العضوية فيها تكون عالمية بفضل توقيع 197 طرفًا عليها. </a:t>
            </a:r>
            <a:br>
              <a:rPr lang="ar-SA" sz="2400" dirty="0"/>
            </a:br>
            <a:r>
              <a:rPr lang="ar-SA" sz="2400" dirty="0"/>
              <a:t>ويتمثّل الغرض من اتفاقية الأمم المتحدة الإطارية بشأن تغير المناخ في تسخير التعاون الدولي للحد من ارتفاع متوسط درجات الحرارة العالمية للتقليل إلى أدنى حد من آثار تغير المناخ لتمكين التكيف في الوقت المناسب، وتجنّب التهديدات أمام الإنتاج الغذائي وضمان التنمية الاقتصادية المستدامة. وتدعم منظمة الأغذية والزراعة اتفاقية الأمم المتحدة الإطارية بشأن تغير المناخ باعتبارها المنتدى المحوري المعني بتغير المناخ.</a:t>
            </a:r>
            <a:r>
              <a:rPr lang="ar-IQ" sz="2400" dirty="0"/>
              <a:t> </a:t>
            </a:r>
            <a:r>
              <a:rPr lang="ar-SA" sz="2400" dirty="0"/>
              <a:t>وإنّ اتفاقية الأمم المتحدة الإطارية بشأن تغير المناخ هي المعاهدة الأمّ لاتفاق باريسوبروتوكول كيوتو. </a:t>
            </a:r>
            <a:br>
              <a:rPr lang="ar-SA" sz="2400" dirty="0"/>
            </a:br>
            <a:r>
              <a:rPr lang="ar-SA" sz="2400" dirty="0"/>
              <a:t>يتمثل الهدف الأسمى من هذه الاتفاقات في تثبيت تركيزات غازات الاحتباس الحراري في الغلاف الجوي عند مستوى يمنع التدخل البشري الخطير في النظام المناخي، في إطار زمني يسمح للنُظم الإيكولوجية بالتكيّف بشكل طبيعي ما يمكّن من تحقيق التنمية المستدامة.</a:t>
            </a:r>
            <a:endParaRPr lang="en-US" sz="2400" dirty="0"/>
          </a:p>
        </p:txBody>
      </p:sp>
    </p:spTree>
    <p:extLst>
      <p:ext uri="{BB962C8B-B14F-4D97-AF65-F5344CB8AC3E}">
        <p14:creationId xmlns:p14="http://schemas.microsoft.com/office/powerpoint/2010/main" val="1175703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471"/>
            <a:ext cx="7797662" cy="1115123"/>
          </a:xfrm>
        </p:spPr>
        <p:txBody>
          <a:bodyPr/>
          <a:lstStyle/>
          <a:p>
            <a:pPr algn="r"/>
            <a:r>
              <a:rPr lang="ar-SA" b="1" dirty="0"/>
              <a:t>تعريف التنمية المستدامة :</a:t>
            </a:r>
            <a:endParaRPr lang="en-US" b="1" dirty="0"/>
          </a:p>
        </p:txBody>
      </p:sp>
      <p:sp>
        <p:nvSpPr>
          <p:cNvPr id="3" name="Content Placeholder 2"/>
          <p:cNvSpPr>
            <a:spLocks noGrp="1"/>
          </p:cNvSpPr>
          <p:nvPr>
            <p:ph idx="1"/>
          </p:nvPr>
        </p:nvSpPr>
        <p:spPr>
          <a:xfrm>
            <a:off x="425094" y="1638300"/>
            <a:ext cx="8195528" cy="3581400"/>
          </a:xfrm>
        </p:spPr>
        <p:txBody>
          <a:bodyPr>
            <a:normAutofit/>
          </a:bodyPr>
          <a:lstStyle/>
          <a:p>
            <a:pPr marL="0" indent="0" algn="just" rtl="1">
              <a:buNone/>
            </a:pPr>
            <a:r>
              <a:rPr lang="ar-SA" sz="3600" b="1" dirty="0"/>
              <a:t>هي التنمية ( الاقتصادية ، الاجتماعية ، البيئية)التي تلبى احتياجات الحاضر دون المساس بقدرة الاجيال المقبله على تلبية احتياجاتها الخاصة (تعريف لجنة برونتالند،1987).</a:t>
            </a:r>
            <a:endParaRPr lang="en-US" sz="3600" b="1" dirty="0"/>
          </a:p>
        </p:txBody>
      </p:sp>
    </p:spTree>
    <p:extLst>
      <p:ext uri="{BB962C8B-B14F-4D97-AF65-F5344CB8AC3E}">
        <p14:creationId xmlns:p14="http://schemas.microsoft.com/office/powerpoint/2010/main" val="3545475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A893-EA00-40E0-9AD1-506B04ECFA2D}"/>
              </a:ext>
            </a:extLst>
          </p:cNvPr>
          <p:cNvSpPr>
            <a:spLocks noGrp="1"/>
          </p:cNvSpPr>
          <p:nvPr>
            <p:ph type="title"/>
          </p:nvPr>
        </p:nvSpPr>
        <p:spPr>
          <a:xfrm>
            <a:off x="673169" y="2277035"/>
            <a:ext cx="7797662" cy="1151965"/>
          </a:xfrm>
        </p:spPr>
        <p:txBody>
          <a:bodyPr/>
          <a:lstStyle/>
          <a:p>
            <a:pPr algn="ctr"/>
            <a:r>
              <a:rPr lang="ar-IQ" sz="9600" b="1" dirty="0">
                <a:effectLst>
                  <a:outerShdw blurRad="38100" dist="38100" dir="2700000" algn="tl">
                    <a:srgbClr val="000000">
                      <a:alpha val="43137"/>
                    </a:srgbClr>
                  </a:outerShdw>
                </a:effectLst>
              </a:rPr>
              <a:t>شكرا لحسن الاصغاء</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43586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20762"/>
          </a:xfrm>
        </p:spPr>
        <p:txBody>
          <a:bodyPr>
            <a:normAutofit/>
          </a:bodyPr>
          <a:lstStyle/>
          <a:p>
            <a:pPr algn="ctr"/>
            <a:r>
              <a:rPr lang="ar-SA" sz="4800" b="1" dirty="0"/>
              <a:t>اهداف التنمية المستدامة</a:t>
            </a:r>
            <a:endParaRPr lang="en-US" sz="4800" b="1" dirty="0"/>
          </a:p>
        </p:txBody>
      </p:sp>
      <p:pic>
        <p:nvPicPr>
          <p:cNvPr id="3" name="Picture 2">
            <a:extLst>
              <a:ext uri="{FF2B5EF4-FFF2-40B4-BE49-F238E27FC236}">
                <a16:creationId xmlns:a16="http://schemas.microsoft.com/office/drawing/2014/main" id="{F3C09882-2806-4E5E-B78A-341F41F422B2}"/>
              </a:ext>
            </a:extLst>
          </p:cNvPr>
          <p:cNvPicPr>
            <a:picLocks noChangeAspect="1"/>
          </p:cNvPicPr>
          <p:nvPr/>
        </p:nvPicPr>
        <p:blipFill>
          <a:blip r:embed="rId2"/>
          <a:stretch>
            <a:fillRect/>
          </a:stretch>
        </p:blipFill>
        <p:spPr>
          <a:xfrm>
            <a:off x="557075" y="1249362"/>
            <a:ext cx="7790512" cy="4344881"/>
          </a:xfrm>
          <a:prstGeom prst="rect">
            <a:avLst/>
          </a:prstGeom>
        </p:spPr>
      </p:pic>
    </p:spTree>
    <p:extLst>
      <p:ext uri="{BB962C8B-B14F-4D97-AF65-F5344CB8AC3E}">
        <p14:creationId xmlns:p14="http://schemas.microsoft.com/office/powerpoint/2010/main" val="116746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5432"/>
            <a:ext cx="8229600" cy="1234101"/>
          </a:xfrm>
        </p:spPr>
        <p:txBody>
          <a:bodyPr>
            <a:normAutofit/>
          </a:bodyPr>
          <a:lstStyle/>
          <a:p>
            <a:pPr algn="r"/>
            <a:r>
              <a:rPr lang="ar-SA" b="1" dirty="0"/>
              <a:t>الهدف 1: القضاء على الفقر</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2819400"/>
            <a:ext cx="41910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865991D3-1BF6-4FFB-B915-964477DDB3FA}"/>
              </a:ext>
            </a:extLst>
          </p:cNvPr>
          <p:cNvSpPr txBox="1">
            <a:spLocks/>
          </p:cNvSpPr>
          <p:nvPr/>
        </p:nvSpPr>
        <p:spPr>
          <a:xfrm>
            <a:off x="609600" y="1253766"/>
            <a:ext cx="8229600" cy="17827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r"/>
            <a:r>
              <a:rPr lang="ar-SA" sz="4000" dirty="0"/>
              <a:t>لا بد من أن يكون النمو الاقتصادي شاملا للجميع بحيث يتيح وظائف مستدام ويعزز المساواة.</a:t>
            </a:r>
            <a:endParaRPr lang="en-US" dirty="0"/>
          </a:p>
        </p:txBody>
      </p:sp>
      <p:sp>
        <p:nvSpPr>
          <p:cNvPr id="5" name="Title 1">
            <a:extLst>
              <a:ext uri="{FF2B5EF4-FFF2-40B4-BE49-F238E27FC236}">
                <a16:creationId xmlns:a16="http://schemas.microsoft.com/office/drawing/2014/main" id="{E3895DC3-7761-45E4-A8C3-2B805D341100}"/>
              </a:ext>
            </a:extLst>
          </p:cNvPr>
          <p:cNvSpPr txBox="1">
            <a:spLocks/>
          </p:cNvSpPr>
          <p:nvPr/>
        </p:nvSpPr>
        <p:spPr>
          <a:xfrm>
            <a:off x="609600" y="152400"/>
            <a:ext cx="8229600" cy="123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r"/>
            <a:r>
              <a:rPr lang="ar-SA" b="1"/>
              <a:t>الهدف 1: القضاء على الفقر</a:t>
            </a:r>
            <a:endParaRPr lang="en-US" dirty="0"/>
          </a:p>
        </p:txBody>
      </p:sp>
    </p:spTree>
    <p:extLst>
      <p:ext uri="{BB962C8B-B14F-4D97-AF65-F5344CB8AC3E}">
        <p14:creationId xmlns:p14="http://schemas.microsoft.com/office/powerpoint/2010/main" val="639545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normAutofit/>
          </a:bodyPr>
          <a:lstStyle/>
          <a:p>
            <a:pPr algn="r"/>
            <a:r>
              <a:rPr lang="ar-SA" b="1" dirty="0"/>
              <a:t>الهدف2: القضاء التام على الجوع</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22172"/>
            <a:ext cx="3505200" cy="27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E8580432-199D-4F31-9FC2-9CA6F9F7ABDB}"/>
              </a:ext>
            </a:extLst>
          </p:cNvPr>
          <p:cNvSpPr txBox="1">
            <a:spLocks/>
          </p:cNvSpPr>
          <p:nvPr/>
        </p:nvSpPr>
        <p:spPr>
          <a:xfrm>
            <a:off x="457200" y="985218"/>
            <a:ext cx="8229600" cy="20875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r"/>
            <a:r>
              <a:rPr lang="ar-SA" sz="4000" dirty="0"/>
              <a:t>يتيح قطاع الغذاء والزراعة حلولا رئيسية للتنمية، وهما قطاعان محوريان في جهود القضاء على الجوع والفقر.</a:t>
            </a:r>
            <a:endParaRPr lang="en-US" dirty="0"/>
          </a:p>
        </p:txBody>
      </p:sp>
    </p:spTree>
    <p:extLst>
      <p:ext uri="{BB962C8B-B14F-4D97-AF65-F5344CB8AC3E}">
        <p14:creationId xmlns:p14="http://schemas.microsoft.com/office/powerpoint/2010/main" val="11447844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096962"/>
          </a:xfrm>
        </p:spPr>
        <p:txBody>
          <a:bodyPr>
            <a:normAutofit/>
          </a:bodyPr>
          <a:lstStyle/>
          <a:p>
            <a:pPr algn="r">
              <a:lnSpc>
                <a:spcPct val="100000"/>
              </a:lnSpc>
            </a:pPr>
            <a:r>
              <a:rPr lang="ar-SA" b="1" dirty="0"/>
              <a:t>الهدف 3: الصحة الجيدة والرفاه</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3733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A3C07873-5A64-4F7B-B384-EA32EDF2BD4A}"/>
              </a:ext>
            </a:extLst>
          </p:cNvPr>
          <p:cNvSpPr txBox="1">
            <a:spLocks/>
          </p:cNvSpPr>
          <p:nvPr/>
        </p:nvSpPr>
        <p:spPr>
          <a:xfrm>
            <a:off x="457200" y="655638"/>
            <a:ext cx="8229600" cy="2163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r">
              <a:lnSpc>
                <a:spcPct val="100000"/>
              </a:lnSpc>
            </a:pPr>
            <a:r>
              <a:rPr lang="ar-SA" sz="4000" dirty="0"/>
              <a:t>ضمان أنماط العيش السليم وتعزيز الرفاه للجميع هما أمران ضروريان لتحقيق التنمية المستدامة.</a:t>
            </a:r>
            <a:endParaRPr lang="en-US" sz="4800" dirty="0"/>
          </a:p>
        </p:txBody>
      </p:sp>
    </p:spTree>
    <p:extLst>
      <p:ext uri="{BB962C8B-B14F-4D97-AF65-F5344CB8AC3E}">
        <p14:creationId xmlns:p14="http://schemas.microsoft.com/office/powerpoint/2010/main" val="3540605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3657600"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18AF56DD-B27A-4743-B519-B671E6899B0D}"/>
              </a:ext>
            </a:extLst>
          </p:cNvPr>
          <p:cNvSpPr>
            <a:spLocks noGrp="1"/>
          </p:cNvSpPr>
          <p:nvPr>
            <p:ph type="title"/>
          </p:nvPr>
        </p:nvSpPr>
        <p:spPr>
          <a:xfrm>
            <a:off x="457200" y="152400"/>
            <a:ext cx="8229600" cy="1295400"/>
          </a:xfrm>
        </p:spPr>
        <p:txBody>
          <a:bodyPr>
            <a:normAutofit/>
          </a:bodyPr>
          <a:lstStyle/>
          <a:p>
            <a:pPr algn="r"/>
            <a:r>
              <a:rPr lang="ar-SA" b="1" dirty="0"/>
              <a:t>الهدف 4: التعليم الجيد</a:t>
            </a:r>
            <a:endParaRPr lang="en-US" dirty="0"/>
          </a:p>
        </p:txBody>
      </p:sp>
      <p:sp>
        <p:nvSpPr>
          <p:cNvPr id="7" name="Title 1">
            <a:extLst>
              <a:ext uri="{FF2B5EF4-FFF2-40B4-BE49-F238E27FC236}">
                <a16:creationId xmlns:a16="http://schemas.microsoft.com/office/drawing/2014/main" id="{A427B2AA-8D9F-4743-9B58-E7022EBAC232}"/>
              </a:ext>
            </a:extLst>
          </p:cNvPr>
          <p:cNvSpPr txBox="1">
            <a:spLocks/>
          </p:cNvSpPr>
          <p:nvPr/>
        </p:nvSpPr>
        <p:spPr>
          <a:xfrm>
            <a:off x="457200" y="1371600"/>
            <a:ext cx="8229600" cy="1295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r"/>
            <a:r>
              <a:rPr lang="ar-SA" sz="4000" dirty="0"/>
              <a:t>الحصول على التعليم الجيد هو الأساس في تحسين معايش الناس وتحقيق التنمية المستدامة.</a:t>
            </a:r>
            <a:endParaRPr lang="en-US" dirty="0"/>
          </a:p>
        </p:txBody>
      </p:sp>
    </p:spTree>
    <p:extLst>
      <p:ext uri="{BB962C8B-B14F-4D97-AF65-F5344CB8AC3E}">
        <p14:creationId xmlns:p14="http://schemas.microsoft.com/office/powerpoint/2010/main" val="393647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935162"/>
          </a:xfrm>
        </p:spPr>
        <p:txBody>
          <a:bodyPr>
            <a:normAutofit fontScale="90000"/>
          </a:bodyPr>
          <a:lstStyle/>
          <a:p>
            <a:pPr algn="r"/>
            <a:r>
              <a:rPr lang="ar-SA" b="1" dirty="0"/>
              <a:t>الهدف 8: العمل اللائق ونمو الاقتصاد</a:t>
            </a:r>
            <a:br>
              <a:rPr lang="ar-IQ" b="1" dirty="0"/>
            </a:br>
            <a:br>
              <a:rPr lang="ar-SA" dirty="0"/>
            </a:br>
            <a:r>
              <a:rPr lang="ar-SA" dirty="0"/>
              <a:t>علينا أن نعيد النظر في الأفكار السائدة في اقتصادنا وأدواته والسياسات الاجتماعية الرامية إلى القضاء </a:t>
            </a:r>
            <a:r>
              <a:rPr lang="en-US" dirty="0"/>
              <a:t>.</a:t>
            </a:r>
            <a:r>
              <a:rPr lang="ar-SA" dirty="0"/>
              <a:t>على الفقر</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200400"/>
            <a:ext cx="3429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403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1554162"/>
          </a:xfrm>
        </p:spPr>
        <p:txBody>
          <a:bodyPr>
            <a:normAutofit fontScale="90000"/>
          </a:bodyPr>
          <a:lstStyle/>
          <a:p>
            <a:pPr algn="r"/>
            <a:r>
              <a:rPr lang="ar-SA" b="1" dirty="0"/>
              <a:t>الهدف 9: الصناعة والابتكار والهياكل الأساسية</a:t>
            </a:r>
            <a:br>
              <a:rPr lang="ar-SA" b="1" dirty="0"/>
            </a:br>
            <a:r>
              <a:rPr lang="ar-SA" dirty="0"/>
              <a:t>الاستثمار في الهياكل الأساسية هو شأن حاسم في تحقيق التنمية المستدامة.</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527" y="3276600"/>
            <a:ext cx="34151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170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164</TotalTime>
  <Words>668</Words>
  <Application>Microsoft Office PowerPoint</Application>
  <PresentationFormat>On-screen Show (4:3)</PresentationFormat>
  <Paragraphs>26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Impact</vt:lpstr>
      <vt:lpstr>Main Event</vt:lpstr>
      <vt:lpstr>التدابير التشريعية و المؤسسية لمواجهة التغيير المناخي كهدف من اهداف التنمية المستدامة    أ.د. محمود خليل جعفر 25/10/2023</vt:lpstr>
      <vt:lpstr>تعريف التنمية المستدامة :</vt:lpstr>
      <vt:lpstr>اهداف التنمية المستدامة</vt:lpstr>
      <vt:lpstr>الهدف 1: القضاء على الفقر</vt:lpstr>
      <vt:lpstr>الهدف2: القضاء التام على الجوع</vt:lpstr>
      <vt:lpstr>الهدف 3: الصحة الجيدة والرفاه</vt:lpstr>
      <vt:lpstr>الهدف 4: التعليم الجيد</vt:lpstr>
      <vt:lpstr>الهدف 8: العمل اللائق ونمو الاقتصاد  علينا أن نعيد النظر في الأفكار السائدة في اقتصادنا وأدواته والسياسات الاجتماعية الرامية إلى القضاء .على الفقر</vt:lpstr>
      <vt:lpstr>الهدف 9: الصناعة والابتكار والهياكل الأساسية الاستثمار في الهياكل الأساسية هو شأن حاسم في تحقيق التنمية المستدامة.</vt:lpstr>
      <vt:lpstr>الهدف 10: الحد من أوجه عدم المساواة الحد من التفاوت داخل البلدان وفي ما بينها.</vt:lpstr>
      <vt:lpstr>الهدف 11: مدن ومجتمعات محلية مستدامة التغلب على ‏التحديات التي تواجهها المدن بطرائق تتيح لتلك المدن مواصلة الانتعاش والنمو.</vt:lpstr>
      <vt:lpstr>الهدف 12: الاستهلاك والإنتاج المسؤولان تستهدف أنماط الاستهلاك والإنتاج المستدامة ”إنتاج المزيد بشكل أفضل وبتكلفة أقل.</vt:lpstr>
      <vt:lpstr>الهدف 13: العمل المناخي  يضمن التوصل إلى حلول لتغير المناخ عدم تعثر التقدم المحرز  بسبب تلك الظاهرة، وتمتع اقتصادات البلدان بالصحة والقدرة على التكيف.</vt:lpstr>
      <vt:lpstr>الهدف 14: الحياة تحت الماء  إن محيطات العالم هي التي تقف وراء ‏النظم العالمية التي تجعل كوكب الأرض صالحاً لسكنى البشرية.</vt:lpstr>
      <vt:lpstr>الهدف 15: الحياة في البر  تشكل إزالة الغابات والتصحر  تحديين رئيسيين يؤثران في معايش ملايين الناس. وتُبذل حثيثة في إدارة الغابات ومكافحة التصحر.</vt:lpstr>
      <vt:lpstr>الهدف 16: السلام والعدل والمؤسسات القوية  تشجيع وجود المجتمعات السلمية الشاملة للجميع، وتوفير إمكانية اللجوء إلى القضاء، وبناء مؤسسات فعالة خاضعة للمساءلة.</vt:lpstr>
      <vt:lpstr>الهدف 17: عقد الشراكات لتحقيق الأهداف  يتطلب تحقيق التنمية المستدامة تكوين شراكات ناجعة بين الحكومات والقطاع الخاص والمجتمع المدني تُبنى على أهداف ورؤى مشتركة.</vt:lpstr>
      <vt:lpstr>اهم الاتفاقيات البيئية المنضم اليها العراق :  - اتفاقية باريس عام ٢٠١٥: وهي أول اتفاقية عالمية بشأن المناخ، جاءت عقب المفاوضات التي عقدت أثناء مؤتمر الأمم المتحدة 21 للتغير المناخي في باريس في 2015. الهدف من الاتفاقية هو الوصول الي تثبيت تركيزات الغازات الدفيئة في الغلاف الجوي عند مستوي يسمح للنظام البيئي بان يتكيف بصورة طبيعية مع تغير المناخ وبالتالي حماية الإنسان من خطر يصل الي النقص في الغذاء والماء، والسماح بالمضي قدمًا في ايجاد وخلق سبل للتنمية الاقتصادية علي النحو المستدام.</vt:lpstr>
      <vt:lpstr>الاتفاقية الاطارية للامم المتحدة بشأن تغير المناخ:  تُمثل اتفاقية الأمم المتحدة الإطارية بشأن تغير المناخ إحدى الاتفاقات الثلاث التي اعتُمدت في قمة ريو المعروفة بقمة الأرض في عام 1992 للترويج لكوكب مستدام للأجيال القادمة. وكانت هذه الاتفاقية قد دخلت حيّز النفاذ في عام 1994 وتكاد العضوية فيها تكون عالمية بفضل توقيع 197 طرفًا عليها.  ويتمثّل الغرض من اتفاقية الأمم المتحدة الإطارية بشأن تغير المناخ في تسخير التعاون الدولي للحد من ارتفاع متوسط درجات الحرارة العالمية للتقليل إلى أدنى حد من آثار تغير المناخ لتمكين التكيف في الوقت المناسب، وتجنّب التهديدات أمام الإنتاج الغذائي وضمان التنمية الاقتصادية المستدامة. وتدعم منظمة الأغذية والزراعة اتفاقية الأمم المتحدة الإطارية بشأن تغير المناخ باعتبارها المنتدى المحوري المعني بتغير المناخ. وإنّ اتفاقية الأمم المتحدة الإطارية بشأن تغير المناخ هي المعاهدة الأمّ لاتفاق باريسوبروتوكول كيوتو.  يتمثل الهدف الأسمى من هذه الاتفاقات في تثبيت تركيزات غازات الاحتباس الحراري في الغلاف الجوي عند مستوى يمنع التدخل البشري الخطير في النظام المناخي، في إطار زمني يسمح للنُظم الإيكولوجية بالتكيّف بشكل طبيعي ما يمكّن من تحقيق التنمية المستدامة.</vt:lpstr>
      <vt:lpstr>شكرا لحسن الاصغاء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التدابير التشريعية و المؤسسية لمواجهة التغيير المناخي كهدف من اهداف التنمية المستدامة    أ.د. محمود خليل جعفر 25/10/2023</dc:title>
  <dc:creator>pc -12</dc:creator>
  <cp:lastModifiedBy>Mahmood</cp:lastModifiedBy>
  <cp:revision>12</cp:revision>
  <dcterms:created xsi:type="dcterms:W3CDTF">2006-08-16T00:00:00Z</dcterms:created>
  <dcterms:modified xsi:type="dcterms:W3CDTF">2023-10-24T16:22:50Z</dcterms:modified>
</cp:coreProperties>
</file>