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viewProps" Target="viewProps.xml" /><Relationship Id="rId2" Type="http://schemas.openxmlformats.org/officeDocument/2006/relationships/slide" Target="slides/slide1.xml" /><Relationship Id="rId16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10" Type="http://schemas.openxmlformats.org/officeDocument/2006/relationships/slide" Target="slides/slide9.xml" /><Relationship Id="rId19" Type="http://schemas.openxmlformats.org/officeDocument/2006/relationships/tableStyles" Target="tableStyles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907F318-1C40-FA4D-9725-129F0E0E08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ar-IQ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ED280490-B696-574C-A865-A00C2B35AD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ar-IQ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FCE57E0-8CD5-9249-8E6A-B9B9C43C8B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A9781-86CB-194F-981B-1B34C164F1B1}" type="datetimeFigureOut">
              <a:rPr lang="ar-IQ"/>
              <a:t>10/07/1443</a:t>
            </a:fld>
            <a:endParaRPr lang="ar-IQ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95B6C1E-2F54-D54A-B4F7-9B659068E0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3D23F44-DB2B-7B4F-829F-C4AAC632F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79700-B48D-5A4D-BC31-CBA926554239}" type="slidenum">
              <a:rPr lang="ar-IQ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302439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57E52BA-CA5D-3646-BC1E-6AB6B3B0DF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IQ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D205ADA7-D437-FA41-A720-61D5FEF390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IQ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70D29F2-2BF1-0D4B-B6F8-25703A9DC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A9781-86CB-194F-981B-1B34C164F1B1}" type="datetimeFigureOut">
              <a:rPr lang="ar-IQ"/>
              <a:t>10/07/1443</a:t>
            </a:fld>
            <a:endParaRPr lang="ar-IQ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9DF9022-FCC5-F240-893C-BC42784B5C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54652C5-7F63-FA4C-AD25-2C1267D0D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79700-B48D-5A4D-BC31-CBA926554239}" type="slidenum">
              <a:rPr lang="ar-IQ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04251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F3C257CC-397E-8749-B236-A0EDE87244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ar-IQ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FF76F6D0-D65D-2146-82A2-06BD91AAE7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IQ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F3FEAA9-A3CE-8F43-B521-BC2043719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A9781-86CB-194F-981B-1B34C164F1B1}" type="datetimeFigureOut">
              <a:rPr lang="ar-IQ"/>
              <a:t>10/07/1443</a:t>
            </a:fld>
            <a:endParaRPr lang="ar-IQ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63C18AA-75E4-0E43-9978-CB0C69A46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45A387F-A7EF-AA41-8D86-29506E103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79700-B48D-5A4D-BC31-CBA926554239}" type="slidenum">
              <a:rPr lang="ar-IQ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23892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104BB7E-DAE2-F747-A9E6-CEDF0DAAD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IQ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3C573605-F959-AA49-A90F-CAB6F86D81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IQ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9F355AB-3DB2-0249-B3D5-8B831AF81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A9781-86CB-194F-981B-1B34C164F1B1}" type="datetimeFigureOut">
              <a:rPr lang="ar-IQ"/>
              <a:t>10/07/1443</a:t>
            </a:fld>
            <a:endParaRPr lang="ar-IQ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15B78C0-B8A6-3C47-B05B-0231A198BA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245ABA7-1711-8E44-AB10-2026474A7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79700-B48D-5A4D-BC31-CBA926554239}" type="slidenum">
              <a:rPr lang="ar-IQ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57761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850E159-E2F9-8B42-A8C6-2B82C53074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ar-IQ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9D08BCC4-6842-3147-A796-8B1D3223B2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D4B5E96-E2EA-B148-90EC-26DAA0F4BF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A9781-86CB-194F-981B-1B34C164F1B1}" type="datetimeFigureOut">
              <a:rPr lang="ar-IQ"/>
              <a:t>10/07/1443</a:t>
            </a:fld>
            <a:endParaRPr lang="ar-IQ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90598E3-44B8-854B-86AB-567F4EC5E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41ECBC0-3330-2641-809B-50BF5B827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79700-B48D-5A4D-BC31-CBA926554239}" type="slidenum">
              <a:rPr lang="ar-IQ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94413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06892AE-04BA-3947-8B2E-93E29ECC9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IQ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0528632C-E768-6444-9DD0-A3DAE02213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IQ"/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E79774C0-D075-0B4C-97FF-C19BA7867F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IQ"/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73097AB6-143A-1F4E-8972-0772347FA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A9781-86CB-194F-981B-1B34C164F1B1}" type="datetimeFigureOut">
              <a:rPr lang="ar-IQ"/>
              <a:t>10/07/1443</a:t>
            </a:fld>
            <a:endParaRPr lang="ar-IQ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27980888-46D8-7F49-90AB-DDD277318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9448C329-64D6-BF44-83F4-E48CBEDAE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79700-B48D-5A4D-BC31-CBA926554239}" type="slidenum">
              <a:rPr lang="ar-IQ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55363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9D93304-A766-414C-AE9D-737D8FACC0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IQ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962777F5-EE31-BA45-B596-E6FFBE6B97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E4131159-3955-8646-9800-1215AB5C9F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IQ"/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645CAF99-2BA7-1642-A0FB-5199583DE6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2724651E-4AE1-624E-ABA7-E4A451D9E4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IQ"/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7504F16B-A46C-1840-BB4C-F66374A22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A9781-86CB-194F-981B-1B34C164F1B1}" type="datetimeFigureOut">
              <a:rPr lang="ar-IQ"/>
              <a:t>10/07/1443</a:t>
            </a:fld>
            <a:endParaRPr lang="ar-IQ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F616BD34-1DF8-8440-AFAA-F09157CB9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AD447E48-5049-984C-A8B8-13F311487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79700-B48D-5A4D-BC31-CBA926554239}" type="slidenum">
              <a:rPr lang="ar-IQ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10278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0068C98-6B44-8545-B590-124D903405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IQ"/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73ADC460-B0BC-CB46-BD4A-593568482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A9781-86CB-194F-981B-1B34C164F1B1}" type="datetimeFigureOut">
              <a:rPr lang="ar-IQ"/>
              <a:t>10/07/1443</a:t>
            </a:fld>
            <a:endParaRPr lang="ar-IQ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66D34487-CE8C-9544-8059-C48BDD79D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996F2D32-9667-2C46-B2F2-A15CF7E8E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79700-B48D-5A4D-BC31-CBA926554239}" type="slidenum">
              <a:rPr lang="ar-IQ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11391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39EC21B1-5750-7044-B153-27C9653BF1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A9781-86CB-194F-981B-1B34C164F1B1}" type="datetimeFigureOut">
              <a:rPr lang="ar-IQ"/>
              <a:t>10/07/1443</a:t>
            </a:fld>
            <a:endParaRPr lang="ar-IQ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850A8B07-5830-1444-BEAC-67F6E1071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461C48D6-E5B1-0C42-8431-8367964BB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79700-B48D-5A4D-BC31-CBA926554239}" type="slidenum">
              <a:rPr lang="ar-IQ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46054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96006D8-44E5-8249-86BF-32F8D307F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ar-IQ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475625A-90C6-FF46-86A3-BDB4E4666A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IQ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E8CAB967-94A3-1B47-92A0-F131548737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BDF38104-DC7B-794B-8CC5-AC73A337C0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A9781-86CB-194F-981B-1B34C164F1B1}" type="datetimeFigureOut">
              <a:rPr lang="ar-IQ"/>
              <a:t>10/07/1443</a:t>
            </a:fld>
            <a:endParaRPr lang="ar-IQ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FA328FE-98C4-3743-818E-56DFE6716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7D612C62-8556-D141-9C1D-774AE8E4E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79700-B48D-5A4D-BC31-CBA926554239}" type="slidenum">
              <a:rPr lang="ar-IQ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11430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09C7F5D-C345-E940-AB45-888AD400DB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ar-IQ"/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5A200063-E96F-9A42-A3FF-F4560BD211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F340CF4C-5DE8-CA4B-8671-1063B61C6E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2E9E99EE-DC5F-4741-B400-1D3101870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A9781-86CB-194F-981B-1B34C164F1B1}" type="datetimeFigureOut">
              <a:rPr lang="ar-IQ"/>
              <a:t>10/07/1443</a:t>
            </a:fld>
            <a:endParaRPr lang="ar-IQ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35196FF6-C40F-1C4B-9F15-8B3BD63BE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7D827D79-C828-8F42-972D-722EB6F85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79700-B48D-5A4D-BC31-CBA926554239}" type="slidenum">
              <a:rPr lang="ar-IQ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66300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5BE07709-6DC3-134A-9107-2397D67649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ar-IQ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DC1159A9-5B1E-0640-A469-9BF6150B91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IQ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A1C3EB8-A99C-984C-A905-E2989CA69C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8A9781-86CB-194F-981B-1B34C164F1B1}" type="datetimeFigureOut">
              <a:rPr lang="ar-IQ"/>
              <a:t>10/07/1443</a:t>
            </a:fld>
            <a:endParaRPr lang="ar-IQ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F4A2B0B-AD58-8342-B84B-6FDD93713A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D6AFCE6-14D9-3A47-9AD4-76A80D9FF8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D79700-B48D-5A4D-BC31-CBA926554239}" type="slidenum">
              <a:rPr lang="ar-IQ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61094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mailto:dr.rayya1968@gmail.com" TargetMode="External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64AE512-18A6-3941-A90F-00AECB9E477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ar-SA">
                <a:solidFill>
                  <a:srgbClr val="C00000"/>
                </a:solidFill>
              </a:rPr>
              <a:t>رابعا : الإطلاع على الفصل المنهجي  في البحوث والدراسات و الرسائل والاطاريح :</a:t>
            </a:r>
            <a:endParaRPr lang="ar-IQ">
              <a:solidFill>
                <a:srgbClr val="C00000"/>
              </a:solidFill>
            </a:endParaRP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A1E2A669-73CC-BE47-8430-73160D1956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166753"/>
            <a:ext cx="9144000" cy="3240973"/>
          </a:xfrm>
        </p:spPr>
        <p:txBody>
          <a:bodyPr>
            <a:normAutofit fontScale="85000" lnSpcReduction="20000"/>
          </a:bodyPr>
          <a:lstStyle/>
          <a:p>
            <a:r>
              <a:rPr lang="ar-SA" sz="3200">
                <a:solidFill>
                  <a:schemeClr val="accent5"/>
                </a:solidFill>
              </a:rPr>
              <a:t>تمهيد </a:t>
            </a:r>
          </a:p>
          <a:p>
            <a:r>
              <a:rPr lang="ar-SA" sz="3200">
                <a:solidFill>
                  <a:schemeClr val="accent5"/>
                </a:solidFill>
              </a:rPr>
              <a:t>* قراءة الفصل المنهجي في بحوث و دراسات و رسائل و اطاريح تناولت  نفس مجتمع البحث الخاص  بعنوانك 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ar-SA" sz="3200">
                <a:solidFill>
                  <a:schemeClr val="accent5"/>
                </a:solidFill>
              </a:rPr>
              <a:t>دراسات جمهور  عام 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ar-SA" sz="3200">
                <a:solidFill>
                  <a:schemeClr val="accent5"/>
                </a:solidFill>
              </a:rPr>
              <a:t>دراسة جمهور خاص ( نساء ، كبار السن ، اطفال ، اصحاب مهنة معينة ....الخ ) 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ar-SA" sz="3200">
                <a:solidFill>
                  <a:schemeClr val="accent5"/>
                </a:solidFill>
              </a:rPr>
              <a:t>دراسات اتجاهات الجمهور      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ar-SA" sz="3200">
                <a:solidFill>
                  <a:schemeClr val="accent5"/>
                </a:solidFill>
              </a:rPr>
              <a:t>دراسات صورة المؤسسة او شخصية او شركة او بلد  لدى الجمهور  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ar-SA" sz="3200">
              <a:solidFill>
                <a:schemeClr val="accent5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ar-SA" sz="3200">
              <a:solidFill>
                <a:schemeClr val="accent5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ar-SA" sz="320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9275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4245510-686F-5E47-A2C0-B728AB09F2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C00000"/>
                </a:solidFill>
              </a:rPr>
              <a:t>ثالثا : صدق التحليل  ، و ثباته  :</a:t>
            </a:r>
            <a:endParaRPr lang="ar-IQ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7E36B0B8-C3DB-384F-BB82-BC788F29FC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>
                <a:solidFill>
                  <a:srgbClr val="C00000"/>
                </a:solidFill>
              </a:rPr>
              <a:t> </a:t>
            </a:r>
            <a:r>
              <a:rPr lang="en-US" sz="3200">
                <a:solidFill>
                  <a:schemeClr val="accent5"/>
                </a:solidFill>
              </a:rPr>
              <a:t>صدق التحليل  :</a:t>
            </a:r>
          </a:p>
          <a:p>
            <a:pPr marL="0" indent="0">
              <a:buNone/>
            </a:pPr>
            <a:r>
              <a:rPr lang="en-US" sz="3200">
                <a:solidFill>
                  <a:schemeClr val="accent5"/>
                </a:solidFill>
              </a:rPr>
              <a:t>سيكتب  الباحث انه سيقوم  باجراء صدق التخليل و ثباته   ، بعد الانتعاء من تحليل  المادة     او العينة  . بخطواتها  العلمية  .</a:t>
            </a:r>
          </a:p>
          <a:p>
            <a:pPr marL="0" indent="0">
              <a:buNone/>
            </a:pPr>
            <a:r>
              <a:rPr lang="en-US" sz="3200">
                <a:solidFill>
                  <a:schemeClr val="accent5"/>
                </a:solidFill>
              </a:rPr>
              <a:t>و كذلك   خطوة ثبات التحليل   .</a:t>
            </a:r>
          </a:p>
          <a:p>
            <a:pPr marL="0" indent="0">
              <a:buNone/>
            </a:pPr>
            <a:r>
              <a:rPr lang="en-US" sz="3200">
                <a:solidFill>
                  <a:schemeClr val="accent5"/>
                </a:solidFill>
              </a:rPr>
              <a:t>و جدولة  الفئات  الرئيسة </a:t>
            </a:r>
          </a:p>
          <a:p>
            <a:pPr marL="0" indent="0">
              <a:buNone/>
            </a:pPr>
            <a:r>
              <a:rPr lang="en-US" sz="3200">
                <a:solidFill>
                  <a:schemeClr val="accent5"/>
                </a:solidFill>
              </a:rPr>
              <a:t>و  حساب تكرار  الفئات    الرئيسة  .</a:t>
            </a:r>
            <a:endParaRPr lang="ar-IQ" sz="320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6829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CA09BAA-43BB-EE4A-B2D5-BBA471B6A7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C00000"/>
                </a:solidFill>
              </a:rPr>
              <a:t>خطوة : الدراسات السابقة :</a:t>
            </a:r>
            <a:endParaRPr lang="ar-IQ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75548A18-09B1-4647-9D96-BE82F0F99B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/>
              <a:t>ينبغي  كتابة  الدراسات  الاقرب لمتغيرات البحث .</a:t>
            </a:r>
          </a:p>
          <a:p>
            <a:r>
              <a:rPr lang="en-US"/>
              <a:t>ينبغي  تسلسل الدراسات   تاريخيا  ، حسب الاحدث ،  2022 ، 2021، 2020، 2019 ، ….. الى  اخر  دراسة  .</a:t>
            </a:r>
          </a:p>
          <a:p>
            <a:r>
              <a:rPr lang="en-US"/>
              <a:t>ينبغي تنظيم  الدراسات السابقة  وفق   اطار واحد .</a:t>
            </a:r>
          </a:p>
          <a:p>
            <a:r>
              <a:rPr lang="en-US"/>
              <a:t>مثال  : الدراسات  العراقية  ، ثم  : الدراسات العربية  ، ثم : الدراسات  الاجنبية .</a:t>
            </a:r>
          </a:p>
          <a:p>
            <a:r>
              <a:rPr lang="en-US"/>
              <a:t> عرض  عنوان الرسالة ، و اسم الباحث ، و العام ، و  ذكر  بقية التفاصيل المهمة .</a:t>
            </a:r>
          </a:p>
          <a:p>
            <a:r>
              <a:rPr lang="en-US"/>
              <a:t> عرض  المنهج و الاساليب  التي تم استخدامها ، و النتائج  التي توصل  اليها  .</a:t>
            </a:r>
          </a:p>
          <a:p>
            <a:r>
              <a:rPr lang="en-US"/>
              <a:t>مقارنة  بين بحثك  الذي  ستعمل عليه  ، والدراسة السابقة ، لتبيان اوجه الاختلاف بينكما .</a:t>
            </a:r>
          </a:p>
          <a:p>
            <a:r>
              <a:rPr lang="en-US"/>
              <a:t>تناول  الدراسات  التي  لها اهمية    لبحثك  .</a:t>
            </a:r>
          </a:p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2255292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1699907-037F-024B-A2F2-88B80EC775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C00000"/>
                </a:solidFill>
              </a:rPr>
              <a:t> عينة  البحث ) مجتمع  البحث (</a:t>
            </a:r>
            <a:br>
              <a:rPr lang="en-US">
                <a:solidFill>
                  <a:srgbClr val="C00000"/>
                </a:solidFill>
              </a:rPr>
            </a:br>
            <a:r>
              <a:rPr lang="en-US">
                <a:solidFill>
                  <a:srgbClr val="C00000"/>
                </a:solidFill>
              </a:rPr>
              <a:t>الجمهور </a:t>
            </a:r>
            <a:endParaRPr lang="ar-IQ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7A5BE9E3-0D19-0749-A0A1-556620DA30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>
                <a:solidFill>
                  <a:schemeClr val="accent5"/>
                </a:solidFill>
              </a:rPr>
              <a:t> ينبغي معرفة عدد   مجتمع البحث الكلي ،و معرفتها تكون عبر القنوات الرسمية فقط . </a:t>
            </a:r>
          </a:p>
          <a:p>
            <a:r>
              <a:rPr lang="en-US" sz="3200">
                <a:solidFill>
                  <a:schemeClr val="accent5"/>
                </a:solidFill>
              </a:rPr>
              <a:t>مثال : في العراق ، معرفة اعداد السكان لاي محافظة او مدينة او قضاء ….الخ ، تكون عن طريق  احصائيات وزارة التخطيط  حصرا  . و الوزارة  متعاونة مع الباحثين بهذا المجال  .</a:t>
            </a:r>
          </a:p>
          <a:p>
            <a:r>
              <a:rPr lang="en-US" sz="3200">
                <a:solidFill>
                  <a:schemeClr val="accent5"/>
                </a:solidFill>
              </a:rPr>
              <a:t>ينبغي معرفة تفاصيل  الجمهور كذلك من اانساء والرجال ، الاطفال ، والشباب ، والمتعلمين ، وغير المتعلمين ، واعداد الارامل ، والمطلقات ، و المستوى الاقتصادي للعائلة  ، و و ان كانت  دورهم مملوكة او ايجار  ، عدد  الموظفين ، والعاملين  في القطاع  الخاص ، عدد الذين يبحثون عن فرص العمل    من الشباب و غيرهم ، معرفة  عدد النساء العاملات ……الخ  </a:t>
            </a:r>
            <a:endParaRPr lang="ar-IQ" sz="320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32375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2B3BE3AE-EE63-A948-8231-13705CC4CB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1901" y="1014351"/>
            <a:ext cx="10515600" cy="5410015"/>
          </a:xfrm>
        </p:spPr>
        <p:txBody>
          <a:bodyPr>
            <a:normAutofit/>
          </a:bodyPr>
          <a:lstStyle/>
          <a:p>
            <a:r>
              <a:rPr lang="en-US" sz="3200">
                <a:solidFill>
                  <a:schemeClr val="accent5"/>
                </a:solidFill>
              </a:rPr>
              <a:t>التفرقة بين سكان المدينة  ، و سكان المحافظة .</a:t>
            </a:r>
          </a:p>
          <a:p>
            <a:r>
              <a:rPr lang="en-US" sz="3200">
                <a:solidFill>
                  <a:schemeClr val="accent5"/>
                </a:solidFill>
              </a:rPr>
              <a:t>اي معلومات مهمة اخرى  لبحثك ، ينبغي معرفتها  .</a:t>
            </a:r>
          </a:p>
          <a:p>
            <a:r>
              <a:rPr lang="en-US" sz="3200">
                <a:solidFill>
                  <a:schemeClr val="accent5"/>
                </a:solidFill>
              </a:rPr>
              <a:t> جميع هذه الاحصائيات  من خلال وزارة التخطيط .</a:t>
            </a:r>
          </a:p>
          <a:p>
            <a:r>
              <a:rPr lang="en-US" sz="3200">
                <a:solidFill>
                  <a:schemeClr val="accent5"/>
                </a:solidFill>
              </a:rPr>
              <a:t>تناول النسب  الصحيحة  التي ستوزع عليهم الاستمارات البحثية .</a:t>
            </a:r>
          </a:p>
          <a:p>
            <a:r>
              <a:rPr lang="en-US" sz="3200">
                <a:solidFill>
                  <a:schemeClr val="accent5"/>
                </a:solidFill>
              </a:rPr>
              <a:t>تناول الاماكن التي ستختارها عند توزيع الاستمارة للجمهور .</a:t>
            </a:r>
          </a:p>
          <a:p>
            <a:r>
              <a:rPr lang="en-US" sz="3200">
                <a:solidFill>
                  <a:schemeClr val="accent5"/>
                </a:solidFill>
              </a:rPr>
              <a:t>اهمية ان تجري  الاختبار الاولي  للاستمارة  قبل توزبعها على عينة البحث .</a:t>
            </a:r>
          </a:p>
          <a:p>
            <a:r>
              <a:rPr lang="en-US" sz="3200">
                <a:solidFill>
                  <a:schemeClr val="accent5"/>
                </a:solidFill>
              </a:rPr>
              <a:t>كتابة  الاساليب  الاحصائية التي ستعتمدها في بحثك .</a:t>
            </a:r>
          </a:p>
          <a:p>
            <a:r>
              <a:rPr lang="en-US" sz="3200">
                <a:solidFill>
                  <a:schemeClr val="accent5"/>
                </a:solidFill>
              </a:rPr>
              <a:t> كتابة  المقياس التي  ستستخدمه   في الدراسة .</a:t>
            </a:r>
            <a:endParaRPr lang="ar-IQ" sz="320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40352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E5C68C9-BA1F-714B-98F6-06D7DCD4C6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6092084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C00000"/>
                </a:solidFill>
              </a:rPr>
              <a:t>ا.م.د. ريا قحطان  احمد </a:t>
            </a:r>
            <a:br>
              <a:rPr lang="en-US">
                <a:solidFill>
                  <a:srgbClr val="C00000"/>
                </a:solidFill>
              </a:rPr>
            </a:br>
            <a:r>
              <a:rPr lang="en-US">
                <a:solidFill>
                  <a:srgbClr val="C00000"/>
                </a:solidFill>
                <a:hlinkClick r:id="rId2"/>
              </a:rPr>
              <a:t>dr.rayya1968@gmail.com</a:t>
            </a:r>
            <a:br>
              <a:rPr lang="en-US">
                <a:solidFill>
                  <a:srgbClr val="C00000"/>
                </a:solidFill>
              </a:rPr>
            </a:br>
            <a:br>
              <a:rPr lang="en-US">
                <a:solidFill>
                  <a:srgbClr val="C00000"/>
                </a:solidFill>
              </a:rPr>
            </a:br>
            <a:r>
              <a:rPr lang="en-US">
                <a:solidFill>
                  <a:srgbClr val="C00000"/>
                </a:solidFill>
              </a:rPr>
              <a:t>الفيس بوك : Raya Q Ahmed  </a:t>
            </a:r>
            <a:br>
              <a:rPr lang="en-US">
                <a:solidFill>
                  <a:srgbClr val="C00000"/>
                </a:solidFill>
              </a:rPr>
            </a:br>
            <a:br>
              <a:rPr lang="en-US">
                <a:solidFill>
                  <a:srgbClr val="C00000"/>
                </a:solidFill>
              </a:rPr>
            </a:br>
            <a:r>
              <a:rPr lang="en-US">
                <a:solidFill>
                  <a:srgbClr val="C00000"/>
                </a:solidFill>
              </a:rPr>
              <a:t>قناة  التليغرام الخاص بمصادر اعلامية : مكتبة الإعلام والإتصال . </a:t>
            </a:r>
            <a:br>
              <a:rPr lang="en-US">
                <a:solidFill>
                  <a:srgbClr val="C00000"/>
                </a:solidFill>
              </a:rPr>
            </a:br>
            <a:r>
              <a:rPr lang="en-US">
                <a:solidFill>
                  <a:srgbClr val="C00000"/>
                </a:solidFill>
              </a:rPr>
              <a:t>المنصات العلمية  . Google Scholar : </a:t>
            </a:r>
            <a:endParaRPr lang="ar-IQ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1362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2871D23A-8B5A-094E-871F-4691D05EB0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66948"/>
            <a:ext cx="10515600" cy="5410015"/>
          </a:xfrm>
        </p:spPr>
        <p:txBody>
          <a:bodyPr>
            <a:normAutofit fontScale="92500" lnSpcReduction="20000"/>
          </a:bodyPr>
          <a:lstStyle/>
          <a:p>
            <a:r>
              <a:rPr lang="ar-SA" sz="3200">
                <a:solidFill>
                  <a:schemeClr val="accent5"/>
                </a:solidFill>
              </a:rPr>
              <a:t>دراسات تعرض الجمهور  للبرامج .</a:t>
            </a:r>
          </a:p>
          <a:p>
            <a:r>
              <a:rPr lang="ar-SA" sz="3200">
                <a:solidFill>
                  <a:schemeClr val="accent5"/>
                </a:solidFill>
              </a:rPr>
              <a:t> دراسات افضليات الجمهور  . ....الخ من دراسات الجمهور .</a:t>
            </a:r>
          </a:p>
          <a:p>
            <a:pPr marL="0" indent="0">
              <a:buNone/>
            </a:pPr>
            <a:r>
              <a:rPr lang="ar-SA" sz="3200">
                <a:solidFill>
                  <a:schemeClr val="accent5"/>
                </a:solidFill>
              </a:rPr>
              <a:t>قراءة الفصل المنهجي  في 10 – 20 بحث و رسالة على الاقل .</a:t>
            </a:r>
          </a:p>
          <a:p>
            <a:pPr marL="0" indent="0">
              <a:buNone/>
            </a:pPr>
            <a:r>
              <a:rPr lang="ar-SA" sz="3200">
                <a:solidFill>
                  <a:schemeClr val="accent5"/>
                </a:solidFill>
              </a:rPr>
              <a:t>فهم و معرفة  كيفية صياغة الاسئلة في استمارة الاستبانة ، و فهم و معرفة المقياس المناسب  لدراستك .و صياغة المحاور للاستمارة .</a:t>
            </a:r>
          </a:p>
          <a:p>
            <a:pPr marL="0" indent="0">
              <a:buNone/>
            </a:pPr>
            <a:endParaRPr lang="ar-SA" sz="3200">
              <a:solidFill>
                <a:schemeClr val="accent5"/>
              </a:solidFill>
            </a:endParaRPr>
          </a:p>
          <a:p>
            <a:pPr marL="0" indent="0">
              <a:buNone/>
            </a:pPr>
            <a:r>
              <a:rPr lang="ar-SA" sz="3200">
                <a:solidFill>
                  <a:schemeClr val="accent5"/>
                </a:solidFill>
              </a:rPr>
              <a:t>العنوان يتعلق  بتحليل المضمون : </a:t>
            </a:r>
          </a:p>
          <a:p>
            <a:r>
              <a:rPr lang="ar-SA" sz="3200">
                <a:solidFill>
                  <a:schemeClr val="accent5"/>
                </a:solidFill>
              </a:rPr>
              <a:t>تحليل مضمون البرامج .</a:t>
            </a:r>
          </a:p>
          <a:p>
            <a:r>
              <a:rPr lang="ar-SA" sz="3200">
                <a:solidFill>
                  <a:schemeClr val="accent5"/>
                </a:solidFill>
              </a:rPr>
              <a:t>تحليل مضمون  المقال ، العمود ، التحقيق ....الخ </a:t>
            </a:r>
          </a:p>
          <a:p>
            <a:r>
              <a:rPr lang="ar-SA" sz="3200">
                <a:solidFill>
                  <a:schemeClr val="accent5"/>
                </a:solidFill>
              </a:rPr>
              <a:t>تحليل مضمون الخطاب السياسي .</a:t>
            </a:r>
          </a:p>
          <a:p>
            <a:r>
              <a:rPr lang="ar-SA" sz="3200">
                <a:solidFill>
                  <a:schemeClr val="accent5"/>
                </a:solidFill>
              </a:rPr>
              <a:t>تحليل مضمون الاعلانات  .........الخ من دراسات تحليل المضمون .</a:t>
            </a:r>
          </a:p>
          <a:p>
            <a:r>
              <a:rPr lang="ar-SA" sz="3200">
                <a:solidFill>
                  <a:schemeClr val="accent5"/>
                </a:solidFill>
              </a:rPr>
              <a:t>كيفية استخراج المحاور ، والفئات الرئيسة ، و الفئات الفرعية ( إن وجدت ) .</a:t>
            </a:r>
          </a:p>
          <a:p>
            <a:pPr marL="0" indent="0">
              <a:buNone/>
            </a:pPr>
            <a:endParaRPr lang="ar-IQ" sz="320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29344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7ED01B0-FE49-994B-900C-DC5C5D4BE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>
                <a:solidFill>
                  <a:srgbClr val="C00000"/>
                </a:solidFill>
              </a:rPr>
              <a:t>اولا : مشكلة البحث  :</a:t>
            </a:r>
            <a:br>
              <a:rPr lang="ar-SA">
                <a:solidFill>
                  <a:srgbClr val="C00000"/>
                </a:solidFill>
              </a:rPr>
            </a:br>
            <a:endParaRPr lang="ar-IQ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555EAE7-08C7-8047-BAD4-52C036AF87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3200">
                <a:solidFill>
                  <a:schemeClr val="accent5"/>
                </a:solidFill>
              </a:rPr>
              <a:t> تقديم فكرة  جوهرية عن الموضوع .</a:t>
            </a:r>
          </a:p>
          <a:p>
            <a:r>
              <a:rPr lang="en-US" sz="3200">
                <a:solidFill>
                  <a:schemeClr val="accent5"/>
                </a:solidFill>
              </a:rPr>
              <a:t>  كتابة تفاصيل  مهمة عن الموضوع ، و لا يمكن  فهم الموضوع بدون هذه التفاصيل  .</a:t>
            </a:r>
          </a:p>
          <a:p>
            <a:r>
              <a:rPr lang="en-US" sz="3200">
                <a:solidFill>
                  <a:schemeClr val="accent5"/>
                </a:solidFill>
              </a:rPr>
              <a:t> كتابة  اهم الجوانب  المحيطة  بالموضوع .</a:t>
            </a:r>
          </a:p>
          <a:p>
            <a:r>
              <a:rPr lang="en-US" sz="3200">
                <a:solidFill>
                  <a:schemeClr val="accent5"/>
                </a:solidFill>
              </a:rPr>
              <a:t>عدم  الاسهاب في كتابة  معلومات  ثانوية  حول الموضوع .</a:t>
            </a:r>
          </a:p>
          <a:p>
            <a:r>
              <a:rPr lang="en-US" sz="3200">
                <a:solidFill>
                  <a:schemeClr val="accent5"/>
                </a:solidFill>
              </a:rPr>
              <a:t> عدم كتابة  تعاريف العلماء  او تفسيرهم لمشكلة البحث او الدراسة .</a:t>
            </a:r>
          </a:p>
          <a:p>
            <a:r>
              <a:rPr lang="en-US" sz="3200">
                <a:solidFill>
                  <a:schemeClr val="accent5"/>
                </a:solidFill>
              </a:rPr>
              <a:t>تتحدد عدد الكلمات و الفقرات حسب طبيعة الموضوع .</a:t>
            </a:r>
          </a:p>
          <a:p>
            <a:r>
              <a:rPr lang="en-US" sz="3200">
                <a:solidFill>
                  <a:schemeClr val="accent5"/>
                </a:solidFill>
              </a:rPr>
              <a:t> الانطلاق من  هذه الفقرة  و كتابة تساؤلات  البحث ، و كتابة  الفرضيات (  إن  كان الموضوع يتطلب  وضع فرضيات ( .</a:t>
            </a:r>
            <a:endParaRPr lang="ar-IQ" sz="320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27474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52F8350-3C54-3847-B76A-B01BD2A402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C00000"/>
                </a:solidFill>
              </a:rPr>
              <a:t>تساؤلات البحث ، و الفرضيات  :</a:t>
            </a:r>
            <a:endParaRPr lang="ar-IQ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9F1E513-0B16-E347-AC87-917F03CE92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/>
              <a:t>كتابة التساؤل الرئيسي  للبحث ، او عدة تساؤلات رئيسة .</a:t>
            </a:r>
          </a:p>
          <a:p>
            <a:r>
              <a:rPr lang="en-US"/>
              <a:t>كتابة  التساؤلات الفرعية.  </a:t>
            </a:r>
          </a:p>
          <a:p>
            <a:r>
              <a:rPr lang="en-US"/>
              <a:t>كتابة الفرضية الاساسية للبحث  ، او الفرضيات  الاساسية  .</a:t>
            </a:r>
          </a:p>
          <a:p>
            <a:r>
              <a:rPr lang="en-US"/>
              <a:t>كتابة الفرضيات الفرعية  .</a:t>
            </a:r>
          </a:p>
          <a:p>
            <a:r>
              <a:rPr lang="en-US"/>
              <a:t>التساؤلات تكتب    و تنظم بارقام ، و تنتهي  بعلامة الاستفهام  ( ؟ ) .</a:t>
            </a:r>
          </a:p>
          <a:p>
            <a:r>
              <a:rPr lang="en-US"/>
              <a:t>يركز التساؤل الرئيسي او التساؤلات الرئيسية  على  جوهرااموضوع ، و المتغير الاساسي  للبحث .</a:t>
            </a:r>
          </a:p>
          <a:p>
            <a:r>
              <a:rPr lang="en-US"/>
              <a:t>كذلك الفرضية  او الفرضيات الرئيسية  تنبثق من جوهر  الموضوع .</a:t>
            </a:r>
          </a:p>
          <a:p>
            <a:r>
              <a:rPr lang="en-US"/>
              <a:t>عند كتابة التساؤلات  ينبغي معرفة ان نتائج البحث  تجيب على هذه التساؤلات الرئيسية و الفرعية .</a:t>
            </a:r>
          </a:p>
          <a:p>
            <a:r>
              <a:rPr lang="en-US"/>
              <a:t>كتابة فرضيات للبحث يحتم على الباحث  الوصول الى نتائج  مدى صحة  هذه الفرضيات  من عدم صحتها في النتائج  .</a:t>
            </a:r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40409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5AFE47B-0399-F748-AB6E-053D98BB06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C00000"/>
                </a:solidFill>
              </a:rPr>
              <a:t>ثانيا : منهج البحث و إجراءته :</a:t>
            </a:r>
            <a:endParaRPr lang="ar-IQ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BD516BAA-FE4C-8F4E-A82C-34198F3394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>
                <a:solidFill>
                  <a:schemeClr val="accent5"/>
                </a:solidFill>
              </a:rPr>
              <a:t>كتابة نوع البحث   ، اذ ان هناك 3 انواع من البحوث ، و هي :</a:t>
            </a:r>
          </a:p>
          <a:p>
            <a:pPr marL="0" indent="0">
              <a:buNone/>
            </a:pPr>
            <a:r>
              <a:rPr lang="en-US" sz="3200">
                <a:solidFill>
                  <a:schemeClr val="accent5"/>
                </a:solidFill>
              </a:rPr>
              <a:t> .1 البحوث الوصفية   و تشمل  عدة مناهج ، منها المنهج المسحي ، و المنهج التاريخي ، و المنهج المقارن .</a:t>
            </a:r>
          </a:p>
          <a:p>
            <a:pPr marL="0" indent="0">
              <a:buNone/>
            </a:pPr>
            <a:r>
              <a:rPr lang="en-US" sz="3200">
                <a:solidFill>
                  <a:schemeClr val="accent5"/>
                </a:solidFill>
              </a:rPr>
              <a:t> . 2   البحوث  التجريبية  . 3 . البحوث  </a:t>
            </a:r>
          </a:p>
          <a:p>
            <a:r>
              <a:rPr lang="en-US" sz="3200">
                <a:solidFill>
                  <a:schemeClr val="accent5"/>
                </a:solidFill>
              </a:rPr>
              <a:t>كتابة  نوع المنهج  المستخدم في البحث ، و اسباب  اختيار هذا المنهج ، و تقديم  الحجج والادلة  ان هذا المنهج هو ما يناسب  البحث  و تساؤلاته ، و فرضياته</a:t>
            </a:r>
          </a:p>
          <a:p>
            <a:r>
              <a:rPr lang="en-US" sz="3200">
                <a:solidFill>
                  <a:schemeClr val="accent5"/>
                </a:solidFill>
              </a:rPr>
              <a:t>كتابة ادوات  و اساليب  البحث  المستخدمة  في البحث ، و كتابة  اسباب  هذه  اختيار  هذه الادوات  والاساليب   .</a:t>
            </a:r>
          </a:p>
          <a:p>
            <a:endParaRPr lang="en-US" sz="3200">
              <a:solidFill>
                <a:schemeClr val="accent5"/>
              </a:solidFill>
            </a:endParaRPr>
          </a:p>
          <a:p>
            <a:pPr marL="0" indent="0">
              <a:buNone/>
            </a:pPr>
            <a:endParaRPr lang="en-US" sz="3200">
              <a:solidFill>
                <a:schemeClr val="accent5"/>
              </a:solidFill>
            </a:endParaRPr>
          </a:p>
          <a:p>
            <a:endParaRPr lang="en-US" sz="3200">
              <a:solidFill>
                <a:schemeClr val="accent5"/>
              </a:solidFill>
            </a:endParaRPr>
          </a:p>
          <a:p>
            <a:endParaRPr lang="ar-IQ" sz="320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58477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F6C85B1-D7EE-ED4C-93AB-6E50CAC0E7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 </a:t>
            </a:r>
            <a:r>
              <a:rPr lang="en-US">
                <a:solidFill>
                  <a:srgbClr val="C00000"/>
                </a:solidFill>
              </a:rPr>
              <a:t>… منهج البحث / الادوات والاساليب  :</a:t>
            </a:r>
            <a:endParaRPr lang="ar-IQ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B3397EF8-D5E1-5546-BDDE-6826B777CF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>
                <a:solidFill>
                  <a:schemeClr val="accent5"/>
                </a:solidFill>
              </a:rPr>
              <a:t> اذا كانت  الفصول  النظرية تستخدم المنهج التاريخي  مثلا ، ينبغي ذكرها   ضمن  المناهج  ، مع ذكر استخدمها في الفصل  كذا ، و اسباب اختيار المنهج  .</a:t>
            </a:r>
          </a:p>
          <a:p>
            <a:r>
              <a:rPr lang="en-US" sz="3200">
                <a:solidFill>
                  <a:schemeClr val="accent5"/>
                </a:solidFill>
              </a:rPr>
              <a:t>اذا كانت لديك ادوات اخرى ، ينبغي ذكرها ايضا ، سواء في الفصل النظري او العملي ، او كلاهما ، فاداة  المقابلة  العلمية  من الممكن استخدامها في الفصل النظري  و الفصل العملي ، و اداة  الملاحظة العلمية  كذلك .</a:t>
            </a:r>
          </a:p>
          <a:p>
            <a:r>
              <a:rPr lang="en-US" sz="3200">
                <a:solidFill>
                  <a:schemeClr val="accent5"/>
                </a:solidFill>
              </a:rPr>
              <a:t>في  حال ورود عدة تعاريف   لاداة  تحليل  المضمون  ، تكتب التعريف  المناسب  لبحثك .</a:t>
            </a:r>
          </a:p>
          <a:p>
            <a:r>
              <a:rPr lang="en-US" sz="3200">
                <a:solidFill>
                  <a:schemeClr val="accent5"/>
                </a:solidFill>
              </a:rPr>
              <a:t>اذا كان  الاطار  العملي كله يستخدم   تحليل  المضمون  ، دون  الادوات و الاساليب  الاخرى  ، يسمى حينئذ    بمنهج  تحليل  المضمون .</a:t>
            </a:r>
            <a:endParaRPr lang="ar-IQ" sz="320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04050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0D55C20-BE8D-A347-B69F-81A0B9032B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C00000"/>
                </a:solidFill>
              </a:rPr>
              <a:t>ثانيا : منهج البحث و اجراءاته </a:t>
            </a:r>
            <a:br>
              <a:rPr lang="en-US">
                <a:solidFill>
                  <a:srgbClr val="C00000"/>
                </a:solidFill>
              </a:rPr>
            </a:br>
            <a:r>
              <a:rPr lang="en-US">
                <a:solidFill>
                  <a:srgbClr val="C00000"/>
                </a:solidFill>
              </a:rPr>
              <a:t>إجراءات  البحث : </a:t>
            </a:r>
            <a:endParaRPr lang="ar-IQ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8D17CBFF-6E47-FB40-B654-950280DF6E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200">
                <a:solidFill>
                  <a:schemeClr val="accent5"/>
                </a:solidFill>
              </a:rPr>
              <a:t>أ  </a:t>
            </a:r>
            <a:r>
              <a:rPr lang="en-US" sz="3200">
                <a:solidFill>
                  <a:schemeClr val="accent1"/>
                </a:solidFill>
              </a:rPr>
              <a:t>أ -  خطوات  التحليل  :</a:t>
            </a:r>
          </a:p>
          <a:p>
            <a:pPr marL="0" indent="0">
              <a:buNone/>
            </a:pPr>
            <a:r>
              <a:rPr lang="en-US" sz="3200">
                <a:solidFill>
                  <a:schemeClr val="accent1"/>
                </a:solidFill>
              </a:rPr>
              <a:t>اولا : اختيار عينة البحث  </a:t>
            </a:r>
          </a:p>
          <a:p>
            <a:pPr marL="0" indent="0">
              <a:buNone/>
            </a:pPr>
            <a:r>
              <a:rPr lang="en-US" sz="3200">
                <a:solidFill>
                  <a:schemeClr val="accent1"/>
                </a:solidFill>
              </a:rPr>
              <a:t>*في حال تناولك لمطبوع ) صحيفة او مجلة او  مطبوعات او اعلانات  ……الخ ( ينبغي اختيار  عينة البحث ، مع ذكر اسباب اختيارك  لها  ،  و ذكر المدة الزمنية ، و ينبغي  تقديم  ادلة  و حجج   منطقية و علمية  لاسباب اختيارك  لها دون غيرها .</a:t>
            </a:r>
          </a:p>
          <a:p>
            <a:pPr marL="0" indent="0">
              <a:buNone/>
            </a:pPr>
            <a:r>
              <a:rPr lang="en-US" sz="3200">
                <a:solidFill>
                  <a:schemeClr val="accent1"/>
                </a:solidFill>
              </a:rPr>
              <a:t>مثال  :  اختيار  مجلة  متخصصة  للمراة  ، و تم اختيار   اعداد  المجلة من عام  2018 لغاية   2022.</a:t>
            </a:r>
          </a:p>
          <a:p>
            <a:pPr marL="0" indent="0">
              <a:buNone/>
            </a:pPr>
            <a:r>
              <a:rPr lang="en-US" sz="3200">
                <a:solidFill>
                  <a:schemeClr val="accent1"/>
                </a:solidFill>
              </a:rPr>
              <a:t>هل اختيار هذه السنوات  لانها متاحة  للباحث ، و لم يعثر على النسخة  الورقية للمجلة للسنوات  التي  سبقت  عام 2018؟ </a:t>
            </a:r>
            <a:endParaRPr lang="ar-IQ" sz="320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33574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FF02A94-76FE-4948-AA30-7E45F85E01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C00000"/>
                </a:solidFill>
              </a:rPr>
              <a:t>…اختيار عينة  البحث  :</a:t>
            </a:r>
            <a:endParaRPr lang="ar-IQ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C4FD2DC-3F92-1846-8CFA-A2199708C9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>
                <a:solidFill>
                  <a:schemeClr val="accent5"/>
                </a:solidFill>
              </a:rPr>
              <a:t> كتابة  كيفية  اختيار  العينة  من  المجتمع الاصلي   ( مجتمع البحث (</a:t>
            </a:r>
          </a:p>
          <a:p>
            <a:pPr marL="0" indent="0">
              <a:buNone/>
            </a:pPr>
            <a:r>
              <a:rPr lang="en-US" sz="3200">
                <a:solidFill>
                  <a:schemeClr val="accent5"/>
                </a:solidFill>
              </a:rPr>
              <a:t>اذ  ان هناك  العديد من العينات ، العينة  العشوائية ، العينة  المنتظمة  ، العينة القصدية   ، ……الخ  من العينات  العلمية  .</a:t>
            </a:r>
          </a:p>
          <a:p>
            <a:r>
              <a:rPr lang="en-US" sz="3200">
                <a:solidFill>
                  <a:schemeClr val="accent5"/>
                </a:solidFill>
              </a:rPr>
              <a:t>ينبغي شرح    خطوة اختيار العينة    باسلوب سلس  ، و ذكر  عدد المجتمع البحث   ، و ذكر  عدد العينة  ، و احتساب نسبة 10 %  منها .</a:t>
            </a:r>
          </a:p>
          <a:p>
            <a:endParaRPr lang="ar-IQ" sz="320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10925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51E643B-7CE6-6B42-8883-C790E20C41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C00000"/>
                </a:solidFill>
              </a:rPr>
              <a:t>ثانيا :  تحديد وحدات التحليل  </a:t>
            </a:r>
            <a:endParaRPr lang="ar-IQ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1000583F-98FC-DB49-A52A-E134FC122A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07881"/>
          </a:xfrm>
        </p:spPr>
        <p:txBody>
          <a:bodyPr>
            <a:normAutofit/>
          </a:bodyPr>
          <a:lstStyle/>
          <a:p>
            <a:r>
              <a:rPr lang="en-US" sz="3200">
                <a:solidFill>
                  <a:schemeClr val="accent5"/>
                </a:solidFill>
              </a:rPr>
              <a:t>ينبغي ذكر وحدة التحليل  التي سيستخدمها الباحث  في الاجابة  على تساؤلات البحث  . </a:t>
            </a:r>
          </a:p>
          <a:p>
            <a:pPr marL="0" indent="0">
              <a:buNone/>
            </a:pPr>
            <a:endParaRPr lang="en-US" sz="3200">
              <a:solidFill>
                <a:schemeClr val="accent5"/>
              </a:solidFill>
            </a:endParaRPr>
          </a:p>
          <a:p>
            <a:pPr marL="0" indent="0">
              <a:buNone/>
            </a:pPr>
            <a:r>
              <a:rPr lang="en-US" sz="4400">
                <a:solidFill>
                  <a:schemeClr val="accent5"/>
                </a:solidFill>
              </a:rPr>
              <a:t> ثالثا  : تحديد فئات التحليل :</a:t>
            </a:r>
          </a:p>
          <a:p>
            <a:pPr marL="0" indent="0">
              <a:buNone/>
            </a:pPr>
            <a:r>
              <a:rPr lang="en-US" sz="4400">
                <a:solidFill>
                  <a:schemeClr val="accent5"/>
                </a:solidFill>
              </a:rPr>
              <a:t> </a:t>
            </a:r>
            <a:r>
              <a:rPr lang="en-US" sz="3200">
                <a:solidFill>
                  <a:schemeClr val="accent5"/>
                </a:solidFill>
              </a:rPr>
              <a:t>ينبغي  تحديد فئات التحليل  المناسبة  لموضوع  البحث   ،   ومدى ملائمتها  للاجابة عن تساؤلات  البحث .</a:t>
            </a:r>
            <a:endParaRPr lang="ar-IQ" sz="440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106738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شاشة عريضة</PresentationFormat>
  <Slides>14</Slides>
  <Notes>0</Notes>
  <HiddenSlides>0</HiddenSlide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5" baseType="lpstr">
      <vt:lpstr>نسق Office</vt:lpstr>
      <vt:lpstr>رابعا : الإطلاع على الفصل المنهجي  في البحوث والدراسات و الرسائل والاطاريح :</vt:lpstr>
      <vt:lpstr>عرض تقديمي في PowerPoint</vt:lpstr>
      <vt:lpstr>اولا : مشكلة البحث  : </vt:lpstr>
      <vt:lpstr>تساؤلات البحث ، و الفرضيات  :</vt:lpstr>
      <vt:lpstr>ثانيا : منهج البحث و إجراءته :</vt:lpstr>
      <vt:lpstr> … منهج البحث / الادوات والاساليب  :</vt:lpstr>
      <vt:lpstr>ثانيا : منهج البحث و اجراءاته  إجراءات  البحث : </vt:lpstr>
      <vt:lpstr>…اختيار عينة  البحث  :</vt:lpstr>
      <vt:lpstr>ثانيا :  تحديد وحدات التحليل  </vt:lpstr>
      <vt:lpstr>ثالثا : صدق التحليل  ، و ثباته  :</vt:lpstr>
      <vt:lpstr>خطوة : الدراسات السابقة :</vt:lpstr>
      <vt:lpstr> عينة  البحث ) مجتمع  البحث ( الجمهور </vt:lpstr>
      <vt:lpstr>عرض تقديمي في PowerPoint</vt:lpstr>
      <vt:lpstr>ا.م.د. ريا قحطان  احمد  dr.rayya1968@gmail.com  الفيس بوك : Raya Q Ahmed    قناة  التليغرام الخاص بمصادر اعلامية : مكتبة الإعلام والإتصال .  المنصات العلمية  . Google Scholar 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رابعا : الإطلاع على الفصل المنهجي  في البحوث والدراسات و الرسائل والاطاريح :</dc:title>
  <dc:creator>Rayya Q</dc:creator>
  <cp:lastModifiedBy>Rayya Q</cp:lastModifiedBy>
  <cp:revision>4</cp:revision>
  <dcterms:created xsi:type="dcterms:W3CDTF">2022-02-10T13:09:57Z</dcterms:created>
  <dcterms:modified xsi:type="dcterms:W3CDTF">2022-02-11T12:10:59Z</dcterms:modified>
</cp:coreProperties>
</file>