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9" r:id="rId3"/>
    <p:sldId id="258" r:id="rId4"/>
    <p:sldId id="282" r:id="rId5"/>
    <p:sldId id="280" r:id="rId6"/>
    <p:sldId id="284" r:id="rId7"/>
    <p:sldId id="283" r:id="rId8"/>
    <p:sldId id="285" r:id="rId9"/>
    <p:sldId id="300" r:id="rId10"/>
    <p:sldId id="269" r:id="rId11"/>
    <p:sldId id="259" r:id="rId12"/>
    <p:sldId id="291" r:id="rId13"/>
    <p:sldId id="292" r:id="rId14"/>
    <p:sldId id="293" r:id="rId15"/>
    <p:sldId id="290" r:id="rId16"/>
    <p:sldId id="260" r:id="rId17"/>
    <p:sldId id="288" r:id="rId18"/>
    <p:sldId id="270" r:id="rId19"/>
    <p:sldId id="278" r:id="rId20"/>
    <p:sldId id="264" r:id="rId21"/>
    <p:sldId id="294" r:id="rId22"/>
    <p:sldId id="272" r:id="rId23"/>
    <p:sldId id="296" r:id="rId24"/>
    <p:sldId id="297" r:id="rId25"/>
    <p:sldId id="298" r:id="rId26"/>
    <p:sldId id="299" r:id="rId27"/>
    <p:sldId id="266" r:id="rId28"/>
    <p:sldId id="289" r:id="rId29"/>
    <p:sldId id="301" r:id="rId30"/>
    <p:sldId id="268" r:id="rId31"/>
    <p:sldId id="303" r:id="rId32"/>
    <p:sldId id="275" r:id="rId33"/>
    <p:sldId id="302"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49" autoAdjust="0"/>
  </p:normalViewPr>
  <p:slideViewPr>
    <p:cSldViewPr snapToGrid="0">
      <p:cViewPr varScale="1">
        <p:scale>
          <a:sx n="76" d="100"/>
          <a:sy n="76" d="100"/>
        </p:scale>
        <p:origin x="840" y="67"/>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hyperlink" Target="https://www.sciencedirect.com/" TargetMode="External"/><Relationship Id="rId2" Type="http://schemas.openxmlformats.org/officeDocument/2006/relationships/hyperlink" Target="https://www.scopus.com/sources.uri?zone=TopNavBar&amp;origin=" TargetMode="External"/><Relationship Id="rId1" Type="http://schemas.openxmlformats.org/officeDocument/2006/relationships/hyperlink" Target="https://scholar.google.com/" TargetMode="External"/><Relationship Id="rId4" Type="http://schemas.openxmlformats.org/officeDocument/2006/relationships/hyperlink" Target="https://www.mendeley.com/search/"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hyperlink" Target="https://www.sciencedirect.com/" TargetMode="External"/><Relationship Id="rId2" Type="http://schemas.openxmlformats.org/officeDocument/2006/relationships/hyperlink" Target="https://www.scopus.com/sources.uri?zone=TopNavBar&amp;origin=" TargetMode="External"/><Relationship Id="rId1" Type="http://schemas.openxmlformats.org/officeDocument/2006/relationships/hyperlink" Target="https://scholar.google.com/" TargetMode="External"/><Relationship Id="rId4" Type="http://schemas.openxmlformats.org/officeDocument/2006/relationships/hyperlink" Target="https://www.mendeley.com/search/"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0E4F0-CAF9-47C5-A9CD-68FF48BF1F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0B8836-4801-447F-B72B-EFE6D492EA0C}">
      <dgm:prSet/>
      <dgm:spPr/>
      <dgm:t>
        <a:bodyPr/>
        <a:lstStyle/>
        <a:p>
          <a:pPr>
            <a:lnSpc>
              <a:spcPct val="100000"/>
            </a:lnSpc>
          </a:pPr>
          <a:r>
            <a:rPr lang="en-US"/>
            <a:t>Formulating the research problem </a:t>
          </a:r>
        </a:p>
      </dgm:t>
    </dgm:pt>
    <dgm:pt modelId="{F43E9458-5874-4C02-AD0A-FBF5C696885C}" type="parTrans" cxnId="{9D7ADBF7-7677-46CB-9A5C-BFE2C2C18374}">
      <dgm:prSet/>
      <dgm:spPr/>
      <dgm:t>
        <a:bodyPr/>
        <a:lstStyle/>
        <a:p>
          <a:endParaRPr lang="en-US"/>
        </a:p>
      </dgm:t>
    </dgm:pt>
    <dgm:pt modelId="{33175CA6-DD66-43C0-8015-C0C937E02173}" type="sibTrans" cxnId="{9D7ADBF7-7677-46CB-9A5C-BFE2C2C18374}">
      <dgm:prSet/>
      <dgm:spPr/>
      <dgm:t>
        <a:bodyPr/>
        <a:lstStyle/>
        <a:p>
          <a:endParaRPr lang="en-US"/>
        </a:p>
      </dgm:t>
    </dgm:pt>
    <dgm:pt modelId="{D44DFF69-0AAA-4483-8011-B25705B3E344}">
      <dgm:prSet/>
      <dgm:spPr/>
      <dgm:t>
        <a:bodyPr/>
        <a:lstStyle/>
        <a:p>
          <a:pPr>
            <a:lnSpc>
              <a:spcPct val="100000"/>
            </a:lnSpc>
          </a:pPr>
          <a:r>
            <a:rPr lang="en-US"/>
            <a:t>Extensive literature survey</a:t>
          </a:r>
        </a:p>
      </dgm:t>
    </dgm:pt>
    <dgm:pt modelId="{B868B9DD-1C58-4DDF-A43B-DAE2947959CC}" type="parTrans" cxnId="{B4EAA36F-0B02-4E2D-9748-6CADA0EDCC48}">
      <dgm:prSet/>
      <dgm:spPr/>
      <dgm:t>
        <a:bodyPr/>
        <a:lstStyle/>
        <a:p>
          <a:endParaRPr lang="en-US"/>
        </a:p>
      </dgm:t>
    </dgm:pt>
    <dgm:pt modelId="{4836528B-E48C-462D-B78C-F145EFDF4506}" type="sibTrans" cxnId="{B4EAA36F-0B02-4E2D-9748-6CADA0EDCC48}">
      <dgm:prSet/>
      <dgm:spPr/>
      <dgm:t>
        <a:bodyPr/>
        <a:lstStyle/>
        <a:p>
          <a:endParaRPr lang="en-US"/>
        </a:p>
      </dgm:t>
    </dgm:pt>
    <dgm:pt modelId="{2E8E12BB-128C-4984-A1B9-FED13924A53F}">
      <dgm:prSet/>
      <dgm:spPr/>
      <dgm:t>
        <a:bodyPr/>
        <a:lstStyle/>
        <a:p>
          <a:pPr>
            <a:lnSpc>
              <a:spcPct val="100000"/>
            </a:lnSpc>
          </a:pPr>
          <a:r>
            <a:rPr lang="en-US"/>
            <a:t>Identifying research gaps </a:t>
          </a:r>
        </a:p>
      </dgm:t>
    </dgm:pt>
    <dgm:pt modelId="{525F6588-0519-4ACF-AEE5-668168F91E08}" type="parTrans" cxnId="{FC88E27C-5EE2-4EF2-9F3A-E9429A3AF75E}">
      <dgm:prSet/>
      <dgm:spPr/>
      <dgm:t>
        <a:bodyPr/>
        <a:lstStyle/>
        <a:p>
          <a:endParaRPr lang="en-US"/>
        </a:p>
      </dgm:t>
    </dgm:pt>
    <dgm:pt modelId="{B6E8076C-42D1-45C4-BB01-F4DDF3E67F29}" type="sibTrans" cxnId="{FC88E27C-5EE2-4EF2-9F3A-E9429A3AF75E}">
      <dgm:prSet/>
      <dgm:spPr/>
      <dgm:t>
        <a:bodyPr/>
        <a:lstStyle/>
        <a:p>
          <a:endParaRPr lang="en-US"/>
        </a:p>
      </dgm:t>
    </dgm:pt>
    <dgm:pt modelId="{A191D07B-8B83-4F38-A174-0336962E1C70}" type="pres">
      <dgm:prSet presAssocID="{5AF0E4F0-CAF9-47C5-A9CD-68FF48BF1FB1}" presName="root" presStyleCnt="0">
        <dgm:presLayoutVars>
          <dgm:dir/>
          <dgm:resizeHandles val="exact"/>
        </dgm:presLayoutVars>
      </dgm:prSet>
      <dgm:spPr/>
    </dgm:pt>
    <dgm:pt modelId="{228FEDDF-8C00-4A36-BF85-AAC722B9D95D}" type="pres">
      <dgm:prSet presAssocID="{520B8836-4801-447F-B72B-EFE6D492EA0C}" presName="compNode" presStyleCnt="0"/>
      <dgm:spPr/>
    </dgm:pt>
    <dgm:pt modelId="{A9B2238C-A34B-4171-9D96-25A0B21CB0D4}" type="pres">
      <dgm:prSet presAssocID="{520B8836-4801-447F-B72B-EFE6D492EA0C}" presName="bgRect" presStyleLbl="bgShp" presStyleIdx="0" presStyleCnt="3"/>
      <dgm:spPr/>
    </dgm:pt>
    <dgm:pt modelId="{745A5B28-B0F4-416B-8C55-5FB25C7CB55C}" type="pres">
      <dgm:prSet presAssocID="{520B8836-4801-447F-B72B-EFE6D492EA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03C8AAE7-B390-49CC-8A48-BB9D0A9ED0AC}" type="pres">
      <dgm:prSet presAssocID="{520B8836-4801-447F-B72B-EFE6D492EA0C}" presName="spaceRect" presStyleCnt="0"/>
      <dgm:spPr/>
    </dgm:pt>
    <dgm:pt modelId="{26389264-9CE8-4CAE-96A8-92C91498F26C}" type="pres">
      <dgm:prSet presAssocID="{520B8836-4801-447F-B72B-EFE6D492EA0C}" presName="parTx" presStyleLbl="revTx" presStyleIdx="0" presStyleCnt="3">
        <dgm:presLayoutVars>
          <dgm:chMax val="0"/>
          <dgm:chPref val="0"/>
        </dgm:presLayoutVars>
      </dgm:prSet>
      <dgm:spPr/>
    </dgm:pt>
    <dgm:pt modelId="{F0BF5343-A126-41AE-8CD0-FCD138BD8381}" type="pres">
      <dgm:prSet presAssocID="{33175CA6-DD66-43C0-8015-C0C937E02173}" presName="sibTrans" presStyleCnt="0"/>
      <dgm:spPr/>
    </dgm:pt>
    <dgm:pt modelId="{231BAC1C-3DAA-432B-872F-B7DADCE926B5}" type="pres">
      <dgm:prSet presAssocID="{D44DFF69-0AAA-4483-8011-B25705B3E344}" presName="compNode" presStyleCnt="0"/>
      <dgm:spPr/>
    </dgm:pt>
    <dgm:pt modelId="{A0006891-E415-45F6-9D54-D0FF3400C740}" type="pres">
      <dgm:prSet presAssocID="{D44DFF69-0AAA-4483-8011-B25705B3E344}" presName="bgRect" presStyleLbl="bgShp" presStyleIdx="1" presStyleCnt="3"/>
      <dgm:spPr/>
    </dgm:pt>
    <dgm:pt modelId="{62BB30E2-D0D6-4019-B8C0-A55CD41967B0}" type="pres">
      <dgm:prSet presAssocID="{D44DFF69-0AAA-4483-8011-B25705B3E3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5A7FECB-4599-4D10-B967-54A91025FC59}" type="pres">
      <dgm:prSet presAssocID="{D44DFF69-0AAA-4483-8011-B25705B3E344}" presName="spaceRect" presStyleCnt="0"/>
      <dgm:spPr/>
    </dgm:pt>
    <dgm:pt modelId="{8F89FAFA-C3BC-43BE-8127-4C145030BAD2}" type="pres">
      <dgm:prSet presAssocID="{D44DFF69-0AAA-4483-8011-B25705B3E344}" presName="parTx" presStyleLbl="revTx" presStyleIdx="1" presStyleCnt="3">
        <dgm:presLayoutVars>
          <dgm:chMax val="0"/>
          <dgm:chPref val="0"/>
        </dgm:presLayoutVars>
      </dgm:prSet>
      <dgm:spPr/>
    </dgm:pt>
    <dgm:pt modelId="{2AA5BE43-21AC-4FA3-B998-D7FD8B22C9F3}" type="pres">
      <dgm:prSet presAssocID="{4836528B-E48C-462D-B78C-F145EFDF4506}" presName="sibTrans" presStyleCnt="0"/>
      <dgm:spPr/>
    </dgm:pt>
    <dgm:pt modelId="{801B4ABC-3AE5-4815-8A67-CF07D8329070}" type="pres">
      <dgm:prSet presAssocID="{2E8E12BB-128C-4984-A1B9-FED13924A53F}" presName="compNode" presStyleCnt="0"/>
      <dgm:spPr/>
    </dgm:pt>
    <dgm:pt modelId="{06DA48B5-675B-4916-9F37-75C5E8D3860E}" type="pres">
      <dgm:prSet presAssocID="{2E8E12BB-128C-4984-A1B9-FED13924A53F}" presName="bgRect" presStyleLbl="bgShp" presStyleIdx="2" presStyleCnt="3"/>
      <dgm:spPr/>
    </dgm:pt>
    <dgm:pt modelId="{280B5121-28AD-4DFC-B332-8DF2EF9C4AA1}" type="pres">
      <dgm:prSet presAssocID="{2E8E12BB-128C-4984-A1B9-FED13924A5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3CC5883-A2FF-4D34-997D-79C004C5310A}" type="pres">
      <dgm:prSet presAssocID="{2E8E12BB-128C-4984-A1B9-FED13924A53F}" presName="spaceRect" presStyleCnt="0"/>
      <dgm:spPr/>
    </dgm:pt>
    <dgm:pt modelId="{AB0CB58B-9969-4B84-8DC7-83777739C4E2}" type="pres">
      <dgm:prSet presAssocID="{2E8E12BB-128C-4984-A1B9-FED13924A53F}" presName="parTx" presStyleLbl="revTx" presStyleIdx="2" presStyleCnt="3">
        <dgm:presLayoutVars>
          <dgm:chMax val="0"/>
          <dgm:chPref val="0"/>
        </dgm:presLayoutVars>
      </dgm:prSet>
      <dgm:spPr/>
    </dgm:pt>
  </dgm:ptLst>
  <dgm:cxnLst>
    <dgm:cxn modelId="{1D431439-7F08-4371-817A-A55C05C6A803}" type="presOf" srcId="{520B8836-4801-447F-B72B-EFE6D492EA0C}" destId="{26389264-9CE8-4CAE-96A8-92C91498F26C}" srcOrd="0" destOrd="0" presId="urn:microsoft.com/office/officeart/2018/2/layout/IconVerticalSolidList"/>
    <dgm:cxn modelId="{B4EAA36F-0B02-4E2D-9748-6CADA0EDCC48}" srcId="{5AF0E4F0-CAF9-47C5-A9CD-68FF48BF1FB1}" destId="{D44DFF69-0AAA-4483-8011-B25705B3E344}" srcOrd="1" destOrd="0" parTransId="{B868B9DD-1C58-4DDF-A43B-DAE2947959CC}" sibTransId="{4836528B-E48C-462D-B78C-F145EFDF4506}"/>
    <dgm:cxn modelId="{FC88E27C-5EE2-4EF2-9F3A-E9429A3AF75E}" srcId="{5AF0E4F0-CAF9-47C5-A9CD-68FF48BF1FB1}" destId="{2E8E12BB-128C-4984-A1B9-FED13924A53F}" srcOrd="2" destOrd="0" parTransId="{525F6588-0519-4ACF-AEE5-668168F91E08}" sibTransId="{B6E8076C-42D1-45C4-BB01-F4DDF3E67F29}"/>
    <dgm:cxn modelId="{2719DBAA-88B3-4645-9F06-1D7B5B71E1E5}" type="presOf" srcId="{5AF0E4F0-CAF9-47C5-A9CD-68FF48BF1FB1}" destId="{A191D07B-8B83-4F38-A174-0336962E1C70}" srcOrd="0" destOrd="0" presId="urn:microsoft.com/office/officeart/2018/2/layout/IconVerticalSolidList"/>
    <dgm:cxn modelId="{BF146BB7-A516-41F9-872A-D7A5457C90B6}" type="presOf" srcId="{D44DFF69-0AAA-4483-8011-B25705B3E344}" destId="{8F89FAFA-C3BC-43BE-8127-4C145030BAD2}" srcOrd="0" destOrd="0" presId="urn:microsoft.com/office/officeart/2018/2/layout/IconVerticalSolidList"/>
    <dgm:cxn modelId="{9D7ADBF7-7677-46CB-9A5C-BFE2C2C18374}" srcId="{5AF0E4F0-CAF9-47C5-A9CD-68FF48BF1FB1}" destId="{520B8836-4801-447F-B72B-EFE6D492EA0C}" srcOrd="0" destOrd="0" parTransId="{F43E9458-5874-4C02-AD0A-FBF5C696885C}" sibTransId="{33175CA6-DD66-43C0-8015-C0C937E02173}"/>
    <dgm:cxn modelId="{81AB16F9-A7D9-43B6-82E3-C5101C212A1D}" type="presOf" srcId="{2E8E12BB-128C-4984-A1B9-FED13924A53F}" destId="{AB0CB58B-9969-4B84-8DC7-83777739C4E2}" srcOrd="0" destOrd="0" presId="urn:microsoft.com/office/officeart/2018/2/layout/IconVerticalSolidList"/>
    <dgm:cxn modelId="{FE1ACA1C-8229-42B8-949B-8944D7435C5D}" type="presParOf" srcId="{A191D07B-8B83-4F38-A174-0336962E1C70}" destId="{228FEDDF-8C00-4A36-BF85-AAC722B9D95D}" srcOrd="0" destOrd="0" presId="urn:microsoft.com/office/officeart/2018/2/layout/IconVerticalSolidList"/>
    <dgm:cxn modelId="{34914207-0FCA-437F-8D56-1470D095F702}" type="presParOf" srcId="{228FEDDF-8C00-4A36-BF85-AAC722B9D95D}" destId="{A9B2238C-A34B-4171-9D96-25A0B21CB0D4}" srcOrd="0" destOrd="0" presId="urn:microsoft.com/office/officeart/2018/2/layout/IconVerticalSolidList"/>
    <dgm:cxn modelId="{9162391F-12C9-4987-AB83-60C7527305C9}" type="presParOf" srcId="{228FEDDF-8C00-4A36-BF85-AAC722B9D95D}" destId="{745A5B28-B0F4-416B-8C55-5FB25C7CB55C}" srcOrd="1" destOrd="0" presId="urn:microsoft.com/office/officeart/2018/2/layout/IconVerticalSolidList"/>
    <dgm:cxn modelId="{3CC281F9-048B-4DD5-9D6E-9645280B5AD6}" type="presParOf" srcId="{228FEDDF-8C00-4A36-BF85-AAC722B9D95D}" destId="{03C8AAE7-B390-49CC-8A48-BB9D0A9ED0AC}" srcOrd="2" destOrd="0" presId="urn:microsoft.com/office/officeart/2018/2/layout/IconVerticalSolidList"/>
    <dgm:cxn modelId="{F8372D64-672A-4A2B-817A-15D4B46D9159}" type="presParOf" srcId="{228FEDDF-8C00-4A36-BF85-AAC722B9D95D}" destId="{26389264-9CE8-4CAE-96A8-92C91498F26C}" srcOrd="3" destOrd="0" presId="urn:microsoft.com/office/officeart/2018/2/layout/IconVerticalSolidList"/>
    <dgm:cxn modelId="{4761B20F-9DB5-4525-8617-70F694E1EB9E}" type="presParOf" srcId="{A191D07B-8B83-4F38-A174-0336962E1C70}" destId="{F0BF5343-A126-41AE-8CD0-FCD138BD8381}" srcOrd="1" destOrd="0" presId="urn:microsoft.com/office/officeart/2018/2/layout/IconVerticalSolidList"/>
    <dgm:cxn modelId="{8679829F-E512-4E84-A008-BE0112FC4CA1}" type="presParOf" srcId="{A191D07B-8B83-4F38-A174-0336962E1C70}" destId="{231BAC1C-3DAA-432B-872F-B7DADCE926B5}" srcOrd="2" destOrd="0" presId="urn:microsoft.com/office/officeart/2018/2/layout/IconVerticalSolidList"/>
    <dgm:cxn modelId="{36D85A9B-E1C5-4039-8C80-2E946C064161}" type="presParOf" srcId="{231BAC1C-3DAA-432B-872F-B7DADCE926B5}" destId="{A0006891-E415-45F6-9D54-D0FF3400C740}" srcOrd="0" destOrd="0" presId="urn:microsoft.com/office/officeart/2018/2/layout/IconVerticalSolidList"/>
    <dgm:cxn modelId="{7B2DE519-EE83-4AAA-98D4-E8C38BA26ACE}" type="presParOf" srcId="{231BAC1C-3DAA-432B-872F-B7DADCE926B5}" destId="{62BB30E2-D0D6-4019-B8C0-A55CD41967B0}" srcOrd="1" destOrd="0" presId="urn:microsoft.com/office/officeart/2018/2/layout/IconVerticalSolidList"/>
    <dgm:cxn modelId="{B972B169-C778-4DA7-9EB8-8E967F8C6EB4}" type="presParOf" srcId="{231BAC1C-3DAA-432B-872F-B7DADCE926B5}" destId="{A5A7FECB-4599-4D10-B967-54A91025FC59}" srcOrd="2" destOrd="0" presId="urn:microsoft.com/office/officeart/2018/2/layout/IconVerticalSolidList"/>
    <dgm:cxn modelId="{CB6C0B09-4B7C-475D-9D38-CE7E220C419F}" type="presParOf" srcId="{231BAC1C-3DAA-432B-872F-B7DADCE926B5}" destId="{8F89FAFA-C3BC-43BE-8127-4C145030BAD2}" srcOrd="3" destOrd="0" presId="urn:microsoft.com/office/officeart/2018/2/layout/IconVerticalSolidList"/>
    <dgm:cxn modelId="{C6758CF0-125E-46BD-929E-0A2F9EED5FD5}" type="presParOf" srcId="{A191D07B-8B83-4F38-A174-0336962E1C70}" destId="{2AA5BE43-21AC-4FA3-B998-D7FD8B22C9F3}" srcOrd="3" destOrd="0" presId="urn:microsoft.com/office/officeart/2018/2/layout/IconVerticalSolidList"/>
    <dgm:cxn modelId="{117C6DA2-1E11-45EB-A247-057123AC3884}" type="presParOf" srcId="{A191D07B-8B83-4F38-A174-0336962E1C70}" destId="{801B4ABC-3AE5-4815-8A67-CF07D8329070}" srcOrd="4" destOrd="0" presId="urn:microsoft.com/office/officeart/2018/2/layout/IconVerticalSolidList"/>
    <dgm:cxn modelId="{55B44073-8C1F-442A-80C1-B4F01C5E0663}" type="presParOf" srcId="{801B4ABC-3AE5-4815-8A67-CF07D8329070}" destId="{06DA48B5-675B-4916-9F37-75C5E8D3860E}" srcOrd="0" destOrd="0" presId="urn:microsoft.com/office/officeart/2018/2/layout/IconVerticalSolidList"/>
    <dgm:cxn modelId="{54CAD6E8-C6FB-400F-93E5-A5C8F54B7678}" type="presParOf" srcId="{801B4ABC-3AE5-4815-8A67-CF07D8329070}" destId="{280B5121-28AD-4DFC-B332-8DF2EF9C4AA1}" srcOrd="1" destOrd="0" presId="urn:microsoft.com/office/officeart/2018/2/layout/IconVerticalSolidList"/>
    <dgm:cxn modelId="{A153D85F-225B-471B-9E89-73A0E74477AE}" type="presParOf" srcId="{801B4ABC-3AE5-4815-8A67-CF07D8329070}" destId="{53CC5883-A2FF-4D34-997D-79C004C5310A}" srcOrd="2" destOrd="0" presId="urn:microsoft.com/office/officeart/2018/2/layout/IconVerticalSolidList"/>
    <dgm:cxn modelId="{30003AE5-D718-49E0-A9DB-A1DD797633F9}" type="presParOf" srcId="{801B4ABC-3AE5-4815-8A67-CF07D8329070}" destId="{AB0CB58B-9969-4B84-8DC7-83777739C4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D0715-B409-41BA-AAB5-56E0012C2B98}"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C3244AF1-278E-4BD8-A2A3-985CDFECDCBB}">
      <dgm:prSet/>
      <dgm:spPr/>
      <dgm:t>
        <a:bodyPr/>
        <a:lstStyle/>
        <a:p>
          <a:r>
            <a:rPr lang="en-US" b="1" i="0"/>
            <a:t>States of Nature</a:t>
          </a:r>
          <a:r>
            <a:rPr lang="en-US" b="0" i="0"/>
            <a:t>: These research problems are descriptive in nature. They often seek to describe a circumstance, phenomenon, or condition. For example, "What is the level of job satisfaction among employees in the tech industry?" These questions are designed to capture the current state or condition of the subject being studied.</a:t>
          </a:r>
          <a:endParaRPr lang="en-US"/>
        </a:p>
      </dgm:t>
    </dgm:pt>
    <dgm:pt modelId="{C84B1F97-447E-486E-B3F8-9998169FDD02}" type="parTrans" cxnId="{FC29F4B9-82CE-49FF-A702-E9232E0FC0AD}">
      <dgm:prSet/>
      <dgm:spPr/>
      <dgm:t>
        <a:bodyPr/>
        <a:lstStyle/>
        <a:p>
          <a:endParaRPr lang="en-US"/>
        </a:p>
      </dgm:t>
    </dgm:pt>
    <dgm:pt modelId="{FDBDBC52-E13F-450E-B7C8-4A54E1927D6B}" type="sibTrans" cxnId="{FC29F4B9-82CE-49FF-A702-E9232E0FC0AD}">
      <dgm:prSet/>
      <dgm:spPr/>
      <dgm:t>
        <a:bodyPr/>
        <a:lstStyle/>
        <a:p>
          <a:endParaRPr lang="en-US"/>
        </a:p>
      </dgm:t>
    </dgm:pt>
    <dgm:pt modelId="{D5ED0B4F-E8FF-4120-8CFA-DC4AE289D134}">
      <dgm:prSet/>
      <dgm:spPr/>
      <dgm:t>
        <a:bodyPr/>
        <a:lstStyle/>
        <a:p>
          <a:r>
            <a:rPr lang="en-US" b="1" i="0" dirty="0"/>
            <a:t>Relationships Between Variables</a:t>
          </a:r>
          <a:r>
            <a:rPr lang="en-US" b="0" i="0" dirty="0"/>
            <a:t>: These are explanatory research problems. They seek to explore the relationships among variables and ascertain cause and effect. For example, "Does an increase in exercise lead to a decrease in stress levels?" Here, the goal is to identify whether or not a relationship exists and, if so, the nature of that relationship.</a:t>
          </a:r>
          <a:endParaRPr lang="en-US" dirty="0"/>
        </a:p>
      </dgm:t>
    </dgm:pt>
    <dgm:pt modelId="{FED90087-FAD4-4807-9C07-CF0E7E20E147}" type="parTrans" cxnId="{428D576E-1599-431C-9905-493E623D9F70}">
      <dgm:prSet/>
      <dgm:spPr/>
      <dgm:t>
        <a:bodyPr/>
        <a:lstStyle/>
        <a:p>
          <a:endParaRPr lang="en-US"/>
        </a:p>
      </dgm:t>
    </dgm:pt>
    <dgm:pt modelId="{DA2015A0-9F55-4D21-BF95-736EB8788D1B}" type="sibTrans" cxnId="{428D576E-1599-431C-9905-493E623D9F70}">
      <dgm:prSet/>
      <dgm:spPr/>
      <dgm:t>
        <a:bodyPr/>
        <a:lstStyle/>
        <a:p>
          <a:endParaRPr lang="en-US"/>
        </a:p>
      </dgm:t>
    </dgm:pt>
    <dgm:pt modelId="{2A64853F-BDC5-4D0F-857F-0C306CFB2A94}" type="pres">
      <dgm:prSet presAssocID="{5DDD0715-B409-41BA-AAB5-56E0012C2B98}" presName="root" presStyleCnt="0">
        <dgm:presLayoutVars>
          <dgm:dir/>
          <dgm:resizeHandles val="exact"/>
        </dgm:presLayoutVars>
      </dgm:prSet>
      <dgm:spPr/>
    </dgm:pt>
    <dgm:pt modelId="{CCF5C4F6-F035-4C6D-8C2C-CDC420CBC91E}" type="pres">
      <dgm:prSet presAssocID="{C3244AF1-278E-4BD8-A2A3-985CDFECDCBB}" presName="compNode" presStyleCnt="0"/>
      <dgm:spPr/>
    </dgm:pt>
    <dgm:pt modelId="{7594FE3D-F509-4EBB-803A-3384F836C13F}" type="pres">
      <dgm:prSet presAssocID="{C3244AF1-278E-4BD8-A2A3-985CDFECDCBB}" presName="bgRect" presStyleLbl="bgShp" presStyleIdx="0" presStyleCnt="2"/>
      <dgm:spPr/>
    </dgm:pt>
    <dgm:pt modelId="{6C4F0CAB-77BB-4B4F-868E-0F84192D997E}" type="pres">
      <dgm:prSet presAssocID="{C3244AF1-278E-4BD8-A2A3-985CDFECDC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DE86BE13-712E-492E-889D-A7239052AEBD}" type="pres">
      <dgm:prSet presAssocID="{C3244AF1-278E-4BD8-A2A3-985CDFECDCBB}" presName="spaceRect" presStyleCnt="0"/>
      <dgm:spPr/>
    </dgm:pt>
    <dgm:pt modelId="{A0ADA8D1-3D15-4DEF-A0EB-143867ECA91D}" type="pres">
      <dgm:prSet presAssocID="{C3244AF1-278E-4BD8-A2A3-985CDFECDCBB}" presName="parTx" presStyleLbl="revTx" presStyleIdx="0" presStyleCnt="2">
        <dgm:presLayoutVars>
          <dgm:chMax val="0"/>
          <dgm:chPref val="0"/>
        </dgm:presLayoutVars>
      </dgm:prSet>
      <dgm:spPr/>
    </dgm:pt>
    <dgm:pt modelId="{0A024E84-7E8E-4368-B0F8-EEDC9DF10AF3}" type="pres">
      <dgm:prSet presAssocID="{FDBDBC52-E13F-450E-B7C8-4A54E1927D6B}" presName="sibTrans" presStyleCnt="0"/>
      <dgm:spPr/>
    </dgm:pt>
    <dgm:pt modelId="{F3BD4113-557F-4723-A4BF-4445F9E55E00}" type="pres">
      <dgm:prSet presAssocID="{D5ED0B4F-E8FF-4120-8CFA-DC4AE289D134}" presName="compNode" presStyleCnt="0"/>
      <dgm:spPr/>
    </dgm:pt>
    <dgm:pt modelId="{5C5D3EBE-2D7C-4221-9710-2E5F8AFCA0FF}" type="pres">
      <dgm:prSet presAssocID="{D5ED0B4F-E8FF-4120-8CFA-DC4AE289D134}" presName="bgRect" presStyleLbl="bgShp" presStyleIdx="1" presStyleCnt="2"/>
      <dgm:spPr/>
    </dgm:pt>
    <dgm:pt modelId="{09ED0AC7-DEC6-4127-BCE6-6BB59512EBA5}" type="pres">
      <dgm:prSet presAssocID="{D5ED0B4F-E8FF-4120-8CFA-DC4AE289D13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A5938673-752C-4E6C-953E-0BE6D82F00F8}" type="pres">
      <dgm:prSet presAssocID="{D5ED0B4F-E8FF-4120-8CFA-DC4AE289D134}" presName="spaceRect" presStyleCnt="0"/>
      <dgm:spPr/>
    </dgm:pt>
    <dgm:pt modelId="{E1597EB4-AAE1-42B6-BEA5-D4BD73EFA88A}" type="pres">
      <dgm:prSet presAssocID="{D5ED0B4F-E8FF-4120-8CFA-DC4AE289D134}" presName="parTx" presStyleLbl="revTx" presStyleIdx="1" presStyleCnt="2">
        <dgm:presLayoutVars>
          <dgm:chMax val="0"/>
          <dgm:chPref val="0"/>
        </dgm:presLayoutVars>
      </dgm:prSet>
      <dgm:spPr/>
    </dgm:pt>
  </dgm:ptLst>
  <dgm:cxnLst>
    <dgm:cxn modelId="{D4938C17-CF9B-413E-BE9D-0F3EB08F74E8}" type="presOf" srcId="{C3244AF1-278E-4BD8-A2A3-985CDFECDCBB}" destId="{A0ADA8D1-3D15-4DEF-A0EB-143867ECA91D}" srcOrd="0" destOrd="0" presId="urn:microsoft.com/office/officeart/2018/2/layout/IconVerticalSolidList"/>
    <dgm:cxn modelId="{428D576E-1599-431C-9905-493E623D9F70}" srcId="{5DDD0715-B409-41BA-AAB5-56E0012C2B98}" destId="{D5ED0B4F-E8FF-4120-8CFA-DC4AE289D134}" srcOrd="1" destOrd="0" parTransId="{FED90087-FAD4-4807-9C07-CF0E7E20E147}" sibTransId="{DA2015A0-9F55-4D21-BF95-736EB8788D1B}"/>
    <dgm:cxn modelId="{6F801A99-C593-410C-9400-7A6CA65C589C}" type="presOf" srcId="{D5ED0B4F-E8FF-4120-8CFA-DC4AE289D134}" destId="{E1597EB4-AAE1-42B6-BEA5-D4BD73EFA88A}" srcOrd="0" destOrd="0" presId="urn:microsoft.com/office/officeart/2018/2/layout/IconVerticalSolidList"/>
    <dgm:cxn modelId="{FC29F4B9-82CE-49FF-A702-E9232E0FC0AD}" srcId="{5DDD0715-B409-41BA-AAB5-56E0012C2B98}" destId="{C3244AF1-278E-4BD8-A2A3-985CDFECDCBB}" srcOrd="0" destOrd="0" parTransId="{C84B1F97-447E-486E-B3F8-9998169FDD02}" sibTransId="{FDBDBC52-E13F-450E-B7C8-4A54E1927D6B}"/>
    <dgm:cxn modelId="{E353C5FD-0D1C-424D-831D-AD24725A313D}" type="presOf" srcId="{5DDD0715-B409-41BA-AAB5-56E0012C2B98}" destId="{2A64853F-BDC5-4D0F-857F-0C306CFB2A94}" srcOrd="0" destOrd="0" presId="urn:microsoft.com/office/officeart/2018/2/layout/IconVerticalSolidList"/>
    <dgm:cxn modelId="{24CD043B-42B8-486E-8DE1-6784EC486DC5}" type="presParOf" srcId="{2A64853F-BDC5-4D0F-857F-0C306CFB2A94}" destId="{CCF5C4F6-F035-4C6D-8C2C-CDC420CBC91E}" srcOrd="0" destOrd="0" presId="urn:microsoft.com/office/officeart/2018/2/layout/IconVerticalSolidList"/>
    <dgm:cxn modelId="{A228764E-F1AD-49DF-AFCA-799A1060BC1C}" type="presParOf" srcId="{CCF5C4F6-F035-4C6D-8C2C-CDC420CBC91E}" destId="{7594FE3D-F509-4EBB-803A-3384F836C13F}" srcOrd="0" destOrd="0" presId="urn:microsoft.com/office/officeart/2018/2/layout/IconVerticalSolidList"/>
    <dgm:cxn modelId="{5C7DF8ED-0835-473B-9F89-780D517F35B4}" type="presParOf" srcId="{CCF5C4F6-F035-4C6D-8C2C-CDC420CBC91E}" destId="{6C4F0CAB-77BB-4B4F-868E-0F84192D997E}" srcOrd="1" destOrd="0" presId="urn:microsoft.com/office/officeart/2018/2/layout/IconVerticalSolidList"/>
    <dgm:cxn modelId="{0DF46926-45AF-453D-BD0B-4A99DDD68225}" type="presParOf" srcId="{CCF5C4F6-F035-4C6D-8C2C-CDC420CBC91E}" destId="{DE86BE13-712E-492E-889D-A7239052AEBD}" srcOrd="2" destOrd="0" presId="urn:microsoft.com/office/officeart/2018/2/layout/IconVerticalSolidList"/>
    <dgm:cxn modelId="{F9E99F82-646D-427E-B408-7578C4353AC9}" type="presParOf" srcId="{CCF5C4F6-F035-4C6D-8C2C-CDC420CBC91E}" destId="{A0ADA8D1-3D15-4DEF-A0EB-143867ECA91D}" srcOrd="3" destOrd="0" presId="urn:microsoft.com/office/officeart/2018/2/layout/IconVerticalSolidList"/>
    <dgm:cxn modelId="{4D37A1CA-EDBA-4319-9AEB-8C4F28F2A249}" type="presParOf" srcId="{2A64853F-BDC5-4D0F-857F-0C306CFB2A94}" destId="{0A024E84-7E8E-4368-B0F8-EEDC9DF10AF3}" srcOrd="1" destOrd="0" presId="urn:microsoft.com/office/officeart/2018/2/layout/IconVerticalSolidList"/>
    <dgm:cxn modelId="{6C633B75-8F41-483E-A4B1-5D341889D280}" type="presParOf" srcId="{2A64853F-BDC5-4D0F-857F-0C306CFB2A94}" destId="{F3BD4113-557F-4723-A4BF-4445F9E55E00}" srcOrd="2" destOrd="0" presId="urn:microsoft.com/office/officeart/2018/2/layout/IconVerticalSolidList"/>
    <dgm:cxn modelId="{6387FF0B-D5AF-4C1E-A936-DE99D186AF5A}" type="presParOf" srcId="{F3BD4113-557F-4723-A4BF-4445F9E55E00}" destId="{5C5D3EBE-2D7C-4221-9710-2E5F8AFCA0FF}" srcOrd="0" destOrd="0" presId="urn:microsoft.com/office/officeart/2018/2/layout/IconVerticalSolidList"/>
    <dgm:cxn modelId="{A08629A3-73B1-4323-A18E-87D5FF7521FE}" type="presParOf" srcId="{F3BD4113-557F-4723-A4BF-4445F9E55E00}" destId="{09ED0AC7-DEC6-4127-BCE6-6BB59512EBA5}" srcOrd="1" destOrd="0" presId="urn:microsoft.com/office/officeart/2018/2/layout/IconVerticalSolidList"/>
    <dgm:cxn modelId="{1C25BF94-B9D4-4847-92D5-A99D2BFF8ADA}" type="presParOf" srcId="{F3BD4113-557F-4723-A4BF-4445F9E55E00}" destId="{A5938673-752C-4E6C-953E-0BE6D82F00F8}" srcOrd="2" destOrd="0" presId="urn:microsoft.com/office/officeart/2018/2/layout/IconVerticalSolidList"/>
    <dgm:cxn modelId="{C8F8970B-F57C-4F96-B38D-3416C7E4018B}" type="presParOf" srcId="{F3BD4113-557F-4723-A4BF-4445F9E55E00}" destId="{E1597EB4-AAE1-42B6-BEA5-D4BD73EFA8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B61048-B754-4870-8FD6-EE8EA7FA375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8349A9-5F06-49A5-8DE7-0F1A7765AF33}">
      <dgm:prSet/>
      <dgm:spPr/>
      <dgm:t>
        <a:bodyPr/>
        <a:lstStyle/>
        <a:p>
          <a:r>
            <a:rPr lang="en-US">
              <a:hlinkClick xmlns:r="http://schemas.openxmlformats.org/officeDocument/2006/relationships" r:id="rId1"/>
            </a:rPr>
            <a:t>Google Scholar</a:t>
          </a:r>
          <a:endParaRPr lang="en-US"/>
        </a:p>
      </dgm:t>
    </dgm:pt>
    <dgm:pt modelId="{1F3941E0-877F-4421-83D5-7ACCEA3B1D80}" type="parTrans" cxnId="{669960E8-1B8B-4063-B610-9BD8C3613D72}">
      <dgm:prSet/>
      <dgm:spPr/>
      <dgm:t>
        <a:bodyPr/>
        <a:lstStyle/>
        <a:p>
          <a:endParaRPr lang="en-US"/>
        </a:p>
      </dgm:t>
    </dgm:pt>
    <dgm:pt modelId="{981E6028-AA30-4F81-B0EE-4638254F5222}" type="sibTrans" cxnId="{669960E8-1B8B-4063-B610-9BD8C3613D72}">
      <dgm:prSet/>
      <dgm:spPr/>
      <dgm:t>
        <a:bodyPr/>
        <a:lstStyle/>
        <a:p>
          <a:endParaRPr lang="en-US"/>
        </a:p>
      </dgm:t>
    </dgm:pt>
    <dgm:pt modelId="{213A7172-5BD6-477A-AC53-31D305967966}">
      <dgm:prSet/>
      <dgm:spPr/>
      <dgm:t>
        <a:bodyPr/>
        <a:lstStyle/>
        <a:p>
          <a:r>
            <a:rPr lang="en-US" b="0" i="0">
              <a:hlinkClick xmlns:r="http://schemas.openxmlformats.org/officeDocument/2006/relationships" r:id="rId2"/>
            </a:rPr>
            <a:t>Scopus</a:t>
          </a:r>
          <a:endParaRPr lang="en-US"/>
        </a:p>
      </dgm:t>
    </dgm:pt>
    <dgm:pt modelId="{31E72207-0E99-44C8-B1E4-7B0B31D79AEE}" type="parTrans" cxnId="{06665083-1E98-40CC-93DE-C2067BA76B1F}">
      <dgm:prSet/>
      <dgm:spPr/>
      <dgm:t>
        <a:bodyPr/>
        <a:lstStyle/>
        <a:p>
          <a:endParaRPr lang="en-US"/>
        </a:p>
      </dgm:t>
    </dgm:pt>
    <dgm:pt modelId="{023F7295-2A62-4E52-804D-19A8C5FA701E}" type="sibTrans" cxnId="{06665083-1E98-40CC-93DE-C2067BA76B1F}">
      <dgm:prSet/>
      <dgm:spPr/>
      <dgm:t>
        <a:bodyPr/>
        <a:lstStyle/>
        <a:p>
          <a:endParaRPr lang="en-US"/>
        </a:p>
      </dgm:t>
    </dgm:pt>
    <dgm:pt modelId="{5B245A26-C451-415D-BA21-60BA3AED0617}">
      <dgm:prSet/>
      <dgm:spPr/>
      <dgm:t>
        <a:bodyPr/>
        <a:lstStyle/>
        <a:p>
          <a:r>
            <a:rPr lang="en-US">
              <a:hlinkClick xmlns:r="http://schemas.openxmlformats.org/officeDocument/2006/relationships" r:id="rId3"/>
            </a:rPr>
            <a:t>ScienceDirect</a:t>
          </a:r>
          <a:endParaRPr lang="en-US"/>
        </a:p>
      </dgm:t>
    </dgm:pt>
    <dgm:pt modelId="{F44A7849-B46D-4189-8F40-DBF4B035696B}" type="parTrans" cxnId="{2F7BE80F-23C8-4CA1-A50E-43AC74DE9323}">
      <dgm:prSet/>
      <dgm:spPr/>
      <dgm:t>
        <a:bodyPr/>
        <a:lstStyle/>
        <a:p>
          <a:endParaRPr lang="en-US"/>
        </a:p>
      </dgm:t>
    </dgm:pt>
    <dgm:pt modelId="{5710A1CC-3904-46DB-BC1C-B28459F2836B}" type="sibTrans" cxnId="{2F7BE80F-23C8-4CA1-A50E-43AC74DE9323}">
      <dgm:prSet/>
      <dgm:spPr/>
      <dgm:t>
        <a:bodyPr/>
        <a:lstStyle/>
        <a:p>
          <a:endParaRPr lang="en-US"/>
        </a:p>
      </dgm:t>
    </dgm:pt>
    <dgm:pt modelId="{2E84319D-E6F7-4473-87C2-B9F7832F6731}">
      <dgm:prSet/>
      <dgm:spPr/>
      <dgm:t>
        <a:bodyPr/>
        <a:lstStyle/>
        <a:p>
          <a:r>
            <a:rPr lang="en-US" b="0" i="0" dirty="0">
              <a:hlinkClick xmlns:r="http://schemas.openxmlformats.org/officeDocument/2006/relationships" r:id="rId4"/>
            </a:rPr>
            <a:t>Mendeley</a:t>
          </a:r>
          <a:endParaRPr lang="en-US" dirty="0"/>
        </a:p>
      </dgm:t>
    </dgm:pt>
    <dgm:pt modelId="{D37E13E4-A130-472F-9E4D-4C11774ADAEC}" type="parTrans" cxnId="{FB3D5ADF-B774-47DC-A7CC-5FC406C32FA9}">
      <dgm:prSet/>
      <dgm:spPr/>
      <dgm:t>
        <a:bodyPr/>
        <a:lstStyle/>
        <a:p>
          <a:endParaRPr lang="en-US"/>
        </a:p>
      </dgm:t>
    </dgm:pt>
    <dgm:pt modelId="{FA3359B0-38E2-4E99-B17D-A7FE9F9544B9}" type="sibTrans" cxnId="{FB3D5ADF-B774-47DC-A7CC-5FC406C32FA9}">
      <dgm:prSet/>
      <dgm:spPr/>
      <dgm:t>
        <a:bodyPr/>
        <a:lstStyle/>
        <a:p>
          <a:endParaRPr lang="en-US"/>
        </a:p>
      </dgm:t>
    </dgm:pt>
    <dgm:pt modelId="{92B332C9-8087-4777-BDD6-DBF651DAE603}" type="pres">
      <dgm:prSet presAssocID="{E9B61048-B754-4870-8FD6-EE8EA7FA375E}" presName="vert0" presStyleCnt="0">
        <dgm:presLayoutVars>
          <dgm:dir/>
          <dgm:animOne val="branch"/>
          <dgm:animLvl val="lvl"/>
        </dgm:presLayoutVars>
      </dgm:prSet>
      <dgm:spPr/>
    </dgm:pt>
    <dgm:pt modelId="{A21A8A84-BD73-4EC2-A89B-B274BE3602A9}" type="pres">
      <dgm:prSet presAssocID="{AF8349A9-5F06-49A5-8DE7-0F1A7765AF33}" presName="thickLine" presStyleLbl="alignNode1" presStyleIdx="0" presStyleCnt="4"/>
      <dgm:spPr/>
    </dgm:pt>
    <dgm:pt modelId="{2B0AA48C-FA2A-471C-B443-6FD6C5D86F55}" type="pres">
      <dgm:prSet presAssocID="{AF8349A9-5F06-49A5-8DE7-0F1A7765AF33}" presName="horz1" presStyleCnt="0"/>
      <dgm:spPr/>
    </dgm:pt>
    <dgm:pt modelId="{85E7B275-93DA-4499-A85C-9B9BACB17F01}" type="pres">
      <dgm:prSet presAssocID="{AF8349A9-5F06-49A5-8DE7-0F1A7765AF33}" presName="tx1" presStyleLbl="revTx" presStyleIdx="0" presStyleCnt="4"/>
      <dgm:spPr/>
    </dgm:pt>
    <dgm:pt modelId="{36F24BFB-FCF3-43CD-9F9A-3E766B945DF3}" type="pres">
      <dgm:prSet presAssocID="{AF8349A9-5F06-49A5-8DE7-0F1A7765AF33}" presName="vert1" presStyleCnt="0"/>
      <dgm:spPr/>
    </dgm:pt>
    <dgm:pt modelId="{DF77E99F-66B6-4CCF-B78F-F2EE922E8A06}" type="pres">
      <dgm:prSet presAssocID="{213A7172-5BD6-477A-AC53-31D305967966}" presName="thickLine" presStyleLbl="alignNode1" presStyleIdx="1" presStyleCnt="4"/>
      <dgm:spPr/>
    </dgm:pt>
    <dgm:pt modelId="{335862FC-4F83-440A-A219-BE3A4E95E8CA}" type="pres">
      <dgm:prSet presAssocID="{213A7172-5BD6-477A-AC53-31D305967966}" presName="horz1" presStyleCnt="0"/>
      <dgm:spPr/>
    </dgm:pt>
    <dgm:pt modelId="{011C822C-4C6A-4154-B74B-EA2E2E70D4C6}" type="pres">
      <dgm:prSet presAssocID="{213A7172-5BD6-477A-AC53-31D305967966}" presName="tx1" presStyleLbl="revTx" presStyleIdx="1" presStyleCnt="4"/>
      <dgm:spPr/>
    </dgm:pt>
    <dgm:pt modelId="{D86FB1E6-DE2E-469F-932C-FBFA2A93357C}" type="pres">
      <dgm:prSet presAssocID="{213A7172-5BD6-477A-AC53-31D305967966}" presName="vert1" presStyleCnt="0"/>
      <dgm:spPr/>
    </dgm:pt>
    <dgm:pt modelId="{4ECBCFEA-B0F1-422F-8DB8-AD8DC38FC62A}" type="pres">
      <dgm:prSet presAssocID="{5B245A26-C451-415D-BA21-60BA3AED0617}" presName="thickLine" presStyleLbl="alignNode1" presStyleIdx="2" presStyleCnt="4"/>
      <dgm:spPr/>
    </dgm:pt>
    <dgm:pt modelId="{96130AD7-1F04-4258-AAE1-68587FB0A362}" type="pres">
      <dgm:prSet presAssocID="{5B245A26-C451-415D-BA21-60BA3AED0617}" presName="horz1" presStyleCnt="0"/>
      <dgm:spPr/>
    </dgm:pt>
    <dgm:pt modelId="{133C3BE2-7E57-4B73-9E11-5D69542D8F6C}" type="pres">
      <dgm:prSet presAssocID="{5B245A26-C451-415D-BA21-60BA3AED0617}" presName="tx1" presStyleLbl="revTx" presStyleIdx="2" presStyleCnt="4"/>
      <dgm:spPr/>
    </dgm:pt>
    <dgm:pt modelId="{62708E1D-38EA-4B41-AA28-AB7B3527BFA5}" type="pres">
      <dgm:prSet presAssocID="{5B245A26-C451-415D-BA21-60BA3AED0617}" presName="vert1" presStyleCnt="0"/>
      <dgm:spPr/>
    </dgm:pt>
    <dgm:pt modelId="{D829B0F0-0A42-4517-A729-2D793CB2160A}" type="pres">
      <dgm:prSet presAssocID="{2E84319D-E6F7-4473-87C2-B9F7832F6731}" presName="thickLine" presStyleLbl="alignNode1" presStyleIdx="3" presStyleCnt="4"/>
      <dgm:spPr/>
    </dgm:pt>
    <dgm:pt modelId="{038319AD-DD4F-4A4E-8C74-280F989AF989}" type="pres">
      <dgm:prSet presAssocID="{2E84319D-E6F7-4473-87C2-B9F7832F6731}" presName="horz1" presStyleCnt="0"/>
      <dgm:spPr/>
    </dgm:pt>
    <dgm:pt modelId="{AC742308-5880-4B77-ACDB-DFE2814FF19D}" type="pres">
      <dgm:prSet presAssocID="{2E84319D-E6F7-4473-87C2-B9F7832F6731}" presName="tx1" presStyleLbl="revTx" presStyleIdx="3" presStyleCnt="4"/>
      <dgm:spPr/>
    </dgm:pt>
    <dgm:pt modelId="{8B1444F4-8C2A-4583-BF8E-6E970134C9C7}" type="pres">
      <dgm:prSet presAssocID="{2E84319D-E6F7-4473-87C2-B9F7832F6731}" presName="vert1" presStyleCnt="0"/>
      <dgm:spPr/>
    </dgm:pt>
  </dgm:ptLst>
  <dgm:cxnLst>
    <dgm:cxn modelId="{63814607-524D-4371-A10D-D7206DE83612}" type="presOf" srcId="{E9B61048-B754-4870-8FD6-EE8EA7FA375E}" destId="{92B332C9-8087-4777-BDD6-DBF651DAE603}" srcOrd="0" destOrd="0" presId="urn:microsoft.com/office/officeart/2008/layout/LinedList"/>
    <dgm:cxn modelId="{2F7BE80F-23C8-4CA1-A50E-43AC74DE9323}" srcId="{E9B61048-B754-4870-8FD6-EE8EA7FA375E}" destId="{5B245A26-C451-415D-BA21-60BA3AED0617}" srcOrd="2" destOrd="0" parTransId="{F44A7849-B46D-4189-8F40-DBF4B035696B}" sibTransId="{5710A1CC-3904-46DB-BC1C-B28459F2836B}"/>
    <dgm:cxn modelId="{6ED60222-19D2-474B-A37F-2F7109744EAC}" type="presOf" srcId="{2E84319D-E6F7-4473-87C2-B9F7832F6731}" destId="{AC742308-5880-4B77-ACDB-DFE2814FF19D}" srcOrd="0" destOrd="0" presId="urn:microsoft.com/office/officeart/2008/layout/LinedList"/>
    <dgm:cxn modelId="{D72D3C3C-66B7-4E83-977C-776D3F03B87C}" type="presOf" srcId="{AF8349A9-5F06-49A5-8DE7-0F1A7765AF33}" destId="{85E7B275-93DA-4499-A85C-9B9BACB17F01}" srcOrd="0" destOrd="0" presId="urn:microsoft.com/office/officeart/2008/layout/LinedList"/>
    <dgm:cxn modelId="{06665083-1E98-40CC-93DE-C2067BA76B1F}" srcId="{E9B61048-B754-4870-8FD6-EE8EA7FA375E}" destId="{213A7172-5BD6-477A-AC53-31D305967966}" srcOrd="1" destOrd="0" parTransId="{31E72207-0E99-44C8-B1E4-7B0B31D79AEE}" sibTransId="{023F7295-2A62-4E52-804D-19A8C5FA701E}"/>
    <dgm:cxn modelId="{CAE4D490-7DD0-42FC-87CA-855DFFC656E0}" type="presOf" srcId="{5B245A26-C451-415D-BA21-60BA3AED0617}" destId="{133C3BE2-7E57-4B73-9E11-5D69542D8F6C}" srcOrd="0" destOrd="0" presId="urn:microsoft.com/office/officeart/2008/layout/LinedList"/>
    <dgm:cxn modelId="{FB3D5ADF-B774-47DC-A7CC-5FC406C32FA9}" srcId="{E9B61048-B754-4870-8FD6-EE8EA7FA375E}" destId="{2E84319D-E6F7-4473-87C2-B9F7832F6731}" srcOrd="3" destOrd="0" parTransId="{D37E13E4-A130-472F-9E4D-4C11774ADAEC}" sibTransId="{FA3359B0-38E2-4E99-B17D-A7FE9F9544B9}"/>
    <dgm:cxn modelId="{22ECFCE7-078A-4FF2-AA74-27A413171885}" type="presOf" srcId="{213A7172-5BD6-477A-AC53-31D305967966}" destId="{011C822C-4C6A-4154-B74B-EA2E2E70D4C6}" srcOrd="0" destOrd="0" presId="urn:microsoft.com/office/officeart/2008/layout/LinedList"/>
    <dgm:cxn modelId="{669960E8-1B8B-4063-B610-9BD8C3613D72}" srcId="{E9B61048-B754-4870-8FD6-EE8EA7FA375E}" destId="{AF8349A9-5F06-49A5-8DE7-0F1A7765AF33}" srcOrd="0" destOrd="0" parTransId="{1F3941E0-877F-4421-83D5-7ACCEA3B1D80}" sibTransId="{981E6028-AA30-4F81-B0EE-4638254F5222}"/>
    <dgm:cxn modelId="{BBDED832-97D5-4642-A001-0858D3927E15}" type="presParOf" srcId="{92B332C9-8087-4777-BDD6-DBF651DAE603}" destId="{A21A8A84-BD73-4EC2-A89B-B274BE3602A9}" srcOrd="0" destOrd="0" presId="urn:microsoft.com/office/officeart/2008/layout/LinedList"/>
    <dgm:cxn modelId="{B91F9000-EC7A-40E3-BB7B-FBCD50026CC8}" type="presParOf" srcId="{92B332C9-8087-4777-BDD6-DBF651DAE603}" destId="{2B0AA48C-FA2A-471C-B443-6FD6C5D86F55}" srcOrd="1" destOrd="0" presId="urn:microsoft.com/office/officeart/2008/layout/LinedList"/>
    <dgm:cxn modelId="{C1B7F3CD-5889-4680-A87F-A9163D9C8299}" type="presParOf" srcId="{2B0AA48C-FA2A-471C-B443-6FD6C5D86F55}" destId="{85E7B275-93DA-4499-A85C-9B9BACB17F01}" srcOrd="0" destOrd="0" presId="urn:microsoft.com/office/officeart/2008/layout/LinedList"/>
    <dgm:cxn modelId="{947CC649-9A80-4C79-8253-65A186D96844}" type="presParOf" srcId="{2B0AA48C-FA2A-471C-B443-6FD6C5D86F55}" destId="{36F24BFB-FCF3-43CD-9F9A-3E766B945DF3}" srcOrd="1" destOrd="0" presId="urn:microsoft.com/office/officeart/2008/layout/LinedList"/>
    <dgm:cxn modelId="{5EB07199-197F-4A73-90A0-76F25E778B0E}" type="presParOf" srcId="{92B332C9-8087-4777-BDD6-DBF651DAE603}" destId="{DF77E99F-66B6-4CCF-B78F-F2EE922E8A06}" srcOrd="2" destOrd="0" presId="urn:microsoft.com/office/officeart/2008/layout/LinedList"/>
    <dgm:cxn modelId="{2D7ABDF4-01FE-466B-B755-02226D864332}" type="presParOf" srcId="{92B332C9-8087-4777-BDD6-DBF651DAE603}" destId="{335862FC-4F83-440A-A219-BE3A4E95E8CA}" srcOrd="3" destOrd="0" presId="urn:microsoft.com/office/officeart/2008/layout/LinedList"/>
    <dgm:cxn modelId="{CCE34569-4696-47A1-937F-9D199BC97522}" type="presParOf" srcId="{335862FC-4F83-440A-A219-BE3A4E95E8CA}" destId="{011C822C-4C6A-4154-B74B-EA2E2E70D4C6}" srcOrd="0" destOrd="0" presId="urn:microsoft.com/office/officeart/2008/layout/LinedList"/>
    <dgm:cxn modelId="{A9A62F89-A06E-4DB0-A4A0-720A6AD6EB14}" type="presParOf" srcId="{335862FC-4F83-440A-A219-BE3A4E95E8CA}" destId="{D86FB1E6-DE2E-469F-932C-FBFA2A93357C}" srcOrd="1" destOrd="0" presId="urn:microsoft.com/office/officeart/2008/layout/LinedList"/>
    <dgm:cxn modelId="{F0E6EEBE-4E7B-4CE7-A278-8ABB98582935}" type="presParOf" srcId="{92B332C9-8087-4777-BDD6-DBF651DAE603}" destId="{4ECBCFEA-B0F1-422F-8DB8-AD8DC38FC62A}" srcOrd="4" destOrd="0" presId="urn:microsoft.com/office/officeart/2008/layout/LinedList"/>
    <dgm:cxn modelId="{86B8CC3E-53E2-444B-9FF7-F6911C09E7B1}" type="presParOf" srcId="{92B332C9-8087-4777-BDD6-DBF651DAE603}" destId="{96130AD7-1F04-4258-AAE1-68587FB0A362}" srcOrd="5" destOrd="0" presId="urn:microsoft.com/office/officeart/2008/layout/LinedList"/>
    <dgm:cxn modelId="{9DE32069-F077-4AD2-A15A-AF3CD1025AF2}" type="presParOf" srcId="{96130AD7-1F04-4258-AAE1-68587FB0A362}" destId="{133C3BE2-7E57-4B73-9E11-5D69542D8F6C}" srcOrd="0" destOrd="0" presId="urn:microsoft.com/office/officeart/2008/layout/LinedList"/>
    <dgm:cxn modelId="{AC2C9F31-204D-438E-B9F3-64560210CFAF}" type="presParOf" srcId="{96130AD7-1F04-4258-AAE1-68587FB0A362}" destId="{62708E1D-38EA-4B41-AA28-AB7B3527BFA5}" srcOrd="1" destOrd="0" presId="urn:microsoft.com/office/officeart/2008/layout/LinedList"/>
    <dgm:cxn modelId="{8DEACE60-C331-43AB-916C-4AE7B992AFA6}" type="presParOf" srcId="{92B332C9-8087-4777-BDD6-DBF651DAE603}" destId="{D829B0F0-0A42-4517-A729-2D793CB2160A}" srcOrd="6" destOrd="0" presId="urn:microsoft.com/office/officeart/2008/layout/LinedList"/>
    <dgm:cxn modelId="{5224900C-B452-4E6B-AE2C-2785A03383A2}" type="presParOf" srcId="{92B332C9-8087-4777-BDD6-DBF651DAE603}" destId="{038319AD-DD4F-4A4E-8C74-280F989AF989}" srcOrd="7" destOrd="0" presId="urn:microsoft.com/office/officeart/2008/layout/LinedList"/>
    <dgm:cxn modelId="{346C9EF7-E28C-4213-8C82-04CC50B30685}" type="presParOf" srcId="{038319AD-DD4F-4A4E-8C74-280F989AF989}" destId="{AC742308-5880-4B77-ACDB-DFE2814FF19D}" srcOrd="0" destOrd="0" presId="urn:microsoft.com/office/officeart/2008/layout/LinedList"/>
    <dgm:cxn modelId="{890BDE0F-01C2-4D54-AB5F-7A89A779A3BB}" type="presParOf" srcId="{038319AD-DD4F-4A4E-8C74-280F989AF989}" destId="{8B1444F4-8C2A-4583-BF8E-6E970134C9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2238C-A34B-4171-9D96-25A0B21CB0D4}">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A5B28-B0F4-416B-8C55-5FB25C7CB55C}">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89264-9CE8-4CAE-96A8-92C91498F26C}">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a:t>Formulating the research problem </a:t>
          </a:r>
        </a:p>
      </dsp:txBody>
      <dsp:txXfrm>
        <a:off x="1844034" y="682"/>
        <a:ext cx="4401230" cy="1596566"/>
      </dsp:txXfrm>
    </dsp:sp>
    <dsp:sp modelId="{A0006891-E415-45F6-9D54-D0FF3400C740}">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B30E2-D0D6-4019-B8C0-A55CD41967B0}">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9FAFA-C3BC-43BE-8127-4C145030BAD2}">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a:t>Extensive literature survey</a:t>
          </a:r>
        </a:p>
      </dsp:txBody>
      <dsp:txXfrm>
        <a:off x="1844034" y="1996390"/>
        <a:ext cx="4401230" cy="1596566"/>
      </dsp:txXfrm>
    </dsp:sp>
    <dsp:sp modelId="{06DA48B5-675B-4916-9F37-75C5E8D3860E}">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B5121-28AD-4DFC-B332-8DF2EF9C4AA1}">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0CB58B-9969-4B84-8DC7-83777739C4E2}">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kern="1200"/>
            <a:t>Identifying research gaps </a:t>
          </a:r>
        </a:p>
      </dsp:txBody>
      <dsp:txXfrm>
        <a:off x="1844034" y="3992098"/>
        <a:ext cx="4401230"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4FE3D-F509-4EBB-803A-3384F836C13F}">
      <dsp:nvSpPr>
        <dsp:cNvPr id="0" name=""/>
        <dsp:cNvSpPr/>
      </dsp:nvSpPr>
      <dsp:spPr>
        <a:xfrm>
          <a:off x="0" y="707288"/>
          <a:ext cx="10515600" cy="130576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F0CAB-77BB-4B4F-868E-0F84192D997E}">
      <dsp:nvSpPr>
        <dsp:cNvPr id="0" name=""/>
        <dsp:cNvSpPr/>
      </dsp:nvSpPr>
      <dsp:spPr>
        <a:xfrm>
          <a:off x="394993" y="1001085"/>
          <a:ext cx="718169" cy="71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ADA8D1-3D15-4DEF-A0EB-143867ECA91D}">
      <dsp:nvSpPr>
        <dsp:cNvPr id="0" name=""/>
        <dsp:cNvSpPr/>
      </dsp:nvSpPr>
      <dsp:spPr>
        <a:xfrm>
          <a:off x="1508156" y="707288"/>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800100">
            <a:lnSpc>
              <a:spcPct val="90000"/>
            </a:lnSpc>
            <a:spcBef>
              <a:spcPct val="0"/>
            </a:spcBef>
            <a:spcAft>
              <a:spcPct val="35000"/>
            </a:spcAft>
            <a:buNone/>
          </a:pPr>
          <a:r>
            <a:rPr lang="en-US" sz="1800" b="1" i="0" kern="1200"/>
            <a:t>States of Nature</a:t>
          </a:r>
          <a:r>
            <a:rPr lang="en-US" sz="1800" b="0" i="0" kern="1200"/>
            <a:t>: These research problems are descriptive in nature. They often seek to describe a circumstance, phenomenon, or condition. For example, "What is the level of job satisfaction among employees in the tech industry?" These questions are designed to capture the current state or condition of the subject being studied.</a:t>
          </a:r>
          <a:endParaRPr lang="en-US" sz="1800" kern="1200"/>
        </a:p>
      </dsp:txBody>
      <dsp:txXfrm>
        <a:off x="1508156" y="707288"/>
        <a:ext cx="9007443" cy="1305763"/>
      </dsp:txXfrm>
    </dsp:sp>
    <dsp:sp modelId="{5C5D3EBE-2D7C-4221-9710-2E5F8AFCA0FF}">
      <dsp:nvSpPr>
        <dsp:cNvPr id="0" name=""/>
        <dsp:cNvSpPr/>
      </dsp:nvSpPr>
      <dsp:spPr>
        <a:xfrm>
          <a:off x="0" y="2339492"/>
          <a:ext cx="10515600" cy="130576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D0AC7-DEC6-4127-BCE6-6BB59512EBA5}">
      <dsp:nvSpPr>
        <dsp:cNvPr id="0" name=""/>
        <dsp:cNvSpPr/>
      </dsp:nvSpPr>
      <dsp:spPr>
        <a:xfrm>
          <a:off x="394993" y="2633289"/>
          <a:ext cx="718169" cy="718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597EB4-AAE1-42B6-BEA5-D4BD73EFA88A}">
      <dsp:nvSpPr>
        <dsp:cNvPr id="0" name=""/>
        <dsp:cNvSpPr/>
      </dsp:nvSpPr>
      <dsp:spPr>
        <a:xfrm>
          <a:off x="1508156" y="2339492"/>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800100">
            <a:lnSpc>
              <a:spcPct val="90000"/>
            </a:lnSpc>
            <a:spcBef>
              <a:spcPct val="0"/>
            </a:spcBef>
            <a:spcAft>
              <a:spcPct val="35000"/>
            </a:spcAft>
            <a:buNone/>
          </a:pPr>
          <a:r>
            <a:rPr lang="en-US" sz="1800" b="1" i="0" kern="1200" dirty="0"/>
            <a:t>Relationships Between Variables</a:t>
          </a:r>
          <a:r>
            <a:rPr lang="en-US" sz="1800" b="0" i="0" kern="1200" dirty="0"/>
            <a:t>: These are explanatory research problems. They seek to explore the relationships among variables and ascertain cause and effect. For example, "Does an increase in exercise lead to a decrease in stress levels?" Here, the goal is to identify whether or not a relationship exists and, if so, the nature of that relationship.</a:t>
          </a:r>
          <a:endParaRPr lang="en-US" sz="1800" kern="1200" dirty="0"/>
        </a:p>
      </dsp:txBody>
      <dsp:txXfrm>
        <a:off x="1508156" y="2339492"/>
        <a:ext cx="9007443" cy="1305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A8A84-BD73-4EC2-A89B-B274BE3602A9}">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7B275-93DA-4499-A85C-9B9BACB17F0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hlinkClick xmlns:r="http://schemas.openxmlformats.org/officeDocument/2006/relationships" r:id="rId1"/>
            </a:rPr>
            <a:t>Google Scholar</a:t>
          </a:r>
          <a:endParaRPr lang="en-US" sz="5000" kern="1200"/>
        </a:p>
      </dsp:txBody>
      <dsp:txXfrm>
        <a:off x="0" y="0"/>
        <a:ext cx="10515600" cy="1087834"/>
      </dsp:txXfrm>
    </dsp:sp>
    <dsp:sp modelId="{DF77E99F-66B6-4CCF-B78F-F2EE922E8A06}">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C822C-4C6A-4154-B74B-EA2E2E70D4C6}">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0" i="0" kern="1200">
              <a:hlinkClick xmlns:r="http://schemas.openxmlformats.org/officeDocument/2006/relationships" r:id="rId2"/>
            </a:rPr>
            <a:t>Scopus</a:t>
          </a:r>
          <a:endParaRPr lang="en-US" sz="5000" kern="1200"/>
        </a:p>
      </dsp:txBody>
      <dsp:txXfrm>
        <a:off x="0" y="1087834"/>
        <a:ext cx="10515600" cy="1087834"/>
      </dsp:txXfrm>
    </dsp:sp>
    <dsp:sp modelId="{4ECBCFEA-B0F1-422F-8DB8-AD8DC38FC62A}">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C3BE2-7E57-4B73-9E11-5D69542D8F6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hlinkClick xmlns:r="http://schemas.openxmlformats.org/officeDocument/2006/relationships" r:id="rId3"/>
            </a:rPr>
            <a:t>ScienceDirect</a:t>
          </a:r>
          <a:endParaRPr lang="en-US" sz="5000" kern="1200"/>
        </a:p>
      </dsp:txBody>
      <dsp:txXfrm>
        <a:off x="0" y="2175669"/>
        <a:ext cx="10515600" cy="1087834"/>
      </dsp:txXfrm>
    </dsp:sp>
    <dsp:sp modelId="{D829B0F0-0A42-4517-A729-2D793CB2160A}">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742308-5880-4B77-ACDB-DFE2814FF19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0" i="0" kern="1200" dirty="0">
              <a:hlinkClick xmlns:r="http://schemas.openxmlformats.org/officeDocument/2006/relationships" r:id="rId4"/>
            </a:rPr>
            <a:t>Mendeley</a:t>
          </a:r>
          <a:endParaRPr lang="en-US" sz="5000" kern="1200" dirty="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6F09E-1963-4F1F-93C7-5077373100BF}" type="datetimeFigureOut">
              <a:rPr lang="en-GB" smtClean="0"/>
              <a:t>22/10/2023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FC1FB-F7FA-4F4F-8A3C-11287008A074}" type="slidenum">
              <a:rPr lang="en-GB" smtClean="0"/>
              <a:t>‹#›</a:t>
            </a:fld>
            <a:endParaRPr lang="en-GB"/>
          </a:p>
        </p:txBody>
      </p:sp>
    </p:spTree>
    <p:extLst>
      <p:ext uri="{BB962C8B-B14F-4D97-AF65-F5344CB8AC3E}">
        <p14:creationId xmlns:p14="http://schemas.microsoft.com/office/powerpoint/2010/main" val="193819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rxiv.org/abs/2310.1175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What is the branch of knowledge?</a:t>
            </a:r>
          </a:p>
          <a:p>
            <a:endParaRPr lang="en-GB" dirty="0"/>
          </a:p>
        </p:txBody>
      </p:sp>
      <p:sp>
        <p:nvSpPr>
          <p:cNvPr id="4" name="Slide Number Placeholder 3"/>
          <p:cNvSpPr>
            <a:spLocks noGrp="1"/>
          </p:cNvSpPr>
          <p:nvPr>
            <p:ph type="sldNum" sz="quarter" idx="5"/>
          </p:nvPr>
        </p:nvSpPr>
        <p:spPr/>
        <p:txBody>
          <a:bodyPr/>
          <a:lstStyle/>
          <a:p>
            <a:fld id="{526FC1FB-F7FA-4F4F-8A3C-11287008A074}" type="slidenum">
              <a:rPr lang="en-GB" smtClean="0"/>
              <a:t>2</a:t>
            </a:fld>
            <a:endParaRPr lang="en-GB"/>
          </a:p>
        </p:txBody>
      </p:sp>
    </p:spTree>
    <p:extLst>
      <p:ext uri="{BB962C8B-B14F-4D97-AF65-F5344CB8AC3E}">
        <p14:creationId xmlns:p14="http://schemas.microsoft.com/office/powerpoint/2010/main" val="250495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types of research problem </a:t>
            </a:r>
          </a:p>
          <a:p>
            <a:endParaRPr lang="en-GB" dirty="0"/>
          </a:p>
        </p:txBody>
      </p:sp>
      <p:sp>
        <p:nvSpPr>
          <p:cNvPr id="4" name="Slide Number Placeholder 3"/>
          <p:cNvSpPr>
            <a:spLocks noGrp="1"/>
          </p:cNvSpPr>
          <p:nvPr>
            <p:ph type="sldNum" sz="quarter" idx="5"/>
          </p:nvPr>
        </p:nvSpPr>
        <p:spPr/>
        <p:txBody>
          <a:bodyPr/>
          <a:lstStyle/>
          <a:p>
            <a:fld id="{526FC1FB-F7FA-4F4F-8A3C-11287008A074}" type="slidenum">
              <a:rPr lang="en-GB" smtClean="0"/>
              <a:t>6</a:t>
            </a:fld>
            <a:endParaRPr lang="en-GB"/>
          </a:p>
        </p:txBody>
      </p:sp>
    </p:spTree>
    <p:extLst>
      <p:ext uri="{BB962C8B-B14F-4D97-AF65-F5344CB8AC3E}">
        <p14:creationId xmlns:p14="http://schemas.microsoft.com/office/powerpoint/2010/main" val="124389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problem is easy to understand it does not mean to be naïve! </a:t>
            </a:r>
            <a:endParaRPr lang="en-GB" dirty="0"/>
          </a:p>
        </p:txBody>
      </p:sp>
      <p:sp>
        <p:nvSpPr>
          <p:cNvPr id="4" name="Slide Number Placeholder 3"/>
          <p:cNvSpPr>
            <a:spLocks noGrp="1"/>
          </p:cNvSpPr>
          <p:nvPr>
            <p:ph type="sldNum" sz="quarter" idx="5"/>
          </p:nvPr>
        </p:nvSpPr>
        <p:spPr/>
        <p:txBody>
          <a:bodyPr/>
          <a:lstStyle/>
          <a:p>
            <a:fld id="{526FC1FB-F7FA-4F4F-8A3C-11287008A074}" type="slidenum">
              <a:rPr lang="en-GB" smtClean="0"/>
              <a:t>7</a:t>
            </a:fld>
            <a:endParaRPr lang="en-GB"/>
          </a:p>
        </p:txBody>
      </p:sp>
    </p:spTree>
    <p:extLst>
      <p:ext uri="{BB962C8B-B14F-4D97-AF65-F5344CB8AC3E}">
        <p14:creationId xmlns:p14="http://schemas.microsoft.com/office/powerpoint/2010/main" val="424755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884444"/>
                </a:solidFill>
                <a:effectLst/>
                <a:latin typeface="Arial" panose="020B0604020202020204" pitchFamily="34" charset="0"/>
                <a:hlinkClick r:id="rId3"/>
              </a:rPr>
              <a:t>Bias in Emotion Recognition with ChatGPT</a:t>
            </a:r>
            <a:endParaRPr lang="en-GB" dirty="0"/>
          </a:p>
        </p:txBody>
      </p:sp>
      <p:sp>
        <p:nvSpPr>
          <p:cNvPr id="4" name="Slide Number Placeholder 3"/>
          <p:cNvSpPr>
            <a:spLocks noGrp="1"/>
          </p:cNvSpPr>
          <p:nvPr>
            <p:ph type="sldNum" sz="quarter" idx="5"/>
          </p:nvPr>
        </p:nvSpPr>
        <p:spPr/>
        <p:txBody>
          <a:bodyPr/>
          <a:lstStyle/>
          <a:p>
            <a:fld id="{526FC1FB-F7FA-4F4F-8A3C-11287008A074}" type="slidenum">
              <a:rPr lang="en-GB" smtClean="0"/>
              <a:t>16</a:t>
            </a:fld>
            <a:endParaRPr lang="en-GB"/>
          </a:p>
        </p:txBody>
      </p:sp>
    </p:spTree>
    <p:extLst>
      <p:ext uri="{BB962C8B-B14F-4D97-AF65-F5344CB8AC3E}">
        <p14:creationId xmlns:p14="http://schemas.microsoft.com/office/powerpoint/2010/main" val="55219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What is your topic of interest ? Nano-technology ? What is specifically in Nano-technology? What are the recent papers addresses nano-technology ? Which paper shall I read? Is it  research paper ? Review paper ? Report ? Abstract ? What journal shall I target ? Is it about the journal ? Or is it about the author ? </a:t>
            </a:r>
          </a:p>
          <a:p>
            <a:r>
              <a:rPr lang="en-US" sz="2000" dirty="0"/>
              <a:t>How to select the best journal ? How to read the selected article within the journal ? </a:t>
            </a:r>
          </a:p>
          <a:p>
            <a:endParaRPr lang="en-US" sz="2000" dirty="0"/>
          </a:p>
          <a:p>
            <a:endParaRPr lang="en-GB" sz="2000" dirty="0"/>
          </a:p>
        </p:txBody>
      </p:sp>
      <p:sp>
        <p:nvSpPr>
          <p:cNvPr id="4" name="Slide Number Placeholder 3"/>
          <p:cNvSpPr>
            <a:spLocks noGrp="1"/>
          </p:cNvSpPr>
          <p:nvPr>
            <p:ph type="sldNum" sz="quarter" idx="5"/>
          </p:nvPr>
        </p:nvSpPr>
        <p:spPr/>
        <p:txBody>
          <a:bodyPr/>
          <a:lstStyle/>
          <a:p>
            <a:fld id="{526FC1FB-F7FA-4F4F-8A3C-11287008A074}" type="slidenum">
              <a:rPr lang="en-GB" smtClean="0"/>
              <a:t>17</a:t>
            </a:fld>
            <a:endParaRPr lang="en-GB"/>
          </a:p>
        </p:txBody>
      </p:sp>
    </p:spTree>
    <p:extLst>
      <p:ext uri="{BB962C8B-B14F-4D97-AF65-F5344CB8AC3E}">
        <p14:creationId xmlns:p14="http://schemas.microsoft.com/office/powerpoint/2010/main" val="275317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FC1FB-F7FA-4F4F-8A3C-11287008A074}" type="slidenum">
              <a:rPr lang="en-GB" smtClean="0"/>
              <a:t>19</a:t>
            </a:fld>
            <a:endParaRPr lang="en-GB"/>
          </a:p>
        </p:txBody>
      </p:sp>
    </p:spTree>
    <p:extLst>
      <p:ext uri="{BB962C8B-B14F-4D97-AF65-F5344CB8AC3E}">
        <p14:creationId xmlns:p14="http://schemas.microsoft.com/office/powerpoint/2010/main" val="46113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FC1FB-F7FA-4F4F-8A3C-11287008A074}" type="slidenum">
              <a:rPr lang="en-GB" smtClean="0"/>
              <a:t>20</a:t>
            </a:fld>
            <a:endParaRPr lang="en-GB"/>
          </a:p>
        </p:txBody>
      </p:sp>
    </p:spTree>
    <p:extLst>
      <p:ext uri="{BB962C8B-B14F-4D97-AF65-F5344CB8AC3E}">
        <p14:creationId xmlns:p14="http://schemas.microsoft.com/office/powerpoint/2010/main" val="101146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gap can’t be identified using AI, because it is a critical thing to be explored !!</a:t>
            </a:r>
            <a:endParaRPr lang="en-GB" dirty="0"/>
          </a:p>
        </p:txBody>
      </p:sp>
      <p:sp>
        <p:nvSpPr>
          <p:cNvPr id="4" name="Slide Number Placeholder 3"/>
          <p:cNvSpPr>
            <a:spLocks noGrp="1"/>
          </p:cNvSpPr>
          <p:nvPr>
            <p:ph type="sldNum" sz="quarter" idx="5"/>
          </p:nvPr>
        </p:nvSpPr>
        <p:spPr/>
        <p:txBody>
          <a:bodyPr/>
          <a:lstStyle/>
          <a:p>
            <a:fld id="{526FC1FB-F7FA-4F4F-8A3C-11287008A074}" type="slidenum">
              <a:rPr lang="en-GB" smtClean="0"/>
              <a:t>30</a:t>
            </a:fld>
            <a:endParaRPr lang="en-GB"/>
          </a:p>
        </p:txBody>
      </p:sp>
    </p:spTree>
    <p:extLst>
      <p:ext uri="{BB962C8B-B14F-4D97-AF65-F5344CB8AC3E}">
        <p14:creationId xmlns:p14="http://schemas.microsoft.com/office/powerpoint/2010/main" val="333663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FC1FB-F7FA-4F4F-8A3C-11287008A074}" type="slidenum">
              <a:rPr lang="en-GB" smtClean="0"/>
              <a:t>34</a:t>
            </a:fld>
            <a:endParaRPr lang="en-GB"/>
          </a:p>
        </p:txBody>
      </p:sp>
    </p:spTree>
    <p:extLst>
      <p:ext uri="{BB962C8B-B14F-4D97-AF65-F5344CB8AC3E}">
        <p14:creationId xmlns:p14="http://schemas.microsoft.com/office/powerpoint/2010/main" val="177985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B7CB-6B47-C4D2-EC34-B054D3907D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BA341D-83CD-45A9-9568-57F7B8A64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A8588B-04CB-B848-1542-032A1659D959}"/>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5" name="Footer Placeholder 4">
            <a:extLst>
              <a:ext uri="{FF2B5EF4-FFF2-40B4-BE49-F238E27FC236}">
                <a16:creationId xmlns:a16="http://schemas.microsoft.com/office/drawing/2014/main" id="{7432D118-8F10-B26A-5B2B-13431CBAC5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87DB81-07C8-EB26-0A59-58DAE00D89E2}"/>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258829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50DE-12D0-9739-15EE-02933B2659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517282-9606-4468-14BE-DF19F25EB8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4430E1-7F8F-625A-EE76-2A6237B457B2}"/>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5" name="Footer Placeholder 4">
            <a:extLst>
              <a:ext uri="{FF2B5EF4-FFF2-40B4-BE49-F238E27FC236}">
                <a16:creationId xmlns:a16="http://schemas.microsoft.com/office/drawing/2014/main" id="{1BB6BED9-F963-BDC9-ED5C-10488859E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29B21F-FE32-F2E5-FCF7-F985B5844909}"/>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372043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027487-A579-8C8C-F770-75335D32A3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991E08-A359-7162-CC93-1C305B040E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C48226-A177-D566-C92C-372E83CE1D73}"/>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5" name="Footer Placeholder 4">
            <a:extLst>
              <a:ext uri="{FF2B5EF4-FFF2-40B4-BE49-F238E27FC236}">
                <a16:creationId xmlns:a16="http://schemas.microsoft.com/office/drawing/2014/main" id="{21F82148-0FA0-8B59-29C3-AA75F8921F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CFC35-D317-D732-A43C-C91024E19F86}"/>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37268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5D3D-7712-4855-A44A-07526758ED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C6B8FF-1189-B3A8-43C1-3DAD2FE6F2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7D701F-E022-B804-5AE6-4B274C517913}"/>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5" name="Footer Placeholder 4">
            <a:extLst>
              <a:ext uri="{FF2B5EF4-FFF2-40B4-BE49-F238E27FC236}">
                <a16:creationId xmlns:a16="http://schemas.microsoft.com/office/drawing/2014/main" id="{5B1524CB-2F7F-4879-5E78-A43CE1494D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A8AA74-2BB6-B399-C52A-CAEA984044EF}"/>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13699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62D4-8E73-DDAA-B5CF-682275F5C5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BE0DAD-4D48-9586-F1F1-F16EE0B298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B1FC74-FEA9-3DB6-15BD-BD819914BEEE}"/>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5" name="Footer Placeholder 4">
            <a:extLst>
              <a:ext uri="{FF2B5EF4-FFF2-40B4-BE49-F238E27FC236}">
                <a16:creationId xmlns:a16="http://schemas.microsoft.com/office/drawing/2014/main" id="{795E1A69-DB48-DF1A-6E0F-3DD2CCD42D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CD226-7ACF-4DAC-9C07-C1641B8B4BDE}"/>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30270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56FD-44EA-FFE7-40CB-656EBBD639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10800A-C7DC-4CE6-A41F-16407A0BF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587A1D-C714-3BF4-2112-736F3CFBE8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CC9C3A-5C74-4785-DB90-5AADD4367863}"/>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6" name="Footer Placeholder 5">
            <a:extLst>
              <a:ext uri="{FF2B5EF4-FFF2-40B4-BE49-F238E27FC236}">
                <a16:creationId xmlns:a16="http://schemas.microsoft.com/office/drawing/2014/main" id="{9B421E4A-728C-4D66-2D5C-9F4F323FF3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C45EB-4000-278F-9D43-D48444F29353}"/>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112543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5D6D-09CE-D2B6-8F7C-11D03FBBB5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A5F34A-E1AA-8B7B-8577-0C8F1C95F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C5281-39C1-B021-0733-741BABE4B8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2E5411-2FC9-D390-A25F-54458B10F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3DD39-6C28-D730-5E51-77664611BF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165E86-B4D9-58CD-E1C8-547143C8EF39}"/>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8" name="Footer Placeholder 7">
            <a:extLst>
              <a:ext uri="{FF2B5EF4-FFF2-40B4-BE49-F238E27FC236}">
                <a16:creationId xmlns:a16="http://schemas.microsoft.com/office/drawing/2014/main" id="{05122720-0B10-FF27-7DB3-6E423198C3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9EE763-44AC-9A0E-4879-CF277434C66A}"/>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86436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B108-76E7-2000-47C6-6E39A1097D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FD219B-CFAD-4740-8FBB-2CD3F0387306}"/>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4" name="Footer Placeholder 3">
            <a:extLst>
              <a:ext uri="{FF2B5EF4-FFF2-40B4-BE49-F238E27FC236}">
                <a16:creationId xmlns:a16="http://schemas.microsoft.com/office/drawing/2014/main" id="{6D7904C6-1231-B3F3-35EF-C7B281C9A1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0A6602-95FC-12BD-9C34-E924C4D3E110}"/>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404977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58703-0E1E-0F19-EE68-AC41CC9C91F6}"/>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3" name="Footer Placeholder 2">
            <a:extLst>
              <a:ext uri="{FF2B5EF4-FFF2-40B4-BE49-F238E27FC236}">
                <a16:creationId xmlns:a16="http://schemas.microsoft.com/office/drawing/2014/main" id="{AF7A41AC-F777-71CB-7C3E-F3F98D2FBF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29CDFD-7077-F0A4-748C-758AFCC8B6CB}"/>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40180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16A6-8F58-58A8-F852-0F4B17A45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927582-27FE-3C67-62C3-291416E08E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FE6954-BBB1-4542-9571-1B9C32061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1F6D17-7458-1A21-F989-F07260C971EB}"/>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6" name="Footer Placeholder 5">
            <a:extLst>
              <a:ext uri="{FF2B5EF4-FFF2-40B4-BE49-F238E27FC236}">
                <a16:creationId xmlns:a16="http://schemas.microsoft.com/office/drawing/2014/main" id="{045B0A65-AA7F-5E5A-6EFF-77C914F8A2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D797E6-F5BE-51E2-0B25-6AB12C0B60A4}"/>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102211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465F-9E51-581B-BD70-A411E0559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52B3FB-A392-DBBB-3B37-A1D5544DA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EAEF76-0FF5-EFC8-C7F3-5A17CC182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3A776-31F3-D68E-0654-AA51E307C6FC}"/>
              </a:ext>
            </a:extLst>
          </p:cNvPr>
          <p:cNvSpPr>
            <a:spLocks noGrp="1"/>
          </p:cNvSpPr>
          <p:nvPr>
            <p:ph type="dt" sz="half" idx="10"/>
          </p:nvPr>
        </p:nvSpPr>
        <p:spPr/>
        <p:txBody>
          <a:bodyPr/>
          <a:lstStyle/>
          <a:p>
            <a:fld id="{915F72CA-48F9-4002-8EBB-595EEBAA3F81}" type="datetimeFigureOut">
              <a:rPr lang="en-GB" smtClean="0"/>
              <a:t>22/10/2023</a:t>
            </a:fld>
            <a:endParaRPr lang="en-GB"/>
          </a:p>
        </p:txBody>
      </p:sp>
      <p:sp>
        <p:nvSpPr>
          <p:cNvPr id="6" name="Footer Placeholder 5">
            <a:extLst>
              <a:ext uri="{FF2B5EF4-FFF2-40B4-BE49-F238E27FC236}">
                <a16:creationId xmlns:a16="http://schemas.microsoft.com/office/drawing/2014/main" id="{32998F4F-07DD-F31C-C941-B42704FFE5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8278A0-9C22-4E69-5459-8295FCF95C90}"/>
              </a:ext>
            </a:extLst>
          </p:cNvPr>
          <p:cNvSpPr>
            <a:spLocks noGrp="1"/>
          </p:cNvSpPr>
          <p:nvPr>
            <p:ph type="sldNum" sz="quarter" idx="12"/>
          </p:nvPr>
        </p:nvSpPr>
        <p:spPr/>
        <p:txBody>
          <a:bodyPr/>
          <a:lstStyle/>
          <a:p>
            <a:fld id="{A0F9B79C-F2FB-4CA7-B242-2221D1EE92ED}" type="slidenum">
              <a:rPr lang="en-GB" smtClean="0"/>
              <a:t>‹#›</a:t>
            </a:fld>
            <a:endParaRPr lang="en-GB"/>
          </a:p>
        </p:txBody>
      </p:sp>
    </p:spTree>
    <p:extLst>
      <p:ext uri="{BB962C8B-B14F-4D97-AF65-F5344CB8AC3E}">
        <p14:creationId xmlns:p14="http://schemas.microsoft.com/office/powerpoint/2010/main" val="258242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996F1-3EAB-B2E6-7704-84698A4ABA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5C6424-F1B0-31FC-E477-63E201710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CAE669-E485-06E0-306A-2C139EFCC8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F72CA-48F9-4002-8EBB-595EEBAA3F81}" type="datetimeFigureOut">
              <a:rPr lang="en-GB" smtClean="0"/>
              <a:t>22/10/2023</a:t>
            </a:fld>
            <a:endParaRPr lang="en-GB"/>
          </a:p>
        </p:txBody>
      </p:sp>
      <p:sp>
        <p:nvSpPr>
          <p:cNvPr id="5" name="Footer Placeholder 4">
            <a:extLst>
              <a:ext uri="{FF2B5EF4-FFF2-40B4-BE49-F238E27FC236}">
                <a16:creationId xmlns:a16="http://schemas.microsoft.com/office/drawing/2014/main" id="{F3242066-A655-0E88-351A-3FD4FB903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0C380D-E176-FD43-DFEE-45BF6710E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9B79C-F2FB-4CA7-B242-2221D1EE92ED}" type="slidenum">
              <a:rPr lang="en-GB" smtClean="0"/>
              <a:t>‹#›</a:t>
            </a:fld>
            <a:endParaRPr lang="en-GB"/>
          </a:p>
        </p:txBody>
      </p:sp>
    </p:spTree>
    <p:extLst>
      <p:ext uri="{BB962C8B-B14F-4D97-AF65-F5344CB8AC3E}">
        <p14:creationId xmlns:p14="http://schemas.microsoft.com/office/powerpoint/2010/main" val="318909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cholar.google.com/citations?hl=en&amp;user=g7Lh6X0AAAAJ"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ard.google.com/chat" TargetMode="External"/><Relationship Id="rId2" Type="http://schemas.openxmlformats.org/officeDocument/2006/relationships/hyperlink" Target="https://chat.openai.com/" TargetMode="External"/><Relationship Id="rId1" Type="http://schemas.openxmlformats.org/officeDocument/2006/relationships/slideLayout" Target="../slideLayouts/slideLayout2.xml"/><Relationship Id="rId5" Type="http://schemas.openxmlformats.org/officeDocument/2006/relationships/hyperlink" Target="https://poe.com/" TargetMode="External"/><Relationship Id="rId4" Type="http://schemas.openxmlformats.org/officeDocument/2006/relationships/hyperlink" Target="https://www.bing.com/search?q=Bing+AI&amp;showconv=1&amp;FORM=hpcod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xiv-sanity-lit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nnectedpaper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emanticscholar.org/me/re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read.enago.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licit.com/?workflow=table-of-paper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ypeset.io/library/untitled-collection-22houvhu/a-survey-of-large-language-models-pdf-vw12caam"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colary.com/tools/rax"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omar.m@comed.uobaghdad.edu.i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50C00FC-2F01-CD78-3DEE-5DCA70E884BD}"/>
              </a:ext>
            </a:extLst>
          </p:cNvPr>
          <p:cNvSpPr>
            <a:spLocks noGrp="1"/>
          </p:cNvSpPr>
          <p:nvPr>
            <p:ph type="ctrTitle"/>
          </p:nvPr>
        </p:nvSpPr>
        <p:spPr>
          <a:xfrm>
            <a:off x="753925" y="1321056"/>
            <a:ext cx="10684151" cy="1991979"/>
          </a:xfrm>
        </p:spPr>
        <p:txBody>
          <a:bodyPr anchor="b">
            <a:normAutofit/>
          </a:bodyPr>
          <a:lstStyle/>
          <a:p>
            <a:r>
              <a:rPr lang="en-US" sz="5200" b="0" i="0" dirty="0">
                <a:solidFill>
                  <a:schemeClr val="tx2"/>
                </a:solidFill>
                <a:effectLst/>
                <a:latin typeface="Söhne"/>
              </a:rPr>
              <a:t>AI Tools for Advancing Academic Research</a:t>
            </a:r>
            <a:endParaRPr lang="en-GB" sz="5200" dirty="0">
              <a:solidFill>
                <a:schemeClr val="tx2"/>
              </a:solidFill>
            </a:endParaRPr>
          </a:p>
        </p:txBody>
      </p:sp>
      <p:sp>
        <p:nvSpPr>
          <p:cNvPr id="3" name="Subtitle 2">
            <a:extLst>
              <a:ext uri="{FF2B5EF4-FFF2-40B4-BE49-F238E27FC236}">
                <a16:creationId xmlns:a16="http://schemas.microsoft.com/office/drawing/2014/main" id="{6B38BDEF-48FB-2520-F518-06A6A7AB791C}"/>
              </a:ext>
            </a:extLst>
          </p:cNvPr>
          <p:cNvSpPr>
            <a:spLocks noGrp="1"/>
          </p:cNvSpPr>
          <p:nvPr>
            <p:ph type="subTitle" idx="1"/>
          </p:nvPr>
        </p:nvSpPr>
        <p:spPr>
          <a:xfrm>
            <a:off x="1361395" y="3525490"/>
            <a:ext cx="9469211" cy="2181974"/>
          </a:xfrm>
        </p:spPr>
        <p:txBody>
          <a:bodyPr anchor="t">
            <a:normAutofit/>
          </a:bodyPr>
          <a:lstStyle/>
          <a:p>
            <a:r>
              <a:rPr lang="en-US" b="0" i="0" dirty="0">
                <a:solidFill>
                  <a:schemeClr val="tx2"/>
                </a:solidFill>
                <a:effectLst/>
                <a:latin typeface="Söhne"/>
              </a:rPr>
              <a:t>Subtitle: Strategies for Finding Recent Topics, Literature Review, and Identifying Research Gaps.</a:t>
            </a:r>
          </a:p>
          <a:p>
            <a:r>
              <a:rPr lang="en-US" dirty="0">
                <a:solidFill>
                  <a:schemeClr val="tx2"/>
                </a:solidFill>
                <a:latin typeface="Söhne"/>
              </a:rPr>
              <a:t>By </a:t>
            </a:r>
          </a:p>
          <a:p>
            <a:r>
              <a:rPr lang="en-US" b="0" i="0" dirty="0">
                <a:solidFill>
                  <a:schemeClr val="tx2"/>
                </a:solidFill>
                <a:effectLst/>
                <a:latin typeface="Söhne"/>
              </a:rPr>
              <a:t>Dr. Omar Al-Janabi </a:t>
            </a:r>
          </a:p>
          <a:p>
            <a:r>
              <a:rPr lang="en-US" dirty="0">
                <a:solidFill>
                  <a:schemeClr val="tx2"/>
                </a:solidFill>
                <a:latin typeface="Söhne"/>
              </a:rPr>
              <a:t>Dr. </a:t>
            </a:r>
            <a:r>
              <a:rPr lang="en-GB" dirty="0">
                <a:hlinkClick r:id="rId2"/>
              </a:rPr>
              <a:t>Taghreed Al-</a:t>
            </a:r>
            <a:r>
              <a:rPr lang="en-GB" dirty="0" err="1">
                <a:hlinkClick r:id="rId2"/>
              </a:rPr>
              <a:t>sudani</a:t>
            </a:r>
            <a:endParaRPr lang="en-GB" dirty="0"/>
          </a:p>
          <a:p>
            <a:endParaRPr lang="en-US" b="0" i="0" dirty="0">
              <a:solidFill>
                <a:schemeClr val="tx2"/>
              </a:solidFill>
              <a:effectLst/>
              <a:latin typeface="Söhne"/>
            </a:endParaRPr>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922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iterate type="wd">
                                    <p:tmPct val="15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olo journey">
            <a:extLst>
              <a:ext uri="{FF2B5EF4-FFF2-40B4-BE49-F238E27FC236}">
                <a16:creationId xmlns:a16="http://schemas.microsoft.com/office/drawing/2014/main" id="{2F2DE4B1-9FB7-304C-D0EE-D49133DD4D6E}"/>
              </a:ext>
            </a:extLst>
          </p:cNvPr>
          <p:cNvPicPr>
            <a:picLocks noChangeAspect="1"/>
          </p:cNvPicPr>
          <p:nvPr/>
        </p:nvPicPr>
        <p:blipFill rotWithShape="1">
          <a:blip r:embed="rId2"/>
          <a:srcRect t="14293" b="10707"/>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13B033-FC7E-415C-4202-EFEDDB28F32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i="0">
                <a:solidFill>
                  <a:srgbClr val="FFFFFF"/>
                </a:solidFill>
                <a:effectLst/>
              </a:rPr>
              <a:t>AI for Discovering Recent Topics</a:t>
            </a:r>
            <a:endParaRPr lang="en-US" sz="5200">
              <a:solidFill>
                <a:srgbClr val="FFFFFF"/>
              </a:solidFill>
            </a:endParaRPr>
          </a:p>
        </p:txBody>
      </p:sp>
    </p:spTree>
    <p:extLst>
      <p:ext uri="{BB962C8B-B14F-4D97-AF65-F5344CB8AC3E}">
        <p14:creationId xmlns:p14="http://schemas.microsoft.com/office/powerpoint/2010/main" val="260872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4848-6264-C3F0-C9D7-1E9341C75932}"/>
              </a:ext>
            </a:extLst>
          </p:cNvPr>
          <p:cNvSpPr>
            <a:spLocks noGrp="1"/>
          </p:cNvSpPr>
          <p:nvPr>
            <p:ph type="title"/>
          </p:nvPr>
        </p:nvSpPr>
        <p:spPr/>
        <p:txBody>
          <a:bodyPr>
            <a:normAutofit/>
          </a:bodyPr>
          <a:lstStyle/>
          <a:p>
            <a:r>
              <a:rPr lang="en-US" b="0" i="0" dirty="0">
                <a:solidFill>
                  <a:srgbClr val="374151"/>
                </a:solidFill>
                <a:effectLst/>
                <a:latin typeface="Söhne"/>
              </a:rPr>
              <a:t>Introduction to AI-powered topic discovery</a:t>
            </a:r>
            <a:br>
              <a:rPr lang="en-US" b="0" i="0" dirty="0">
                <a:solidFill>
                  <a:srgbClr val="374151"/>
                </a:solidFill>
                <a:effectLst/>
                <a:latin typeface="Söhne"/>
              </a:rPr>
            </a:br>
            <a:endParaRPr lang="en-GB" dirty="0"/>
          </a:p>
        </p:txBody>
      </p:sp>
      <p:sp>
        <p:nvSpPr>
          <p:cNvPr id="3" name="Content Placeholder 2">
            <a:extLst>
              <a:ext uri="{FF2B5EF4-FFF2-40B4-BE49-F238E27FC236}">
                <a16:creationId xmlns:a16="http://schemas.microsoft.com/office/drawing/2014/main" id="{6E9710BA-D66B-3E45-B783-660D6BFF817E}"/>
              </a:ext>
            </a:extLst>
          </p:cNvPr>
          <p:cNvSpPr>
            <a:spLocks noGrp="1"/>
          </p:cNvSpPr>
          <p:nvPr>
            <p:ph idx="1"/>
          </p:nvPr>
        </p:nvSpPr>
        <p:spPr/>
        <p:txBody>
          <a:bodyPr/>
          <a:lstStyle/>
          <a:p>
            <a:r>
              <a:rPr lang="en-US" sz="4000" b="0" i="0" dirty="0">
                <a:solidFill>
                  <a:srgbClr val="374151"/>
                </a:solidFill>
                <a:effectLst/>
                <a:latin typeface="Söhne"/>
              </a:rPr>
              <a:t>General AI tools:</a:t>
            </a:r>
          </a:p>
          <a:p>
            <a:pPr lvl="1"/>
            <a:r>
              <a:rPr lang="en-US" sz="3600" b="0" i="0" dirty="0">
                <a:solidFill>
                  <a:srgbClr val="374151"/>
                </a:solidFill>
                <a:effectLst/>
                <a:latin typeface="Söhne"/>
                <a:hlinkClick r:id="rId2"/>
              </a:rPr>
              <a:t>ChatGPT</a:t>
            </a:r>
            <a:endParaRPr lang="en-US" sz="3600" b="0" i="0" dirty="0">
              <a:solidFill>
                <a:srgbClr val="374151"/>
              </a:solidFill>
              <a:effectLst/>
              <a:latin typeface="Söhne"/>
            </a:endParaRPr>
          </a:p>
          <a:p>
            <a:pPr lvl="1"/>
            <a:r>
              <a:rPr lang="en-US" sz="3600" dirty="0">
                <a:solidFill>
                  <a:srgbClr val="374151"/>
                </a:solidFill>
                <a:latin typeface="Söhne"/>
                <a:hlinkClick r:id="rId3"/>
              </a:rPr>
              <a:t>Bard</a:t>
            </a:r>
            <a:endParaRPr lang="en-US" sz="3600" dirty="0">
              <a:solidFill>
                <a:srgbClr val="374151"/>
              </a:solidFill>
              <a:latin typeface="Söhne"/>
            </a:endParaRPr>
          </a:p>
          <a:p>
            <a:pPr lvl="1"/>
            <a:r>
              <a:rPr lang="en-US" sz="3600" b="0" i="0" dirty="0">
                <a:solidFill>
                  <a:srgbClr val="374151"/>
                </a:solidFill>
                <a:effectLst/>
                <a:latin typeface="Söhne"/>
                <a:hlinkClick r:id="rId4"/>
              </a:rPr>
              <a:t>Microsoft Bing</a:t>
            </a:r>
            <a:r>
              <a:rPr lang="en-US" sz="3600" b="0" i="0" dirty="0">
                <a:solidFill>
                  <a:srgbClr val="374151"/>
                </a:solidFill>
                <a:effectLst/>
                <a:latin typeface="Söhne"/>
              </a:rPr>
              <a:t> (Edge)</a:t>
            </a:r>
          </a:p>
          <a:p>
            <a:pPr lvl="1"/>
            <a:r>
              <a:rPr lang="en-US" sz="3600" dirty="0">
                <a:solidFill>
                  <a:srgbClr val="374151"/>
                </a:solidFill>
                <a:latin typeface="Söhne"/>
                <a:hlinkClick r:id="rId5"/>
              </a:rPr>
              <a:t>Poe</a:t>
            </a:r>
            <a:endParaRPr lang="en-US" sz="3600" dirty="0">
              <a:solidFill>
                <a:srgbClr val="374151"/>
              </a:solidFill>
              <a:latin typeface="Söhne"/>
            </a:endParaRPr>
          </a:p>
          <a:p>
            <a:pPr marL="0" indent="0">
              <a:buNone/>
            </a:pPr>
            <a:endParaRPr lang="en-US" b="0" i="0" dirty="0">
              <a:solidFill>
                <a:srgbClr val="374151"/>
              </a:solidFill>
              <a:effectLst/>
              <a:latin typeface="Söhne"/>
            </a:endParaRPr>
          </a:p>
        </p:txBody>
      </p:sp>
    </p:spTree>
    <p:extLst>
      <p:ext uri="{BB962C8B-B14F-4D97-AF65-F5344CB8AC3E}">
        <p14:creationId xmlns:p14="http://schemas.microsoft.com/office/powerpoint/2010/main" val="361603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6E686B1-CEE9-9497-5BAB-EA88B8A7267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dirty="0">
                <a:solidFill>
                  <a:srgbClr val="FFFFFF"/>
                </a:solidFill>
              </a:rPr>
              <a:t>ChatGPT</a:t>
            </a:r>
            <a:br>
              <a:rPr lang="en-US" sz="4000" dirty="0">
                <a:solidFill>
                  <a:srgbClr val="FFFFFF"/>
                </a:solidFill>
              </a:rPr>
            </a:br>
            <a:endParaRPr lang="en-US" sz="40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7A4F3D86-EBEC-366E-FA21-9150961CB528}"/>
              </a:ext>
            </a:extLst>
          </p:cNvPr>
          <p:cNvPicPr>
            <a:picLocks noGrp="1" noChangeAspect="1"/>
          </p:cNvPicPr>
          <p:nvPr>
            <p:ph idx="1"/>
          </p:nvPr>
        </p:nvPicPr>
        <p:blipFill>
          <a:blip r:embed="rId2"/>
          <a:stretch>
            <a:fillRect/>
          </a:stretch>
        </p:blipFill>
        <p:spPr>
          <a:xfrm>
            <a:off x="4860585" y="467208"/>
            <a:ext cx="6509433" cy="5923584"/>
          </a:xfrm>
          <a:prstGeom prst="rect">
            <a:avLst/>
          </a:prstGeom>
        </p:spPr>
      </p:pic>
    </p:spTree>
    <p:extLst>
      <p:ext uri="{BB962C8B-B14F-4D97-AF65-F5344CB8AC3E}">
        <p14:creationId xmlns:p14="http://schemas.microsoft.com/office/powerpoint/2010/main" val="242509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516C3F99-0DBA-45DD-0E07-0FA1295C2696}"/>
              </a:ext>
            </a:extLst>
          </p:cNvPr>
          <p:cNvPicPr>
            <a:picLocks noGrp="1" noChangeAspect="1"/>
          </p:cNvPicPr>
          <p:nvPr>
            <p:ph idx="1"/>
          </p:nvPr>
        </p:nvPicPr>
        <p:blipFill>
          <a:blip r:embed="rId2"/>
          <a:stretch>
            <a:fillRect/>
          </a:stretch>
        </p:blipFill>
        <p:spPr>
          <a:xfrm>
            <a:off x="643467" y="1588770"/>
            <a:ext cx="10905066" cy="3680458"/>
          </a:xfrm>
          <a:prstGeom prst="rect">
            <a:avLst/>
          </a:prstGeom>
        </p:spPr>
      </p:pic>
    </p:spTree>
    <p:extLst>
      <p:ext uri="{BB962C8B-B14F-4D97-AF65-F5344CB8AC3E}">
        <p14:creationId xmlns:p14="http://schemas.microsoft.com/office/powerpoint/2010/main" val="62516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C7371F-73E6-0CBB-6916-1918689B04F0}"/>
              </a:ext>
            </a:extLst>
          </p:cNvPr>
          <p:cNvPicPr>
            <a:picLocks noGrp="1" noChangeAspect="1"/>
          </p:cNvPicPr>
          <p:nvPr>
            <p:ph idx="1"/>
          </p:nvPr>
        </p:nvPicPr>
        <p:blipFill>
          <a:blip r:embed="rId2"/>
          <a:stretch>
            <a:fillRect/>
          </a:stretch>
        </p:blipFill>
        <p:spPr>
          <a:xfrm>
            <a:off x="2558815" y="643466"/>
            <a:ext cx="7074370" cy="5571067"/>
          </a:xfrm>
          <a:prstGeom prst="rect">
            <a:avLst/>
          </a:prstGeom>
        </p:spPr>
      </p:pic>
    </p:spTree>
    <p:extLst>
      <p:ext uri="{BB962C8B-B14F-4D97-AF65-F5344CB8AC3E}">
        <p14:creationId xmlns:p14="http://schemas.microsoft.com/office/powerpoint/2010/main" val="70231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4EB300B-C9AF-9633-F669-9CE6EC1FB33C}"/>
              </a:ext>
            </a:extLst>
          </p:cNvPr>
          <p:cNvPicPr>
            <a:picLocks noGrp="1" noChangeAspect="1"/>
          </p:cNvPicPr>
          <p:nvPr>
            <p:ph idx="1"/>
          </p:nvPr>
        </p:nvPicPr>
        <p:blipFill>
          <a:blip r:embed="rId2"/>
          <a:stretch>
            <a:fillRect/>
          </a:stretch>
        </p:blipFill>
        <p:spPr>
          <a:xfrm>
            <a:off x="1789043" y="457200"/>
            <a:ext cx="8613913" cy="5943600"/>
          </a:xfrm>
          <a:prstGeom prst="rect">
            <a:avLst/>
          </a:prstGeom>
        </p:spPr>
      </p:pic>
    </p:spTree>
    <p:extLst>
      <p:ext uri="{BB962C8B-B14F-4D97-AF65-F5344CB8AC3E}">
        <p14:creationId xmlns:p14="http://schemas.microsoft.com/office/powerpoint/2010/main" val="165678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Rectangle 2075">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DF8E8-B6AC-6A0D-AA70-1DAED535AAEA}"/>
              </a:ext>
            </a:extLst>
          </p:cNvPr>
          <p:cNvSpPr>
            <a:spLocks noGrp="1"/>
          </p:cNvSpPr>
          <p:nvPr>
            <p:ph type="title"/>
          </p:nvPr>
        </p:nvSpPr>
        <p:spPr>
          <a:xfrm>
            <a:off x="804672" y="5434228"/>
            <a:ext cx="10640754" cy="775845"/>
          </a:xfrm>
        </p:spPr>
        <p:txBody>
          <a:bodyPr vert="horz" lIns="91440" tIns="45720" rIns="91440" bIns="45720" rtlCol="0" anchor="ctr">
            <a:normAutofit/>
          </a:bodyPr>
          <a:lstStyle/>
          <a:p>
            <a:r>
              <a:rPr lang="en-US" sz="4000" b="0" i="0" kern="1200" dirty="0">
                <a:solidFill>
                  <a:schemeClr val="tx2"/>
                </a:solidFill>
                <a:effectLst/>
                <a:latin typeface="+mj-lt"/>
                <a:ea typeface="+mj-ea"/>
                <a:cs typeface="+mj-cs"/>
              </a:rPr>
              <a:t>Example Tool - "</a:t>
            </a:r>
            <a:r>
              <a:rPr lang="en-US" sz="4000" b="0" i="0" kern="1200">
                <a:solidFill>
                  <a:schemeClr val="tx2"/>
                </a:solidFill>
                <a:effectLst/>
                <a:latin typeface="+mj-lt"/>
                <a:ea typeface="+mj-ea"/>
                <a:cs typeface="+mj-cs"/>
                <a:hlinkClick r:id="rId3"/>
              </a:rPr>
              <a:t>ArXiv</a:t>
            </a:r>
            <a:r>
              <a:rPr lang="en-US" sz="4000" b="0" i="0" kern="1200" dirty="0">
                <a:solidFill>
                  <a:schemeClr val="tx2"/>
                </a:solidFill>
                <a:effectLst/>
                <a:latin typeface="+mj-lt"/>
                <a:ea typeface="+mj-ea"/>
                <a:cs typeface="+mj-cs"/>
                <a:hlinkClick r:id="rId3"/>
              </a:rPr>
              <a:t> Sanity Preserver</a:t>
            </a:r>
            <a:r>
              <a:rPr lang="en-US" sz="4000" b="0" i="0" kern="1200" dirty="0">
                <a:solidFill>
                  <a:schemeClr val="tx2"/>
                </a:solidFill>
                <a:effectLst/>
                <a:latin typeface="+mj-lt"/>
                <a:ea typeface="+mj-ea"/>
                <a:cs typeface="+mj-cs"/>
              </a:rPr>
              <a:t>”.</a:t>
            </a:r>
            <a:endParaRPr lang="en-US" sz="4000" kern="120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E301D891-198A-A7B4-0775-1BEF4D90FC09}"/>
              </a:ext>
            </a:extLst>
          </p:cNvPr>
          <p:cNvSpPr>
            <a:spLocks noGrp="1"/>
          </p:cNvSpPr>
          <p:nvPr>
            <p:ph idx="1"/>
          </p:nvPr>
        </p:nvSpPr>
        <p:spPr>
          <a:xfrm>
            <a:off x="804672" y="4980231"/>
            <a:ext cx="9163757" cy="450447"/>
          </a:xfrm>
        </p:spPr>
        <p:txBody>
          <a:bodyPr vert="horz" lIns="91440" tIns="45720" rIns="91440" bIns="45720" rtlCol="0" anchor="ctr">
            <a:normAutofit/>
          </a:bodyPr>
          <a:lstStyle/>
          <a:p>
            <a:pPr marL="0" indent="0">
              <a:buNone/>
            </a:pPr>
            <a:r>
              <a:rPr lang="en-US" sz="2000" b="0" i="0" kern="1200">
                <a:solidFill>
                  <a:schemeClr val="tx2"/>
                </a:solidFill>
                <a:effectLst/>
                <a:latin typeface="+mn-lt"/>
                <a:ea typeface="+mn-ea"/>
                <a:cs typeface="+mn-cs"/>
              </a:rPr>
              <a:t>How it filters and recommends the most recent and relevant papers.</a:t>
            </a:r>
            <a:endParaRPr lang="en-US" sz="2000" kern="1200">
              <a:solidFill>
                <a:schemeClr val="tx2"/>
              </a:solidFill>
              <a:latin typeface="+mn-lt"/>
              <a:ea typeface="+mn-ea"/>
              <a:cs typeface="+mn-cs"/>
            </a:endParaRPr>
          </a:p>
        </p:txBody>
      </p:sp>
      <p:grpSp>
        <p:nvGrpSpPr>
          <p:cNvPr id="2078" name="Group 2077">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2079" name="Freeform: Shape 2078">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Freeform: Shape 2079">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Freeform: Shape 2080">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82" name="Freeform: Shape 2081">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descr="Uploaded image">
            <a:extLst>
              <a:ext uri="{FF2B5EF4-FFF2-40B4-BE49-F238E27FC236}">
                <a16:creationId xmlns:a16="http://schemas.microsoft.com/office/drawing/2014/main" id="{1BB7086C-9620-66CF-5B55-1F7597D692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8048" y="1147240"/>
            <a:ext cx="10555905" cy="2181252"/>
          </a:xfrm>
          <a:prstGeom prst="rect">
            <a:avLst/>
          </a:prstGeom>
          <a:noFill/>
          <a:extLst>
            <a:ext uri="{909E8E84-426E-40DD-AFC4-6F175D3DCCD1}">
              <a14:hiddenFill xmlns:a14="http://schemas.microsoft.com/office/drawing/2010/main">
                <a:solidFill>
                  <a:srgbClr val="FFFFFF"/>
                </a:solidFill>
              </a14:hiddenFill>
            </a:ext>
          </a:extLst>
        </p:spPr>
      </p:pic>
      <p:grpSp>
        <p:nvGrpSpPr>
          <p:cNvPr id="2084" name="Group 2083">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2085" name="Freeform: Shape 2084">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Freeform: Shape 2085">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7" name="Freeform: Shape 2086">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8" name="Freeform: Shape 2087">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277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7F82-55B6-4EF7-C66C-D8F3AE6B4FF0}"/>
              </a:ext>
            </a:extLst>
          </p:cNvPr>
          <p:cNvSpPr>
            <a:spLocks noGrp="1"/>
          </p:cNvSpPr>
          <p:nvPr>
            <p:ph type="title"/>
          </p:nvPr>
        </p:nvSpPr>
        <p:spPr/>
        <p:txBody>
          <a:bodyPr>
            <a:normAutofit/>
          </a:bodyPr>
          <a:lstStyle/>
          <a:p>
            <a:r>
              <a:rPr lang="en-US" sz="3600" b="1" i="0" dirty="0">
                <a:effectLst/>
                <a:latin typeface="Arial" panose="020B0604020202020204" pitchFamily="34" charset="0"/>
                <a:cs typeface="Arial" panose="020B0604020202020204" pitchFamily="34" charset="0"/>
              </a:rPr>
              <a:t>Steps for Formulating the Research Problem</a:t>
            </a:r>
            <a:endParaRPr lang="en-GB"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E46D33-1A71-2E8D-0D49-962B959F0E6A}"/>
              </a:ext>
            </a:extLst>
          </p:cNvPr>
          <p:cNvSpPr>
            <a:spLocks noGrp="1"/>
          </p:cNvSpPr>
          <p:nvPr>
            <p:ph idx="1"/>
          </p:nvPr>
        </p:nvSpPr>
        <p:spPr/>
        <p:txBody>
          <a:bodyPr>
            <a:normAutofit fontScale="92500"/>
          </a:bodyPr>
          <a:lstStyle/>
          <a:p>
            <a:pPr algn="l">
              <a:buFont typeface="+mj-lt"/>
              <a:buAutoNum type="arabicPeriod"/>
            </a:pPr>
            <a:r>
              <a:rPr lang="en-US" b="1" i="0" dirty="0">
                <a:solidFill>
                  <a:schemeClr val="bg1">
                    <a:lumMod val="95000"/>
                  </a:schemeClr>
                </a:solidFill>
                <a:effectLst/>
                <a:latin typeface="Söhne"/>
              </a:rPr>
              <a:t>Identifying the Area/Topic of Interest</a:t>
            </a:r>
            <a:r>
              <a:rPr lang="en-US" i="0" dirty="0">
                <a:solidFill>
                  <a:schemeClr val="bg1">
                    <a:lumMod val="95000"/>
                  </a:schemeClr>
                </a:solidFill>
                <a:effectLst/>
                <a:latin typeface="Söhne"/>
              </a:rPr>
              <a:t>: Before diving into specific questions, a researcher should broadly identify the field or topic they are interested in. This sets the scope and context for the research.</a:t>
            </a:r>
          </a:p>
          <a:p>
            <a:pPr algn="l">
              <a:buFont typeface="+mj-lt"/>
              <a:buAutoNum type="arabicPeriod"/>
            </a:pPr>
            <a:r>
              <a:rPr lang="en-US" b="1" i="0" dirty="0">
                <a:solidFill>
                  <a:srgbClr val="374151"/>
                </a:solidFill>
                <a:effectLst/>
                <a:latin typeface="Söhne"/>
              </a:rPr>
              <a:t>Narrowing Down the Topic</a:t>
            </a:r>
            <a:r>
              <a:rPr lang="en-US" i="0" dirty="0">
                <a:solidFill>
                  <a:srgbClr val="374151"/>
                </a:solidFill>
                <a:effectLst/>
                <a:latin typeface="Söhne"/>
              </a:rPr>
              <a:t>: Once a general area of interest has been selected, the next step is to narrow this down. This involves conducting a literature review, considering the feasibility of the study, and identifying gaps in existing research or areas that require further investigation.</a:t>
            </a:r>
          </a:p>
          <a:p>
            <a:pPr algn="l">
              <a:buFont typeface="+mj-lt"/>
              <a:buAutoNum type="arabicPeriod"/>
            </a:pPr>
            <a:r>
              <a:rPr lang="en-US" b="1" i="0" dirty="0">
                <a:solidFill>
                  <a:schemeClr val="bg1">
                    <a:lumMod val="85000"/>
                  </a:schemeClr>
                </a:solidFill>
                <a:effectLst/>
                <a:latin typeface="Söhne"/>
              </a:rPr>
              <a:t>Statement of the Research Problem</a:t>
            </a:r>
            <a:r>
              <a:rPr lang="en-US" i="0" dirty="0">
                <a:solidFill>
                  <a:schemeClr val="bg1">
                    <a:lumMod val="85000"/>
                  </a:schemeClr>
                </a:solidFill>
                <a:effectLst/>
                <a:latin typeface="Söhne"/>
              </a:rPr>
              <a:t>: After the topic has been refined, the researcher needs to articulate the research problem explicitly. This should be a clear, unambiguous statement that outlines the research question or hypothesis.</a:t>
            </a:r>
          </a:p>
          <a:p>
            <a:endParaRPr lang="en-GB" dirty="0"/>
          </a:p>
        </p:txBody>
      </p:sp>
    </p:spTree>
    <p:extLst>
      <p:ext uri="{BB962C8B-B14F-4D97-AF65-F5344CB8AC3E}">
        <p14:creationId xmlns:p14="http://schemas.microsoft.com/office/powerpoint/2010/main" val="857916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5D45E0-A002-2072-A5EC-DCAB0D8C8785}"/>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b="1" i="0">
                <a:effectLst/>
              </a:rPr>
              <a:t>AI for Comprehensive Literature Review</a:t>
            </a:r>
            <a:endParaRPr lang="en-US" sz="5200"/>
          </a:p>
        </p:txBody>
      </p:sp>
      <p:pic>
        <p:nvPicPr>
          <p:cNvPr id="13" name="Picture 12" descr="Close up of book pages">
            <a:extLst>
              <a:ext uri="{FF2B5EF4-FFF2-40B4-BE49-F238E27FC236}">
                <a16:creationId xmlns:a16="http://schemas.microsoft.com/office/drawing/2014/main" id="{FDF01C33-2930-7B2F-2E08-039C1666E995}"/>
              </a:ext>
            </a:extLst>
          </p:cNvPr>
          <p:cNvPicPr>
            <a:picLocks noChangeAspect="1"/>
          </p:cNvPicPr>
          <p:nvPr/>
        </p:nvPicPr>
        <p:blipFill rotWithShape="1">
          <a:blip r:embed="rId2"/>
          <a:srcRect l="32988" r="12408"/>
          <a:stretch/>
        </p:blipFill>
        <p:spPr>
          <a:xfrm>
            <a:off x="20" y="10"/>
            <a:ext cx="4992985" cy="6857990"/>
          </a:xfrm>
          <a:prstGeom prst="rect">
            <a:avLst/>
          </a:prstGeom>
        </p:spPr>
      </p:pic>
    </p:spTree>
    <p:extLst>
      <p:ext uri="{BB962C8B-B14F-4D97-AF65-F5344CB8AC3E}">
        <p14:creationId xmlns:p14="http://schemas.microsoft.com/office/powerpoint/2010/main" val="208234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FFD5D-B2FF-C28C-A3B2-613189955842}"/>
              </a:ext>
            </a:extLst>
          </p:cNvPr>
          <p:cNvSpPr>
            <a:spLocks noGrp="1"/>
          </p:cNvSpPr>
          <p:nvPr>
            <p:ph type="title"/>
          </p:nvPr>
        </p:nvSpPr>
        <p:spPr>
          <a:xfrm>
            <a:off x="2168239" y="741875"/>
            <a:ext cx="7180848" cy="754124"/>
          </a:xfrm>
        </p:spPr>
        <p:txBody>
          <a:bodyPr vert="horz" lIns="91440" tIns="45720" rIns="91440" bIns="45720" rtlCol="0" anchor="b">
            <a:normAutofit/>
          </a:bodyPr>
          <a:lstStyle/>
          <a:p>
            <a:r>
              <a:rPr lang="en-US" sz="4000" b="0" i="0" kern="1200" dirty="0">
                <a:solidFill>
                  <a:schemeClr val="tx2"/>
                </a:solidFill>
                <a:effectLst/>
                <a:latin typeface="+mj-lt"/>
                <a:ea typeface="+mj-ea"/>
                <a:cs typeface="+mj-cs"/>
              </a:rPr>
              <a:t>Tool - "</a:t>
            </a:r>
            <a:r>
              <a:rPr lang="en-US" sz="4000" b="0" i="0" kern="1200" dirty="0">
                <a:solidFill>
                  <a:schemeClr val="tx2"/>
                </a:solidFill>
                <a:effectLst/>
                <a:latin typeface="+mj-lt"/>
                <a:ea typeface="+mj-ea"/>
                <a:cs typeface="+mj-cs"/>
                <a:hlinkClick r:id="rId3"/>
              </a:rPr>
              <a:t>Connected Papers</a:t>
            </a:r>
            <a:r>
              <a:rPr lang="en-US" sz="4000" b="0" i="0" kern="1200" dirty="0">
                <a:solidFill>
                  <a:schemeClr val="tx2"/>
                </a:solidFill>
                <a:effectLst/>
                <a:latin typeface="+mj-lt"/>
                <a:ea typeface="+mj-ea"/>
                <a:cs typeface="+mj-cs"/>
              </a:rPr>
              <a:t>."</a:t>
            </a:r>
            <a:endParaRPr lang="en-US" sz="4000" kern="1200" dirty="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A3A964FA-BBE4-A087-CE8D-CF7BA45F79DA}"/>
              </a:ext>
            </a:extLst>
          </p:cNvPr>
          <p:cNvSpPr>
            <a:spLocks noGrp="1"/>
          </p:cNvSpPr>
          <p:nvPr>
            <p:ph idx="1"/>
          </p:nvPr>
        </p:nvSpPr>
        <p:spPr>
          <a:xfrm>
            <a:off x="2247943" y="1495999"/>
            <a:ext cx="7381831" cy="485201"/>
          </a:xfrm>
        </p:spPr>
        <p:txBody>
          <a:bodyPr vert="horz" lIns="91440" tIns="45720" rIns="91440" bIns="45720" rtlCol="0" anchor="t">
            <a:normAutofit/>
          </a:bodyPr>
          <a:lstStyle/>
          <a:p>
            <a:pPr marL="0" indent="0">
              <a:buNone/>
            </a:pPr>
            <a:r>
              <a:rPr lang="en-US" sz="2000" b="0" i="0" kern="1200" dirty="0">
                <a:solidFill>
                  <a:schemeClr val="tx2"/>
                </a:solidFill>
                <a:effectLst/>
                <a:latin typeface="+mn-lt"/>
                <a:ea typeface="+mn-ea"/>
                <a:cs typeface="+mn-cs"/>
              </a:rPr>
              <a:t>Visual exploration of academic papers and their interconnections.</a:t>
            </a:r>
            <a:endParaRPr lang="en-US" sz="2000" kern="1200" dirty="0">
              <a:solidFill>
                <a:schemeClr val="tx2"/>
              </a:solidFill>
              <a:latin typeface="+mn-lt"/>
              <a:ea typeface="+mn-ea"/>
              <a:cs typeface="+mn-cs"/>
            </a:endParaRPr>
          </a:p>
        </p:txBody>
      </p:sp>
      <p:grpSp>
        <p:nvGrpSpPr>
          <p:cNvPr id="29" name="Group 28">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30" name="Freeform: Shape 29">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AAB685A0-3E5C-159B-E9A2-1BE93470172C}"/>
              </a:ext>
            </a:extLst>
          </p:cNvPr>
          <p:cNvPicPr>
            <a:picLocks noChangeAspect="1"/>
          </p:cNvPicPr>
          <p:nvPr/>
        </p:nvPicPr>
        <p:blipFill>
          <a:blip r:embed="rId4"/>
          <a:stretch>
            <a:fillRect/>
          </a:stretch>
        </p:blipFill>
        <p:spPr>
          <a:xfrm>
            <a:off x="977379" y="1981200"/>
            <a:ext cx="7671321" cy="4506900"/>
          </a:xfrm>
          <a:prstGeom prst="rect">
            <a:avLst/>
          </a:prstGeom>
        </p:spPr>
      </p:pic>
      <p:grpSp>
        <p:nvGrpSpPr>
          <p:cNvPr id="35" name="Group 34">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36" name="Freeform: Shape 35">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552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E28DE6D-6272-309C-D73C-65D3E31977A5}"/>
              </a:ext>
            </a:extLst>
          </p:cNvPr>
          <p:cNvSpPr>
            <a:spLocks noGrp="1"/>
          </p:cNvSpPr>
          <p:nvPr>
            <p:ph type="title"/>
          </p:nvPr>
        </p:nvSpPr>
        <p:spPr>
          <a:xfrm>
            <a:off x="1179226" y="1594707"/>
            <a:ext cx="9833548" cy="1325563"/>
          </a:xfrm>
        </p:spPr>
        <p:txBody>
          <a:bodyPr anchor="b">
            <a:normAutofit/>
          </a:bodyPr>
          <a:lstStyle/>
          <a:p>
            <a:pPr algn="ctr"/>
            <a:r>
              <a:rPr lang="en-US" sz="3600" dirty="0">
                <a:solidFill>
                  <a:schemeClr val="tx2"/>
                </a:solidFill>
                <a:latin typeface="Arial" panose="020B0604020202020204" pitchFamily="34" charset="0"/>
                <a:cs typeface="Arial" panose="020B0604020202020204" pitchFamily="34" charset="0"/>
              </a:rPr>
              <a:t>Meaning of Research </a:t>
            </a:r>
            <a:endParaRPr lang="en-GB" sz="3600" dirty="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ontent Placeholder 2">
            <a:extLst>
              <a:ext uri="{FF2B5EF4-FFF2-40B4-BE49-F238E27FC236}">
                <a16:creationId xmlns:a16="http://schemas.microsoft.com/office/drawing/2014/main" id="{83A9D52E-412A-3209-76D2-F6D133BCF50E}"/>
              </a:ext>
            </a:extLst>
          </p:cNvPr>
          <p:cNvSpPr>
            <a:spLocks noGrp="1"/>
          </p:cNvSpPr>
          <p:nvPr>
            <p:ph idx="1"/>
          </p:nvPr>
        </p:nvSpPr>
        <p:spPr>
          <a:xfrm>
            <a:off x="1179226" y="3329677"/>
            <a:ext cx="9833548" cy="2457269"/>
          </a:xfrm>
        </p:spPr>
        <p:txBody>
          <a:bodyPr>
            <a:normAutofit fontScale="92500" lnSpcReduction="10000"/>
          </a:bodyPr>
          <a:lstStyle/>
          <a:p>
            <a:pPr marL="0" indent="0">
              <a:buNone/>
            </a:pPr>
            <a:endParaRPr lang="en-US" sz="1800" i="1" dirty="0">
              <a:solidFill>
                <a:schemeClr val="tx2"/>
              </a:solidFill>
              <a:latin typeface="Times New Roman" panose="02020603050405020304" pitchFamily="18" charset="0"/>
              <a:cs typeface="Times New Roman" panose="02020603050405020304" pitchFamily="18" charset="0"/>
            </a:endParaRPr>
          </a:p>
          <a:p>
            <a:pPr marL="0" indent="0">
              <a:buNone/>
            </a:pPr>
            <a:r>
              <a:rPr lang="en-US" i="1" dirty="0">
                <a:solidFill>
                  <a:schemeClr val="tx2"/>
                </a:solidFill>
                <a:latin typeface="Times New Roman" panose="02020603050405020304" pitchFamily="18" charset="0"/>
                <a:cs typeface="Times New Roman" panose="02020603050405020304" pitchFamily="18" charset="0"/>
              </a:rPr>
              <a:t>“a careful investigation or inquiry specially through search for new facts in any branch of knowledge.”</a:t>
            </a:r>
          </a:p>
          <a:p>
            <a:endParaRPr lang="en-GB" dirty="0">
              <a:solidFill>
                <a:schemeClr val="tx2"/>
              </a:solidFill>
            </a:endParaRPr>
          </a:p>
          <a:p>
            <a:pPr marL="0" indent="0">
              <a:buNone/>
            </a:pPr>
            <a:endParaRPr lang="en-GB" dirty="0">
              <a:solidFill>
                <a:schemeClr val="tx2"/>
              </a:solidFill>
            </a:endParaRPr>
          </a:p>
          <a:p>
            <a:pPr marL="0" indent="0">
              <a:buNone/>
            </a:pPr>
            <a:r>
              <a:rPr lang="en-US" i="1" dirty="0">
                <a:solidFill>
                  <a:schemeClr val="tx2"/>
                </a:solidFill>
                <a:latin typeface="Times New Roman" panose="02020603050405020304" pitchFamily="18" charset="0"/>
                <a:cs typeface="Times New Roman" panose="02020603050405020304" pitchFamily="18" charset="0"/>
              </a:rPr>
              <a:t>“a movement from the known to the unknown.”</a:t>
            </a:r>
          </a:p>
          <a:p>
            <a:pPr marL="0" indent="0">
              <a:buNone/>
            </a:pPr>
            <a:endParaRPr lang="en-GB"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2011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34" name="Rectangle 3133">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BE62C-B640-4840-07F9-5FB4E8D8B535}"/>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b="0" i="0" kern="1200" dirty="0">
                <a:effectLst/>
                <a:latin typeface="+mj-lt"/>
                <a:ea typeface="+mj-ea"/>
                <a:cs typeface="+mj-cs"/>
              </a:rPr>
              <a:t>Tool - "</a:t>
            </a:r>
            <a:r>
              <a:rPr lang="en-US" sz="4000" b="0" i="0" kern="1200" dirty="0">
                <a:effectLst/>
                <a:latin typeface="+mj-lt"/>
                <a:ea typeface="+mj-ea"/>
                <a:cs typeface="+mj-cs"/>
                <a:hlinkClick r:id="rId3"/>
              </a:rPr>
              <a:t>Semantic Scholar</a:t>
            </a:r>
            <a:r>
              <a:rPr lang="en-US" sz="4000" b="0" i="0" kern="1200" dirty="0">
                <a:effectLst/>
                <a:latin typeface="+mj-lt"/>
                <a:ea typeface="+mj-ea"/>
                <a:cs typeface="+mj-cs"/>
              </a:rPr>
              <a:t>."</a:t>
            </a:r>
            <a:endParaRPr lang="en-US" sz="4000" kern="1200" dirty="0">
              <a:latin typeface="+mj-lt"/>
              <a:ea typeface="+mj-ea"/>
              <a:cs typeface="+mj-cs"/>
            </a:endParaRPr>
          </a:p>
        </p:txBody>
      </p:sp>
      <p:sp>
        <p:nvSpPr>
          <p:cNvPr id="3" name="Content Placeholder 2">
            <a:extLst>
              <a:ext uri="{FF2B5EF4-FFF2-40B4-BE49-F238E27FC236}">
                <a16:creationId xmlns:a16="http://schemas.microsoft.com/office/drawing/2014/main" id="{8BE98F48-C5AB-DE66-6462-1DEE62F2CC33}"/>
              </a:ext>
            </a:extLst>
          </p:cNvPr>
          <p:cNvSpPr>
            <a:spLocks noGrp="1"/>
          </p:cNvSpPr>
          <p:nvPr>
            <p:ph idx="1"/>
          </p:nvPr>
        </p:nvSpPr>
        <p:spPr>
          <a:xfrm>
            <a:off x="1008184" y="1459907"/>
            <a:ext cx="10175630" cy="767904"/>
          </a:xfrm>
        </p:spPr>
        <p:txBody>
          <a:bodyPr vert="horz" lIns="91440" tIns="45720" rIns="91440" bIns="45720" rtlCol="0" anchor="ctr">
            <a:normAutofit/>
          </a:bodyPr>
          <a:lstStyle/>
          <a:p>
            <a:pPr marL="0" indent="0" algn="ctr">
              <a:buNone/>
            </a:pPr>
            <a:r>
              <a:rPr lang="en-US" sz="2000" b="0" i="0" kern="1200" dirty="0">
                <a:effectLst/>
                <a:latin typeface="+mn-lt"/>
                <a:ea typeface="+mn-ea"/>
                <a:cs typeface="+mn-cs"/>
              </a:rPr>
              <a:t>AI-driven content recommendation, paper summarization, and citation tracking.</a:t>
            </a:r>
            <a:endParaRPr lang="en-US" sz="2000" kern="1200" dirty="0">
              <a:latin typeface="+mn-lt"/>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D03F4439-6673-DFA7-9B2C-9550FCC1EB50}"/>
              </a:ext>
            </a:extLst>
          </p:cNvPr>
          <p:cNvPicPr>
            <a:picLocks noChangeAspect="1"/>
          </p:cNvPicPr>
          <p:nvPr/>
        </p:nvPicPr>
        <p:blipFill>
          <a:blip r:embed="rId4"/>
          <a:stretch>
            <a:fillRect/>
          </a:stretch>
        </p:blipFill>
        <p:spPr>
          <a:xfrm>
            <a:off x="1760292" y="2405149"/>
            <a:ext cx="8665319" cy="3899393"/>
          </a:xfrm>
          <a:prstGeom prst="rect">
            <a:avLst/>
          </a:prstGeom>
        </p:spPr>
      </p:pic>
    </p:spTree>
    <p:extLst>
      <p:ext uri="{BB962C8B-B14F-4D97-AF65-F5344CB8AC3E}">
        <p14:creationId xmlns:p14="http://schemas.microsoft.com/office/powerpoint/2010/main" val="318133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33B41E-504E-28AD-7801-9A4F537B1082}"/>
              </a:ext>
            </a:extLst>
          </p:cNvPr>
          <p:cNvPicPr>
            <a:picLocks noGrp="1" noChangeAspect="1"/>
          </p:cNvPicPr>
          <p:nvPr>
            <p:ph idx="1"/>
          </p:nvPr>
        </p:nvPicPr>
        <p:blipFill>
          <a:blip r:embed="rId2"/>
          <a:stretch>
            <a:fillRect/>
          </a:stretch>
        </p:blipFill>
        <p:spPr>
          <a:xfrm>
            <a:off x="643467" y="743627"/>
            <a:ext cx="10905066" cy="5370744"/>
          </a:xfrm>
          <a:prstGeom prst="rect">
            <a:avLst/>
          </a:prstGeom>
        </p:spPr>
      </p:pic>
    </p:spTree>
    <p:extLst>
      <p:ext uri="{BB962C8B-B14F-4D97-AF65-F5344CB8AC3E}">
        <p14:creationId xmlns:p14="http://schemas.microsoft.com/office/powerpoint/2010/main" val="220429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F91DA-8B14-948B-D6B0-0D2C27D1924E}"/>
              </a:ext>
            </a:extLst>
          </p:cNvPr>
          <p:cNvSpPr>
            <a:spLocks noGrp="1"/>
          </p:cNvSpPr>
          <p:nvPr>
            <p:ph type="title"/>
          </p:nvPr>
        </p:nvSpPr>
        <p:spPr>
          <a:xfrm>
            <a:off x="1008184" y="174032"/>
            <a:ext cx="10175631" cy="1111843"/>
          </a:xfrm>
        </p:spPr>
        <p:txBody>
          <a:bodyPr anchor="ctr">
            <a:normAutofit/>
          </a:bodyPr>
          <a:lstStyle/>
          <a:p>
            <a:pPr algn="ctr"/>
            <a:r>
              <a:rPr lang="en-US" sz="3200" b="0" i="0" dirty="0">
                <a:effectLst/>
                <a:latin typeface="Söhne"/>
              </a:rPr>
              <a:t>Tool - "</a:t>
            </a:r>
            <a:r>
              <a:rPr lang="en-US" sz="3200" b="0" i="0" dirty="0" err="1">
                <a:effectLst/>
                <a:latin typeface="Söhne"/>
                <a:hlinkClick r:id="rId2"/>
              </a:rPr>
              <a:t>RAx</a:t>
            </a:r>
            <a:r>
              <a:rPr lang="en-US" sz="3200" b="0" i="0" dirty="0">
                <a:effectLst/>
                <a:latin typeface="Söhne"/>
                <a:hlinkClick r:id="rId2"/>
              </a:rPr>
              <a:t> (Research Assistant powered by AI)</a:t>
            </a:r>
            <a:r>
              <a:rPr lang="en-US" sz="3200" b="0" i="0" dirty="0">
                <a:effectLst/>
                <a:latin typeface="Söhne"/>
              </a:rPr>
              <a:t>."</a:t>
            </a:r>
            <a:endParaRPr lang="en-GB" sz="3200" dirty="0"/>
          </a:p>
        </p:txBody>
      </p:sp>
      <p:sp>
        <p:nvSpPr>
          <p:cNvPr id="3" name="Content Placeholder 2">
            <a:extLst>
              <a:ext uri="{FF2B5EF4-FFF2-40B4-BE49-F238E27FC236}">
                <a16:creationId xmlns:a16="http://schemas.microsoft.com/office/drawing/2014/main" id="{6B57ADD5-61CD-2F66-54CB-86931A9AE0C7}"/>
              </a:ext>
            </a:extLst>
          </p:cNvPr>
          <p:cNvSpPr>
            <a:spLocks noGrp="1"/>
          </p:cNvSpPr>
          <p:nvPr>
            <p:ph idx="1"/>
          </p:nvPr>
        </p:nvSpPr>
        <p:spPr>
          <a:xfrm>
            <a:off x="1008184" y="1459907"/>
            <a:ext cx="10175630" cy="767904"/>
          </a:xfrm>
        </p:spPr>
        <p:txBody>
          <a:bodyPr anchor="ctr">
            <a:normAutofit/>
          </a:bodyPr>
          <a:lstStyle/>
          <a:p>
            <a:pPr algn="ctr"/>
            <a:r>
              <a:rPr lang="en-US" sz="2000" b="0" i="0" dirty="0">
                <a:effectLst/>
                <a:latin typeface="Söhne"/>
              </a:rPr>
              <a:t>Assists in identifying research trends, gaps, and provides summarizations.</a:t>
            </a:r>
            <a:endParaRPr lang="en-GB" sz="2000" dirty="0"/>
          </a:p>
        </p:txBody>
      </p:sp>
      <p:pic>
        <p:nvPicPr>
          <p:cNvPr id="5" name="Picture 4">
            <a:extLst>
              <a:ext uri="{FF2B5EF4-FFF2-40B4-BE49-F238E27FC236}">
                <a16:creationId xmlns:a16="http://schemas.microsoft.com/office/drawing/2014/main" id="{C3E5ECB4-3343-696C-8596-79660A7B7967}"/>
              </a:ext>
            </a:extLst>
          </p:cNvPr>
          <p:cNvPicPr>
            <a:picLocks noChangeAspect="1"/>
          </p:cNvPicPr>
          <p:nvPr/>
        </p:nvPicPr>
        <p:blipFill>
          <a:blip r:embed="rId3"/>
          <a:stretch>
            <a:fillRect/>
          </a:stretch>
        </p:blipFill>
        <p:spPr>
          <a:xfrm>
            <a:off x="2134177" y="2405149"/>
            <a:ext cx="7917549" cy="3899393"/>
          </a:xfrm>
          <a:prstGeom prst="rect">
            <a:avLst/>
          </a:prstGeom>
        </p:spPr>
      </p:pic>
    </p:spTree>
    <p:extLst>
      <p:ext uri="{BB962C8B-B14F-4D97-AF65-F5344CB8AC3E}">
        <p14:creationId xmlns:p14="http://schemas.microsoft.com/office/powerpoint/2010/main" val="2759838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7AB31920-81FF-77E4-CCFB-B1BEA65344D4}"/>
              </a:ext>
            </a:extLst>
          </p:cNvPr>
          <p:cNvPicPr>
            <a:picLocks noGrp="1" noChangeAspect="1"/>
          </p:cNvPicPr>
          <p:nvPr>
            <p:ph idx="1"/>
          </p:nvPr>
        </p:nvPicPr>
        <p:blipFill>
          <a:blip r:embed="rId2"/>
          <a:stretch>
            <a:fillRect/>
          </a:stretch>
        </p:blipFill>
        <p:spPr>
          <a:xfrm>
            <a:off x="1859448" y="643466"/>
            <a:ext cx="8473104" cy="5571067"/>
          </a:xfrm>
          <a:prstGeom prst="rect">
            <a:avLst/>
          </a:prstGeom>
        </p:spPr>
      </p:pic>
    </p:spTree>
    <p:extLst>
      <p:ext uri="{BB962C8B-B14F-4D97-AF65-F5344CB8AC3E}">
        <p14:creationId xmlns:p14="http://schemas.microsoft.com/office/powerpoint/2010/main" val="2457427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C8C4-2776-B323-7A3A-8D279ED3EB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2E3DF0-C532-D808-ED6F-189023EBF01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E7E4C94-0ED1-647C-9252-DB3F4F7F5B67}"/>
              </a:ext>
            </a:extLst>
          </p:cNvPr>
          <p:cNvPicPr>
            <a:picLocks noChangeAspect="1"/>
          </p:cNvPicPr>
          <p:nvPr/>
        </p:nvPicPr>
        <p:blipFill>
          <a:blip r:embed="rId2"/>
          <a:stretch>
            <a:fillRect/>
          </a:stretch>
        </p:blipFill>
        <p:spPr>
          <a:xfrm>
            <a:off x="0" y="592042"/>
            <a:ext cx="12192000" cy="5673916"/>
          </a:xfrm>
          <a:prstGeom prst="rect">
            <a:avLst/>
          </a:prstGeom>
        </p:spPr>
      </p:pic>
    </p:spTree>
    <p:extLst>
      <p:ext uri="{BB962C8B-B14F-4D97-AF65-F5344CB8AC3E}">
        <p14:creationId xmlns:p14="http://schemas.microsoft.com/office/powerpoint/2010/main" val="153769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EC5072-EA8E-D875-10DB-53C19E69D899}"/>
              </a:ext>
            </a:extLst>
          </p:cNvPr>
          <p:cNvPicPr>
            <a:picLocks noGrp="1" noChangeAspect="1"/>
          </p:cNvPicPr>
          <p:nvPr>
            <p:ph idx="1"/>
          </p:nvPr>
        </p:nvPicPr>
        <p:blipFill>
          <a:blip r:embed="rId2"/>
          <a:stretch>
            <a:fillRect/>
          </a:stretch>
        </p:blipFill>
        <p:spPr>
          <a:xfrm>
            <a:off x="643467" y="1575138"/>
            <a:ext cx="10905066" cy="3707722"/>
          </a:xfrm>
          <a:prstGeom prst="rect">
            <a:avLst/>
          </a:prstGeom>
        </p:spPr>
      </p:pic>
      <p:sp>
        <p:nvSpPr>
          <p:cNvPr id="7" name="TextBox 6">
            <a:extLst>
              <a:ext uri="{FF2B5EF4-FFF2-40B4-BE49-F238E27FC236}">
                <a16:creationId xmlns:a16="http://schemas.microsoft.com/office/drawing/2014/main" id="{9ACD6704-1986-536B-A215-FCD7A5ADC15C}"/>
              </a:ext>
            </a:extLst>
          </p:cNvPr>
          <p:cNvSpPr txBox="1"/>
          <p:nvPr/>
        </p:nvSpPr>
        <p:spPr>
          <a:xfrm>
            <a:off x="1379137" y="523742"/>
            <a:ext cx="6094324" cy="707886"/>
          </a:xfrm>
          <a:prstGeom prst="rect">
            <a:avLst/>
          </a:prstGeom>
          <a:noFill/>
        </p:spPr>
        <p:txBody>
          <a:bodyPr wrap="square">
            <a:spAutoFit/>
          </a:bodyPr>
          <a:lstStyle/>
          <a:p>
            <a:r>
              <a:rPr lang="en-US" sz="4000" b="0" i="0" kern="1200" dirty="0">
                <a:solidFill>
                  <a:schemeClr val="tx2"/>
                </a:solidFill>
                <a:effectLst/>
                <a:latin typeface="+mj-lt"/>
                <a:ea typeface="+mj-ea"/>
                <a:cs typeface="+mj-cs"/>
              </a:rPr>
              <a:t>Tool - “</a:t>
            </a:r>
            <a:r>
              <a:rPr lang="en-US" sz="4000" b="0" i="0" kern="1200" dirty="0">
                <a:solidFill>
                  <a:schemeClr val="tx2"/>
                </a:solidFill>
                <a:effectLst/>
                <a:latin typeface="+mj-lt"/>
                <a:ea typeface="+mj-ea"/>
                <a:cs typeface="+mj-cs"/>
                <a:hlinkClick r:id="rId3"/>
              </a:rPr>
              <a:t>Elicit</a:t>
            </a:r>
            <a:r>
              <a:rPr lang="en-US" sz="4000" b="0" i="0" kern="1200" dirty="0">
                <a:solidFill>
                  <a:schemeClr val="tx2"/>
                </a:solidFill>
                <a:effectLst/>
                <a:latin typeface="+mj-lt"/>
                <a:ea typeface="+mj-ea"/>
                <a:cs typeface="+mj-cs"/>
              </a:rPr>
              <a:t>"</a:t>
            </a:r>
            <a:endParaRPr lang="en-GB" sz="4000" dirty="0"/>
          </a:p>
        </p:txBody>
      </p:sp>
    </p:spTree>
    <p:extLst>
      <p:ext uri="{BB962C8B-B14F-4D97-AF65-F5344CB8AC3E}">
        <p14:creationId xmlns:p14="http://schemas.microsoft.com/office/powerpoint/2010/main" val="4198437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403363C-5721-31B9-A9E7-2604719D7D16}"/>
              </a:ext>
            </a:extLst>
          </p:cNvPr>
          <p:cNvPicPr>
            <a:picLocks noGrp="1" noChangeAspect="1"/>
          </p:cNvPicPr>
          <p:nvPr>
            <p:ph idx="1"/>
          </p:nvPr>
        </p:nvPicPr>
        <p:blipFill>
          <a:blip r:embed="rId2"/>
          <a:stretch>
            <a:fillRect/>
          </a:stretch>
        </p:blipFill>
        <p:spPr>
          <a:xfrm>
            <a:off x="643467" y="784521"/>
            <a:ext cx="10905066" cy="5288956"/>
          </a:xfrm>
          <a:prstGeom prst="rect">
            <a:avLst/>
          </a:prstGeom>
        </p:spPr>
      </p:pic>
      <p:sp>
        <p:nvSpPr>
          <p:cNvPr id="7" name="TextBox 6">
            <a:extLst>
              <a:ext uri="{FF2B5EF4-FFF2-40B4-BE49-F238E27FC236}">
                <a16:creationId xmlns:a16="http://schemas.microsoft.com/office/drawing/2014/main" id="{7CA4B9EC-7940-138C-0DE0-7ACFA67C8C6C}"/>
              </a:ext>
            </a:extLst>
          </p:cNvPr>
          <p:cNvSpPr txBox="1"/>
          <p:nvPr/>
        </p:nvSpPr>
        <p:spPr>
          <a:xfrm>
            <a:off x="816429" y="76635"/>
            <a:ext cx="6094324" cy="707886"/>
          </a:xfrm>
          <a:prstGeom prst="rect">
            <a:avLst/>
          </a:prstGeom>
          <a:noFill/>
        </p:spPr>
        <p:txBody>
          <a:bodyPr wrap="square">
            <a:spAutoFit/>
          </a:bodyPr>
          <a:lstStyle/>
          <a:p>
            <a:r>
              <a:rPr lang="en-US" sz="4000" b="0" i="0" kern="1200" dirty="0">
                <a:solidFill>
                  <a:schemeClr val="tx2"/>
                </a:solidFill>
                <a:effectLst/>
                <a:latin typeface="+mj-lt"/>
                <a:ea typeface="+mj-ea"/>
                <a:cs typeface="+mj-cs"/>
              </a:rPr>
              <a:t>Tool - “</a:t>
            </a:r>
            <a:r>
              <a:rPr lang="en-US" sz="4000" b="0" i="0" kern="1200" dirty="0">
                <a:solidFill>
                  <a:schemeClr val="tx2"/>
                </a:solidFill>
                <a:effectLst/>
                <a:latin typeface="+mj-lt"/>
                <a:ea typeface="+mj-ea"/>
                <a:cs typeface="+mj-cs"/>
                <a:hlinkClick r:id="rId3"/>
              </a:rPr>
              <a:t>SCI</a:t>
            </a:r>
            <a:r>
              <a:rPr lang="en-US" sz="4000" dirty="0">
                <a:solidFill>
                  <a:schemeClr val="tx2"/>
                </a:solidFill>
                <a:latin typeface="+mj-lt"/>
                <a:ea typeface="+mj-ea"/>
                <a:cs typeface="+mj-cs"/>
                <a:hlinkClick r:id="rId3"/>
              </a:rPr>
              <a:t>SPACE</a:t>
            </a:r>
            <a:r>
              <a:rPr lang="en-US" sz="4000" b="0" i="0" kern="1200" dirty="0">
                <a:solidFill>
                  <a:schemeClr val="tx2"/>
                </a:solidFill>
                <a:effectLst/>
                <a:latin typeface="+mj-lt"/>
                <a:ea typeface="+mj-ea"/>
                <a:cs typeface="+mj-cs"/>
              </a:rPr>
              <a:t>"</a:t>
            </a:r>
            <a:endParaRPr lang="en-GB" sz="4000" dirty="0"/>
          </a:p>
        </p:txBody>
      </p:sp>
    </p:spTree>
    <p:extLst>
      <p:ext uri="{BB962C8B-B14F-4D97-AF65-F5344CB8AC3E}">
        <p14:creationId xmlns:p14="http://schemas.microsoft.com/office/powerpoint/2010/main" val="146315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8E69-1B67-E295-CDD0-53A4EA0D2EE9}"/>
              </a:ext>
            </a:extLst>
          </p:cNvPr>
          <p:cNvSpPr>
            <a:spLocks noGrp="1"/>
          </p:cNvSpPr>
          <p:nvPr>
            <p:ph type="title"/>
          </p:nvPr>
        </p:nvSpPr>
        <p:spPr/>
        <p:txBody>
          <a:bodyPr/>
          <a:lstStyle/>
          <a:p>
            <a:r>
              <a:rPr lang="en-GB" b="0" i="0" dirty="0">
                <a:solidFill>
                  <a:srgbClr val="374151"/>
                </a:solidFill>
                <a:effectLst/>
                <a:latin typeface="Söhne"/>
              </a:rPr>
              <a:t>Other noteworthy tools.</a:t>
            </a:r>
            <a:endParaRPr lang="en-GB" dirty="0"/>
          </a:p>
        </p:txBody>
      </p:sp>
      <p:graphicFrame>
        <p:nvGraphicFramePr>
          <p:cNvPr id="5" name="Content Placeholder 2">
            <a:extLst>
              <a:ext uri="{FF2B5EF4-FFF2-40B4-BE49-F238E27FC236}">
                <a16:creationId xmlns:a16="http://schemas.microsoft.com/office/drawing/2014/main" id="{08A148E8-C78A-77A9-8614-A41EAF57F1C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008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7F82-55B6-4EF7-C66C-D8F3AE6B4FF0}"/>
              </a:ext>
            </a:extLst>
          </p:cNvPr>
          <p:cNvSpPr>
            <a:spLocks noGrp="1"/>
          </p:cNvSpPr>
          <p:nvPr>
            <p:ph type="title"/>
          </p:nvPr>
        </p:nvSpPr>
        <p:spPr/>
        <p:txBody>
          <a:bodyPr>
            <a:normAutofit/>
          </a:bodyPr>
          <a:lstStyle/>
          <a:p>
            <a:r>
              <a:rPr lang="en-US" sz="3600" b="1" i="0" dirty="0">
                <a:effectLst/>
                <a:latin typeface="Arial" panose="020B0604020202020204" pitchFamily="34" charset="0"/>
                <a:cs typeface="Arial" panose="020B0604020202020204" pitchFamily="34" charset="0"/>
              </a:rPr>
              <a:t>Steps for Formulating the Research Problem</a:t>
            </a:r>
            <a:endParaRPr lang="en-GB"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E46D33-1A71-2E8D-0D49-962B959F0E6A}"/>
              </a:ext>
            </a:extLst>
          </p:cNvPr>
          <p:cNvSpPr>
            <a:spLocks noGrp="1"/>
          </p:cNvSpPr>
          <p:nvPr>
            <p:ph idx="1"/>
          </p:nvPr>
        </p:nvSpPr>
        <p:spPr/>
        <p:txBody>
          <a:bodyPr>
            <a:normAutofit fontScale="92500"/>
          </a:bodyPr>
          <a:lstStyle/>
          <a:p>
            <a:pPr algn="l">
              <a:buFont typeface="+mj-lt"/>
              <a:buAutoNum type="arabicPeriod"/>
            </a:pPr>
            <a:r>
              <a:rPr lang="en-US" b="1" i="0" dirty="0">
                <a:solidFill>
                  <a:schemeClr val="bg1">
                    <a:lumMod val="85000"/>
                  </a:schemeClr>
                </a:solidFill>
                <a:effectLst/>
                <a:latin typeface="Söhne"/>
              </a:rPr>
              <a:t>Identifying the Area/Topic of Interest</a:t>
            </a:r>
            <a:r>
              <a:rPr lang="en-US" i="0" dirty="0">
                <a:solidFill>
                  <a:schemeClr val="bg1">
                    <a:lumMod val="85000"/>
                  </a:schemeClr>
                </a:solidFill>
                <a:effectLst/>
                <a:latin typeface="Söhne"/>
              </a:rPr>
              <a:t>: Before diving into specific questions, a researcher should broadly identify the field or topic they are interested in. This sets the scope and context for the research.</a:t>
            </a:r>
          </a:p>
          <a:p>
            <a:pPr algn="l">
              <a:buFont typeface="+mj-lt"/>
              <a:buAutoNum type="arabicPeriod"/>
            </a:pPr>
            <a:r>
              <a:rPr lang="en-US" b="1" i="0" dirty="0">
                <a:solidFill>
                  <a:schemeClr val="bg1">
                    <a:lumMod val="85000"/>
                  </a:schemeClr>
                </a:solidFill>
                <a:effectLst/>
                <a:latin typeface="Söhne"/>
              </a:rPr>
              <a:t>Narrowing Down the Topic</a:t>
            </a:r>
            <a:r>
              <a:rPr lang="en-US" i="0" dirty="0">
                <a:solidFill>
                  <a:schemeClr val="bg1">
                    <a:lumMod val="85000"/>
                  </a:schemeClr>
                </a:solidFill>
                <a:effectLst/>
                <a:latin typeface="Söhne"/>
              </a:rPr>
              <a:t>: Once a general area of interest has been selected, the next step is to narrow this down. This involves conducting a literature review, considering the feasibility of the study, and identifying gaps in existing research or areas that require further investigation.</a:t>
            </a:r>
          </a:p>
          <a:p>
            <a:pPr algn="l">
              <a:buFont typeface="+mj-lt"/>
              <a:buAutoNum type="arabicPeriod"/>
            </a:pPr>
            <a:r>
              <a:rPr lang="en-US" b="1" i="0" dirty="0">
                <a:solidFill>
                  <a:srgbClr val="374151"/>
                </a:solidFill>
                <a:effectLst/>
                <a:latin typeface="Söhne"/>
              </a:rPr>
              <a:t>Statement of the Research Problem</a:t>
            </a:r>
            <a:r>
              <a:rPr lang="en-US" i="0" dirty="0">
                <a:solidFill>
                  <a:srgbClr val="374151"/>
                </a:solidFill>
                <a:effectLst/>
                <a:latin typeface="Söhne"/>
              </a:rPr>
              <a:t>: After the topic has been refined, the researcher needs to articulate the research problem explicitly. This should be a clear, unambiguous statement that outlines the research question or hypothesis.</a:t>
            </a:r>
          </a:p>
          <a:p>
            <a:endParaRPr lang="en-GB" dirty="0"/>
          </a:p>
        </p:txBody>
      </p:sp>
    </p:spTree>
    <p:extLst>
      <p:ext uri="{BB962C8B-B14F-4D97-AF65-F5344CB8AC3E}">
        <p14:creationId xmlns:p14="http://schemas.microsoft.com/office/powerpoint/2010/main" val="3524674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7F82-55B6-4EF7-C66C-D8F3AE6B4FF0}"/>
              </a:ext>
            </a:extLst>
          </p:cNvPr>
          <p:cNvSpPr>
            <a:spLocks noGrp="1"/>
          </p:cNvSpPr>
          <p:nvPr>
            <p:ph type="title"/>
          </p:nvPr>
        </p:nvSpPr>
        <p:spPr/>
        <p:txBody>
          <a:bodyPr>
            <a:normAutofit/>
          </a:bodyPr>
          <a:lstStyle/>
          <a:p>
            <a:r>
              <a:rPr lang="en-US" sz="3600" b="1" i="0" dirty="0">
                <a:effectLst/>
                <a:latin typeface="Arial" panose="020B0604020202020204" pitchFamily="34" charset="0"/>
                <a:cs typeface="Arial" panose="020B0604020202020204" pitchFamily="34" charset="0"/>
              </a:rPr>
              <a:t>Steps for Formulating the Research Problem</a:t>
            </a:r>
            <a:endParaRPr lang="en-GB"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E46D33-1A71-2E8D-0D49-962B959F0E6A}"/>
              </a:ext>
            </a:extLst>
          </p:cNvPr>
          <p:cNvSpPr>
            <a:spLocks noGrp="1"/>
          </p:cNvSpPr>
          <p:nvPr>
            <p:ph idx="1"/>
          </p:nvPr>
        </p:nvSpPr>
        <p:spPr/>
        <p:txBody>
          <a:bodyPr>
            <a:normAutofit/>
          </a:bodyPr>
          <a:lstStyle/>
          <a:p>
            <a:pPr marL="0" indent="0" algn="l">
              <a:buNone/>
            </a:pPr>
            <a:r>
              <a:rPr lang="en-US" b="1" i="0" dirty="0">
                <a:solidFill>
                  <a:srgbClr val="374151"/>
                </a:solidFill>
                <a:effectLst/>
                <a:latin typeface="Söhne"/>
              </a:rPr>
              <a:t>3. Statement of the Research Problem</a:t>
            </a:r>
            <a:r>
              <a:rPr lang="en-US" i="0" dirty="0">
                <a:solidFill>
                  <a:srgbClr val="374151"/>
                </a:solidFill>
                <a:effectLst/>
                <a:latin typeface="Söhne"/>
              </a:rPr>
              <a:t>: After the topic has been refined, the researcher needs to articulate the research problem explicitly. This should be a clear, unambiguous statement that outlines the research question or hypothesis.</a:t>
            </a:r>
          </a:p>
          <a:p>
            <a:endParaRPr lang="en-GB" dirty="0"/>
          </a:p>
          <a:p>
            <a:r>
              <a:rPr lang="en-GB" dirty="0">
                <a:solidFill>
                  <a:srgbClr val="FF0000"/>
                </a:solidFill>
              </a:rPr>
              <a:t>Statement ??</a:t>
            </a:r>
          </a:p>
          <a:p>
            <a:endParaRPr lang="en-GB" dirty="0"/>
          </a:p>
          <a:p>
            <a:endParaRPr lang="en-GB" dirty="0"/>
          </a:p>
        </p:txBody>
      </p:sp>
      <p:pic>
        <p:nvPicPr>
          <p:cNvPr id="4" name="Picture 3">
            <a:extLst>
              <a:ext uri="{FF2B5EF4-FFF2-40B4-BE49-F238E27FC236}">
                <a16:creationId xmlns:a16="http://schemas.microsoft.com/office/drawing/2014/main" id="{0879F9C0-B8CF-7448-1AE1-F76A72CDBBC5}"/>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1254441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4AA502B-4486-DD94-D8C3-2A195ECB581C}"/>
              </a:ext>
            </a:extLst>
          </p:cNvPr>
          <p:cNvSpPr>
            <a:spLocks noGrp="1"/>
          </p:cNvSpPr>
          <p:nvPr>
            <p:ph type="title"/>
          </p:nvPr>
        </p:nvSpPr>
        <p:spPr>
          <a:xfrm>
            <a:off x="1179226" y="1755073"/>
            <a:ext cx="9833548" cy="1066802"/>
          </a:xfrm>
        </p:spPr>
        <p:txBody>
          <a:bodyPr anchor="b">
            <a:normAutofit/>
          </a:bodyPr>
          <a:lstStyle/>
          <a:p>
            <a:r>
              <a:rPr lang="en-GB" sz="3600" b="1" i="0">
                <a:solidFill>
                  <a:schemeClr val="tx2"/>
                </a:solidFill>
                <a:effectLst/>
                <a:latin typeface="Söhne"/>
              </a:rPr>
              <a:t>Agenda</a:t>
            </a:r>
            <a:endParaRPr lang="en-GB" sz="360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365DDD4-688B-5614-3B8D-B8C957529992}"/>
              </a:ext>
            </a:extLst>
          </p:cNvPr>
          <p:cNvSpPr>
            <a:spLocks noGrp="1"/>
          </p:cNvSpPr>
          <p:nvPr>
            <p:ph idx="1"/>
          </p:nvPr>
        </p:nvSpPr>
        <p:spPr>
          <a:xfrm>
            <a:off x="1179226" y="3049325"/>
            <a:ext cx="9833548" cy="2945574"/>
          </a:xfrm>
        </p:spPr>
        <p:txBody>
          <a:bodyPr anchor="ctr">
            <a:normAutofit/>
          </a:bodyPr>
          <a:lstStyle/>
          <a:p>
            <a:pPr marL="0" indent="0">
              <a:buNone/>
            </a:pPr>
            <a:r>
              <a:rPr lang="en-US" b="0" i="0" dirty="0">
                <a:solidFill>
                  <a:schemeClr val="tx2"/>
                </a:solidFill>
                <a:effectLst/>
                <a:latin typeface="Arial" panose="020B0604020202020204" pitchFamily="34" charset="0"/>
                <a:cs typeface="Arial" panose="020B0604020202020204" pitchFamily="34" charset="0"/>
              </a:rPr>
              <a:t>Overview of the presentation's flow:</a:t>
            </a:r>
          </a:p>
          <a:p>
            <a:pPr marL="971550" lvl="1" indent="-514350">
              <a:buFont typeface="+mj-lt"/>
              <a:buAutoNum type="arabicPeriod"/>
            </a:pPr>
            <a:r>
              <a:rPr lang="en-US" dirty="0">
                <a:solidFill>
                  <a:schemeClr val="tx2"/>
                </a:solidFill>
                <a:latin typeface="Arial" panose="020B0604020202020204" pitchFamily="34" charset="0"/>
                <a:cs typeface="Arial" panose="020B0604020202020204" pitchFamily="34" charset="0"/>
              </a:rPr>
              <a:t>Research Process</a:t>
            </a:r>
          </a:p>
          <a:p>
            <a:pPr marL="971550" lvl="1" indent="-514350">
              <a:buFont typeface="+mj-lt"/>
              <a:buAutoNum type="arabicPeriod"/>
            </a:pPr>
            <a:r>
              <a:rPr lang="en-US" b="0" i="0" dirty="0">
                <a:solidFill>
                  <a:schemeClr val="tx2"/>
                </a:solidFill>
                <a:effectLst/>
                <a:latin typeface="Arial" panose="020B0604020202020204" pitchFamily="34" charset="0"/>
                <a:cs typeface="Arial" panose="020B0604020202020204" pitchFamily="34" charset="0"/>
              </a:rPr>
              <a:t>AI for Discovering Recent Topics.</a:t>
            </a:r>
          </a:p>
          <a:p>
            <a:pPr marL="971550" lvl="1" indent="-514350">
              <a:buFont typeface="+mj-lt"/>
              <a:buAutoNum type="arabicPeriod"/>
            </a:pPr>
            <a:r>
              <a:rPr lang="en-US" b="0" i="0" dirty="0">
                <a:solidFill>
                  <a:schemeClr val="tx2"/>
                </a:solidFill>
                <a:effectLst/>
                <a:latin typeface="Arial" panose="020B0604020202020204" pitchFamily="34" charset="0"/>
                <a:cs typeface="Arial" panose="020B0604020202020204" pitchFamily="34" charset="0"/>
              </a:rPr>
              <a:t>AI for Comprehensive Literature Review.</a:t>
            </a:r>
          </a:p>
          <a:p>
            <a:pPr marL="971550" lvl="1" indent="-514350">
              <a:buFont typeface="+mj-lt"/>
              <a:buAutoNum type="arabicPeriod"/>
            </a:pPr>
            <a:r>
              <a:rPr lang="en-US" b="0" i="0" dirty="0">
                <a:solidFill>
                  <a:schemeClr val="tx2"/>
                </a:solidFill>
                <a:effectLst/>
                <a:latin typeface="Arial" panose="020B0604020202020204" pitchFamily="34" charset="0"/>
                <a:cs typeface="Arial" panose="020B0604020202020204" pitchFamily="34" charset="0"/>
              </a:rPr>
              <a:t>Identifying Research Gaps Using No AI.</a:t>
            </a:r>
          </a:p>
        </p:txBody>
      </p:sp>
    </p:spTree>
    <p:extLst>
      <p:ext uri="{BB962C8B-B14F-4D97-AF65-F5344CB8AC3E}">
        <p14:creationId xmlns:p14="http://schemas.microsoft.com/office/powerpoint/2010/main" val="2795006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Jigsaw piece bridging the gap">
            <a:extLst>
              <a:ext uri="{FF2B5EF4-FFF2-40B4-BE49-F238E27FC236}">
                <a16:creationId xmlns:a16="http://schemas.microsoft.com/office/drawing/2014/main" id="{A2AFD982-C5F4-7819-5FD5-DDC0219B312D}"/>
              </a:ext>
            </a:extLst>
          </p:cNvPr>
          <p:cNvPicPr>
            <a:picLocks noChangeAspect="1"/>
          </p:cNvPicPr>
          <p:nvPr/>
        </p:nvPicPr>
        <p:blipFill rotWithShape="1">
          <a:blip r:embed="rId3">
            <a:alphaModFix amt="50000"/>
          </a:blip>
          <a:srcRect t="21273" b="3727"/>
          <a:stretch/>
        </p:blipFill>
        <p:spPr>
          <a:xfrm>
            <a:off x="20" y="1"/>
            <a:ext cx="12191980" cy="6857999"/>
          </a:xfrm>
          <a:prstGeom prst="rect">
            <a:avLst/>
          </a:prstGeom>
        </p:spPr>
      </p:pic>
      <p:sp>
        <p:nvSpPr>
          <p:cNvPr id="2" name="Title 1">
            <a:extLst>
              <a:ext uri="{FF2B5EF4-FFF2-40B4-BE49-F238E27FC236}">
                <a16:creationId xmlns:a16="http://schemas.microsoft.com/office/drawing/2014/main" id="{013E3CB3-C8F0-B095-BD50-0EEC267C8AE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i="0" dirty="0">
                <a:solidFill>
                  <a:srgbClr val="FFFFFF"/>
                </a:solidFill>
                <a:effectLst/>
              </a:rPr>
              <a:t>Identifying Research Gaps Using No AI</a:t>
            </a:r>
            <a:endParaRPr lang="en-US" sz="6000" dirty="0">
              <a:solidFill>
                <a:srgbClr val="FFFFFF"/>
              </a:solidFill>
            </a:endParaRPr>
          </a:p>
        </p:txBody>
      </p:sp>
    </p:spTree>
    <p:extLst>
      <p:ext uri="{BB962C8B-B14F-4D97-AF65-F5344CB8AC3E}">
        <p14:creationId xmlns:p14="http://schemas.microsoft.com/office/powerpoint/2010/main" val="17938927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A92E7B0-8CE7-351B-646A-09CE85CCDF4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Ex: </a:t>
            </a:r>
            <a:r>
              <a:rPr lang="en-US" sz="4000" b="0" i="0" kern="1200">
                <a:solidFill>
                  <a:srgbClr val="FFFFFF"/>
                </a:solidFill>
                <a:effectLst/>
                <a:latin typeface="+mj-lt"/>
                <a:ea typeface="+mj-ea"/>
                <a:cs typeface="+mj-cs"/>
              </a:rPr>
              <a:t>What is the research gap in the EEGs topic ?</a:t>
            </a:r>
            <a:endParaRPr lang="en-US" sz="4000" kern="1200">
              <a:solidFill>
                <a:srgbClr val="FFFFFF"/>
              </a:solidFill>
              <a:latin typeface="+mj-lt"/>
              <a:ea typeface="+mj-ea"/>
              <a:cs typeface="+mj-cs"/>
            </a:endParaRPr>
          </a:p>
        </p:txBody>
      </p:sp>
      <p:pic>
        <p:nvPicPr>
          <p:cNvPr id="5" name="Content Placeholder 4" descr="A screenshot of a computer&#10;&#10;Description automatically generated">
            <a:extLst>
              <a:ext uri="{FF2B5EF4-FFF2-40B4-BE49-F238E27FC236}">
                <a16:creationId xmlns:a16="http://schemas.microsoft.com/office/drawing/2014/main" id="{D7E3542B-1372-5AC0-F6B0-1003DC6BF0F7}"/>
              </a:ext>
            </a:extLst>
          </p:cNvPr>
          <p:cNvPicPr>
            <a:picLocks noGrp="1" noChangeAspect="1"/>
          </p:cNvPicPr>
          <p:nvPr>
            <p:ph idx="1"/>
          </p:nvPr>
        </p:nvPicPr>
        <p:blipFill>
          <a:blip r:embed="rId2"/>
          <a:stretch>
            <a:fillRect/>
          </a:stretch>
        </p:blipFill>
        <p:spPr>
          <a:xfrm>
            <a:off x="4502428" y="773538"/>
            <a:ext cx="7225748" cy="5310924"/>
          </a:xfrm>
          <a:prstGeom prst="rect">
            <a:avLst/>
          </a:prstGeom>
        </p:spPr>
      </p:pic>
    </p:spTree>
    <p:extLst>
      <p:ext uri="{BB962C8B-B14F-4D97-AF65-F5344CB8AC3E}">
        <p14:creationId xmlns:p14="http://schemas.microsoft.com/office/powerpoint/2010/main" val="99150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gital balance scale using circles">
            <a:extLst>
              <a:ext uri="{FF2B5EF4-FFF2-40B4-BE49-F238E27FC236}">
                <a16:creationId xmlns:a16="http://schemas.microsoft.com/office/drawing/2014/main" id="{A6DB72CA-F478-DEBA-7176-486AF053DF7A}"/>
              </a:ext>
            </a:extLst>
          </p:cNvPr>
          <p:cNvPicPr>
            <a:picLocks noChangeAspect="1"/>
          </p:cNvPicPr>
          <p:nvPr/>
        </p:nvPicPr>
        <p:blipFill rotWithShape="1">
          <a:blip r:embed="rId2"/>
          <a:srcRect l="24451" r="21833"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BC4D7-C23A-9A24-BFAC-8DE2748A033A}"/>
              </a:ext>
            </a:extLst>
          </p:cNvPr>
          <p:cNvSpPr>
            <a:spLocks noGrp="1"/>
          </p:cNvSpPr>
          <p:nvPr>
            <p:ph type="title"/>
          </p:nvPr>
        </p:nvSpPr>
        <p:spPr>
          <a:xfrm>
            <a:off x="761801" y="328512"/>
            <a:ext cx="4778387" cy="1628970"/>
          </a:xfrm>
        </p:spPr>
        <p:txBody>
          <a:bodyPr anchor="ctr">
            <a:normAutofit/>
          </a:bodyPr>
          <a:lstStyle/>
          <a:p>
            <a:r>
              <a:rPr lang="en-GB" sz="4000" b="1" i="0">
                <a:effectLst/>
                <a:latin typeface="Söhne"/>
              </a:rPr>
              <a:t>Conclusion</a:t>
            </a:r>
            <a:endParaRPr lang="en-GB" sz="4000"/>
          </a:p>
        </p:txBody>
      </p:sp>
      <p:sp>
        <p:nvSpPr>
          <p:cNvPr id="3" name="Content Placeholder 2">
            <a:extLst>
              <a:ext uri="{FF2B5EF4-FFF2-40B4-BE49-F238E27FC236}">
                <a16:creationId xmlns:a16="http://schemas.microsoft.com/office/drawing/2014/main" id="{705F9FF8-7DDB-F487-CFFE-6E9DA4CA6BA1}"/>
              </a:ext>
            </a:extLst>
          </p:cNvPr>
          <p:cNvSpPr>
            <a:spLocks noGrp="1"/>
          </p:cNvSpPr>
          <p:nvPr>
            <p:ph idx="1"/>
          </p:nvPr>
        </p:nvSpPr>
        <p:spPr>
          <a:xfrm>
            <a:off x="761801" y="2884929"/>
            <a:ext cx="4659756" cy="3374137"/>
          </a:xfrm>
        </p:spPr>
        <p:txBody>
          <a:bodyPr anchor="ctr">
            <a:normAutofit/>
          </a:bodyPr>
          <a:lstStyle/>
          <a:p>
            <a:pPr marL="0" indent="0">
              <a:buNone/>
            </a:pPr>
            <a:r>
              <a:rPr lang="en-US" sz="2400" b="1" i="0" dirty="0">
                <a:effectLst/>
                <a:latin typeface="Söhne"/>
              </a:rPr>
              <a:t>Integrating AI Tools for Seamless Research</a:t>
            </a:r>
          </a:p>
          <a:p>
            <a:r>
              <a:rPr lang="en-US" sz="2400" dirty="0">
                <a:solidFill>
                  <a:srgbClr val="374151"/>
                </a:solidFill>
                <a:latin typeface="Söhne"/>
              </a:rPr>
              <a:t>Topic of Interest </a:t>
            </a:r>
          </a:p>
          <a:p>
            <a:r>
              <a:rPr lang="en-US" sz="2400" dirty="0">
                <a:solidFill>
                  <a:srgbClr val="374151"/>
                </a:solidFill>
                <a:latin typeface="Söhne"/>
              </a:rPr>
              <a:t>Comprehensive Literature Review</a:t>
            </a:r>
          </a:p>
          <a:p>
            <a:r>
              <a:rPr lang="en-US" sz="2400" dirty="0">
                <a:solidFill>
                  <a:srgbClr val="374151"/>
                </a:solidFill>
                <a:latin typeface="Söhne"/>
              </a:rPr>
              <a:t>Problem Statement</a:t>
            </a:r>
          </a:p>
          <a:p>
            <a:r>
              <a:rPr lang="en-US" sz="2400" dirty="0">
                <a:solidFill>
                  <a:srgbClr val="374151"/>
                </a:solidFill>
                <a:latin typeface="Söhne"/>
              </a:rPr>
              <a:t>Approaching the Problem </a:t>
            </a:r>
          </a:p>
          <a:p>
            <a:r>
              <a:rPr lang="en-US" sz="2400" dirty="0">
                <a:solidFill>
                  <a:srgbClr val="374151"/>
                </a:solidFill>
                <a:latin typeface="Söhne"/>
              </a:rPr>
              <a:t>New methodology </a:t>
            </a:r>
            <a:endParaRPr lang="en-US" sz="2400" b="1" dirty="0">
              <a:latin typeface="Söhne"/>
            </a:endParaRPr>
          </a:p>
          <a:p>
            <a:pPr marL="0" indent="0">
              <a:buNone/>
            </a:pPr>
            <a:endParaRPr lang="en-US" sz="2400" b="1" dirty="0">
              <a:latin typeface="Söhne"/>
            </a:endParaRPr>
          </a:p>
        </p:txBody>
      </p:sp>
    </p:spTree>
    <p:extLst>
      <p:ext uri="{BB962C8B-B14F-4D97-AF65-F5344CB8AC3E}">
        <p14:creationId xmlns:p14="http://schemas.microsoft.com/office/powerpoint/2010/main" val="280514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7206D9-04C6-2548-37E7-9364FB2D3815}"/>
              </a:ext>
            </a:extLst>
          </p:cNvPr>
          <p:cNvPicPr>
            <a:picLocks noGrp="1" noChangeAspect="1"/>
          </p:cNvPicPr>
          <p:nvPr>
            <p:ph idx="1"/>
          </p:nvPr>
        </p:nvPicPr>
        <p:blipFill rotWithShape="1">
          <a:blip r:embed="rId2"/>
          <a:srcRect b="2174"/>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215AB-E414-CA89-EB7D-6F4E7151767D}"/>
              </a:ext>
            </a:extLst>
          </p:cNvPr>
          <p:cNvSpPr>
            <a:spLocks noGrp="1"/>
          </p:cNvSpPr>
          <p:nvPr>
            <p:ph type="title"/>
          </p:nvPr>
        </p:nvSpPr>
        <p:spPr>
          <a:xfrm>
            <a:off x="1297598" y="26292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Tool – “</a:t>
            </a:r>
            <a:r>
              <a:rPr lang="en-US" sz="3600" dirty="0" err="1">
                <a:solidFill>
                  <a:schemeClr val="tx1">
                    <a:lumMod val="85000"/>
                    <a:lumOff val="15000"/>
                  </a:schemeClr>
                </a:solidFill>
                <a:hlinkClick r:id="rId3"/>
              </a:rPr>
              <a:t>scolary</a:t>
            </a:r>
            <a:r>
              <a:rPr lang="en-US" sz="3600" dirty="0">
                <a:solidFill>
                  <a:schemeClr val="tx1">
                    <a:lumMod val="85000"/>
                    <a:lumOff val="15000"/>
                  </a:schemeClr>
                </a:solidFill>
              </a:rPr>
              <a: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821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1FB5124-9EFD-E8BF-B17C-2B4AD1DACBEA}"/>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5600" b="1" kern="1200">
                <a:solidFill>
                  <a:srgbClr val="FFFFFF"/>
                </a:solidFill>
                <a:latin typeface="+mj-lt"/>
                <a:ea typeface="+mj-ea"/>
                <a:cs typeface="+mj-cs"/>
              </a:rPr>
              <a:t>Thank you  </a:t>
            </a:r>
          </a:p>
        </p:txBody>
      </p:sp>
      <p:sp>
        <p:nvSpPr>
          <p:cNvPr id="5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5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5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6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6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64" name="Straight Connector 6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57A16F-AF9C-C0F2-114B-1A02508B8EBC}"/>
              </a:ext>
            </a:extLst>
          </p:cNvPr>
          <p:cNvSpPr txBox="1"/>
          <p:nvPr/>
        </p:nvSpPr>
        <p:spPr>
          <a:xfrm>
            <a:off x="2783543" y="4720620"/>
            <a:ext cx="7164325" cy="108952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Email me on: </a:t>
            </a:r>
            <a:r>
              <a:rPr kumimoji="0" lang="en-US" sz="36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hlinkClick r:id="rId3"/>
              </a:rPr>
              <a:t>omar.m@comed.uobaghdad.edu.iq</a:t>
            </a:r>
            <a:endParaRPr kumimoji="0" lang="en-US" sz="36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61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47F800F-8CAB-B0AD-0AB5-8B38DF972973}"/>
              </a:ext>
            </a:extLst>
          </p:cNvPr>
          <p:cNvSpPr>
            <a:spLocks noGrp="1"/>
          </p:cNvSpPr>
          <p:nvPr>
            <p:ph type="title"/>
          </p:nvPr>
        </p:nvSpPr>
        <p:spPr>
          <a:xfrm>
            <a:off x="479394" y="1070800"/>
            <a:ext cx="3939688" cy="5583126"/>
          </a:xfrm>
        </p:spPr>
        <p:txBody>
          <a:bodyPr>
            <a:normAutofit/>
          </a:bodyPr>
          <a:lstStyle/>
          <a:p>
            <a:pPr algn="r"/>
            <a:r>
              <a:rPr lang="en-US" sz="8000"/>
              <a:t>Research Process</a:t>
            </a:r>
            <a:endParaRPr lang="en-GB" sz="8000"/>
          </a:p>
        </p:txBody>
      </p:sp>
      <p:cxnSp>
        <p:nvCxnSpPr>
          <p:cNvPr id="22" name="Straight Connector 2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63B84C0-8DE4-406C-D9ED-EBCAD213EC68}"/>
              </a:ext>
            </a:extLst>
          </p:cNvPr>
          <p:cNvGraphicFramePr>
            <a:graphicFrameLocks noGrp="1"/>
          </p:cNvGraphicFramePr>
          <p:nvPr>
            <p:ph idx="1"/>
            <p:extLst>
              <p:ext uri="{D42A27DB-BD31-4B8C-83A1-F6EECF244321}">
                <p14:modId xmlns:p14="http://schemas.microsoft.com/office/powerpoint/2010/main" val="114415794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5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A diagram of a research process&#10;&#10;Description automatically generated">
            <a:extLst>
              <a:ext uri="{FF2B5EF4-FFF2-40B4-BE49-F238E27FC236}">
                <a16:creationId xmlns:a16="http://schemas.microsoft.com/office/drawing/2014/main" id="{B7948A53-4163-87CB-094D-276FA5D87AC0}"/>
              </a:ext>
            </a:extLst>
          </p:cNvPr>
          <p:cNvPicPr>
            <a:picLocks noGrp="1" noChangeAspect="1"/>
          </p:cNvPicPr>
          <p:nvPr>
            <p:ph idx="1"/>
          </p:nvPr>
        </p:nvPicPr>
        <p:blipFill rotWithShape="1">
          <a:blip r:embed="rId2"/>
          <a:srcRect r="-2" b="12837"/>
          <a:stretch/>
        </p:blipFill>
        <p:spPr>
          <a:xfrm>
            <a:off x="0" y="10"/>
            <a:ext cx="12198588" cy="6857990"/>
          </a:xfrm>
          <a:prstGeom prst="rect">
            <a:avLst/>
          </a:prstGeom>
        </p:spPr>
      </p:pic>
      <p:sp>
        <p:nvSpPr>
          <p:cNvPr id="5" name="Oval 4">
            <a:extLst>
              <a:ext uri="{FF2B5EF4-FFF2-40B4-BE49-F238E27FC236}">
                <a16:creationId xmlns:a16="http://schemas.microsoft.com/office/drawing/2014/main" id="{21364244-5E26-75CA-E928-CEDFEE5A91AC}"/>
              </a:ext>
            </a:extLst>
          </p:cNvPr>
          <p:cNvSpPr/>
          <p:nvPr/>
        </p:nvSpPr>
        <p:spPr>
          <a:xfrm>
            <a:off x="0" y="1705961"/>
            <a:ext cx="3405770" cy="3101009"/>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315578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B2272-6EEE-3EAC-D352-134B772A3ED4}"/>
              </a:ext>
            </a:extLst>
          </p:cNvPr>
          <p:cNvSpPr>
            <a:spLocks noGrp="1"/>
          </p:cNvSpPr>
          <p:nvPr>
            <p:ph type="title"/>
          </p:nvPr>
        </p:nvSpPr>
        <p:spPr>
          <a:xfrm>
            <a:off x="838200" y="557188"/>
            <a:ext cx="10515600" cy="1133499"/>
          </a:xfrm>
        </p:spPr>
        <p:txBody>
          <a:bodyPr>
            <a:normAutofit/>
          </a:bodyPr>
          <a:lstStyle/>
          <a:p>
            <a:pPr algn="ctr"/>
            <a:r>
              <a:rPr lang="en-US" sz="5200">
                <a:latin typeface="Arial" panose="020B0604020202020204" pitchFamily="34" charset="0"/>
                <a:cs typeface="Arial" panose="020B0604020202020204" pitchFamily="34" charset="0"/>
              </a:rPr>
              <a:t>Define Research Problem</a:t>
            </a:r>
            <a:endParaRPr lang="en-GB" sz="520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855A2C63-9E05-5E4D-F911-0013132127F1}"/>
              </a:ext>
            </a:extLst>
          </p:cNvPr>
          <p:cNvGraphicFramePr>
            <a:graphicFrameLocks noGrp="1"/>
          </p:cNvGraphicFramePr>
          <p:nvPr>
            <p:ph idx="1"/>
            <p:extLst>
              <p:ext uri="{D42A27DB-BD31-4B8C-83A1-F6EECF244321}">
                <p14:modId xmlns:p14="http://schemas.microsoft.com/office/powerpoint/2010/main" val="385895689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336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f you can't explain it to a six year old, you don't understand it yourself.&quot;  - Albert Einstein [1242 x 648] : r/QuotesPorn">
            <a:extLst>
              <a:ext uri="{FF2B5EF4-FFF2-40B4-BE49-F238E27FC236}">
                <a16:creationId xmlns:a16="http://schemas.microsoft.com/office/drawing/2014/main" id="{A1ABF80B-DC9D-1AEE-0A4F-A1498A802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342900"/>
            <a:ext cx="1183005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93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7F82-55B6-4EF7-C66C-D8F3AE6B4FF0}"/>
              </a:ext>
            </a:extLst>
          </p:cNvPr>
          <p:cNvSpPr>
            <a:spLocks noGrp="1"/>
          </p:cNvSpPr>
          <p:nvPr>
            <p:ph type="title"/>
          </p:nvPr>
        </p:nvSpPr>
        <p:spPr/>
        <p:txBody>
          <a:bodyPr>
            <a:normAutofit/>
          </a:bodyPr>
          <a:lstStyle/>
          <a:p>
            <a:r>
              <a:rPr lang="en-US" sz="3600" b="1" i="0" dirty="0">
                <a:effectLst/>
                <a:latin typeface="Arial" panose="020B0604020202020204" pitchFamily="34" charset="0"/>
                <a:cs typeface="Arial" panose="020B0604020202020204" pitchFamily="34" charset="0"/>
              </a:rPr>
              <a:t>Steps for Formulating the Research Problem</a:t>
            </a:r>
            <a:endParaRPr lang="en-GB"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E46D33-1A71-2E8D-0D49-962B959F0E6A}"/>
              </a:ext>
            </a:extLst>
          </p:cNvPr>
          <p:cNvSpPr>
            <a:spLocks noGrp="1"/>
          </p:cNvSpPr>
          <p:nvPr>
            <p:ph idx="1"/>
          </p:nvPr>
        </p:nvSpPr>
        <p:spPr/>
        <p:txBody>
          <a:bodyPr>
            <a:normAutofit fontScale="92500"/>
          </a:bodyPr>
          <a:lstStyle/>
          <a:p>
            <a:pPr algn="l">
              <a:buFont typeface="+mj-lt"/>
              <a:buAutoNum type="arabicPeriod"/>
            </a:pPr>
            <a:r>
              <a:rPr lang="en-US" b="1" i="0" dirty="0">
                <a:solidFill>
                  <a:srgbClr val="374151"/>
                </a:solidFill>
                <a:effectLst/>
                <a:latin typeface="Söhne"/>
              </a:rPr>
              <a:t>Identifying the </a:t>
            </a:r>
            <a:r>
              <a:rPr lang="en-US" b="1" i="0" dirty="0">
                <a:solidFill>
                  <a:srgbClr val="FF0000"/>
                </a:solidFill>
                <a:effectLst/>
                <a:latin typeface="Söhne"/>
              </a:rPr>
              <a:t>Area/Topic </a:t>
            </a:r>
            <a:r>
              <a:rPr lang="en-US" b="1" i="0" dirty="0">
                <a:solidFill>
                  <a:srgbClr val="374151"/>
                </a:solidFill>
                <a:effectLst/>
                <a:latin typeface="Söhne"/>
              </a:rPr>
              <a:t>of Interest</a:t>
            </a:r>
            <a:r>
              <a:rPr lang="en-US" i="0" dirty="0">
                <a:solidFill>
                  <a:srgbClr val="374151"/>
                </a:solidFill>
                <a:effectLst/>
                <a:latin typeface="Söhne"/>
              </a:rPr>
              <a:t>: Before diving into specific questions, a researcher should broadly identify the field or topic they are interested in. This sets the scope and context for the research.</a:t>
            </a:r>
          </a:p>
          <a:p>
            <a:pPr algn="l">
              <a:buFont typeface="+mj-lt"/>
              <a:buAutoNum type="arabicPeriod"/>
            </a:pPr>
            <a:r>
              <a:rPr lang="en-US" b="1" i="0" dirty="0">
                <a:solidFill>
                  <a:schemeClr val="bg1">
                    <a:lumMod val="85000"/>
                  </a:schemeClr>
                </a:solidFill>
                <a:effectLst/>
                <a:latin typeface="Söhne"/>
              </a:rPr>
              <a:t>Narrowing Down the Topic</a:t>
            </a:r>
            <a:r>
              <a:rPr lang="en-US" i="0" dirty="0">
                <a:solidFill>
                  <a:schemeClr val="bg1">
                    <a:lumMod val="85000"/>
                  </a:schemeClr>
                </a:solidFill>
                <a:effectLst/>
                <a:latin typeface="Söhne"/>
              </a:rPr>
              <a:t>: Once a general area of interest has been selected, the next step is to narrow this down. This involves conducting a literature review, considering the feasibility of the study, and identifying gaps in existing research or areas that require further investigation.</a:t>
            </a:r>
          </a:p>
          <a:p>
            <a:pPr algn="l">
              <a:buFont typeface="+mj-lt"/>
              <a:buAutoNum type="arabicPeriod"/>
            </a:pPr>
            <a:r>
              <a:rPr lang="en-US" b="1" i="0" dirty="0">
                <a:solidFill>
                  <a:schemeClr val="bg1">
                    <a:lumMod val="85000"/>
                  </a:schemeClr>
                </a:solidFill>
                <a:effectLst/>
                <a:latin typeface="Söhne"/>
              </a:rPr>
              <a:t>Statement of the Research Problem</a:t>
            </a:r>
            <a:r>
              <a:rPr lang="en-US" i="0" dirty="0">
                <a:solidFill>
                  <a:schemeClr val="bg1">
                    <a:lumMod val="85000"/>
                  </a:schemeClr>
                </a:solidFill>
                <a:effectLst/>
                <a:latin typeface="Söhne"/>
              </a:rPr>
              <a:t>: After the topic has been refined, the researcher needs to articulate the research problem explicitly. This should be a clear, unambiguous statement that outlines the research question or hypothesis.</a:t>
            </a:r>
          </a:p>
          <a:p>
            <a:endParaRPr lang="en-GB" dirty="0"/>
          </a:p>
        </p:txBody>
      </p:sp>
    </p:spTree>
    <p:extLst>
      <p:ext uri="{BB962C8B-B14F-4D97-AF65-F5344CB8AC3E}">
        <p14:creationId xmlns:p14="http://schemas.microsoft.com/office/powerpoint/2010/main" val="34637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7F82-55B6-4EF7-C66C-D8F3AE6B4FF0}"/>
              </a:ext>
            </a:extLst>
          </p:cNvPr>
          <p:cNvSpPr>
            <a:spLocks noGrp="1"/>
          </p:cNvSpPr>
          <p:nvPr>
            <p:ph type="title"/>
          </p:nvPr>
        </p:nvSpPr>
        <p:spPr/>
        <p:txBody>
          <a:bodyPr>
            <a:normAutofit/>
          </a:bodyPr>
          <a:lstStyle/>
          <a:p>
            <a:r>
              <a:rPr lang="en-US" sz="3600" b="1" i="0" dirty="0">
                <a:effectLst/>
                <a:latin typeface="Arial" panose="020B0604020202020204" pitchFamily="34" charset="0"/>
                <a:cs typeface="Arial" panose="020B0604020202020204" pitchFamily="34" charset="0"/>
              </a:rPr>
              <a:t>Steps for Formulating the Research Problem</a:t>
            </a:r>
            <a:endParaRPr lang="en-GB"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E46D33-1A71-2E8D-0D49-962B959F0E6A}"/>
              </a:ext>
            </a:extLst>
          </p:cNvPr>
          <p:cNvSpPr>
            <a:spLocks noGrp="1"/>
          </p:cNvSpPr>
          <p:nvPr>
            <p:ph idx="1"/>
          </p:nvPr>
        </p:nvSpPr>
        <p:spPr/>
        <p:txBody>
          <a:bodyPr>
            <a:normAutofit lnSpcReduction="10000"/>
          </a:bodyPr>
          <a:lstStyle/>
          <a:p>
            <a:pPr algn="l">
              <a:buFont typeface="+mj-lt"/>
              <a:buAutoNum type="arabicPeriod"/>
            </a:pPr>
            <a:r>
              <a:rPr lang="en-US" b="1" i="0" dirty="0">
                <a:solidFill>
                  <a:srgbClr val="374151"/>
                </a:solidFill>
                <a:effectLst/>
                <a:latin typeface="Söhne"/>
              </a:rPr>
              <a:t>Identifying the </a:t>
            </a:r>
            <a:r>
              <a:rPr lang="en-US" b="1" i="0" dirty="0">
                <a:solidFill>
                  <a:schemeClr val="bg2">
                    <a:lumMod val="25000"/>
                  </a:schemeClr>
                </a:solidFill>
                <a:effectLst/>
                <a:latin typeface="Söhne"/>
              </a:rPr>
              <a:t>Area/Topic </a:t>
            </a:r>
            <a:r>
              <a:rPr lang="en-US" b="1" i="0" dirty="0">
                <a:solidFill>
                  <a:srgbClr val="374151"/>
                </a:solidFill>
                <a:effectLst/>
                <a:latin typeface="Söhne"/>
              </a:rPr>
              <a:t>of Interest</a:t>
            </a:r>
            <a:r>
              <a:rPr lang="en-US" i="0" dirty="0">
                <a:solidFill>
                  <a:srgbClr val="374151"/>
                </a:solidFill>
                <a:effectLst/>
                <a:latin typeface="Söhne"/>
              </a:rPr>
              <a:t>: Before diving into </a:t>
            </a:r>
            <a:r>
              <a:rPr lang="en-US" b="1" i="0" u="sng" dirty="0">
                <a:solidFill>
                  <a:srgbClr val="FF0000"/>
                </a:solidFill>
                <a:effectLst/>
                <a:latin typeface="Söhne"/>
              </a:rPr>
              <a:t>specific</a:t>
            </a:r>
            <a:r>
              <a:rPr lang="en-US" i="0" dirty="0">
                <a:solidFill>
                  <a:srgbClr val="374151"/>
                </a:solidFill>
                <a:effectLst/>
                <a:latin typeface="Söhne"/>
              </a:rPr>
              <a:t> </a:t>
            </a:r>
            <a:r>
              <a:rPr lang="en-US" b="1" i="0" u="sng" dirty="0">
                <a:solidFill>
                  <a:srgbClr val="FF0000"/>
                </a:solidFill>
                <a:effectLst/>
                <a:latin typeface="Söhne"/>
              </a:rPr>
              <a:t>questions</a:t>
            </a:r>
            <a:r>
              <a:rPr lang="en-US" i="0" dirty="0">
                <a:solidFill>
                  <a:srgbClr val="374151"/>
                </a:solidFill>
                <a:effectLst/>
                <a:latin typeface="Söhne"/>
              </a:rPr>
              <a:t>, a researcher should broadly identify the field or topic they are interested in. This sets the scope and context for the research.</a:t>
            </a:r>
          </a:p>
          <a:p>
            <a:pPr algn="l">
              <a:buFont typeface="+mj-lt"/>
              <a:buAutoNum type="arabicPeriod"/>
            </a:pPr>
            <a:endParaRPr lang="en-US" dirty="0">
              <a:solidFill>
                <a:srgbClr val="374151"/>
              </a:solidFill>
              <a:latin typeface="Söhne"/>
            </a:endParaRPr>
          </a:p>
          <a:p>
            <a:pPr marL="0" indent="0" algn="l">
              <a:buNone/>
            </a:pPr>
            <a:r>
              <a:rPr lang="en-GB" dirty="0">
                <a:solidFill>
                  <a:srgbClr val="FF0000"/>
                </a:solidFill>
              </a:rPr>
              <a:t>- But what questions??</a:t>
            </a:r>
          </a:p>
          <a:p>
            <a:pPr lvl="1"/>
            <a:endParaRPr lang="en-GB" dirty="0"/>
          </a:p>
          <a:p>
            <a:pPr algn="l"/>
            <a:r>
              <a:rPr lang="en-US" sz="2600" b="0" i="0" dirty="0">
                <a:solidFill>
                  <a:srgbClr val="374151"/>
                </a:solidFill>
                <a:effectLst/>
                <a:latin typeface="Söhne"/>
              </a:rPr>
              <a:t>By formulating specific questions, a researcher can:</a:t>
            </a:r>
          </a:p>
          <a:p>
            <a:pPr lvl="1">
              <a:buFont typeface="+mj-lt"/>
              <a:buAutoNum type="arabicPeriod"/>
            </a:pPr>
            <a:r>
              <a:rPr lang="en-US" sz="2200" b="0" i="0" dirty="0">
                <a:solidFill>
                  <a:srgbClr val="374151"/>
                </a:solidFill>
                <a:effectLst/>
                <a:latin typeface="Söhne"/>
              </a:rPr>
              <a:t>Define the focus of their study more narrowly.</a:t>
            </a:r>
          </a:p>
          <a:p>
            <a:pPr lvl="1">
              <a:buFont typeface="+mj-lt"/>
              <a:buAutoNum type="arabicPeriod"/>
            </a:pPr>
            <a:r>
              <a:rPr lang="en-US" sz="2200" b="0" i="0" dirty="0">
                <a:solidFill>
                  <a:srgbClr val="374151"/>
                </a:solidFill>
                <a:effectLst/>
                <a:latin typeface="Söhne"/>
              </a:rPr>
              <a:t>Identify the appropriate methods and tools required for data collection and analysis.</a:t>
            </a:r>
          </a:p>
          <a:p>
            <a:pPr lvl="1">
              <a:buFont typeface="+mj-lt"/>
              <a:buAutoNum type="arabicPeriod"/>
            </a:pPr>
            <a:r>
              <a:rPr lang="en-US" sz="2200" b="0" i="0" dirty="0">
                <a:solidFill>
                  <a:srgbClr val="374151"/>
                </a:solidFill>
                <a:effectLst/>
                <a:latin typeface="Söhne"/>
              </a:rPr>
              <a:t>Set clear objectives and outcomes for their research.</a:t>
            </a:r>
          </a:p>
          <a:p>
            <a:pPr lvl="1">
              <a:buFont typeface="+mj-lt"/>
              <a:buAutoNum type="arabicPeriod"/>
            </a:pPr>
            <a:r>
              <a:rPr lang="en-US" sz="2200" b="0" i="0" dirty="0">
                <a:solidFill>
                  <a:srgbClr val="374151"/>
                </a:solidFill>
                <a:effectLst/>
                <a:latin typeface="Söhne"/>
              </a:rPr>
              <a:t>Facilitate a more structured and systematic approach to their investigation.</a:t>
            </a:r>
          </a:p>
          <a:p>
            <a:pPr lvl="1"/>
            <a:endParaRPr lang="en-GB" dirty="0"/>
          </a:p>
        </p:txBody>
      </p:sp>
    </p:spTree>
    <p:extLst>
      <p:ext uri="{BB962C8B-B14F-4D97-AF65-F5344CB8AC3E}">
        <p14:creationId xmlns:p14="http://schemas.microsoft.com/office/powerpoint/2010/main" val="3000988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4005</TotalTime>
  <Words>1101</Words>
  <Application>Microsoft Office PowerPoint</Application>
  <PresentationFormat>Widescreen</PresentationFormat>
  <Paragraphs>102</Paragraphs>
  <Slides>34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Söhne</vt:lpstr>
      <vt:lpstr>Times New Roman</vt:lpstr>
      <vt:lpstr>Office Theme</vt:lpstr>
      <vt:lpstr>AI Tools for Advancing Academic Research</vt:lpstr>
      <vt:lpstr>Meaning of Research </vt:lpstr>
      <vt:lpstr>Agenda</vt:lpstr>
      <vt:lpstr>Research Process</vt:lpstr>
      <vt:lpstr>PowerPoint Presentation</vt:lpstr>
      <vt:lpstr>Define Research Problem</vt:lpstr>
      <vt:lpstr>PowerPoint Presentation</vt:lpstr>
      <vt:lpstr>Steps for Formulating the Research Problem</vt:lpstr>
      <vt:lpstr>Steps for Formulating the Research Problem</vt:lpstr>
      <vt:lpstr>AI for Discovering Recent Topics</vt:lpstr>
      <vt:lpstr>Introduction to AI-powered topic discovery </vt:lpstr>
      <vt:lpstr>ChatGPT </vt:lpstr>
      <vt:lpstr>PowerPoint Presentation</vt:lpstr>
      <vt:lpstr>PowerPoint Presentation</vt:lpstr>
      <vt:lpstr>PowerPoint Presentation</vt:lpstr>
      <vt:lpstr>Example Tool - "ArXiv Sanity Preserver”.</vt:lpstr>
      <vt:lpstr>Steps for Formulating the Research Problem</vt:lpstr>
      <vt:lpstr>AI for Comprehensive Literature Review</vt:lpstr>
      <vt:lpstr>Tool - "Connected Papers."</vt:lpstr>
      <vt:lpstr>Tool - "Semantic Scholar."</vt:lpstr>
      <vt:lpstr>PowerPoint Presentation</vt:lpstr>
      <vt:lpstr>Tool - "RAx (Research Assistant powered by AI)."</vt:lpstr>
      <vt:lpstr>PowerPoint Presentation</vt:lpstr>
      <vt:lpstr>PowerPoint Presentation</vt:lpstr>
      <vt:lpstr>PowerPoint Presentation</vt:lpstr>
      <vt:lpstr>PowerPoint Presentation</vt:lpstr>
      <vt:lpstr>Other noteworthy tools.</vt:lpstr>
      <vt:lpstr>Steps for Formulating the Research Problem</vt:lpstr>
      <vt:lpstr>Steps for Formulating the Research Problem</vt:lpstr>
      <vt:lpstr>Identifying Research Gaps Using No AI</vt:lpstr>
      <vt:lpstr>Ex: What is the research gap in the EEGs topic ?</vt:lpstr>
      <vt:lpstr>Conclusion</vt:lpstr>
      <vt:lpstr>Tool – “scolary”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for an Academic Writing</dc:title>
  <dc:creator>Omar Mustafa AL-Janabi</dc:creator>
  <cp:lastModifiedBy>Omar AL-Janabi</cp:lastModifiedBy>
  <cp:revision>10</cp:revision>
  <dcterms:created xsi:type="dcterms:W3CDTF">2023-10-04T17:13:29Z</dcterms:created>
  <dcterms:modified xsi:type="dcterms:W3CDTF">2023-10-22T07:27:04Z</dcterms:modified>
</cp:coreProperties>
</file>