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0"/>
  </p:notesMasterIdLst>
  <p:sldIdLst>
    <p:sldId id="258" r:id="rId2"/>
    <p:sldId id="271" r:id="rId3"/>
    <p:sldId id="259" r:id="rId4"/>
    <p:sldId id="260" r:id="rId5"/>
    <p:sldId id="261" r:id="rId6"/>
    <p:sldId id="262" r:id="rId7"/>
    <p:sldId id="263" r:id="rId8"/>
    <p:sldId id="269"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p:cViewPr varScale="1">
        <p:scale>
          <a:sx n="74" d="100"/>
          <a:sy n="74" d="100"/>
        </p:scale>
        <p:origin x="129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presProps" Target="presProps.xml" /><Relationship Id="rId5" Type="http://schemas.openxmlformats.org/officeDocument/2006/relationships/slide" Target="slides/slide4.xml" /><Relationship Id="rId10" Type="http://schemas.openxmlformats.org/officeDocument/2006/relationships/notesMaster" Target="notesMasters/notesMaster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ableStyles" Target="tableStyle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C9A320B5-CF5C-4385-9168-8CD952B686FE}" type="datetimeFigureOut">
              <a:rPr lang="ar-IQ" smtClean="0"/>
              <a:t>18/05/1445</a:t>
            </a:fld>
            <a:endParaRPr lang="ar-IQ"/>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C4DEDFB9-F389-44A5-AD12-17876C07A985}" type="slidenum">
              <a:rPr lang="ar-IQ" smtClean="0"/>
              <a:t>‹#›</a:t>
            </a:fld>
            <a:endParaRPr lang="ar-IQ"/>
          </a:p>
        </p:txBody>
      </p:sp>
    </p:spTree>
    <p:extLst>
      <p:ext uri="{BB962C8B-B14F-4D97-AF65-F5344CB8AC3E}">
        <p14:creationId xmlns:p14="http://schemas.microsoft.com/office/powerpoint/2010/main" val="270611429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C4DEDFB9-F389-44A5-AD12-17876C07A985}" type="slidenum">
              <a:rPr lang="ar-IQ" smtClean="0"/>
              <a:t>6</a:t>
            </a:fld>
            <a:endParaRPr lang="ar-IQ"/>
          </a:p>
        </p:txBody>
      </p:sp>
    </p:spTree>
    <p:extLst>
      <p:ext uri="{BB962C8B-B14F-4D97-AF65-F5344CB8AC3E}">
        <p14:creationId xmlns:p14="http://schemas.microsoft.com/office/powerpoint/2010/main" val="1835387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18/05/1445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18/05/1445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18/05/1445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18/05/1445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18/05/1445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18/05/1445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18/05/1445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18/05/1445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18/05/1445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18/05/1445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18/05/1445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18/05/1445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68760"/>
          </a:xfrm>
        </p:spPr>
        <p:txBody>
          <a:bodyPr>
            <a:normAutofit/>
          </a:bodyPr>
          <a:lstStyle/>
          <a:p>
            <a:r>
              <a:rPr lang="ar-IQ" sz="3200" b="1" dirty="0"/>
              <a:t>واجبات الموظف استنادا الى قانون انضباط موظفي الدولة والقطاع العام رقم (14) لسنة 1991 المعدل </a:t>
            </a:r>
          </a:p>
        </p:txBody>
      </p:sp>
      <p:sp>
        <p:nvSpPr>
          <p:cNvPr id="3" name="Content Placeholder 2"/>
          <p:cNvSpPr>
            <a:spLocks noGrp="1"/>
          </p:cNvSpPr>
          <p:nvPr>
            <p:ph idx="1"/>
          </p:nvPr>
        </p:nvSpPr>
        <p:spPr>
          <a:xfrm>
            <a:off x="323529" y="1124744"/>
            <a:ext cx="8640959" cy="5616624"/>
          </a:xfrm>
        </p:spPr>
        <p:txBody>
          <a:bodyPr>
            <a:noAutofit/>
          </a:bodyPr>
          <a:lstStyle/>
          <a:p>
            <a:pPr marL="0" indent="0" algn="justLow">
              <a:buNone/>
            </a:pPr>
            <a:r>
              <a:rPr lang="ar-IQ" sz="2400" b="1" dirty="0"/>
              <a:t>المادة (4) :          </a:t>
            </a:r>
          </a:p>
          <a:p>
            <a:pPr marL="0" indent="0" algn="justLow">
              <a:buNone/>
            </a:pPr>
            <a:r>
              <a:rPr lang="ar-IQ" sz="2400" b="1" dirty="0"/>
              <a:t>يلتزم الموظف بالواجبات الاتية :</a:t>
            </a:r>
          </a:p>
          <a:p>
            <a:pPr marL="0" indent="0" algn="justLow">
              <a:buNone/>
            </a:pPr>
            <a:r>
              <a:rPr lang="ar-IQ" sz="2400" b="1" dirty="0"/>
              <a:t>اولا : اداء اعمال وظيفته بنفسه بامانة وشعور بالمسؤولية .</a:t>
            </a:r>
          </a:p>
          <a:p>
            <a:pPr marL="0" indent="0" algn="justLow">
              <a:buNone/>
            </a:pPr>
            <a:r>
              <a:rPr lang="ar-IQ" sz="2400" b="1" dirty="0"/>
              <a:t>ثانيا : التقيد بمواعيد العمل وعدم التغيب عنه الا باذن ، وتخصيص جميع وقت الدوام الرسمي للعمل .</a:t>
            </a:r>
          </a:p>
          <a:p>
            <a:pPr marL="0" indent="0" algn="justLow">
              <a:buNone/>
            </a:pPr>
            <a:r>
              <a:rPr lang="ar-IQ" sz="2400" b="1" dirty="0"/>
              <a:t>ثالثا : احترام رؤسائه والتزام الادب واللياقة في مخاطبتهم واطاعة اوامرهم المتعلقة باداء واجباته في حدود ما تقضي به القوانين والانظمة والتعليمات ، فاذا كان في هذه الاوامر مخالفة فعلى الموظف ان يبين لرئيسه كتابة وجه تلك المخالفة ولا يلتزم بتنفيذ تلك الاوامر الا اذا اكدها رئيسه كتابة وعندئذٍ يكون الرئيس هو المسؤول عنها .</a:t>
            </a:r>
          </a:p>
          <a:p>
            <a:pPr marL="0" indent="0" algn="justLow">
              <a:buNone/>
            </a:pPr>
            <a:r>
              <a:rPr lang="ar-IQ" sz="2400" b="1" dirty="0"/>
              <a:t>رابعا : معاملة المرؤسين بالحسنى وبما يحفظ كرامتهم .</a:t>
            </a:r>
          </a:p>
          <a:p>
            <a:pPr marL="0" indent="0" algn="justLow">
              <a:buNone/>
            </a:pPr>
            <a:r>
              <a:rPr lang="ar-IQ" sz="2400" b="1" dirty="0"/>
              <a:t>خامسا : احترام المواطنين وتسهيل انجاز معاملاتهم .</a:t>
            </a:r>
          </a:p>
          <a:p>
            <a:pPr marL="0" indent="0" algn="justLow">
              <a:buNone/>
            </a:pPr>
            <a:r>
              <a:rPr lang="ar-IQ" sz="2400" b="1" dirty="0"/>
              <a:t>سادسا : المحافظة على اموال الدولة التي في حوزته او تحت تصرفه واستخدامها بصورة رشيدة .</a:t>
            </a:r>
          </a:p>
          <a:p>
            <a:pPr marL="0" indent="0" algn="just">
              <a:buNone/>
            </a:pPr>
            <a:endParaRPr lang="ar-IQ" sz="1600" b="1" dirty="0"/>
          </a:p>
        </p:txBody>
      </p:sp>
    </p:spTree>
    <p:extLst>
      <p:ext uri="{BB962C8B-B14F-4D97-AF65-F5344CB8AC3E}">
        <p14:creationId xmlns:p14="http://schemas.microsoft.com/office/powerpoint/2010/main" val="62957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t>واجبات الموظف</a:t>
            </a:r>
          </a:p>
        </p:txBody>
      </p:sp>
      <p:sp>
        <p:nvSpPr>
          <p:cNvPr id="3" name="Content Placeholder 2"/>
          <p:cNvSpPr>
            <a:spLocks noGrp="1"/>
          </p:cNvSpPr>
          <p:nvPr>
            <p:ph idx="1"/>
          </p:nvPr>
        </p:nvSpPr>
        <p:spPr>
          <a:xfrm>
            <a:off x="528034" y="1268760"/>
            <a:ext cx="8220430" cy="5256584"/>
          </a:xfrm>
        </p:spPr>
        <p:txBody>
          <a:bodyPr>
            <a:normAutofit fontScale="25000" lnSpcReduction="20000"/>
          </a:bodyPr>
          <a:lstStyle/>
          <a:p>
            <a:pPr marL="0" indent="0" algn="justLow">
              <a:buNone/>
            </a:pPr>
            <a:endParaRPr lang="ar-IQ" sz="8000" b="1" dirty="0">
              <a:cs typeface="+mj-cs"/>
            </a:endParaRPr>
          </a:p>
          <a:p>
            <a:pPr marL="0" indent="0" algn="justLow">
              <a:buNone/>
            </a:pPr>
            <a:r>
              <a:rPr lang="ar-IQ" sz="8000" b="1" dirty="0"/>
              <a:t>سابعا : كتمان المعلومات والوثائق التي يطلع عليها بحكم وظيفته او اثناءها اذا كانت سرية بطبيعتها او يخشى من افشائها الحاق الضرر بالدولة او بالاشخاص او صدرت اليه اوامر من رؤسائه بكتمانها ويبقى هذا الواجب قائما حتى بعد انتهاء خدمته ، ولا يجوز له ان يحتفظ بوثائق رسمية سرية بعد احالته على التقاعد او انتهاء خدمته باي وجه كان .</a:t>
            </a:r>
          </a:p>
          <a:p>
            <a:pPr marL="0" indent="0" algn="justLow">
              <a:buNone/>
            </a:pPr>
            <a:endParaRPr lang="ar-IQ" sz="8000" b="1" dirty="0"/>
          </a:p>
          <a:p>
            <a:pPr marL="0" indent="0" algn="justLow">
              <a:buNone/>
            </a:pPr>
            <a:r>
              <a:rPr lang="ar-IQ" sz="8000" b="1" dirty="0"/>
              <a:t>ثامنا : المحافظة على كرامة الوظيفة العامة والابتعاد عن كل ما من شانه المساس بالاحترام اللازم لها سواء اكان ذلك اثناء ادائه وظيفته ام خارج اوقات الدوام الرسمي .</a:t>
            </a:r>
          </a:p>
          <a:p>
            <a:pPr marL="0" indent="0" algn="justLow">
              <a:buNone/>
            </a:pPr>
            <a:endParaRPr lang="ar-IQ" sz="8000" b="1" dirty="0"/>
          </a:p>
          <a:p>
            <a:pPr marL="0" indent="0" algn="justLow">
              <a:buNone/>
            </a:pPr>
            <a:r>
              <a:rPr lang="ar-IQ" sz="8000" b="1" dirty="0"/>
              <a:t>تاسعا : الامتناع عن استغلال الوظيفة لتحقيق منفعة او ربح شخصي له او لغيره .</a:t>
            </a:r>
          </a:p>
          <a:p>
            <a:pPr marL="0" indent="0" algn="justLow">
              <a:buNone/>
            </a:pPr>
            <a:endParaRPr lang="ar-IQ" sz="8000" b="1" dirty="0"/>
          </a:p>
          <a:p>
            <a:pPr marL="0" indent="0" algn="justLow">
              <a:buNone/>
            </a:pPr>
            <a:r>
              <a:rPr lang="ar-IQ" sz="8000" b="1" dirty="0"/>
              <a:t>عاشرا : اعادة ما يكون تحت تصرفه من ادوات او الات الى المحل المخصص لها عند انتهاء العمل اليومي الا اذا اقتضت طبيعة العمل غير ذلك .</a:t>
            </a:r>
          </a:p>
          <a:p>
            <a:pPr marL="0" indent="0" algn="justLow">
              <a:buNone/>
            </a:pPr>
            <a:endParaRPr lang="ar-IQ" sz="8000" b="1" dirty="0"/>
          </a:p>
          <a:p>
            <a:pPr marL="0" indent="0" algn="justLow">
              <a:buNone/>
            </a:pPr>
            <a:r>
              <a:rPr lang="ar-IQ" sz="8000" b="1" dirty="0"/>
              <a:t>حادي عشر : مراعاة القوانين والانظمة والتعليمات الخاصة بحماية الصحة العامة والسلامة في العمل والوقاية من الحريق .</a:t>
            </a:r>
          </a:p>
          <a:p>
            <a:pPr marL="0" indent="0" algn="justLow">
              <a:buNone/>
            </a:pPr>
            <a:endParaRPr lang="ar-IQ" sz="8000" b="1" dirty="0"/>
          </a:p>
          <a:p>
            <a:pPr marL="0" indent="0" algn="justLow">
              <a:buNone/>
            </a:pPr>
            <a:r>
              <a:rPr lang="ar-IQ" sz="8000" b="1" dirty="0"/>
              <a:t>ثاني عشر : القيام بواجبات الوظيفة حسبما تقرره القوانين والانظمة والتعليمات .</a:t>
            </a:r>
          </a:p>
          <a:p>
            <a:endParaRPr lang="ar-IQ" sz="8000" dirty="0"/>
          </a:p>
        </p:txBody>
      </p:sp>
    </p:spTree>
    <p:extLst>
      <p:ext uri="{BB962C8B-B14F-4D97-AF65-F5344CB8AC3E}">
        <p14:creationId xmlns:p14="http://schemas.microsoft.com/office/powerpoint/2010/main" val="3066635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0"/>
            <a:ext cx="8892480" cy="980728"/>
          </a:xfrm>
        </p:spPr>
        <p:txBody>
          <a:bodyPr>
            <a:normAutofit/>
          </a:bodyPr>
          <a:lstStyle/>
          <a:p>
            <a:r>
              <a:rPr lang="ar-IQ" b="1" dirty="0"/>
              <a:t>واجبات الموظف</a:t>
            </a:r>
          </a:p>
        </p:txBody>
      </p:sp>
      <p:sp>
        <p:nvSpPr>
          <p:cNvPr id="3" name="Content Placeholder 2"/>
          <p:cNvSpPr>
            <a:spLocks noGrp="1"/>
          </p:cNvSpPr>
          <p:nvPr>
            <p:ph idx="1"/>
          </p:nvPr>
        </p:nvSpPr>
        <p:spPr>
          <a:xfrm>
            <a:off x="0" y="1268760"/>
            <a:ext cx="8928992" cy="5400599"/>
          </a:xfrm>
        </p:spPr>
        <p:txBody>
          <a:bodyPr>
            <a:noAutofit/>
          </a:bodyPr>
          <a:lstStyle/>
          <a:p>
            <a:pPr marL="0" indent="0" algn="justLow">
              <a:buNone/>
            </a:pPr>
            <a:r>
              <a:rPr lang="ar-IQ" sz="2000" b="1" dirty="0">
                <a:cs typeface="+mj-cs"/>
              </a:rPr>
              <a:t>(المادة 5) :</a:t>
            </a:r>
          </a:p>
          <a:p>
            <a:pPr marL="0" indent="0" algn="justLow">
              <a:buNone/>
            </a:pPr>
            <a:r>
              <a:rPr lang="ar-IQ" sz="2000" b="1" dirty="0">
                <a:cs typeface="+mj-cs"/>
              </a:rPr>
              <a:t>يحظر على الموظف ما ياتي : ­</a:t>
            </a:r>
          </a:p>
          <a:p>
            <a:pPr marL="0" indent="0" algn="justLow">
              <a:buNone/>
            </a:pPr>
            <a:r>
              <a:rPr lang="ar-IQ" sz="2000" b="1" dirty="0">
                <a:cs typeface="+mj-cs"/>
              </a:rPr>
              <a:t>اولا : الجمع بين وظيفتين بصفة اصلية او الجمع بين الوظيفة وبين اي عمل اخر الا بموجب احكام القانون .</a:t>
            </a:r>
          </a:p>
          <a:p>
            <a:pPr marL="0" indent="0" algn="justLow">
              <a:buNone/>
            </a:pPr>
            <a:r>
              <a:rPr lang="ar-IQ" sz="2000" b="1" dirty="0">
                <a:cs typeface="+mj-cs"/>
              </a:rPr>
              <a:t>ثانيا : مزاولة الاعمال التجارية وتاسيس الشركات والعضوية في مجالس ادارتها عدا :</a:t>
            </a:r>
          </a:p>
          <a:p>
            <a:pPr marL="0" indent="0" algn="justLow">
              <a:buNone/>
            </a:pPr>
            <a:r>
              <a:rPr lang="ar-IQ" sz="2000" b="1" dirty="0">
                <a:cs typeface="+mj-cs"/>
              </a:rPr>
              <a:t>أ ­ - شراء اسهم الشركات المساهمة .</a:t>
            </a:r>
          </a:p>
          <a:p>
            <a:pPr marL="0" indent="0" algn="justLow">
              <a:buNone/>
            </a:pPr>
            <a:r>
              <a:rPr lang="ar-IQ" sz="2000" b="1" dirty="0">
                <a:cs typeface="+mj-cs"/>
              </a:rPr>
              <a:t>ب ­ - الاعمال التي تخص امواله التي الت اليه ارثا او ادارة اموال زوجه او اقاربه حتى الدرجة الثالثة التي الت اليهم ارثا وعلى الموظف ان يخبر دائرته بذلك خلال ثلاثين يوما وعلى الوزير اذا راى ان ذلك يؤثر على اداء واجبات الموظف او يضر بالمصلحة العامة ان يخيره بين البقاء في الوظيفة وتصفية تلك الاموال او التخلي عن الادارة خلال سنة من تاريخ تبليغه بذلك وبين طلب الاستقالة او الاحالة على التقاعد .</a:t>
            </a:r>
          </a:p>
          <a:p>
            <a:pPr marL="0" indent="0" algn="justLow">
              <a:buNone/>
            </a:pPr>
            <a:r>
              <a:rPr lang="ar-IQ" sz="2000" b="1" dirty="0">
                <a:cs typeface="+mj-cs"/>
              </a:rPr>
              <a:t>ثالثا : الاشتراك في المناقصات .</a:t>
            </a:r>
          </a:p>
          <a:p>
            <a:pPr marL="0" indent="0" algn="justLow">
              <a:buNone/>
            </a:pPr>
            <a:r>
              <a:rPr lang="ar-IQ" sz="2000" b="1" dirty="0">
                <a:cs typeface="+mj-cs"/>
              </a:rPr>
              <a:t>رابعا : الاشتراك في المزايدات التي تجريها دوائر الدولة والقطاع الاشتراكي لبيع الاموال المنقولة وغير المنقولة اذا كان مخولا قانونا بالتصديق على البيع لاعتبار الاحالة قطعية او كان عضوا في لجان التقدير او البيع او اتخذ قرارا ببيع او ايجار تلك الاموال ، او كان موظفا في المديرية العامة او ما يعادلها التي تعود اليها تلك الاموال .</a:t>
            </a:r>
          </a:p>
          <a:p>
            <a:pPr marL="0" indent="0" algn="justLow">
              <a:buNone/>
            </a:pPr>
            <a:r>
              <a:rPr lang="ar-IQ" sz="2000" b="1" dirty="0">
                <a:cs typeface="+mj-cs"/>
              </a:rPr>
              <a:t>خامسا : استعمال المواد والالات ووسائل النقل وغيرها العائدة الى دوائر الدولة والقطاع الاشتراكي لاغراض خاصة .</a:t>
            </a:r>
          </a:p>
          <a:p>
            <a:pPr marL="0" indent="0">
              <a:buNone/>
            </a:pPr>
            <a:endParaRPr lang="ar-IQ" sz="1800" b="1" dirty="0">
              <a:cs typeface="+mj-cs"/>
            </a:endParaRPr>
          </a:p>
          <a:p>
            <a:pPr marL="0" indent="0">
              <a:buNone/>
            </a:pPr>
            <a:endParaRPr lang="ar-IQ" sz="1600" b="1" dirty="0"/>
          </a:p>
        </p:txBody>
      </p:sp>
    </p:spTree>
    <p:extLst>
      <p:ext uri="{BB962C8B-B14F-4D97-AF65-F5344CB8AC3E}">
        <p14:creationId xmlns:p14="http://schemas.microsoft.com/office/powerpoint/2010/main" val="3325796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147248" cy="908720"/>
          </a:xfrm>
        </p:spPr>
        <p:txBody>
          <a:bodyPr>
            <a:normAutofit/>
          </a:bodyPr>
          <a:lstStyle/>
          <a:p>
            <a:r>
              <a:rPr lang="ar-IQ" sz="4000" b="1" dirty="0"/>
              <a:t>واجبات الموظف</a:t>
            </a:r>
          </a:p>
        </p:txBody>
      </p:sp>
      <p:sp>
        <p:nvSpPr>
          <p:cNvPr id="3" name="Content Placeholder 2"/>
          <p:cNvSpPr>
            <a:spLocks noGrp="1"/>
          </p:cNvSpPr>
          <p:nvPr>
            <p:ph idx="1"/>
          </p:nvPr>
        </p:nvSpPr>
        <p:spPr>
          <a:xfrm>
            <a:off x="539552" y="1334530"/>
            <a:ext cx="8239744" cy="5170401"/>
          </a:xfrm>
        </p:spPr>
        <p:txBody>
          <a:bodyPr>
            <a:normAutofit/>
          </a:bodyPr>
          <a:lstStyle/>
          <a:p>
            <a:pPr marL="0" indent="0">
              <a:buNone/>
            </a:pPr>
            <a:endParaRPr lang="ar-IQ" sz="600" b="1" u="sng" dirty="0"/>
          </a:p>
          <a:p>
            <a:pPr marL="0" indent="0">
              <a:buNone/>
            </a:pPr>
            <a:endParaRPr lang="ar-IQ" b="1" u="sng" dirty="0"/>
          </a:p>
          <a:p>
            <a:pPr marL="0" indent="0">
              <a:buNone/>
            </a:pPr>
            <a:endParaRPr lang="ar-IQ" b="1" u="sng" dirty="0"/>
          </a:p>
          <a:p>
            <a:pPr marL="0" indent="0">
              <a:buNone/>
            </a:pPr>
            <a:endParaRPr lang="ar-IQ" b="1" u="sng" dirty="0"/>
          </a:p>
          <a:p>
            <a:pPr marL="0" indent="0">
              <a:buNone/>
            </a:pPr>
            <a:endParaRPr lang="ar-IQ" b="1" u="sng" dirty="0"/>
          </a:p>
          <a:p>
            <a:pPr marL="0" indent="0">
              <a:buNone/>
            </a:pPr>
            <a:endParaRPr lang="ar-IQ" b="1" u="sng" dirty="0"/>
          </a:p>
          <a:p>
            <a:pPr marL="0" indent="0">
              <a:buNone/>
            </a:pPr>
            <a:endParaRPr lang="ar-IQ" b="1" u="sng" dirty="0"/>
          </a:p>
          <a:p>
            <a:pPr marL="0" indent="0">
              <a:buNone/>
            </a:pPr>
            <a:endParaRPr lang="ar-IQ" b="1" u="sng" dirty="0"/>
          </a:p>
          <a:p>
            <a:pPr marL="0" indent="0">
              <a:buNone/>
            </a:pPr>
            <a:endParaRPr lang="ar-IQ" b="1" u="sng" dirty="0"/>
          </a:p>
          <a:p>
            <a:pPr marL="0" indent="0">
              <a:buNone/>
            </a:pPr>
            <a:endParaRPr lang="ar-IQ" b="1" u="sng" dirty="0"/>
          </a:p>
          <a:p>
            <a:pPr marL="0" indent="0">
              <a:buNone/>
            </a:pPr>
            <a:endParaRPr lang="ar-IQ" b="1" u="sng" dirty="0"/>
          </a:p>
          <a:p>
            <a:pPr marL="0" indent="0">
              <a:buNone/>
            </a:pPr>
            <a:endParaRPr lang="ar-IQ" b="1" u="sng" dirty="0"/>
          </a:p>
          <a:p>
            <a:pPr marL="0" indent="0">
              <a:buNone/>
            </a:pPr>
            <a:endParaRPr lang="ar-IQ" b="1" u="sng" dirty="0"/>
          </a:p>
          <a:p>
            <a:pPr marL="0" indent="0">
              <a:buNone/>
            </a:pPr>
            <a:endParaRPr lang="ar-IQ" b="1" u="sng" dirty="0"/>
          </a:p>
          <a:p>
            <a:pPr marL="0" indent="0">
              <a:buNone/>
            </a:pPr>
            <a:endParaRPr lang="ar-IQ" b="1" u="sng" dirty="0"/>
          </a:p>
        </p:txBody>
      </p:sp>
      <p:sp>
        <p:nvSpPr>
          <p:cNvPr id="4" name="Rectangle 3"/>
          <p:cNvSpPr/>
          <p:nvPr/>
        </p:nvSpPr>
        <p:spPr>
          <a:xfrm>
            <a:off x="282352" y="1334531"/>
            <a:ext cx="8754144" cy="5444054"/>
          </a:xfrm>
          <a:prstGeom prst="rect">
            <a:avLst/>
          </a:prstGeom>
        </p:spPr>
        <p:txBody>
          <a:bodyPr wrap="square">
            <a:spAutoFit/>
          </a:bodyPr>
          <a:lstStyle/>
          <a:p>
            <a:pPr algn="justLow">
              <a:lnSpc>
                <a:spcPct val="150000"/>
              </a:lnSpc>
            </a:pPr>
            <a:r>
              <a:rPr lang="ar-IQ" b="1" dirty="0">
                <a:cs typeface="+mj-cs"/>
              </a:rPr>
              <a:t>سادسا : استعمال اي ماكنة او جهاز او اي الة من الات الانتاج لم يكلفه رئيسه المباشر باستعمالها .</a:t>
            </a:r>
          </a:p>
          <a:p>
            <a:pPr algn="justLow">
              <a:lnSpc>
                <a:spcPct val="150000"/>
              </a:lnSpc>
            </a:pPr>
            <a:r>
              <a:rPr lang="ar-IQ" b="1" dirty="0">
                <a:cs typeface="+mj-cs"/>
              </a:rPr>
              <a:t>سابعا : عدم الاستغلال الصحيح لساعات العمل ووسائل الانتاج بغية انجاز الاعمال المناطة به او الاهمال او التهاون في العمل بما يؤدي الى الحاق ضرر بالانتاج او الخدمات او الممتلكات .</a:t>
            </a:r>
          </a:p>
          <a:p>
            <a:pPr algn="justLow">
              <a:lnSpc>
                <a:spcPct val="150000"/>
              </a:lnSpc>
            </a:pPr>
            <a:r>
              <a:rPr lang="ar-IQ" b="1" dirty="0">
                <a:cs typeface="+mj-cs"/>
              </a:rPr>
              <a:t>ثامنا : العبث بالمشروع او اتلاف الاته او المواد الاولية او الادوات او اللوازم .</a:t>
            </a:r>
          </a:p>
          <a:p>
            <a:pPr algn="justLow">
              <a:lnSpc>
                <a:spcPct val="150000"/>
              </a:lnSpc>
            </a:pPr>
            <a:r>
              <a:rPr lang="ar-IQ" b="1" dirty="0">
                <a:cs typeface="+mj-cs"/>
              </a:rPr>
              <a:t>تاسعا : التعمد في انقاص الانتاج او الاضرار به .</a:t>
            </a:r>
          </a:p>
          <a:p>
            <a:pPr algn="justLow">
              <a:lnSpc>
                <a:spcPct val="150000"/>
              </a:lnSpc>
            </a:pPr>
            <a:r>
              <a:rPr lang="ar-IQ" b="1" dirty="0">
                <a:cs typeface="+mj-cs"/>
              </a:rPr>
              <a:t>عاشرا : التاخر في انجاز العمل الذي يتسبب عنه تعطيل عمل الاخرين .</a:t>
            </a:r>
          </a:p>
          <a:p>
            <a:pPr algn="justLow">
              <a:lnSpc>
                <a:spcPct val="150000"/>
              </a:lnSpc>
            </a:pPr>
            <a:r>
              <a:rPr lang="ar-IQ" b="1" dirty="0">
                <a:cs typeface="+mj-cs"/>
              </a:rPr>
              <a:t>حادي عشر : الاقتراض او قبول مكافاة او هدية او منفعة من المراجعين او المقاولين او المتعهدين المتعاقدين مع دائرته او من كل من كان لعمله علاقة بالموظف بسبب الوظيفة .</a:t>
            </a:r>
          </a:p>
          <a:p>
            <a:pPr algn="justLow">
              <a:lnSpc>
                <a:spcPct val="150000"/>
              </a:lnSpc>
            </a:pPr>
            <a:r>
              <a:rPr lang="ar-IQ" b="1" dirty="0">
                <a:cs typeface="+mj-cs"/>
              </a:rPr>
              <a:t>ثاني عشر : الحضور الى مقر وظيفته بحالة سكر او الظهور بحالة سكر بيّن في محل عام .</a:t>
            </a:r>
          </a:p>
          <a:p>
            <a:pPr algn="justLow">
              <a:lnSpc>
                <a:spcPct val="150000"/>
              </a:lnSpc>
            </a:pPr>
            <a:r>
              <a:rPr lang="ar-IQ" b="1" dirty="0">
                <a:cs typeface="+mj-cs"/>
              </a:rPr>
              <a:t>ثالث عشر : الاحتفاظ لنفسه باصل اية ورقة او وثيقة رسمية او نزع هذا الاصل من الملفات المخصصة لحفظه للتصرف به لغير الاغراض الرسمية .</a:t>
            </a:r>
          </a:p>
          <a:p>
            <a:pPr algn="justLow">
              <a:lnSpc>
                <a:spcPct val="150000"/>
              </a:lnSpc>
            </a:pPr>
            <a:r>
              <a:rPr lang="ar-IQ" b="1" dirty="0">
                <a:cs typeface="+mj-cs"/>
              </a:rPr>
              <a:t>رابع عشر : الافضاء باي تصريح او بيان عن اعمال دائرته لوسائل الاعلام والنشر فيما له مساس مباشر باعمال وظيفته، الا اذا كان مصرحا له بذلك من الرئيس المختص .</a:t>
            </a:r>
          </a:p>
        </p:txBody>
      </p:sp>
    </p:spTree>
    <p:extLst>
      <p:ext uri="{BB962C8B-B14F-4D97-AF65-F5344CB8AC3E}">
        <p14:creationId xmlns:p14="http://schemas.microsoft.com/office/powerpoint/2010/main" val="1968654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IQ" sz="3600" b="1" dirty="0"/>
              <a:t>العقوبات الانضباطية (التأديبية) المترتبة على مخالفة الموظف لواجباته الوظيفية</a:t>
            </a:r>
          </a:p>
        </p:txBody>
      </p:sp>
      <p:sp>
        <p:nvSpPr>
          <p:cNvPr id="3" name="Content Placeholder 2"/>
          <p:cNvSpPr>
            <a:spLocks noGrp="1"/>
          </p:cNvSpPr>
          <p:nvPr>
            <p:ph idx="1"/>
          </p:nvPr>
        </p:nvSpPr>
        <p:spPr>
          <a:xfrm>
            <a:off x="0" y="1417638"/>
            <a:ext cx="8892480" cy="4963690"/>
          </a:xfrm>
        </p:spPr>
        <p:txBody>
          <a:bodyPr>
            <a:normAutofit fontScale="25000" lnSpcReduction="20000"/>
          </a:bodyPr>
          <a:lstStyle/>
          <a:p>
            <a:pPr marL="0" indent="0">
              <a:buNone/>
            </a:pPr>
            <a:r>
              <a:rPr lang="ar-IQ" sz="9600" dirty="0"/>
              <a:t>المادة (8) :</a:t>
            </a:r>
          </a:p>
          <a:p>
            <a:pPr marL="0" indent="0">
              <a:lnSpc>
                <a:spcPct val="120000"/>
              </a:lnSpc>
              <a:buNone/>
            </a:pPr>
            <a:r>
              <a:rPr lang="ar-IQ" sz="8000" b="1" dirty="0"/>
              <a:t>العقوبات التي يجوز فرضها على الموظف هي :</a:t>
            </a:r>
            <a:br>
              <a:rPr lang="ar-IQ" sz="8000" b="1" dirty="0"/>
            </a:br>
            <a:r>
              <a:rPr lang="ar-IQ" sz="8000" b="1" dirty="0"/>
              <a:t>اولاً : لفت النظر : ويكون بإشعار الموظف تحريرياً بالمخالفة التي أرتكبها وتوجيهه لتحسين سلوكه</a:t>
            </a:r>
            <a:br>
              <a:rPr lang="ar-IQ" sz="8000" b="1" dirty="0"/>
            </a:br>
            <a:r>
              <a:rPr lang="ar-IQ" sz="8000" b="1" dirty="0"/>
              <a:t>الوظيفي ويترتب على هذه العقوبة تأخير الترفيع او الزيادة مدة ثلاثة اشهر .</a:t>
            </a:r>
            <a:br>
              <a:rPr lang="ar-IQ" sz="8000" b="1" dirty="0"/>
            </a:br>
            <a:r>
              <a:rPr lang="ar-IQ" sz="8000" b="1" dirty="0"/>
              <a:t>ثانياً : الإنذار : ويكون بإشعار الموظف تحريرياً بالمخالفة التي ارتكبها وتحذيره من الإخلال بواجبات</a:t>
            </a:r>
            <a:br>
              <a:rPr lang="ar-IQ" sz="8000" b="1" dirty="0"/>
            </a:br>
            <a:r>
              <a:rPr lang="ar-IQ" sz="8000" b="1" dirty="0"/>
              <a:t>وظيفته مستقبلاً ويترتب على هذه العقوبة تاختر الترفيع او الزيادة مدة ستة اشهر .</a:t>
            </a:r>
            <a:br>
              <a:rPr lang="ar-IQ" sz="8000" b="1" dirty="0"/>
            </a:br>
            <a:r>
              <a:rPr lang="ar-IQ" sz="8000" b="1" dirty="0"/>
              <a:t>ثالثاً : قطع الراتب : ويكون بحسم القسط اليومي من راتب الموظف لمدة لا تتجاوز عشرة ايام بأمر</a:t>
            </a:r>
            <a:br>
              <a:rPr lang="ar-IQ" sz="8000" b="1" dirty="0"/>
            </a:br>
            <a:r>
              <a:rPr lang="ar-IQ" sz="8000" b="1" dirty="0"/>
              <a:t>تحريري تذكر فيه المخالفة التي ارتكبها الموظف وأستوجبت فرض العقوبة ، ويترتب عليها تأخير الترفيع</a:t>
            </a:r>
            <a:br>
              <a:rPr lang="ar-IQ" sz="8000" b="1" dirty="0"/>
            </a:br>
            <a:r>
              <a:rPr lang="ar-IQ" sz="8000" b="1" dirty="0"/>
              <a:t>او الزيادة وفقاً لما يأتي :</a:t>
            </a:r>
            <a:br>
              <a:rPr lang="ar-IQ" sz="8000" b="1" dirty="0"/>
            </a:br>
            <a:r>
              <a:rPr lang="ar-IQ" sz="8000" b="1" dirty="0"/>
              <a:t>أ- خمسة اشهر في حالة قطع الراتب لمدة لا تتجاوز خمسة ايام .</a:t>
            </a:r>
            <a:br>
              <a:rPr lang="ar-IQ" sz="8000" b="1" dirty="0"/>
            </a:br>
            <a:r>
              <a:rPr lang="ar-IQ" sz="8000" b="1" dirty="0"/>
              <a:t>ب- شهر واحد عن كل يوم من ايام قطع الراتب في حالة تجاوز مدة العقوبة خمسة ايام .</a:t>
            </a:r>
            <a:br>
              <a:rPr lang="ar-IQ" sz="8000" b="1" dirty="0"/>
            </a:br>
            <a:r>
              <a:rPr lang="ar-IQ" sz="8000" b="1" dirty="0"/>
              <a:t>رابعاً : التوبيخ : ويكون بإشعار الموظف تحريرياً بالمخالفة التي ارتكبها والأسباب التي جعلت سلوكه غير</a:t>
            </a:r>
            <a:br>
              <a:rPr lang="ar-IQ" sz="8000" b="1" dirty="0"/>
            </a:br>
            <a:r>
              <a:rPr lang="ar-IQ" sz="8000" b="1" dirty="0"/>
              <a:t>مرض ويطلب اليه وجوب اجتناب المخالفة وتحسين سلوكه الوظيفي ويترتب على هذه العقوبة تأخير</a:t>
            </a:r>
            <a:br>
              <a:rPr lang="ar-IQ" sz="8000" b="1" dirty="0"/>
            </a:br>
            <a:r>
              <a:rPr lang="ar-IQ" sz="8000" b="1" dirty="0"/>
              <a:t>الترفيع او الزيادة مدة سنة واحدة .</a:t>
            </a:r>
          </a:p>
          <a:p>
            <a:pPr marL="0" indent="0">
              <a:buNone/>
            </a:pPr>
            <a:endParaRPr lang="ar-IQ" sz="7200" b="1" dirty="0"/>
          </a:p>
          <a:p>
            <a:pPr marL="0" indent="0">
              <a:buNone/>
            </a:pPr>
            <a:endParaRPr lang="ar-IQ" sz="7200" b="1" dirty="0"/>
          </a:p>
          <a:p>
            <a:pPr marL="0" indent="0">
              <a:buNone/>
            </a:pPr>
            <a:endParaRPr lang="ar-IQ" sz="7200" b="1" dirty="0"/>
          </a:p>
          <a:p>
            <a:pPr marL="0" indent="0">
              <a:buNone/>
            </a:pPr>
            <a:endParaRPr lang="ar-IQ" sz="7200" b="1" dirty="0"/>
          </a:p>
          <a:p>
            <a:pPr marL="0" indent="0">
              <a:buNone/>
            </a:pPr>
            <a:endParaRPr lang="ar-IQ" sz="7200" b="1" dirty="0"/>
          </a:p>
          <a:p>
            <a:pPr marL="0" indent="0">
              <a:buNone/>
            </a:pPr>
            <a:endParaRPr lang="ar-IQ" sz="7200" b="1" dirty="0"/>
          </a:p>
          <a:p>
            <a:pPr marL="0" indent="0">
              <a:buNone/>
            </a:pPr>
            <a:endParaRPr lang="ar-IQ" sz="7200" b="1" dirty="0"/>
          </a:p>
          <a:p>
            <a:pPr marL="0" indent="0">
              <a:buNone/>
            </a:pPr>
            <a:endParaRPr lang="ar-IQ" sz="7200" b="1" dirty="0"/>
          </a:p>
          <a:p>
            <a:pPr marL="0" indent="0">
              <a:buNone/>
            </a:pPr>
            <a:endParaRPr lang="ar-IQ" sz="7200" b="1" dirty="0"/>
          </a:p>
          <a:p>
            <a:pPr marL="0" indent="0">
              <a:buNone/>
            </a:pPr>
            <a:endParaRPr lang="ar-IQ" sz="7200" b="1" dirty="0"/>
          </a:p>
          <a:p>
            <a:pPr marL="0" indent="0">
              <a:buNone/>
            </a:pPr>
            <a:endParaRPr lang="ar-IQ" sz="7200" b="1" dirty="0"/>
          </a:p>
          <a:p>
            <a:pPr marL="0" indent="0">
              <a:buNone/>
            </a:pPr>
            <a:endParaRPr lang="ar-IQ" sz="7200" b="1" dirty="0"/>
          </a:p>
          <a:p>
            <a:pPr marL="0" indent="0">
              <a:buNone/>
            </a:pPr>
            <a:br>
              <a:rPr lang="ar-IQ" sz="7200" b="1" dirty="0"/>
            </a:br>
            <a:r>
              <a:rPr lang="ar-IQ" sz="7200" b="1" dirty="0"/>
              <a:t> </a:t>
            </a:r>
            <a:endParaRPr lang="ar-IQ" sz="7200" dirty="0"/>
          </a:p>
        </p:txBody>
      </p:sp>
    </p:spTree>
    <p:extLst>
      <p:ext uri="{BB962C8B-B14F-4D97-AF65-F5344CB8AC3E}">
        <p14:creationId xmlns:p14="http://schemas.microsoft.com/office/powerpoint/2010/main" val="2335237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IQ" sz="3600" b="1" dirty="0"/>
              <a:t>العقوبات الانضباطية (التأديبية) المترتبة على مخالفة الموظف لواجباته الوظيفية</a:t>
            </a:r>
          </a:p>
        </p:txBody>
      </p:sp>
      <p:sp>
        <p:nvSpPr>
          <p:cNvPr id="3" name="Content Placeholder 2"/>
          <p:cNvSpPr>
            <a:spLocks noGrp="1"/>
          </p:cNvSpPr>
          <p:nvPr>
            <p:ph idx="1"/>
          </p:nvPr>
        </p:nvSpPr>
        <p:spPr>
          <a:xfrm>
            <a:off x="457200" y="1556792"/>
            <a:ext cx="8579296" cy="4569371"/>
          </a:xfrm>
        </p:spPr>
        <p:txBody>
          <a:bodyPr>
            <a:normAutofit fontScale="25000" lnSpcReduction="20000"/>
          </a:bodyPr>
          <a:lstStyle/>
          <a:p>
            <a:pPr marL="0" indent="0" algn="justLow">
              <a:buNone/>
            </a:pPr>
            <a:r>
              <a:rPr lang="ar-IQ" sz="8000" b="1" dirty="0">
                <a:cs typeface="+mj-cs"/>
              </a:rPr>
              <a:t>خامساً : إنقاص الراتب : ويكون بقطع مبلغ من راتب الموظف بنسبة لا تتجاوز (%10) من راتبه</a:t>
            </a:r>
            <a:br>
              <a:rPr lang="ar-IQ" sz="8000" b="1" dirty="0">
                <a:cs typeface="+mj-cs"/>
              </a:rPr>
            </a:br>
            <a:r>
              <a:rPr lang="ar-IQ" sz="8000" b="1" dirty="0">
                <a:cs typeface="+mj-cs"/>
              </a:rPr>
              <a:t>الشهري لمدة لا تقل عن ستة اشهر ولا تزيد على سنتين ويتم ذلك بأمر تحريري يشعر الموظف بالفعل</a:t>
            </a:r>
            <a:br>
              <a:rPr lang="ar-IQ" sz="8000" b="1" dirty="0">
                <a:cs typeface="+mj-cs"/>
              </a:rPr>
            </a:br>
            <a:r>
              <a:rPr lang="ar-IQ" sz="8000" b="1" dirty="0">
                <a:cs typeface="+mj-cs"/>
              </a:rPr>
              <a:t>الذي ارتكبه ويترتب على هذه العقوبة تأخير الترفيع او الزيادة مدة سنتين .</a:t>
            </a:r>
            <a:br>
              <a:rPr lang="ar-IQ" sz="8000" b="1" dirty="0">
                <a:cs typeface="+mj-cs"/>
              </a:rPr>
            </a:br>
            <a:r>
              <a:rPr lang="ar-IQ" sz="8000" b="1" dirty="0">
                <a:cs typeface="+mj-cs"/>
              </a:rPr>
              <a:t>سادساً : تنزيل الدرجة : ويكون بأمر تحريري يشعر في الموظف بالفعل الذي ارتكبه ويترتب على هذه</a:t>
            </a:r>
            <a:br>
              <a:rPr lang="ar-IQ" sz="8000" b="1" dirty="0">
                <a:cs typeface="+mj-cs"/>
              </a:rPr>
            </a:br>
            <a:r>
              <a:rPr lang="ar-IQ" sz="8000" b="1" dirty="0">
                <a:cs typeface="+mj-cs"/>
              </a:rPr>
              <a:t>العقوبة :</a:t>
            </a:r>
          </a:p>
          <a:p>
            <a:pPr marL="0" indent="0" algn="justLow">
              <a:buNone/>
            </a:pPr>
            <a:br>
              <a:rPr lang="ar-IQ" sz="8000" b="1" dirty="0">
                <a:cs typeface="+mj-cs"/>
              </a:rPr>
            </a:br>
            <a:r>
              <a:rPr lang="ar-IQ" sz="8000" b="1" dirty="0">
                <a:cs typeface="+mj-cs"/>
              </a:rPr>
              <a:t>أ- بالنسبة للموظف الخاضع لقوانين او انظمة او قواعد او تعليمات خدمة تأخذ بنظام الدرجات المالية</a:t>
            </a:r>
            <a:br>
              <a:rPr lang="ar-IQ" sz="8000" b="1" dirty="0">
                <a:cs typeface="+mj-cs"/>
              </a:rPr>
            </a:br>
            <a:r>
              <a:rPr lang="ar-IQ" sz="8000" b="1" dirty="0">
                <a:cs typeface="+mj-cs"/>
              </a:rPr>
              <a:t>والترفيع، تنزيل راتب الموظف الى الحد الأدنى للدرجة التي دون درجته مباشرة مع منحه العلاوات التي</a:t>
            </a:r>
            <a:br>
              <a:rPr lang="ar-IQ" sz="8000" b="1" dirty="0">
                <a:cs typeface="+mj-cs"/>
              </a:rPr>
            </a:br>
            <a:r>
              <a:rPr lang="ar-IQ" sz="8000" b="1" dirty="0">
                <a:cs typeface="+mj-cs"/>
              </a:rPr>
              <a:t>نالها في الدرجة المنزل منها (بقياس العلاوة المقررة في الدرجة المنزل اليها) ويعاد الى الراتب الذي كان</a:t>
            </a:r>
            <a:br>
              <a:rPr lang="ar-IQ" sz="8000" b="1" dirty="0">
                <a:cs typeface="+mj-cs"/>
              </a:rPr>
            </a:br>
            <a:r>
              <a:rPr lang="ar-IQ" sz="8000" b="1" dirty="0">
                <a:cs typeface="+mj-cs"/>
              </a:rPr>
              <a:t>يتقاضاه قبل تنزيل درجته بعد قضائه ثلاث سنوات من تاريخ فرض العقوبة مع تدوير المدة المقضية في</a:t>
            </a:r>
            <a:br>
              <a:rPr lang="ar-IQ" sz="8000" b="1" dirty="0">
                <a:cs typeface="+mj-cs"/>
              </a:rPr>
            </a:br>
            <a:r>
              <a:rPr lang="ar-IQ" sz="8000" b="1" dirty="0">
                <a:cs typeface="+mj-cs"/>
              </a:rPr>
              <a:t>راتبه الأخير قبل فرض العقوبة .</a:t>
            </a:r>
            <a:br>
              <a:rPr lang="ar-IQ" sz="8000" b="1" dirty="0">
                <a:cs typeface="+mj-cs"/>
              </a:rPr>
            </a:br>
            <a:r>
              <a:rPr lang="ar-IQ" sz="8000" b="1" dirty="0">
                <a:cs typeface="+mj-cs"/>
              </a:rPr>
              <a:t>ب- بالنسبة للموظف الخاضع لقوانين او انظمة او قواعد او تعليمات خدمة تأخذ بنظام الزيادة كل</a:t>
            </a:r>
            <a:br>
              <a:rPr lang="ar-IQ" sz="8000" b="1" dirty="0">
                <a:cs typeface="+mj-cs"/>
              </a:rPr>
            </a:br>
            <a:r>
              <a:rPr lang="ar-IQ" sz="8000" b="1" dirty="0">
                <a:cs typeface="+mj-cs"/>
              </a:rPr>
              <a:t>سنتين، تخفيض زيادتين من راتب الموظف ويعاد الى الراتب الذي كان يتقاضاه قبل تنزيل درجته بعد</a:t>
            </a:r>
            <a:br>
              <a:rPr lang="ar-IQ" sz="8000" b="1" dirty="0">
                <a:cs typeface="+mj-cs"/>
              </a:rPr>
            </a:br>
            <a:r>
              <a:rPr lang="ar-IQ" sz="8000" b="1" dirty="0">
                <a:cs typeface="+mj-cs"/>
              </a:rPr>
              <a:t>قضائه ثلاث سنوات من تاريخ فرض العقوبة مع تدوير المدة المقضية فخدمة ي راتبه الاخير قبل فرض العقوبة.</a:t>
            </a:r>
            <a:br>
              <a:rPr lang="ar-IQ" sz="8000" b="1" dirty="0">
                <a:cs typeface="+mj-cs"/>
              </a:rPr>
            </a:br>
            <a:r>
              <a:rPr lang="ar-IQ" sz="8000" b="1" dirty="0">
                <a:cs typeface="+mj-cs"/>
              </a:rPr>
              <a:t>ج- بالنسبة للموظف الخاضع لقوانين او انظمة او قواعد او تعليمات تاخذ بنظام الزيادة</a:t>
            </a:r>
            <a:br>
              <a:rPr lang="ar-IQ" sz="8000" b="1" dirty="0">
                <a:cs typeface="+mj-cs"/>
              </a:rPr>
            </a:br>
            <a:r>
              <a:rPr lang="ar-IQ" sz="8000" b="1" dirty="0">
                <a:cs typeface="+mj-cs"/>
              </a:rPr>
              <a:t>السنوية، تخفيض ثلاث زيادات سنوية من راتب الموظف مع تدوير المدة المقضية في راتبه الاخير قبل</a:t>
            </a:r>
            <a:br>
              <a:rPr lang="ar-IQ" sz="8000" b="1" dirty="0">
                <a:cs typeface="+mj-cs"/>
              </a:rPr>
            </a:br>
            <a:r>
              <a:rPr lang="ar-IQ" sz="8000" b="1" dirty="0">
                <a:cs typeface="+mj-cs"/>
              </a:rPr>
              <a:t>فرض العقوبة.</a:t>
            </a:r>
          </a:p>
          <a:p>
            <a:pPr marL="0" indent="0">
              <a:buNone/>
            </a:pPr>
            <a:endParaRPr lang="ar-IQ" sz="7200" b="1" dirty="0"/>
          </a:p>
          <a:p>
            <a:pPr marL="0" indent="0">
              <a:buNone/>
            </a:pPr>
            <a:endParaRPr lang="ar-IQ" sz="7200" b="1" dirty="0"/>
          </a:p>
          <a:p>
            <a:pPr marL="0" indent="0">
              <a:buNone/>
            </a:pPr>
            <a:endParaRPr lang="ar-IQ" sz="7200" b="1" dirty="0"/>
          </a:p>
          <a:p>
            <a:pPr marL="0" indent="0">
              <a:buNone/>
            </a:pPr>
            <a:endParaRPr lang="ar-IQ" sz="7200" b="1" dirty="0"/>
          </a:p>
          <a:p>
            <a:pPr marL="0" indent="0">
              <a:buNone/>
            </a:pPr>
            <a:endParaRPr lang="ar-IQ" sz="7200" b="1" dirty="0"/>
          </a:p>
          <a:p>
            <a:pPr marL="0" indent="0">
              <a:buNone/>
            </a:pPr>
            <a:endParaRPr lang="ar-IQ" sz="7200" b="1" dirty="0"/>
          </a:p>
          <a:p>
            <a:pPr marL="0" indent="0">
              <a:buNone/>
            </a:pPr>
            <a:endParaRPr lang="ar-IQ" sz="7200" b="1" dirty="0"/>
          </a:p>
          <a:p>
            <a:pPr marL="0" indent="0">
              <a:buNone/>
            </a:pPr>
            <a:br>
              <a:rPr lang="ar-IQ" sz="7200" b="1" dirty="0"/>
            </a:br>
            <a:endParaRPr lang="ar-IQ" sz="7200" dirty="0"/>
          </a:p>
          <a:p>
            <a:endParaRPr lang="ar-IQ" dirty="0"/>
          </a:p>
        </p:txBody>
      </p:sp>
    </p:spTree>
    <p:extLst>
      <p:ext uri="{BB962C8B-B14F-4D97-AF65-F5344CB8AC3E}">
        <p14:creationId xmlns:p14="http://schemas.microsoft.com/office/powerpoint/2010/main" val="1235975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Autofit/>
          </a:bodyPr>
          <a:lstStyle/>
          <a:p>
            <a:r>
              <a:rPr lang="ar-IQ" sz="2800" b="1" dirty="0"/>
              <a:t>العقوبات الانضباطية (التأديبية) المترتبة على مخالفة الموظف لواجباته الوظيفية</a:t>
            </a:r>
          </a:p>
        </p:txBody>
      </p:sp>
      <p:sp>
        <p:nvSpPr>
          <p:cNvPr id="3" name="Content Placeholder 2"/>
          <p:cNvSpPr>
            <a:spLocks noGrp="1"/>
          </p:cNvSpPr>
          <p:nvPr>
            <p:ph idx="1"/>
          </p:nvPr>
        </p:nvSpPr>
        <p:spPr>
          <a:xfrm>
            <a:off x="457200" y="1124744"/>
            <a:ext cx="8507288" cy="5544616"/>
          </a:xfrm>
        </p:spPr>
        <p:txBody>
          <a:bodyPr>
            <a:noAutofit/>
          </a:bodyPr>
          <a:lstStyle/>
          <a:p>
            <a:pPr marL="0" indent="0">
              <a:buNone/>
            </a:pPr>
            <a:r>
              <a:rPr lang="ar-IQ" sz="2000" b="1" dirty="0"/>
              <a:t>سابعاً : الفصل : ويكون بتنحية الموظف عن الوظيفة مدة تحدد بقرار الفصل يتضمن الاسباب التي</a:t>
            </a:r>
            <a:br>
              <a:rPr lang="ar-IQ" sz="2000" b="1" dirty="0"/>
            </a:br>
            <a:r>
              <a:rPr lang="ar-IQ" sz="2000" b="1" dirty="0"/>
              <a:t>أستوجبت فرض العقوبة عليه على النحو الآتــي:</a:t>
            </a:r>
            <a:br>
              <a:rPr lang="ar-IQ" sz="2000" b="1" dirty="0"/>
            </a:br>
            <a:r>
              <a:rPr lang="ar-IQ" sz="2000" b="1" dirty="0"/>
              <a:t>أ- مدة لا تقل عن سنة ولا تزيد على ثلاث سنوات اذا عوقب الموظف باثنتين من العقوبات التالية او</a:t>
            </a:r>
            <a:br>
              <a:rPr lang="ar-IQ" sz="2000" b="1" dirty="0"/>
            </a:br>
            <a:r>
              <a:rPr lang="ar-IQ" sz="2000" b="1" dirty="0"/>
              <a:t>باحداها لمرتين وارتكب في المرة الثالثة خلال خمس سنوات من تاريخ فرض العقوبة الاولى فعلا</a:t>
            </a:r>
            <a:br>
              <a:rPr lang="ar-IQ" sz="2000" b="1" dirty="0"/>
            </a:br>
            <a:r>
              <a:rPr lang="ar-IQ" sz="2000" b="1" dirty="0"/>
              <a:t>يستوجب معاقبته بإحداها :</a:t>
            </a:r>
            <a:br>
              <a:rPr lang="ar-IQ" sz="2000" b="1" dirty="0"/>
            </a:br>
            <a:r>
              <a:rPr lang="ar-IQ" sz="2000" b="1" dirty="0"/>
              <a:t>1 التوبيخ .</a:t>
            </a:r>
            <a:br>
              <a:rPr lang="ar-IQ" sz="2000" b="1" dirty="0"/>
            </a:br>
            <a:r>
              <a:rPr lang="ar-IQ" sz="2000" b="1" dirty="0"/>
              <a:t>2 انقاص الراتب .</a:t>
            </a:r>
            <a:br>
              <a:rPr lang="ar-IQ" sz="2000" b="1" dirty="0"/>
            </a:br>
            <a:r>
              <a:rPr lang="ar-IQ" sz="2000" b="1" dirty="0"/>
              <a:t>3 تنزيل الدرجة .</a:t>
            </a:r>
            <a:br>
              <a:rPr lang="ar-IQ" sz="2000" b="1" dirty="0"/>
            </a:br>
            <a:r>
              <a:rPr lang="ar-IQ" sz="2000" b="1" dirty="0"/>
              <a:t>ب- مدة بقائه في السجن اذا حكم عليه بالحبس او السجن عن جريمة غير مخلة بالشرف وذلك إعتباراً</a:t>
            </a:r>
            <a:br>
              <a:rPr lang="ar-IQ" sz="2000" b="1" dirty="0"/>
            </a:br>
            <a:r>
              <a:rPr lang="ar-IQ" sz="2000" b="1" dirty="0"/>
              <a:t>من تاريخ صدور الحكم عليه ، وتعتبر مدة موقوفيته من ضمن مدة الفصل ولا تسترد منه انصاف</a:t>
            </a:r>
            <a:br>
              <a:rPr lang="ar-IQ" sz="2000" b="1" dirty="0"/>
            </a:br>
            <a:r>
              <a:rPr lang="ar-IQ" sz="2000" b="1" dirty="0"/>
              <a:t>الرواتب المصروفة له خلال مدة سحب اليد.</a:t>
            </a:r>
            <a:br>
              <a:rPr lang="ar-IQ" sz="2000" b="1" dirty="0"/>
            </a:br>
            <a:r>
              <a:rPr lang="ar-IQ" sz="2000" b="1" dirty="0"/>
              <a:t>ثامناً : العزل : ويكون بتنحية الموظف عن الوظيفة نهائياً ولا تجوز إعادة توظيفه في دوائر الدولة والقطاع</a:t>
            </a:r>
            <a:br>
              <a:rPr lang="ar-IQ" sz="2000" b="1" dirty="0"/>
            </a:br>
            <a:r>
              <a:rPr lang="ar-IQ" sz="2000" b="1" dirty="0"/>
              <a:t>الاشتراكي، وذلك بقرار مسبب من الوزير في إحدى الحالات الآتية :</a:t>
            </a:r>
            <a:br>
              <a:rPr lang="ar-IQ" sz="2000" b="1" dirty="0"/>
            </a:br>
            <a:r>
              <a:rPr lang="ar-IQ" sz="2000" b="1" dirty="0"/>
              <a:t>أ- اذا ثبت ارتكابه فعلاً خطئاً يجعل بقائه في خدمة الدولة مضراً بالمصلحة العامة .</a:t>
            </a:r>
            <a:br>
              <a:rPr lang="ar-IQ" sz="2000" b="1" dirty="0"/>
            </a:br>
            <a:r>
              <a:rPr lang="ar-IQ" sz="2000" b="1" dirty="0"/>
              <a:t>ب اذا حكم عليه عن جناية ناشئة عن وظيفته او ارتكبها بصفته الرسمية .</a:t>
            </a:r>
            <a:br>
              <a:rPr lang="ar-IQ" sz="2000" b="1" dirty="0"/>
            </a:br>
            <a:r>
              <a:rPr lang="ar-IQ" sz="2000" b="1" dirty="0"/>
              <a:t>ج اذا عوقب بالفصل ثم اعيد توظيفه فارتكب فعلاً يستوجب الفصل مرة اخرى .</a:t>
            </a:r>
            <a:br>
              <a:rPr lang="ar-IQ" sz="2000" b="1" dirty="0"/>
            </a:br>
            <a:endParaRPr lang="ar-IQ" sz="2000" dirty="0"/>
          </a:p>
        </p:txBody>
      </p:sp>
    </p:spTree>
    <p:extLst>
      <p:ext uri="{BB962C8B-B14F-4D97-AF65-F5344CB8AC3E}">
        <p14:creationId xmlns:p14="http://schemas.microsoft.com/office/powerpoint/2010/main" val="2714941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t>الاليات القانونية لفرض العقوبات الانضباطية</a:t>
            </a:r>
          </a:p>
        </p:txBody>
      </p:sp>
      <p:sp>
        <p:nvSpPr>
          <p:cNvPr id="3" name="Content Placeholder 2"/>
          <p:cNvSpPr>
            <a:spLocks noGrp="1"/>
          </p:cNvSpPr>
          <p:nvPr>
            <p:ph idx="1"/>
          </p:nvPr>
        </p:nvSpPr>
        <p:spPr/>
        <p:txBody>
          <a:bodyPr>
            <a:normAutofit fontScale="77500" lnSpcReduction="20000"/>
          </a:bodyPr>
          <a:lstStyle/>
          <a:p>
            <a:pPr marL="0" indent="0" algn="justLow">
              <a:buNone/>
            </a:pPr>
            <a:r>
              <a:rPr lang="ar-IQ" sz="2900" b="1" dirty="0">
                <a:cs typeface="+mj-cs"/>
              </a:rPr>
              <a:t>المادة (10) :</a:t>
            </a:r>
          </a:p>
          <a:p>
            <a:pPr marL="0" indent="0" algn="justLow">
              <a:buNone/>
            </a:pPr>
            <a:r>
              <a:rPr lang="ar-IQ" sz="2900" b="1" dirty="0">
                <a:cs typeface="+mj-cs"/>
              </a:rPr>
              <a:t>اولاً: على الوزير او رئيس الدائرة تأليف لجنة تحقيقية من رئيس وعضوين من ذوي الخبرة على ان يكون احدهم حاصلاً على شهادة جامعية اولية في القانون .</a:t>
            </a:r>
            <a:endParaRPr lang="ar-IQ" sz="2900" dirty="0">
              <a:cs typeface="+mj-cs"/>
            </a:endParaRPr>
          </a:p>
          <a:p>
            <a:pPr marL="0" indent="0" algn="justLow">
              <a:buNone/>
            </a:pPr>
            <a:r>
              <a:rPr lang="ar-IQ" sz="2900" b="1" dirty="0">
                <a:cs typeface="+mj-cs"/>
              </a:rPr>
              <a:t>ثانياً : تتولى اللجنة التحقيق تحريرياً مع الموظف المخالف المحال عليها ولها في سبيل إداء مهمتها سماع وتدوين أقوال الموظف والشهود والاطلاع على جميع المستندات والبيانات التي ترى ضرورة الاطلاع عليها ، وتحرر محضراً تثبت فيه ما اتخذته من اجراءات وما سمعته من اقوال مع توصياتها المسببة ،إما بعدم مساءلة الموظف وغلق التحقيق او بفرض إحدى العقوبات المنصوص عليها في هذا القانون ، وترفع كل ذلك  الى الجهة التي احالت الموظف عليها.</a:t>
            </a:r>
            <a:endParaRPr lang="ar-IQ" sz="2900" dirty="0">
              <a:cs typeface="+mj-cs"/>
            </a:endParaRPr>
          </a:p>
          <a:p>
            <a:pPr marL="0" indent="0" algn="justLow">
              <a:buNone/>
            </a:pPr>
            <a:r>
              <a:rPr lang="ar-IQ" sz="2900" b="1" dirty="0">
                <a:cs typeface="+mj-cs"/>
              </a:rPr>
              <a:t>ثالثاً : اذا رأت اللجنة ان فعل الموظف المحال عليها يشكل جريمة نشأت عن وظيفته او ارتكابها بصفته الرسمية فيجب عليها ان توصي بأحالته الى المحاكم المختصة.</a:t>
            </a:r>
            <a:endParaRPr lang="ar-IQ" sz="2900" dirty="0">
              <a:cs typeface="+mj-cs"/>
            </a:endParaRPr>
          </a:p>
          <a:p>
            <a:pPr marL="0" indent="0" algn="justLow">
              <a:buNone/>
            </a:pPr>
            <a:r>
              <a:rPr lang="ar-IQ" sz="2900" b="1" dirty="0">
                <a:cs typeface="+mj-cs"/>
              </a:rPr>
              <a:t>رابعاً: أستثناء من احكام الفقرتين (اولا وثانيا) من هذه المادة للوزير او رئيس الدائرة بعد استجواب الموظف المخالف ان يفرض مباشرة ايا من العقوبات المنصوص عليها في الفقرات (اولا وثانيا وثالثا) من المادة (8) من هذا القانون.</a:t>
            </a:r>
            <a:endParaRPr lang="ar-IQ" sz="2900" dirty="0">
              <a:cs typeface="+mj-cs"/>
            </a:endParaRPr>
          </a:p>
          <a:p>
            <a:pPr algn="just"/>
            <a:endParaRPr lang="ar-IQ" sz="2900" dirty="0"/>
          </a:p>
        </p:txBody>
      </p:sp>
    </p:spTree>
    <p:extLst>
      <p:ext uri="{BB962C8B-B14F-4D97-AF65-F5344CB8AC3E}">
        <p14:creationId xmlns:p14="http://schemas.microsoft.com/office/powerpoint/2010/main" val="2262067407"/>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5221</TotalTime>
  <Words>778</Words>
  <Application>Microsoft Office PowerPoint</Application>
  <PresentationFormat>On-screen Show (4:3)</PresentationFormat>
  <Paragraphs>91</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سمة Office</vt:lpstr>
      <vt:lpstr>واجبات الموظف استنادا الى قانون انضباط موظفي الدولة والقطاع العام رقم (14) لسنة 1991 المعدل </vt:lpstr>
      <vt:lpstr>واجبات الموظف</vt:lpstr>
      <vt:lpstr>واجبات الموظف</vt:lpstr>
      <vt:lpstr>واجبات الموظف</vt:lpstr>
      <vt:lpstr>العقوبات الانضباطية (التأديبية) المترتبة على مخالفة الموظف لواجباته الوظيفية</vt:lpstr>
      <vt:lpstr>العقوبات الانضباطية (التأديبية) المترتبة على مخالفة الموظف لواجباته الوظيفية</vt:lpstr>
      <vt:lpstr>العقوبات الانضباطية (التأديبية) المترتبة على مخالفة الموظف لواجباته الوظيفية</vt:lpstr>
      <vt:lpstr>الاليات القانونية لفرض العقوبات الانضباطية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اليات التحقيق الاداري وكيفية اعداد محاضر اللجان التحقيقية</dc:title>
  <dc:creator>Hom-linux</dc:creator>
  <cp:lastModifiedBy>9647730199910</cp:lastModifiedBy>
  <cp:revision>56</cp:revision>
  <dcterms:created xsi:type="dcterms:W3CDTF">2022-06-09T17:26:40Z</dcterms:created>
  <dcterms:modified xsi:type="dcterms:W3CDTF">2023-11-30T06:06:21Z</dcterms:modified>
</cp:coreProperties>
</file>