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16"/>
  </p:notesMasterIdLst>
  <p:sldIdLst>
    <p:sldId id="834" r:id="rId5"/>
    <p:sldId id="831" r:id="rId6"/>
    <p:sldId id="865" r:id="rId7"/>
    <p:sldId id="866" r:id="rId8"/>
    <p:sldId id="863" r:id="rId9"/>
    <p:sldId id="864" r:id="rId10"/>
    <p:sldId id="869" r:id="rId11"/>
    <p:sldId id="880" r:id="rId12"/>
    <p:sldId id="839" r:id="rId13"/>
    <p:sldId id="867" r:id="rId14"/>
    <p:sldId id="881" r:id="rId15"/>
  </p:sldIdLst>
  <p:sldSz cx="12192000" cy="6858000"/>
  <p:notesSz cx="6858000" cy="9144000"/>
  <p:embeddedFontLst>
    <p:embeddedFont>
      <p:font typeface="Arabic Typesetting" panose="03020402040406030203" pitchFamily="66" charset="-78"/>
      <p:regular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0197D9F-602B-4464-998E-B138183FB878}">
          <p14:sldIdLst>
            <p14:sldId id="834"/>
            <p14:sldId id="831"/>
            <p14:sldId id="865"/>
            <p14:sldId id="866"/>
            <p14:sldId id="863"/>
            <p14:sldId id="864"/>
            <p14:sldId id="869"/>
            <p14:sldId id="880"/>
            <p14:sldId id="839"/>
            <p14:sldId id="867"/>
            <p14:sldId id="8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9715"/>
    <a:srgbClr val="F20253"/>
    <a:srgbClr val="2185C5"/>
    <a:srgbClr val="941329"/>
    <a:srgbClr val="C14F6A"/>
    <a:srgbClr val="9E293D"/>
    <a:srgbClr val="CF9FA7"/>
    <a:srgbClr val="0A1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08" autoAdjust="0"/>
    <p:restoredTop sz="94291" autoAdjust="0"/>
  </p:normalViewPr>
  <p:slideViewPr>
    <p:cSldViewPr snapToGrid="0">
      <p:cViewPr varScale="1">
        <p:scale>
          <a:sx n="86" d="100"/>
          <a:sy n="86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65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C856210-6CBE-4983-A0A6-8906D4200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5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C856210-6CBE-4983-A0A6-8906D4200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C856210-6CBE-4983-A0A6-8906D4200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1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2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14400" y="2111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50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914400" y="37867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5000" b="1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/>
          <p:nvPr/>
        </p:nvSpPr>
        <p:spPr>
          <a:xfrm>
            <a:off x="4063605" y="5323800"/>
            <a:ext cx="4063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0" name="Google Shape;20;p3"/>
          <p:cNvSpPr/>
          <p:nvPr/>
        </p:nvSpPr>
        <p:spPr>
          <a:xfrm>
            <a:off x="8128361" y="5323800"/>
            <a:ext cx="4063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4063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79629" y="132591"/>
            <a:ext cx="9404281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6000">
                <a:solidFill>
                  <a:srgbClr val="0A1B7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3716" y="1463040"/>
            <a:ext cx="11261213" cy="5104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r" rtl="1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Wingdings" panose="05000000000000000000" pitchFamily="2" charset="2"/>
              <a:buChar char="q"/>
              <a:defRPr sz="3500">
                <a:solidFill>
                  <a:schemeClr val="tx2">
                    <a:lumMod val="1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Google Shape;34;p5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5" name="Google Shape;35;p5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5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FE8E7E-A61B-4CC9-9A5B-B17ED2386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910" y="77356"/>
            <a:ext cx="2032355" cy="114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9808488" y="6755100"/>
            <a:ext cx="11916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80" name="Google Shape;80;p11"/>
          <p:cNvSpPr/>
          <p:nvPr/>
        </p:nvSpPr>
        <p:spPr>
          <a:xfrm>
            <a:off x="11000416" y="6755100"/>
            <a:ext cx="11916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11916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82" name="Google Shape;82;p11"/>
          <p:cNvSpPr/>
          <p:nvPr/>
        </p:nvSpPr>
        <p:spPr>
          <a:xfrm>
            <a:off x="1191613" y="6755100"/>
            <a:ext cx="8616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7498" y="477851"/>
            <a:ext cx="11195663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</a:t>
            </a: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7498" y="1831451"/>
            <a:ext cx="11195663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733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500" b="0" i="0" u="none" strike="noStrike" cap="none">
          <a:solidFill>
            <a:srgbClr val="0070C0"/>
          </a:solidFill>
          <a:latin typeface="Arabic Typesetting" panose="03020402040406030203" pitchFamily="66" charset="-78"/>
          <a:ea typeface="Arabic Typesetting" panose="03020402040406030203" pitchFamily="66" charset="-78"/>
          <a:cs typeface="Arabic Typesetting" panose="03020402040406030203" pitchFamily="66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abic Typesetting" panose="03020402040406030203" pitchFamily="66" charset="-78"/>
          <a:ea typeface="Arabic Typesetting" panose="03020402040406030203" pitchFamily="66" charset="-78"/>
          <a:cs typeface="Arabic Typesetting" panose="03020402040406030203" pitchFamily="66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1219033" y="2179499"/>
            <a:ext cx="9753600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9600" b="1" dirty="0">
                <a:solidFill>
                  <a:srgbClr val="FF9715"/>
                </a:solidFill>
              </a:rPr>
              <a:t>1.</a:t>
            </a:r>
            <a:endParaRPr sz="9600" b="1" dirty="0">
              <a:solidFill>
                <a:srgbClr val="FF9715"/>
              </a:solidFill>
            </a:endParaRPr>
          </a:p>
          <a:p>
            <a:pPr lvl="0"/>
            <a:r>
              <a:rPr lang="ar-SA" b="1" dirty="0"/>
              <a:t>تصميم التعلم</a:t>
            </a:r>
            <a:endParaRPr sz="75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67" y="6440375"/>
            <a:ext cx="121920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61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83957-DC1D-4F0D-BAEE-688CE41C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تصميم التعلم في سياق التعلم المدمج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F4726-F17E-4FCC-A51B-CF3227209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/>
              <a:t>التركيز على الأنشطة وجه لوجه ومن بعد</a:t>
            </a:r>
          </a:p>
          <a:p>
            <a:r>
              <a:rPr lang="ar-LB" dirty="0"/>
              <a:t>التركيز على التفاعل خلال الأنشطة المتزامنة وغير المتزامنة</a:t>
            </a:r>
          </a:p>
          <a:p>
            <a:r>
              <a:rPr lang="ar-LB" dirty="0"/>
              <a:t>التركيز على الأنشطة التي سيتم تنفيذها بشكل فردي ، في مجموعات فرعية وفي الصف بأكمله</a:t>
            </a:r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9988E-EC16-4B54-9C69-2053BE7FAB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A5424-7150-4F6F-B39D-5BC23EB00E25}"/>
              </a:ext>
            </a:extLst>
          </p:cNvPr>
          <p:cNvSpPr txBox="1"/>
          <p:nvPr/>
        </p:nvSpPr>
        <p:spPr>
          <a:xfrm>
            <a:off x="0" y="4194801"/>
            <a:ext cx="12134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هذا </a:t>
            </a:r>
            <a:r>
              <a:rPr lang="ar-LB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النهج يركز على نشاط الطلاب بدلاً من ا</a:t>
            </a:r>
            <a:r>
              <a:rPr lang="ar-EG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لتركيز </a:t>
            </a:r>
            <a:r>
              <a:rPr lang="ar-LB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المحتويات التي يجب تعلمها.</a:t>
            </a:r>
            <a:endParaRPr lang="en-US" sz="36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39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4DABB1-CF86-411B-AFAF-7D66997F8057}"/>
              </a:ext>
            </a:extLst>
          </p:cNvPr>
          <p:cNvSpPr/>
          <p:nvPr/>
        </p:nvSpPr>
        <p:spPr>
          <a:xfrm>
            <a:off x="1365326" y="23137"/>
            <a:ext cx="3291840" cy="317792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4" name="Google Shape;134;p18"/>
          <p:cNvGrpSpPr/>
          <p:nvPr/>
        </p:nvGrpSpPr>
        <p:grpSpPr>
          <a:xfrm>
            <a:off x="1702142" y="448371"/>
            <a:ext cx="2290501" cy="2235776"/>
            <a:chOff x="570875" y="4322250"/>
            <a:chExt cx="443300" cy="443325"/>
          </a:xfrm>
        </p:grpSpPr>
        <p:sp>
          <p:nvSpPr>
            <p:cNvPr id="135" name="Google Shape;135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14" name="Google Shape;132;p18">
            <a:extLst>
              <a:ext uri="{FF2B5EF4-FFF2-40B4-BE49-F238E27FC236}">
                <a16:creationId xmlns:a16="http://schemas.microsoft.com/office/drawing/2014/main" id="{95D41583-1757-491E-A654-78FE5B10029A}"/>
              </a:ext>
            </a:extLst>
          </p:cNvPr>
          <p:cNvSpPr txBox="1">
            <a:spLocks/>
          </p:cNvSpPr>
          <p:nvPr/>
        </p:nvSpPr>
        <p:spPr>
          <a:xfrm>
            <a:off x="1877301" y="2581806"/>
            <a:ext cx="88308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ar-LB" sz="8000" b="1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النشاط 	</a:t>
            </a:r>
          </a:p>
        </p:txBody>
      </p:sp>
      <p:sp>
        <p:nvSpPr>
          <p:cNvPr id="15" name="Google Shape;133;p18">
            <a:extLst>
              <a:ext uri="{FF2B5EF4-FFF2-40B4-BE49-F238E27FC236}">
                <a16:creationId xmlns:a16="http://schemas.microsoft.com/office/drawing/2014/main" id="{195C3BC8-7BD1-4052-BFC4-9EE9B9B75A07}"/>
              </a:ext>
            </a:extLst>
          </p:cNvPr>
          <p:cNvSpPr txBox="1">
            <a:spLocks/>
          </p:cNvSpPr>
          <p:nvPr/>
        </p:nvSpPr>
        <p:spPr>
          <a:xfrm>
            <a:off x="688244" y="3546292"/>
            <a:ext cx="10269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ar-LB" sz="85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تصميم التعلم- التطوير</a:t>
            </a:r>
          </a:p>
        </p:txBody>
      </p:sp>
      <p:sp>
        <p:nvSpPr>
          <p:cNvPr id="11" name="Google Shape;133;p18">
            <a:extLst>
              <a:ext uri="{FF2B5EF4-FFF2-40B4-BE49-F238E27FC236}">
                <a16:creationId xmlns:a16="http://schemas.microsoft.com/office/drawing/2014/main" id="{EFFF5D51-B382-44B1-BB49-86FF5BE40AF3}"/>
              </a:ext>
            </a:extLst>
          </p:cNvPr>
          <p:cNvSpPr txBox="1">
            <a:spLocks/>
          </p:cNvSpPr>
          <p:nvPr/>
        </p:nvSpPr>
        <p:spPr>
          <a:xfrm>
            <a:off x="688244" y="4701757"/>
            <a:ext cx="10269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ar-LB" sz="50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قم بتنفيذ الأنشطة وجميع الموارد التي سيتم تقديمها للطلاب في أشكالهم النهائية وتحت تصرفك</a:t>
            </a:r>
          </a:p>
        </p:txBody>
      </p:sp>
    </p:spTree>
    <p:extLst>
      <p:ext uri="{BB962C8B-B14F-4D97-AF65-F5344CB8AC3E}">
        <p14:creationId xmlns:p14="http://schemas.microsoft.com/office/powerpoint/2010/main" val="2730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B31210-6AEF-4FD1-8C5F-47A6FA86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تصميم التعلم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56C5EC-3CED-40C7-BE0E-309658D61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393" y="1818147"/>
            <a:ext cx="11261213" cy="5104811"/>
          </a:xfrm>
        </p:spPr>
        <p:txBody>
          <a:bodyPr/>
          <a:lstStyle/>
          <a:p>
            <a:pPr marL="152396" indent="0">
              <a:buNone/>
            </a:pPr>
            <a:r>
              <a:rPr lang="ar-EG" b="1" dirty="0">
                <a:solidFill>
                  <a:srgbClr val="C00000"/>
                </a:solidFill>
              </a:rPr>
              <a:t>لتصميم نموذج التعلم في الصف المعكوس نحتاج إلى: </a:t>
            </a:r>
          </a:p>
          <a:p>
            <a:r>
              <a:rPr lang="ar-LB" dirty="0"/>
              <a:t>تحليل السياق</a:t>
            </a:r>
            <a:r>
              <a:rPr lang="ar-EG" dirty="0"/>
              <a:t> أو بيئة التعلم (</a:t>
            </a:r>
            <a:r>
              <a:rPr lang="ar-LB" dirty="0"/>
              <a:t>وصف بيئة التعلم</a:t>
            </a:r>
            <a:r>
              <a:rPr lang="ar-EG" dirty="0"/>
              <a:t>، تحديد المشكلات القائمة، التحديات )</a:t>
            </a:r>
            <a:endParaRPr lang="ar-LB" dirty="0"/>
          </a:p>
          <a:p>
            <a:r>
              <a:rPr lang="ar-LB" dirty="0"/>
              <a:t>تحليل المتعلم</a:t>
            </a:r>
            <a:r>
              <a:rPr lang="ar-EG" dirty="0"/>
              <a:t> </a:t>
            </a:r>
            <a:r>
              <a:rPr lang="ar-LB" dirty="0"/>
              <a:t> (العمر ، التركيبة السكانية </a:t>
            </a:r>
            <a:r>
              <a:rPr lang="ar-EG" dirty="0"/>
              <a:t>، </a:t>
            </a:r>
            <a:r>
              <a:rPr lang="ar-LB" dirty="0"/>
              <a:t>الخبرات ، القدرات ، اللغة ، ..)</a:t>
            </a:r>
            <a:endParaRPr lang="ar-EG" dirty="0"/>
          </a:p>
          <a:p>
            <a:r>
              <a:rPr lang="ar-EG" dirty="0"/>
              <a:t>تحليل أهداف التعلم (</a:t>
            </a:r>
            <a:r>
              <a:rPr lang="ar-LB" dirty="0"/>
              <a:t>نوع </a:t>
            </a:r>
            <a:r>
              <a:rPr lang="ar-EG" dirty="0"/>
              <a:t>الهدف، المتطلبات الأساسية، استراتيجيات التقييم...)</a:t>
            </a:r>
            <a:endParaRPr lang="ar-LB" dirty="0"/>
          </a:p>
          <a:p>
            <a:pPr marL="152396" indent="0">
              <a:buNone/>
            </a:pPr>
            <a:endParaRPr lang="ar-L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4128-63D2-491C-9646-530F3E24E0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5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21D6-8532-4C8B-A83E-59F14FA4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تصميم التعلم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16B8C-12EF-454A-A535-E54B8D0F2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ar-EG" b="1" dirty="0">
                <a:solidFill>
                  <a:srgbClr val="C00000"/>
                </a:solidFill>
              </a:rPr>
              <a:t>يُبنى تصميم التعليم على :</a:t>
            </a:r>
          </a:p>
          <a:p>
            <a:r>
              <a:rPr lang="ar-LB" dirty="0"/>
              <a:t>التعلم النشط: مساهمة الطلاب</a:t>
            </a:r>
          </a:p>
          <a:p>
            <a:r>
              <a:rPr lang="ar-LB" dirty="0"/>
              <a:t>الخيارات التكنولوجية: البساطة ، وما الذي تتقنه ، وما يتقنه المتعلمون ، وما هي مؤسستك</a:t>
            </a:r>
          </a:p>
          <a:p>
            <a:r>
              <a:rPr lang="ar-LB" dirty="0"/>
              <a:t>اختيار طرق التدريس: (حل المشكلات </a:t>
            </a:r>
            <a:r>
              <a:rPr lang="en-US" dirty="0"/>
              <a:t>APP ، </a:t>
            </a:r>
            <a:r>
              <a:rPr lang="ar-LB" dirty="0"/>
              <a:t>دراسات الحالة) ، التعلم التعاوني والتعاوني والتعلم القائم على حل المشكلات.</a:t>
            </a:r>
          </a:p>
          <a:p>
            <a:r>
              <a:rPr lang="ar-LB" dirty="0"/>
              <a:t>تخطيط استراتيجية التقييم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12B99-87D1-441A-B02E-160046BB27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3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F2FA-0FCE-4675-9F8B-AB288A2E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مراحل تصميم التعلم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E21E6-DA63-4C22-88D0-96E6AC6C2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393" y="1995700"/>
            <a:ext cx="11261213" cy="5104811"/>
          </a:xfrm>
        </p:spPr>
        <p:txBody>
          <a:bodyPr/>
          <a:lstStyle/>
          <a:p>
            <a:pPr marL="152396" indent="0">
              <a:buNone/>
            </a:pPr>
            <a:r>
              <a:rPr lang="ar-LB" dirty="0"/>
              <a:t>1. وضح</a:t>
            </a:r>
            <a:r>
              <a:rPr lang="ar-LB" b="1" dirty="0">
                <a:solidFill>
                  <a:srgbClr val="C00000"/>
                </a:solidFill>
              </a:rPr>
              <a:t> </a:t>
            </a:r>
            <a:r>
              <a:rPr lang="ar-EG" b="1" dirty="0">
                <a:solidFill>
                  <a:srgbClr val="C00000"/>
                </a:solidFill>
              </a:rPr>
              <a:t>الأهداف</a:t>
            </a:r>
            <a:r>
              <a:rPr lang="ar-LB" b="1" dirty="0">
                <a:solidFill>
                  <a:srgbClr val="C00000"/>
                </a:solidFill>
              </a:rPr>
              <a:t> التعليمية</a:t>
            </a:r>
          </a:p>
          <a:p>
            <a:pPr marL="152396" indent="0">
              <a:buNone/>
            </a:pPr>
            <a:r>
              <a:rPr lang="ar-LB" dirty="0"/>
              <a:t>2. ضع </a:t>
            </a:r>
            <a:r>
              <a:rPr lang="ar-LB" b="1" dirty="0">
                <a:solidFill>
                  <a:srgbClr val="C00000"/>
                </a:solidFill>
              </a:rPr>
              <a:t>هي</a:t>
            </a:r>
            <a:r>
              <a:rPr lang="ar-EG" b="1" dirty="0">
                <a:solidFill>
                  <a:srgbClr val="C00000"/>
                </a:solidFill>
              </a:rPr>
              <a:t>كل</a:t>
            </a:r>
            <a:r>
              <a:rPr lang="ar-LB" b="1" dirty="0">
                <a:solidFill>
                  <a:srgbClr val="C00000"/>
                </a:solidFill>
              </a:rPr>
              <a:t> </a:t>
            </a:r>
            <a:r>
              <a:rPr lang="ar-EG" b="1" dirty="0" err="1">
                <a:solidFill>
                  <a:srgbClr val="C00000"/>
                </a:solidFill>
              </a:rPr>
              <a:t>لل</a:t>
            </a:r>
            <a:r>
              <a:rPr lang="ar-LB" b="1" dirty="0">
                <a:solidFill>
                  <a:srgbClr val="C00000"/>
                </a:solidFill>
              </a:rPr>
              <a:t>محتوى</a:t>
            </a:r>
            <a:r>
              <a:rPr lang="ar-EG" b="1" dirty="0">
                <a:solidFill>
                  <a:srgbClr val="C00000"/>
                </a:solidFill>
              </a:rPr>
              <a:t> التعليمي الخاص بك</a:t>
            </a:r>
            <a:r>
              <a:rPr lang="ar-LB" b="1" dirty="0">
                <a:solidFill>
                  <a:srgbClr val="C00000"/>
                </a:solidFill>
              </a:rPr>
              <a:t> </a:t>
            </a:r>
            <a:r>
              <a:rPr lang="ar-EG" dirty="0"/>
              <a:t>بشكل تفصيلي</a:t>
            </a:r>
            <a:endParaRPr lang="ar-LB" dirty="0"/>
          </a:p>
          <a:p>
            <a:pPr marL="152396" indent="0">
              <a:buNone/>
            </a:pPr>
            <a:r>
              <a:rPr lang="ar-LB" dirty="0"/>
              <a:t>3. </a:t>
            </a:r>
            <a:r>
              <a:rPr lang="ar-EG" dirty="0"/>
              <a:t>قم ب</a:t>
            </a:r>
            <a:r>
              <a:rPr lang="ar-LB" dirty="0"/>
              <a:t>اختيار </a:t>
            </a:r>
            <a:r>
              <a:rPr lang="ar-LB" b="1" dirty="0">
                <a:solidFill>
                  <a:srgbClr val="C00000"/>
                </a:solidFill>
              </a:rPr>
              <a:t>أنشطة</a:t>
            </a:r>
            <a:r>
              <a:rPr lang="ar-LB" dirty="0"/>
              <a:t> التدريس والتعلم </a:t>
            </a:r>
            <a:r>
              <a:rPr lang="ar-LB" b="1" dirty="0">
                <a:solidFill>
                  <a:srgbClr val="C00000"/>
                </a:solidFill>
              </a:rPr>
              <a:t>وطرق تقويمها</a:t>
            </a:r>
          </a:p>
          <a:p>
            <a:pPr marL="152396" indent="0">
              <a:buNone/>
            </a:pPr>
            <a:r>
              <a:rPr lang="ar-LB" dirty="0"/>
              <a:t>4. اختر </a:t>
            </a:r>
            <a:r>
              <a:rPr lang="ar-LB" b="1" dirty="0">
                <a:solidFill>
                  <a:srgbClr val="C00000"/>
                </a:solidFill>
              </a:rPr>
              <a:t>أدوات </a:t>
            </a:r>
            <a:r>
              <a:rPr lang="ar-EG" b="1" dirty="0">
                <a:solidFill>
                  <a:srgbClr val="C00000"/>
                </a:solidFill>
              </a:rPr>
              <a:t>الجيل الثاني </a:t>
            </a:r>
            <a:r>
              <a:rPr lang="ar-EG" b="1" dirty="0" err="1">
                <a:solidFill>
                  <a:srgbClr val="C00000"/>
                </a:solidFill>
              </a:rPr>
              <a:t>لل</a:t>
            </a:r>
            <a:r>
              <a:rPr lang="ar-LB" b="1" dirty="0">
                <a:solidFill>
                  <a:srgbClr val="C00000"/>
                </a:solidFill>
              </a:rPr>
              <a:t>إنترنت </a:t>
            </a:r>
            <a:r>
              <a:rPr lang="ar-LB" dirty="0"/>
              <a:t>ل</a:t>
            </a:r>
            <a:r>
              <a:rPr lang="ar-EG" dirty="0"/>
              <a:t>لتصميم ال</a:t>
            </a:r>
            <a:r>
              <a:rPr lang="ar-LB" dirty="0"/>
              <a:t>محتوى الخاص بك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091E9-3C3A-4711-9F3A-7DF51D25A0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9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5113-0152-4F71-96A0-4123C0F6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/>
              <a:t>أنواع </a:t>
            </a:r>
            <a:r>
              <a:rPr lang="ar-LB" dirty="0"/>
              <a:t>التصميم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05E6E-CC0A-4E31-ABF5-0A5AABE1D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ar-EG" dirty="0">
                <a:solidFill>
                  <a:srgbClr val="C00000"/>
                </a:solidFill>
              </a:rPr>
              <a:t>هناك نوعان من التصميم:</a:t>
            </a:r>
          </a:p>
          <a:p>
            <a:r>
              <a:rPr lang="ar-LB" dirty="0"/>
              <a:t>التصميم الكلي: الاستراتيجيات التربوية الرئيسية للمقرر ، مسار التعلم والمراحل الرئيسية للتقييم.</a:t>
            </a:r>
            <a:endParaRPr lang="ar-EG" dirty="0"/>
          </a:p>
          <a:p>
            <a:r>
              <a:rPr lang="ar-EG" dirty="0"/>
              <a:t> التصميم المصغر: المخطط التعليمي (مخطط الأنشطة)</a:t>
            </a:r>
            <a:endParaRPr lang="ar-LB" dirty="0"/>
          </a:p>
          <a:p>
            <a:pPr marL="152396" indent="0">
              <a:buNone/>
            </a:pPr>
            <a:r>
              <a:rPr lang="ar-LB" dirty="0">
                <a:solidFill>
                  <a:srgbClr val="FF0000"/>
                </a:solidFill>
              </a:rPr>
              <a:t>يجب التحقق من التوافق بين أهداف التعلم وأنشطة التعلم والتقييم.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02905-16FF-4A10-9EFD-D9AAD75A91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66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346DBE-23D2-452D-8CDE-D640657D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التصميم</a:t>
            </a:r>
            <a:r>
              <a:rPr lang="ar-EG" dirty="0"/>
              <a:t> المصغر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C8EC0-3E2E-4987-B277-C6C5AC3D8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629" y="2004577"/>
            <a:ext cx="11261213" cy="5104811"/>
          </a:xfrm>
        </p:spPr>
        <p:txBody>
          <a:bodyPr/>
          <a:lstStyle/>
          <a:p>
            <a:r>
              <a:rPr lang="ar-EG" dirty="0"/>
              <a:t>يرتكز</a:t>
            </a:r>
            <a:r>
              <a:rPr lang="ar-LB" dirty="0"/>
              <a:t> التصميم المصغر </a:t>
            </a:r>
            <a:r>
              <a:rPr lang="ar-EG" dirty="0"/>
              <a:t>على</a:t>
            </a:r>
            <a:r>
              <a:rPr lang="ar-LB" dirty="0"/>
              <a:t> كتابة نصية لكل </a:t>
            </a:r>
            <a:r>
              <a:rPr lang="ar-EG" dirty="0"/>
              <a:t>وحدة من وحدات </a:t>
            </a:r>
            <a:r>
              <a:rPr lang="ar-LB" dirty="0"/>
              <a:t>التعلم ووصف الأنشطة وكذلك الموارد بما يتماشى مع أساليب التقييم.</a:t>
            </a:r>
          </a:p>
          <a:p>
            <a:r>
              <a:rPr lang="ar-EG" dirty="0"/>
              <a:t>يساعد التصميم المصغر على </a:t>
            </a:r>
            <a:r>
              <a:rPr lang="ar-LB" dirty="0"/>
              <a:t>التفكير في الاستراتيجية التربوية</a:t>
            </a:r>
            <a:r>
              <a:rPr lang="ar-EG" dirty="0"/>
              <a:t> المتبعة</a:t>
            </a:r>
            <a:r>
              <a:rPr lang="ar-LB" dirty="0"/>
              <a:t> </a:t>
            </a:r>
            <a:r>
              <a:rPr lang="ar-EG" dirty="0"/>
              <a:t>.</a:t>
            </a:r>
          </a:p>
          <a:p>
            <a:r>
              <a:rPr lang="ar-EG" dirty="0"/>
              <a:t>يتبع هذا النوع من التصميم </a:t>
            </a:r>
            <a:r>
              <a:rPr lang="ar-LB" dirty="0"/>
              <a:t>نهج</a:t>
            </a:r>
            <a:r>
              <a:rPr lang="ar-EG" dirty="0"/>
              <a:t>ا</a:t>
            </a:r>
            <a:r>
              <a:rPr lang="ar-LB" dirty="0"/>
              <a:t> </a:t>
            </a:r>
            <a:r>
              <a:rPr lang="ar-EG" dirty="0"/>
              <a:t>م</a:t>
            </a:r>
            <a:r>
              <a:rPr lang="ar-LB" dirty="0"/>
              <a:t>تمحور</a:t>
            </a:r>
            <a:r>
              <a:rPr lang="ar-EG" dirty="0"/>
              <a:t>ا</a:t>
            </a:r>
            <a:r>
              <a:rPr lang="ar-LB" dirty="0"/>
              <a:t> حول المتعلم</a:t>
            </a:r>
            <a:r>
              <a:rPr lang="ar-EG" dirty="0"/>
              <a:t>(</a:t>
            </a:r>
            <a:r>
              <a:rPr lang="ar-LB" dirty="0"/>
              <a:t>اجتماعي وتعاوني</a:t>
            </a:r>
            <a:r>
              <a:rPr lang="ar-EG" dirty="0"/>
              <a:t>)</a:t>
            </a:r>
            <a:r>
              <a:rPr lang="ar-LB" dirty="0"/>
              <a:t> </a:t>
            </a:r>
            <a:r>
              <a:rPr lang="ar-EG" dirty="0"/>
              <a:t>ومعتمدا على</a:t>
            </a:r>
            <a:r>
              <a:rPr lang="ar-LB" dirty="0"/>
              <a:t> التكنولوجيا</a:t>
            </a:r>
            <a:r>
              <a:rPr lang="ar-EG" dirty="0"/>
              <a:t>.</a:t>
            </a:r>
            <a:endParaRPr lang="ar-L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975D9-ED3E-4C61-916B-012DE4B040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726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4DABB1-CF86-411B-AFAF-7D66997F8057}"/>
              </a:ext>
            </a:extLst>
          </p:cNvPr>
          <p:cNvSpPr/>
          <p:nvPr/>
        </p:nvSpPr>
        <p:spPr>
          <a:xfrm>
            <a:off x="1365326" y="23137"/>
            <a:ext cx="3291840" cy="317792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4" name="Google Shape;134;p18"/>
          <p:cNvGrpSpPr/>
          <p:nvPr/>
        </p:nvGrpSpPr>
        <p:grpSpPr>
          <a:xfrm>
            <a:off x="1702142" y="448371"/>
            <a:ext cx="2290501" cy="2235776"/>
            <a:chOff x="570875" y="4322250"/>
            <a:chExt cx="443300" cy="443325"/>
          </a:xfrm>
        </p:grpSpPr>
        <p:sp>
          <p:nvSpPr>
            <p:cNvPr id="135" name="Google Shape;135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14" name="Google Shape;132;p18">
            <a:extLst>
              <a:ext uri="{FF2B5EF4-FFF2-40B4-BE49-F238E27FC236}">
                <a16:creationId xmlns:a16="http://schemas.microsoft.com/office/drawing/2014/main" id="{95D41583-1757-491E-A654-78FE5B10029A}"/>
              </a:ext>
            </a:extLst>
          </p:cNvPr>
          <p:cNvSpPr txBox="1">
            <a:spLocks/>
          </p:cNvSpPr>
          <p:nvPr/>
        </p:nvSpPr>
        <p:spPr>
          <a:xfrm>
            <a:off x="1840874" y="3083917"/>
            <a:ext cx="88308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ar-LB" sz="8000" b="1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نشاط 	</a:t>
            </a:r>
          </a:p>
        </p:txBody>
      </p:sp>
      <p:sp>
        <p:nvSpPr>
          <p:cNvPr id="15" name="Google Shape;133;p18">
            <a:extLst>
              <a:ext uri="{FF2B5EF4-FFF2-40B4-BE49-F238E27FC236}">
                <a16:creationId xmlns:a16="http://schemas.microsoft.com/office/drawing/2014/main" id="{195C3BC8-7BD1-4052-BFC4-9EE9B9B75A07}"/>
              </a:ext>
            </a:extLst>
          </p:cNvPr>
          <p:cNvSpPr txBox="1">
            <a:spLocks/>
          </p:cNvSpPr>
          <p:nvPr/>
        </p:nvSpPr>
        <p:spPr>
          <a:xfrm>
            <a:off x="-301841" y="4242133"/>
            <a:ext cx="12597413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ar-LB" sz="85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التصميم المصغر</a:t>
            </a:r>
            <a:r>
              <a:rPr lang="ar-IQ" sz="85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(مخطط الأنشطة)</a:t>
            </a:r>
            <a:r>
              <a:rPr lang="ar-LB" sz="85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85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Micro design</a:t>
            </a:r>
            <a:r>
              <a:rPr lang="ar-LB" sz="85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br>
              <a:rPr lang="en-US" sz="85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ar-LB" sz="8500" dirty="0">
              <a:solidFill>
                <a:schemeClr val="lt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664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94FA-A73D-45F7-B84A-4AE0C586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مصمم التعلم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7D94C-CDBD-44AD-8568-A9D27209B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designer – Diana </a:t>
            </a:r>
            <a:r>
              <a:rPr lang="en-US" dirty="0" err="1"/>
              <a:t>laurillard</a:t>
            </a:r>
            <a:endParaRPr lang="en-US" dirty="0"/>
          </a:p>
          <a:p>
            <a:pPr marL="152396" indent="0" algn="ctr">
              <a:buNone/>
            </a:pPr>
            <a:r>
              <a:rPr lang="en-US" sz="4500" b="1" dirty="0">
                <a:solidFill>
                  <a:srgbClr val="C00000"/>
                </a:solidFill>
              </a:rPr>
              <a:t>https://www.ucl.ac.uk/learning-designer/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3310D-A5FC-460A-B700-029EE8D11B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759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4DABB1-CF86-411B-AFAF-7D66997F8057}"/>
              </a:ext>
            </a:extLst>
          </p:cNvPr>
          <p:cNvSpPr/>
          <p:nvPr/>
        </p:nvSpPr>
        <p:spPr>
          <a:xfrm>
            <a:off x="1365326" y="23137"/>
            <a:ext cx="3291840" cy="317792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4" name="Google Shape;134;p18"/>
          <p:cNvGrpSpPr/>
          <p:nvPr/>
        </p:nvGrpSpPr>
        <p:grpSpPr>
          <a:xfrm>
            <a:off x="1702142" y="448371"/>
            <a:ext cx="2290501" cy="2235776"/>
            <a:chOff x="570875" y="4322250"/>
            <a:chExt cx="443300" cy="443325"/>
          </a:xfrm>
        </p:grpSpPr>
        <p:sp>
          <p:nvSpPr>
            <p:cNvPr id="135" name="Google Shape;135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1307433" y="6262577"/>
            <a:ext cx="731600" cy="4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4" name="Google Shape;132;p18">
            <a:extLst>
              <a:ext uri="{FF2B5EF4-FFF2-40B4-BE49-F238E27FC236}">
                <a16:creationId xmlns:a16="http://schemas.microsoft.com/office/drawing/2014/main" id="{95D41583-1757-491E-A654-78FE5B10029A}"/>
              </a:ext>
            </a:extLst>
          </p:cNvPr>
          <p:cNvSpPr txBox="1">
            <a:spLocks/>
          </p:cNvSpPr>
          <p:nvPr/>
        </p:nvSpPr>
        <p:spPr>
          <a:xfrm>
            <a:off x="1840874" y="3083917"/>
            <a:ext cx="88308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ar-LB" sz="8000" b="1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نشاط 	</a:t>
            </a:r>
          </a:p>
        </p:txBody>
      </p:sp>
      <p:sp>
        <p:nvSpPr>
          <p:cNvPr id="15" name="Google Shape;133;p18">
            <a:extLst>
              <a:ext uri="{FF2B5EF4-FFF2-40B4-BE49-F238E27FC236}">
                <a16:creationId xmlns:a16="http://schemas.microsoft.com/office/drawing/2014/main" id="{195C3BC8-7BD1-4052-BFC4-9EE9B9B75A07}"/>
              </a:ext>
            </a:extLst>
          </p:cNvPr>
          <p:cNvSpPr txBox="1">
            <a:spLocks/>
          </p:cNvSpPr>
          <p:nvPr/>
        </p:nvSpPr>
        <p:spPr>
          <a:xfrm>
            <a:off x="672478" y="4242133"/>
            <a:ext cx="102698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ar-EG" sz="85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نموذج </a:t>
            </a:r>
            <a:r>
              <a:rPr lang="ar-LB" sz="85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التصميم الكلي </a:t>
            </a:r>
            <a:r>
              <a:rPr lang="en-US" sz="85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Macro design</a:t>
            </a:r>
            <a:r>
              <a:rPr lang="ar-LB" sz="85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br>
              <a:rPr lang="en-US" sz="8500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ar-LB" sz="8500" dirty="0">
              <a:solidFill>
                <a:schemeClr val="lt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9748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ae2ccdd-48ba-4622-a006-061009b230d3"/>
</p:tagLst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7B8A449254841A9B660E100161729" ma:contentTypeVersion="34" ma:contentTypeDescription="Create a new document." ma:contentTypeScope="" ma:versionID="eab6fe0e2becb4a8e827405b1b666563">
  <xsd:schema xmlns:xsd="http://www.w3.org/2001/XMLSchema" xmlns:xs="http://www.w3.org/2001/XMLSchema" xmlns:p="http://schemas.microsoft.com/office/2006/metadata/properties" xmlns:ns3="6a4dfcfd-dfb1-4379-87ca-0ede8798faa0" xmlns:ns4="3ce10a6d-eb7d-4a3b-a540-c457436e2c3b" targetNamespace="http://schemas.microsoft.com/office/2006/metadata/properties" ma:root="true" ma:fieldsID="83cb7c34f2d4eff5a355c1ab3fe92f8e" ns3:_="" ns4:_="">
    <xsd:import namespace="6a4dfcfd-dfb1-4379-87ca-0ede8798faa0"/>
    <xsd:import namespace="3ce10a6d-eb7d-4a3b-a540-c457436e2c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dfcfd-dfb1-4379-87ca-0ede8798f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10a6d-eb7d-4a3b-a540-c457436e2c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6a4dfcfd-dfb1-4379-87ca-0ede8798faa0">
      <UserInfo>
        <DisplayName/>
        <AccountId xsi:nil="true"/>
        <AccountType/>
      </UserInfo>
    </Owner>
    <Has_Teacher_Only_SectionGroup xmlns="6a4dfcfd-dfb1-4379-87ca-0ede8798faa0" xsi:nil="true"/>
    <DefaultSectionNames xmlns="6a4dfcfd-dfb1-4379-87ca-0ede8798faa0" xsi:nil="true"/>
    <Is_Collaboration_Space_Locked xmlns="6a4dfcfd-dfb1-4379-87ca-0ede8798faa0" xsi:nil="true"/>
    <FolderType xmlns="6a4dfcfd-dfb1-4379-87ca-0ede8798faa0" xsi:nil="true"/>
    <CultureName xmlns="6a4dfcfd-dfb1-4379-87ca-0ede8798faa0" xsi:nil="true"/>
    <Templates xmlns="6a4dfcfd-dfb1-4379-87ca-0ede8798faa0" xsi:nil="true"/>
    <LMS_Mappings xmlns="6a4dfcfd-dfb1-4379-87ca-0ede8798faa0" xsi:nil="true"/>
    <Invited_Students xmlns="6a4dfcfd-dfb1-4379-87ca-0ede8798faa0" xsi:nil="true"/>
    <Math_Settings xmlns="6a4dfcfd-dfb1-4379-87ca-0ede8798faa0" xsi:nil="true"/>
    <AppVersion xmlns="6a4dfcfd-dfb1-4379-87ca-0ede8798faa0" xsi:nil="true"/>
    <Distribution_Groups xmlns="6a4dfcfd-dfb1-4379-87ca-0ede8798faa0" xsi:nil="true"/>
    <Self_Registration_Enabled xmlns="6a4dfcfd-dfb1-4379-87ca-0ede8798faa0" xsi:nil="true"/>
    <Invited_Teachers xmlns="6a4dfcfd-dfb1-4379-87ca-0ede8798faa0" xsi:nil="true"/>
    <IsNotebookLocked xmlns="6a4dfcfd-dfb1-4379-87ca-0ede8798faa0" xsi:nil="true"/>
    <NotebookType xmlns="6a4dfcfd-dfb1-4379-87ca-0ede8798faa0" xsi:nil="true"/>
    <Teachers xmlns="6a4dfcfd-dfb1-4379-87ca-0ede8798faa0">
      <UserInfo>
        <DisplayName/>
        <AccountId xsi:nil="true"/>
        <AccountType/>
      </UserInfo>
    </Teachers>
    <Students xmlns="6a4dfcfd-dfb1-4379-87ca-0ede8798faa0">
      <UserInfo>
        <DisplayName/>
        <AccountId xsi:nil="true"/>
        <AccountType/>
      </UserInfo>
    </Students>
    <Student_Groups xmlns="6a4dfcfd-dfb1-4379-87ca-0ede8798faa0">
      <UserInfo>
        <DisplayName/>
        <AccountId xsi:nil="true"/>
        <AccountType/>
      </UserInfo>
    </Student_Groups>
    <TeamsChannelId xmlns="6a4dfcfd-dfb1-4379-87ca-0ede8798faa0" xsi:nil="true"/>
  </documentManagement>
</p:properties>
</file>

<file path=customXml/itemProps1.xml><?xml version="1.0" encoding="utf-8"?>
<ds:datastoreItem xmlns:ds="http://schemas.openxmlformats.org/officeDocument/2006/customXml" ds:itemID="{25FC0616-56DB-4193-80A0-83785DA5BA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4dfcfd-dfb1-4379-87ca-0ede8798faa0"/>
    <ds:schemaRef ds:uri="3ce10a6d-eb7d-4a3b-a540-c457436e2c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8296F3-7C4A-41A5-B95B-47C339D31B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35B3D-CF39-43B1-9F04-0E3221C7EFD6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6a4dfcfd-dfb1-4379-87ca-0ede8798faa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3ce10a6d-eb7d-4a3b-a540-c457436e2c3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17501</TotalTime>
  <Words>372</Words>
  <Application>Microsoft Office PowerPoint</Application>
  <PresentationFormat>Widescreen</PresentationFormat>
  <Paragraphs>53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Wingdings</vt:lpstr>
      <vt:lpstr>Raleway</vt:lpstr>
      <vt:lpstr>Arabic Typesetting</vt:lpstr>
      <vt:lpstr>Lato</vt:lpstr>
      <vt:lpstr>Antonio template</vt:lpstr>
      <vt:lpstr>1. تصميم التعلم</vt:lpstr>
      <vt:lpstr>تصميم التعلم</vt:lpstr>
      <vt:lpstr>تصميم التعلم</vt:lpstr>
      <vt:lpstr>مراحل تصميم التعلم</vt:lpstr>
      <vt:lpstr>أنواع التصميم</vt:lpstr>
      <vt:lpstr>التصميم المصغر</vt:lpstr>
      <vt:lpstr>PowerPoint Presentation</vt:lpstr>
      <vt:lpstr>مصمم التعلم</vt:lpstr>
      <vt:lpstr>PowerPoint Presentation</vt:lpstr>
      <vt:lpstr>تصميم التعلم في سياق التعلم المدمج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user010</dc:creator>
  <cp:lastModifiedBy>eelaf aied</cp:lastModifiedBy>
  <cp:revision>142</cp:revision>
  <dcterms:modified xsi:type="dcterms:W3CDTF">2023-01-03T22:27:26Z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0x0101004607B8A449254841A9B660E100161729</vt:lpwstr>
  </property>
</Properties>
</file>