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900" r:id="rId2"/>
    <p:sldId id="897" r:id="rId3"/>
    <p:sldId id="256" r:id="rId4"/>
    <p:sldId id="500" r:id="rId5"/>
    <p:sldId id="501" r:id="rId6"/>
    <p:sldId id="834" r:id="rId7"/>
    <p:sldId id="831" r:id="rId8"/>
    <p:sldId id="886" r:id="rId9"/>
    <p:sldId id="895" r:id="rId10"/>
    <p:sldId id="837" r:id="rId11"/>
    <p:sldId id="898" r:id="rId12"/>
    <p:sldId id="841" r:id="rId13"/>
    <p:sldId id="838" r:id="rId14"/>
    <p:sldId id="863" r:id="rId15"/>
    <p:sldId id="864" r:id="rId16"/>
    <p:sldId id="842" r:id="rId17"/>
    <p:sldId id="843" r:id="rId18"/>
    <p:sldId id="902" r:id="rId19"/>
    <p:sldId id="901" r:id="rId20"/>
    <p:sldId id="844" r:id="rId21"/>
    <p:sldId id="850" r:id="rId22"/>
    <p:sldId id="887" r:id="rId23"/>
    <p:sldId id="866" r:id="rId24"/>
    <p:sldId id="867" r:id="rId25"/>
    <p:sldId id="868" r:id="rId26"/>
    <p:sldId id="869" r:id="rId27"/>
    <p:sldId id="856" r:id="rId28"/>
    <p:sldId id="857" r:id="rId29"/>
    <p:sldId id="854" r:id="rId30"/>
    <p:sldId id="840" r:id="rId31"/>
    <p:sldId id="851" r:id="rId32"/>
    <p:sldId id="853" r:id="rId33"/>
    <p:sldId id="858" r:id="rId34"/>
    <p:sldId id="540" r:id="rId35"/>
    <p:sldId id="527" r:id="rId36"/>
    <p:sldId id="532" r:id="rId37"/>
    <p:sldId id="533" r:id="rId38"/>
    <p:sldId id="534" r:id="rId39"/>
    <p:sldId id="535" r:id="rId40"/>
    <p:sldId id="537" r:id="rId41"/>
    <p:sldId id="539" r:id="rId42"/>
    <p:sldId id="888" r:id="rId43"/>
    <p:sldId id="889" r:id="rId44"/>
    <p:sldId id="890" r:id="rId45"/>
    <p:sldId id="891" r:id="rId46"/>
    <p:sldId id="892" r:id="rId47"/>
    <p:sldId id="893" r:id="rId48"/>
    <p:sldId id="894" r:id="rId49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d.docs.live.net/08c67d922e2fb813/Desktop/&#1608;&#1585;&#1588;&#1577;%20&#1575;&#1604;&#1589;&#1601;%20&#1575;&#1604;&#1605;&#1593;&#1603;&#1608;&#1587;/&#1575;&#1604;&#1610;&#1608;&#1605;%20&#1575;&#1604;&#1575;&#1608;&#1604;/Screenshot%20(386).png" TargetMode="External"/><Relationship Id="rId1" Type="http://schemas.openxmlformats.org/officeDocument/2006/relationships/hyperlink" Target="file:///C:\Users\a\OneDrive\Desktop\flipped%20course\Flipped%20slogan%20-%20Baghdad%20University.jpg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d.docs.live.net/08c67d922e2fb813/Desktop/&#1608;&#1585;&#1588;&#1577;%20&#1575;&#1604;&#1589;&#1601;%20&#1575;&#1604;&#1605;&#1593;&#1603;&#1608;&#1587;/&#1575;&#1604;&#1610;&#1608;&#1605;%20&#1575;&#1604;&#1575;&#1608;&#1604;/Screenshot%20(386).png" TargetMode="External"/><Relationship Id="rId1" Type="http://schemas.openxmlformats.org/officeDocument/2006/relationships/hyperlink" Target="file:///C:\Users\a\OneDrive\Desktop\flipped%20course\Flipped%20slogan%20-%20Baghdad%20University.jp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DB82F-1D34-4D1B-A458-06D5AEDEE33B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IQ"/>
        </a:p>
      </dgm:t>
    </dgm:pt>
    <dgm:pt modelId="{2E43142D-ED88-405C-923A-2A2BB7C2BE16}">
      <dgm:prSet phldrT="[Text]" custT="1"/>
      <dgm:spPr/>
      <dgm:t>
        <a:bodyPr/>
        <a:lstStyle/>
        <a:p>
          <a:pPr rtl="1"/>
          <a:r>
            <a:rPr lang="ar-IQ" sz="4400" kern="1200" dirty="0"/>
            <a:t>اليوم الأول – </a:t>
          </a:r>
          <a:r>
            <a:rPr lang="ar-IQ" sz="4400" u="sng" kern="1200" dirty="0">
              <a:solidFill>
                <a:srgbClr val="0070C0"/>
              </a:solidFill>
              <a:hlinkClick xmlns:r="http://schemas.openxmlformats.org/officeDocument/2006/relationships" r:id="rId1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تحضير </a:t>
          </a:r>
          <a:r>
            <a:rPr lang="ar-IQ" sz="4400" u="sng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  <a:hlinkClick xmlns:r="http://schemas.openxmlformats.org/officeDocument/2006/relationships" r:id="rId1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محتوى تعليمي</a:t>
          </a:r>
          <a:r>
            <a:rPr lang="ar-IQ" sz="4400" u="sng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ومخطط الانشطة</a:t>
          </a:r>
        </a:p>
      </dgm:t>
    </dgm:pt>
    <dgm:pt modelId="{F333EDE4-F8F8-46FE-A73E-D0EBA1387023}" type="parTrans" cxnId="{DC3C2821-05D7-4EB2-8781-3B1A0A88D651}">
      <dgm:prSet/>
      <dgm:spPr/>
      <dgm:t>
        <a:bodyPr/>
        <a:lstStyle/>
        <a:p>
          <a:pPr rtl="1"/>
          <a:endParaRPr lang="ar-IQ"/>
        </a:p>
      </dgm:t>
    </dgm:pt>
    <dgm:pt modelId="{C96DA787-F1AC-48D7-843C-786D6EC518A7}" type="sibTrans" cxnId="{DC3C2821-05D7-4EB2-8781-3B1A0A88D651}">
      <dgm:prSet/>
      <dgm:spPr/>
      <dgm:t>
        <a:bodyPr/>
        <a:lstStyle/>
        <a:p>
          <a:pPr rtl="1"/>
          <a:endParaRPr lang="ar-IQ"/>
        </a:p>
      </dgm:t>
    </dgm:pt>
    <dgm:pt modelId="{FB326FA2-9A3B-457F-AD4D-60E225844696}">
      <dgm:prSet phldrT="[Text]" custT="1"/>
      <dgm:spPr/>
      <dgm:t>
        <a:bodyPr/>
        <a:lstStyle/>
        <a:p>
          <a:pPr rtl="1"/>
          <a:r>
            <a:rPr lang="ar-IQ" sz="4800" dirty="0"/>
            <a:t>اليوم الثاني – </a:t>
          </a:r>
          <a:r>
            <a:rPr lang="ar-IQ" sz="4800" dirty="0">
              <a:hlinkClick xmlns:r="http://schemas.openxmlformats.org/officeDocument/2006/relationships" r:id="rId2"/>
            </a:rPr>
            <a:t>تطبيق </a:t>
          </a:r>
          <a:r>
            <a:rPr lang="en-US" sz="4800" dirty="0">
              <a:hlinkClick xmlns:r="http://schemas.openxmlformats.org/officeDocument/2006/relationships" r:id="rId2"/>
            </a:rPr>
            <a:t>Learning design</a:t>
          </a:r>
          <a:endParaRPr lang="ar-IQ" sz="4800" dirty="0"/>
        </a:p>
      </dgm:t>
    </dgm:pt>
    <dgm:pt modelId="{B3ABED8D-63D9-46CD-BF6D-1177461C022C}" type="parTrans" cxnId="{3786F5B8-C200-495C-84AA-2C3F69C75B80}">
      <dgm:prSet/>
      <dgm:spPr/>
      <dgm:t>
        <a:bodyPr/>
        <a:lstStyle/>
        <a:p>
          <a:pPr rtl="1"/>
          <a:endParaRPr lang="ar-IQ"/>
        </a:p>
      </dgm:t>
    </dgm:pt>
    <dgm:pt modelId="{DBFD4DB7-AB42-4851-883B-634CC3144F11}" type="sibTrans" cxnId="{3786F5B8-C200-495C-84AA-2C3F69C75B80}">
      <dgm:prSet/>
      <dgm:spPr/>
      <dgm:t>
        <a:bodyPr/>
        <a:lstStyle/>
        <a:p>
          <a:pPr rtl="1"/>
          <a:endParaRPr lang="ar-IQ"/>
        </a:p>
      </dgm:t>
    </dgm:pt>
    <dgm:pt modelId="{0027837B-F42D-44E2-B44F-1C75F7E2972A}" type="pres">
      <dgm:prSet presAssocID="{95DDB82F-1D34-4D1B-A458-06D5AEDEE33B}" presName="linear" presStyleCnt="0">
        <dgm:presLayoutVars>
          <dgm:animLvl val="lvl"/>
          <dgm:resizeHandles val="exact"/>
        </dgm:presLayoutVars>
      </dgm:prSet>
      <dgm:spPr/>
    </dgm:pt>
    <dgm:pt modelId="{00DA98D2-EE55-46A8-AB46-399D03F25DC7}" type="pres">
      <dgm:prSet presAssocID="{2E43142D-ED88-405C-923A-2A2BB7C2BE1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6BB2FF9-A28F-4B8F-A82B-6459CED89D40}" type="pres">
      <dgm:prSet presAssocID="{C96DA787-F1AC-48D7-843C-786D6EC518A7}" presName="spacer" presStyleCnt="0"/>
      <dgm:spPr/>
    </dgm:pt>
    <dgm:pt modelId="{023274D6-1423-42C7-A140-38896AE71D06}" type="pres">
      <dgm:prSet presAssocID="{FB326FA2-9A3B-457F-AD4D-60E22584469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C3C2821-05D7-4EB2-8781-3B1A0A88D651}" srcId="{95DDB82F-1D34-4D1B-A458-06D5AEDEE33B}" destId="{2E43142D-ED88-405C-923A-2A2BB7C2BE16}" srcOrd="0" destOrd="0" parTransId="{F333EDE4-F8F8-46FE-A73E-D0EBA1387023}" sibTransId="{C96DA787-F1AC-48D7-843C-786D6EC518A7}"/>
    <dgm:cxn modelId="{FB1BDF6B-6A6D-4BFF-9055-E0D5805156F7}" type="presOf" srcId="{FB326FA2-9A3B-457F-AD4D-60E225844696}" destId="{023274D6-1423-42C7-A140-38896AE71D06}" srcOrd="0" destOrd="0" presId="urn:microsoft.com/office/officeart/2005/8/layout/vList2"/>
    <dgm:cxn modelId="{3157114E-5CF3-4DF2-97EF-4FCE7DBC3F6F}" type="presOf" srcId="{2E43142D-ED88-405C-923A-2A2BB7C2BE16}" destId="{00DA98D2-EE55-46A8-AB46-399D03F25DC7}" srcOrd="0" destOrd="0" presId="urn:microsoft.com/office/officeart/2005/8/layout/vList2"/>
    <dgm:cxn modelId="{3786F5B8-C200-495C-84AA-2C3F69C75B80}" srcId="{95DDB82F-1D34-4D1B-A458-06D5AEDEE33B}" destId="{FB326FA2-9A3B-457F-AD4D-60E225844696}" srcOrd="1" destOrd="0" parTransId="{B3ABED8D-63D9-46CD-BF6D-1177461C022C}" sibTransId="{DBFD4DB7-AB42-4851-883B-634CC3144F11}"/>
    <dgm:cxn modelId="{154EC8CA-48C0-47A7-80E9-F2C75C8606C6}" type="presOf" srcId="{95DDB82F-1D34-4D1B-A458-06D5AEDEE33B}" destId="{0027837B-F42D-44E2-B44F-1C75F7E2972A}" srcOrd="0" destOrd="0" presId="urn:microsoft.com/office/officeart/2005/8/layout/vList2"/>
    <dgm:cxn modelId="{9418B9FE-DCEC-41ED-988B-531B0C7EFB17}" type="presParOf" srcId="{0027837B-F42D-44E2-B44F-1C75F7E2972A}" destId="{00DA98D2-EE55-46A8-AB46-399D03F25DC7}" srcOrd="0" destOrd="0" presId="urn:microsoft.com/office/officeart/2005/8/layout/vList2"/>
    <dgm:cxn modelId="{9CFBAE0F-90C2-47A6-97BA-58D56D22FC0A}" type="presParOf" srcId="{0027837B-F42D-44E2-B44F-1C75F7E2972A}" destId="{06BB2FF9-A28F-4B8F-A82B-6459CED89D40}" srcOrd="1" destOrd="0" presId="urn:microsoft.com/office/officeart/2005/8/layout/vList2"/>
    <dgm:cxn modelId="{B3A1C6F7-79B6-4B26-84FB-1B700562F285}" type="presParOf" srcId="{0027837B-F42D-44E2-B44F-1C75F7E2972A}" destId="{023274D6-1423-42C7-A140-38896AE71D0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2A4736-BE16-4968-B382-95DE0B054613}" type="doc">
      <dgm:prSet loTypeId="urn:microsoft.com/office/officeart/2009/3/layout/StepUp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2CD116-D546-4A60-98FE-BD4BA4B6DA0A}">
      <dgm:prSet phldrT="[Text]" custT="1"/>
      <dgm:spPr/>
      <dgm:t>
        <a:bodyPr/>
        <a:lstStyle/>
        <a:p>
          <a:pPr algn="r"/>
          <a:r>
            <a:rPr lang="ar-SA" sz="30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الحضوري التقليدي</a:t>
          </a:r>
          <a:endParaRPr lang="fr-FR" sz="3000" b="1" dirty="0">
            <a:solidFill>
              <a:srgbClr val="C00000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  <a:p>
          <a:pPr algn="just" rtl="1"/>
          <a:r>
            <a:rPr lang="ar-SA" sz="30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محاضرة تدريس</a:t>
          </a:r>
          <a:r>
            <a:rPr lang="en-US" sz="30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ar-SA" sz="30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في الصف</a:t>
          </a:r>
          <a:endParaRPr lang="fr-FR" sz="3000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  <a:p>
          <a:pPr algn="just" rtl="1"/>
          <a:r>
            <a:rPr lang="ar-EG" sz="30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الأنشطة</a:t>
          </a:r>
          <a:r>
            <a:rPr lang="ar-SA" sz="30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في المنزل</a:t>
          </a:r>
          <a:endParaRPr lang="fr-FR" sz="3000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  <a:p>
          <a:pPr algn="just"/>
          <a:endParaRPr lang="en-US" sz="3000" dirty="0">
            <a:solidFill>
              <a:srgbClr val="C00000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6294DDFD-92F0-40A7-9970-78C1C5262E79}" type="sibTrans" cxnId="{C09FDDDC-3500-4151-BFAF-4250C53105A8}">
      <dgm:prSet/>
      <dgm:spPr/>
      <dgm:t>
        <a:bodyPr/>
        <a:lstStyle/>
        <a:p>
          <a:endParaRPr lang="en-US"/>
        </a:p>
      </dgm:t>
    </dgm:pt>
    <dgm:pt modelId="{CEFBEE27-40DA-40AE-86E8-A71273170420}" type="parTrans" cxnId="{C09FDDDC-3500-4151-BFAF-4250C53105A8}">
      <dgm:prSet/>
      <dgm:spPr/>
      <dgm:t>
        <a:bodyPr/>
        <a:lstStyle/>
        <a:p>
          <a:endParaRPr lang="en-US"/>
        </a:p>
      </dgm:t>
    </dgm:pt>
    <dgm:pt modelId="{E1C4518F-3766-43A0-8F05-DCB7D7313AA0}">
      <dgm:prSet phldrT="[Text]" custT="1"/>
      <dgm:spPr/>
      <dgm:t>
        <a:bodyPr/>
        <a:lstStyle/>
        <a:p>
          <a:pPr algn="just" rtl="1"/>
          <a:r>
            <a:rPr lang="ar-SA" sz="30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الحضوري ا</a:t>
          </a:r>
          <a:r>
            <a:rPr lang="ar-EG" sz="30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لمدعم</a:t>
          </a:r>
          <a:endParaRPr lang="fr-FR" sz="3000" b="1" dirty="0">
            <a:solidFill>
              <a:srgbClr val="C00000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  <a:p>
          <a:pPr algn="just" rtl="1"/>
          <a:r>
            <a:rPr lang="ar-SA" sz="30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استخدام الوسائط المتعددة</a:t>
          </a:r>
          <a:endParaRPr lang="en-US" sz="3000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33B3745C-9C4B-457F-B19D-ACBF0A4277A3}" type="sibTrans" cxnId="{3DC329A8-A0F7-4F86-8A4B-7E803A92C3D8}">
      <dgm:prSet/>
      <dgm:spPr/>
      <dgm:t>
        <a:bodyPr/>
        <a:lstStyle/>
        <a:p>
          <a:endParaRPr lang="en-US"/>
        </a:p>
      </dgm:t>
    </dgm:pt>
    <dgm:pt modelId="{30067685-D780-4356-88F1-7685BDB251A7}" type="parTrans" cxnId="{3DC329A8-A0F7-4F86-8A4B-7E803A92C3D8}">
      <dgm:prSet/>
      <dgm:spPr/>
      <dgm:t>
        <a:bodyPr/>
        <a:lstStyle/>
        <a:p>
          <a:endParaRPr lang="en-US"/>
        </a:p>
      </dgm:t>
    </dgm:pt>
    <dgm:pt modelId="{F35A5EE6-DF42-478F-AE54-432BE1D98004}">
      <dgm:prSet phldrT="[Text]" custT="1"/>
      <dgm:spPr/>
      <dgm:t>
        <a:bodyPr/>
        <a:lstStyle/>
        <a:p>
          <a:pPr algn="just" rtl="1"/>
          <a:r>
            <a:rPr lang="ar-SA" sz="30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الحضوري المعزز</a:t>
          </a:r>
        </a:p>
        <a:p>
          <a:pPr algn="just" rtl="1"/>
          <a:r>
            <a:rPr lang="ar-SA" sz="30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(بعض الأنشطة قبل أو بعد الصف يتم تقديمها من بعد)</a:t>
          </a:r>
          <a:endParaRPr lang="en-US" sz="3000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7ABD2B5C-4234-48D7-9C5D-EFDDDCDCD403}" type="sibTrans" cxnId="{4A8467E7-2CBC-4745-9F0A-7C0B7B53CE66}">
      <dgm:prSet/>
      <dgm:spPr/>
      <dgm:t>
        <a:bodyPr/>
        <a:lstStyle/>
        <a:p>
          <a:endParaRPr lang="en-US"/>
        </a:p>
      </dgm:t>
    </dgm:pt>
    <dgm:pt modelId="{A59AD271-19E7-4603-888F-AA44F1E2E1DA}" type="parTrans" cxnId="{4A8467E7-2CBC-4745-9F0A-7C0B7B53CE66}">
      <dgm:prSet/>
      <dgm:spPr/>
      <dgm:t>
        <a:bodyPr/>
        <a:lstStyle/>
        <a:p>
          <a:endParaRPr lang="en-US"/>
        </a:p>
      </dgm:t>
    </dgm:pt>
    <dgm:pt modelId="{A928D749-5855-4A20-9AF5-A2F76D720F00}">
      <dgm:prSet/>
      <dgm:spPr/>
      <dgm:t>
        <a:bodyPr/>
        <a:lstStyle/>
        <a:p>
          <a:endParaRPr lang="en-US"/>
        </a:p>
      </dgm:t>
    </dgm:pt>
    <dgm:pt modelId="{82F5A5EE-A57D-49EE-BCE6-22F506B1A052}" type="sibTrans" cxnId="{C7D228BF-3902-4DE0-860A-FC8BC1D2DA03}">
      <dgm:prSet/>
      <dgm:spPr/>
      <dgm:t>
        <a:bodyPr/>
        <a:lstStyle/>
        <a:p>
          <a:endParaRPr lang="en-US"/>
        </a:p>
      </dgm:t>
    </dgm:pt>
    <dgm:pt modelId="{68FBF483-7C16-4CD0-B0A0-A2F4D28EC7C7}" type="parTrans" cxnId="{C7D228BF-3902-4DE0-860A-FC8BC1D2DA03}">
      <dgm:prSet/>
      <dgm:spPr/>
      <dgm:t>
        <a:bodyPr/>
        <a:lstStyle/>
        <a:p>
          <a:endParaRPr lang="en-US"/>
        </a:p>
      </dgm:t>
    </dgm:pt>
    <dgm:pt modelId="{F6B8A343-73D6-4E7C-B5DE-B349C163297B}">
      <dgm:prSet/>
      <dgm:spPr/>
      <dgm:t>
        <a:bodyPr/>
        <a:lstStyle/>
        <a:p>
          <a:endParaRPr lang="en-US"/>
        </a:p>
      </dgm:t>
    </dgm:pt>
    <dgm:pt modelId="{7E021907-EDBD-46D0-9CEE-A47E51955A6C}" type="sibTrans" cxnId="{0BCD7DE5-01C9-4E13-85EE-40AE8B3FA42F}">
      <dgm:prSet/>
      <dgm:spPr/>
      <dgm:t>
        <a:bodyPr/>
        <a:lstStyle/>
        <a:p>
          <a:endParaRPr lang="en-US"/>
        </a:p>
      </dgm:t>
    </dgm:pt>
    <dgm:pt modelId="{F79E9BA3-B004-4CA9-892A-D09DA24C72AE}" type="parTrans" cxnId="{0BCD7DE5-01C9-4E13-85EE-40AE8B3FA42F}">
      <dgm:prSet/>
      <dgm:spPr/>
      <dgm:t>
        <a:bodyPr/>
        <a:lstStyle/>
        <a:p>
          <a:endParaRPr lang="en-US"/>
        </a:p>
      </dgm:t>
    </dgm:pt>
    <dgm:pt modelId="{36ABBD40-5993-44D2-A7E8-14EF93849B21}" type="pres">
      <dgm:prSet presAssocID="{092A4736-BE16-4968-B382-95DE0B054613}" presName="rootnode" presStyleCnt="0">
        <dgm:presLayoutVars>
          <dgm:chMax/>
          <dgm:chPref/>
          <dgm:dir/>
          <dgm:animLvl val="lvl"/>
        </dgm:presLayoutVars>
      </dgm:prSet>
      <dgm:spPr/>
    </dgm:pt>
    <dgm:pt modelId="{1F9FF838-100C-416E-9D57-056B15FA11B8}" type="pres">
      <dgm:prSet presAssocID="{9B2CD116-D546-4A60-98FE-BD4BA4B6DA0A}" presName="composite" presStyleCnt="0"/>
      <dgm:spPr/>
    </dgm:pt>
    <dgm:pt modelId="{F92D23FE-047D-48A0-944F-BA66C5284B79}" type="pres">
      <dgm:prSet presAssocID="{9B2CD116-D546-4A60-98FE-BD4BA4B6DA0A}" presName="LShape" presStyleLbl="alignNode1" presStyleIdx="0" presStyleCnt="9" custLinFactNeighborX="5299" custLinFactNeighborY="-43"/>
      <dgm:spPr/>
    </dgm:pt>
    <dgm:pt modelId="{304D395D-9232-4C19-A72E-EA7D82102235}" type="pres">
      <dgm:prSet presAssocID="{9B2CD116-D546-4A60-98FE-BD4BA4B6DA0A}" presName="ParentText" presStyleLbl="revTx" presStyleIdx="0" presStyleCnt="5" custScaleX="98202" custScaleY="93450" custLinFactNeighborX="-1632" custLinFactNeighborY="-1850">
        <dgm:presLayoutVars>
          <dgm:chMax val="0"/>
          <dgm:chPref val="0"/>
          <dgm:bulletEnabled val="1"/>
        </dgm:presLayoutVars>
      </dgm:prSet>
      <dgm:spPr/>
    </dgm:pt>
    <dgm:pt modelId="{0A0EC2AB-FCAA-4FCC-8540-6EA438EAD630}" type="pres">
      <dgm:prSet presAssocID="{9B2CD116-D546-4A60-98FE-BD4BA4B6DA0A}" presName="Triangle" presStyleLbl="alignNode1" presStyleIdx="1" presStyleCnt="9" custLinFactNeighborX="29932" custLinFactNeighborY="14502"/>
      <dgm:spPr/>
    </dgm:pt>
    <dgm:pt modelId="{5214904E-D546-4634-81C3-ECC031151709}" type="pres">
      <dgm:prSet presAssocID="{6294DDFD-92F0-40A7-9970-78C1C5262E79}" presName="sibTrans" presStyleCnt="0"/>
      <dgm:spPr/>
    </dgm:pt>
    <dgm:pt modelId="{8BB5A6AF-D3AF-4BE7-8B02-E9959D04B86B}" type="pres">
      <dgm:prSet presAssocID="{6294DDFD-92F0-40A7-9970-78C1C5262E79}" presName="space" presStyleCnt="0"/>
      <dgm:spPr/>
    </dgm:pt>
    <dgm:pt modelId="{A6788903-9567-4D9C-AACF-9DC68DAFE90A}" type="pres">
      <dgm:prSet presAssocID="{E1C4518F-3766-43A0-8F05-DCB7D7313AA0}" presName="composite" presStyleCnt="0"/>
      <dgm:spPr/>
    </dgm:pt>
    <dgm:pt modelId="{33EE65D7-ABF5-4930-86CA-9498C98A6E16}" type="pres">
      <dgm:prSet presAssocID="{E1C4518F-3766-43A0-8F05-DCB7D7313AA0}" presName="LShape" presStyleLbl="alignNode1" presStyleIdx="2" presStyleCnt="9"/>
      <dgm:spPr/>
    </dgm:pt>
    <dgm:pt modelId="{0B92966F-E81F-499F-B81B-410EC2282310}" type="pres">
      <dgm:prSet presAssocID="{E1C4518F-3766-43A0-8F05-DCB7D7313AA0}" presName="ParentText" presStyleLbl="revTx" presStyleIdx="1" presStyleCnt="5" custFlipHor="1" custScaleX="93888" custScaleY="79042" custLinFactNeighborX="-66" custLinFactNeighborY="-8635">
        <dgm:presLayoutVars>
          <dgm:chMax val="0"/>
          <dgm:chPref val="0"/>
          <dgm:bulletEnabled val="1"/>
        </dgm:presLayoutVars>
      </dgm:prSet>
      <dgm:spPr/>
    </dgm:pt>
    <dgm:pt modelId="{92E9C6A5-AF07-4274-BF75-9056DCE950E4}" type="pres">
      <dgm:prSet presAssocID="{E1C4518F-3766-43A0-8F05-DCB7D7313AA0}" presName="Triangle" presStyleLbl="alignNode1" presStyleIdx="3" presStyleCnt="9"/>
      <dgm:spPr/>
    </dgm:pt>
    <dgm:pt modelId="{974ED239-9595-45EE-BF53-707D584F7DFF}" type="pres">
      <dgm:prSet presAssocID="{33B3745C-9C4B-457F-B19D-ACBF0A4277A3}" presName="sibTrans" presStyleCnt="0"/>
      <dgm:spPr/>
    </dgm:pt>
    <dgm:pt modelId="{8008CC1F-F09E-4EDA-A2C1-22506F5F2E4D}" type="pres">
      <dgm:prSet presAssocID="{33B3745C-9C4B-457F-B19D-ACBF0A4277A3}" presName="space" presStyleCnt="0"/>
      <dgm:spPr/>
    </dgm:pt>
    <dgm:pt modelId="{467FDC87-F3EF-4C07-81B8-4448B53D821E}" type="pres">
      <dgm:prSet presAssocID="{F35A5EE6-DF42-478F-AE54-432BE1D98004}" presName="composite" presStyleCnt="0"/>
      <dgm:spPr/>
    </dgm:pt>
    <dgm:pt modelId="{2A0028B3-554A-4A72-91A7-145800D6783C}" type="pres">
      <dgm:prSet presAssocID="{F35A5EE6-DF42-478F-AE54-432BE1D98004}" presName="LShape" presStyleLbl="alignNode1" presStyleIdx="4" presStyleCnt="9" custLinFactNeighborX="533" custLinFactNeighborY="-4528"/>
      <dgm:spPr/>
    </dgm:pt>
    <dgm:pt modelId="{79BA8019-D7C7-48D9-AD42-2A538C7BB555}" type="pres">
      <dgm:prSet presAssocID="{F35A5EE6-DF42-478F-AE54-432BE1D98004}" presName="ParentText" presStyleLbl="revTx" presStyleIdx="2" presStyleCnt="5" custScaleX="93987" custLinFactNeighborX="378" custLinFactNeighborY="3098">
        <dgm:presLayoutVars>
          <dgm:chMax val="0"/>
          <dgm:chPref val="0"/>
          <dgm:bulletEnabled val="1"/>
        </dgm:presLayoutVars>
      </dgm:prSet>
      <dgm:spPr/>
    </dgm:pt>
    <dgm:pt modelId="{F79D3A0E-6B62-4AC8-ACE6-8D497E6970DC}" type="pres">
      <dgm:prSet presAssocID="{F35A5EE6-DF42-478F-AE54-432BE1D98004}" presName="Triangle" presStyleLbl="alignNode1" presStyleIdx="5" presStyleCnt="9" custLinFactNeighborX="-1603" custLinFactNeighborY="17969"/>
      <dgm:spPr/>
    </dgm:pt>
    <dgm:pt modelId="{8C010F46-B57D-4AFF-A061-CBCAB3E06E43}" type="pres">
      <dgm:prSet presAssocID="{7ABD2B5C-4234-48D7-9C5D-EFDDDCDCD403}" presName="sibTrans" presStyleCnt="0"/>
      <dgm:spPr/>
    </dgm:pt>
    <dgm:pt modelId="{9A4EE898-F531-491D-9C4E-AB69FEC44E5C}" type="pres">
      <dgm:prSet presAssocID="{7ABD2B5C-4234-48D7-9C5D-EFDDDCDCD403}" presName="space" presStyleCnt="0"/>
      <dgm:spPr/>
    </dgm:pt>
    <dgm:pt modelId="{F8430BEC-78F0-496A-9D84-D9E65C0B862E}" type="pres">
      <dgm:prSet presAssocID="{A928D749-5855-4A20-9AF5-A2F76D720F00}" presName="composite" presStyleCnt="0"/>
      <dgm:spPr/>
    </dgm:pt>
    <dgm:pt modelId="{4BB9B12A-B23C-46FE-8E75-6990490F0B90}" type="pres">
      <dgm:prSet presAssocID="{A928D749-5855-4A20-9AF5-A2F76D720F00}" presName="LShape" presStyleLbl="alignNode1" presStyleIdx="6" presStyleCnt="9" custLinFactNeighborX="8689" custLinFactNeighborY="-4514"/>
      <dgm:spPr/>
    </dgm:pt>
    <dgm:pt modelId="{A5CB4F75-ADE9-46B1-9535-0E7086026DF6}" type="pres">
      <dgm:prSet presAssocID="{A928D749-5855-4A20-9AF5-A2F76D720F00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8826AF4A-C6B4-414A-80D2-8D9A981D40EF}" type="pres">
      <dgm:prSet presAssocID="{A928D749-5855-4A20-9AF5-A2F76D720F00}" presName="Triangle" presStyleLbl="alignNode1" presStyleIdx="7" presStyleCnt="9" custLinFactNeighborX="39538" custLinFactNeighborY="19260"/>
      <dgm:spPr/>
    </dgm:pt>
    <dgm:pt modelId="{C3D9A3E0-1DA5-4A15-A16B-8B24FC0DA7C8}" type="pres">
      <dgm:prSet presAssocID="{82F5A5EE-A57D-49EE-BCE6-22F506B1A052}" presName="sibTrans" presStyleCnt="0"/>
      <dgm:spPr/>
    </dgm:pt>
    <dgm:pt modelId="{78BA7E3E-97B6-48FD-B02D-71645BD510FC}" type="pres">
      <dgm:prSet presAssocID="{82F5A5EE-A57D-49EE-BCE6-22F506B1A052}" presName="space" presStyleCnt="0"/>
      <dgm:spPr/>
    </dgm:pt>
    <dgm:pt modelId="{4DF7E2E6-4F1E-4D88-9345-EDA0483FFBDB}" type="pres">
      <dgm:prSet presAssocID="{F6B8A343-73D6-4E7C-B5DE-B349C163297B}" presName="composite" presStyleCnt="0"/>
      <dgm:spPr/>
    </dgm:pt>
    <dgm:pt modelId="{32C985FE-8844-4921-8A46-59906A3CF4AB}" type="pres">
      <dgm:prSet presAssocID="{F6B8A343-73D6-4E7C-B5DE-B349C163297B}" presName="LShape" presStyleLbl="alignNode1" presStyleIdx="8" presStyleCnt="9" custScaleX="80908" custScaleY="85066" custLinFactNeighborX="-15135" custLinFactNeighborY="-38814"/>
      <dgm:spPr/>
    </dgm:pt>
    <dgm:pt modelId="{C11B00A6-0E3C-459A-820A-48DF520F0901}" type="pres">
      <dgm:prSet presAssocID="{F6B8A343-73D6-4E7C-B5DE-B349C163297B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250CE13-22F7-4493-87F5-6B057B0EB0FF}" type="presOf" srcId="{F35A5EE6-DF42-478F-AE54-432BE1D98004}" destId="{79BA8019-D7C7-48D9-AD42-2A538C7BB555}" srcOrd="0" destOrd="0" presId="urn:microsoft.com/office/officeart/2009/3/layout/StepUpProcess"/>
    <dgm:cxn modelId="{56530F2E-B027-4F3D-B084-096F78CDB57E}" type="presOf" srcId="{F6B8A343-73D6-4E7C-B5DE-B349C163297B}" destId="{C11B00A6-0E3C-459A-820A-48DF520F0901}" srcOrd="0" destOrd="0" presId="urn:microsoft.com/office/officeart/2009/3/layout/StepUpProcess"/>
    <dgm:cxn modelId="{3DC329A8-A0F7-4F86-8A4B-7E803A92C3D8}" srcId="{092A4736-BE16-4968-B382-95DE0B054613}" destId="{E1C4518F-3766-43A0-8F05-DCB7D7313AA0}" srcOrd="1" destOrd="0" parTransId="{30067685-D780-4356-88F1-7685BDB251A7}" sibTransId="{33B3745C-9C4B-457F-B19D-ACBF0A4277A3}"/>
    <dgm:cxn modelId="{B1C5C4AE-E138-41E2-ACAD-ED00A8BB9D53}" type="presOf" srcId="{092A4736-BE16-4968-B382-95DE0B054613}" destId="{36ABBD40-5993-44D2-A7E8-14EF93849B21}" srcOrd="0" destOrd="0" presId="urn:microsoft.com/office/officeart/2009/3/layout/StepUpProcess"/>
    <dgm:cxn modelId="{C7D228BF-3902-4DE0-860A-FC8BC1D2DA03}" srcId="{092A4736-BE16-4968-B382-95DE0B054613}" destId="{A928D749-5855-4A20-9AF5-A2F76D720F00}" srcOrd="3" destOrd="0" parTransId="{68FBF483-7C16-4CD0-B0A0-A2F4D28EC7C7}" sibTransId="{82F5A5EE-A57D-49EE-BCE6-22F506B1A052}"/>
    <dgm:cxn modelId="{5B4C2CC3-0B0D-4358-AD4E-0EEB4AE6C803}" type="presOf" srcId="{E1C4518F-3766-43A0-8F05-DCB7D7313AA0}" destId="{0B92966F-E81F-499F-B81B-410EC2282310}" srcOrd="0" destOrd="0" presId="urn:microsoft.com/office/officeart/2009/3/layout/StepUpProcess"/>
    <dgm:cxn modelId="{C09FDDDC-3500-4151-BFAF-4250C53105A8}" srcId="{092A4736-BE16-4968-B382-95DE0B054613}" destId="{9B2CD116-D546-4A60-98FE-BD4BA4B6DA0A}" srcOrd="0" destOrd="0" parTransId="{CEFBEE27-40DA-40AE-86E8-A71273170420}" sibTransId="{6294DDFD-92F0-40A7-9970-78C1C5262E79}"/>
    <dgm:cxn modelId="{782883E4-D0A2-4595-96B0-A1FF6C59A903}" type="presOf" srcId="{A928D749-5855-4A20-9AF5-A2F76D720F00}" destId="{A5CB4F75-ADE9-46B1-9535-0E7086026DF6}" srcOrd="0" destOrd="0" presId="urn:microsoft.com/office/officeart/2009/3/layout/StepUpProcess"/>
    <dgm:cxn modelId="{0BCD7DE5-01C9-4E13-85EE-40AE8B3FA42F}" srcId="{092A4736-BE16-4968-B382-95DE0B054613}" destId="{F6B8A343-73D6-4E7C-B5DE-B349C163297B}" srcOrd="4" destOrd="0" parTransId="{F79E9BA3-B004-4CA9-892A-D09DA24C72AE}" sibTransId="{7E021907-EDBD-46D0-9CEE-A47E51955A6C}"/>
    <dgm:cxn modelId="{4A8467E7-2CBC-4745-9F0A-7C0B7B53CE66}" srcId="{092A4736-BE16-4968-B382-95DE0B054613}" destId="{F35A5EE6-DF42-478F-AE54-432BE1D98004}" srcOrd="2" destOrd="0" parTransId="{A59AD271-19E7-4603-888F-AA44F1E2E1DA}" sibTransId="{7ABD2B5C-4234-48D7-9C5D-EFDDDCDCD403}"/>
    <dgm:cxn modelId="{D93B22F5-43FE-47A7-9020-AD750964E554}" type="presOf" srcId="{9B2CD116-D546-4A60-98FE-BD4BA4B6DA0A}" destId="{304D395D-9232-4C19-A72E-EA7D82102235}" srcOrd="0" destOrd="0" presId="urn:microsoft.com/office/officeart/2009/3/layout/StepUpProcess"/>
    <dgm:cxn modelId="{7B8332F1-4475-4F53-9FD1-D041043C0D45}" type="presParOf" srcId="{36ABBD40-5993-44D2-A7E8-14EF93849B21}" destId="{1F9FF838-100C-416E-9D57-056B15FA11B8}" srcOrd="0" destOrd="0" presId="urn:microsoft.com/office/officeart/2009/3/layout/StepUpProcess"/>
    <dgm:cxn modelId="{39E0BE55-F9F0-488E-A0C2-668BC98FF98F}" type="presParOf" srcId="{1F9FF838-100C-416E-9D57-056B15FA11B8}" destId="{F92D23FE-047D-48A0-944F-BA66C5284B79}" srcOrd="0" destOrd="0" presId="urn:microsoft.com/office/officeart/2009/3/layout/StepUpProcess"/>
    <dgm:cxn modelId="{64FA596C-79B7-4BEA-AC28-49C14D89BDF7}" type="presParOf" srcId="{1F9FF838-100C-416E-9D57-056B15FA11B8}" destId="{304D395D-9232-4C19-A72E-EA7D82102235}" srcOrd="1" destOrd="0" presId="urn:microsoft.com/office/officeart/2009/3/layout/StepUpProcess"/>
    <dgm:cxn modelId="{96F76838-9CCC-4764-9A34-05490CC11883}" type="presParOf" srcId="{1F9FF838-100C-416E-9D57-056B15FA11B8}" destId="{0A0EC2AB-FCAA-4FCC-8540-6EA438EAD630}" srcOrd="2" destOrd="0" presId="urn:microsoft.com/office/officeart/2009/3/layout/StepUpProcess"/>
    <dgm:cxn modelId="{8DF9A30D-69F3-4B3E-87DF-D898381E3226}" type="presParOf" srcId="{36ABBD40-5993-44D2-A7E8-14EF93849B21}" destId="{5214904E-D546-4634-81C3-ECC031151709}" srcOrd="1" destOrd="0" presId="urn:microsoft.com/office/officeart/2009/3/layout/StepUpProcess"/>
    <dgm:cxn modelId="{3B155A4D-3901-4C6C-94F2-68269A470DA8}" type="presParOf" srcId="{5214904E-D546-4634-81C3-ECC031151709}" destId="{8BB5A6AF-D3AF-4BE7-8B02-E9959D04B86B}" srcOrd="0" destOrd="0" presId="urn:microsoft.com/office/officeart/2009/3/layout/StepUpProcess"/>
    <dgm:cxn modelId="{3DA1BBDD-3346-4202-877B-CD6055391E27}" type="presParOf" srcId="{36ABBD40-5993-44D2-A7E8-14EF93849B21}" destId="{A6788903-9567-4D9C-AACF-9DC68DAFE90A}" srcOrd="2" destOrd="0" presId="urn:microsoft.com/office/officeart/2009/3/layout/StepUpProcess"/>
    <dgm:cxn modelId="{58EDE176-F770-44AD-BB64-F568313A7E57}" type="presParOf" srcId="{A6788903-9567-4D9C-AACF-9DC68DAFE90A}" destId="{33EE65D7-ABF5-4930-86CA-9498C98A6E16}" srcOrd="0" destOrd="0" presId="urn:microsoft.com/office/officeart/2009/3/layout/StepUpProcess"/>
    <dgm:cxn modelId="{F11DC55F-25C6-436C-A08E-6F893B4C2C8D}" type="presParOf" srcId="{A6788903-9567-4D9C-AACF-9DC68DAFE90A}" destId="{0B92966F-E81F-499F-B81B-410EC2282310}" srcOrd="1" destOrd="0" presId="urn:microsoft.com/office/officeart/2009/3/layout/StepUpProcess"/>
    <dgm:cxn modelId="{D2FF694E-217F-47C9-8C51-8CA4EFACBC39}" type="presParOf" srcId="{A6788903-9567-4D9C-AACF-9DC68DAFE90A}" destId="{92E9C6A5-AF07-4274-BF75-9056DCE950E4}" srcOrd="2" destOrd="0" presId="urn:microsoft.com/office/officeart/2009/3/layout/StepUpProcess"/>
    <dgm:cxn modelId="{93305873-8573-46ED-9CD0-B400A1B8681B}" type="presParOf" srcId="{36ABBD40-5993-44D2-A7E8-14EF93849B21}" destId="{974ED239-9595-45EE-BF53-707D584F7DFF}" srcOrd="3" destOrd="0" presId="urn:microsoft.com/office/officeart/2009/3/layout/StepUpProcess"/>
    <dgm:cxn modelId="{A2A01871-9B58-4470-A894-DDB4B38E1867}" type="presParOf" srcId="{974ED239-9595-45EE-BF53-707D584F7DFF}" destId="{8008CC1F-F09E-4EDA-A2C1-22506F5F2E4D}" srcOrd="0" destOrd="0" presId="urn:microsoft.com/office/officeart/2009/3/layout/StepUpProcess"/>
    <dgm:cxn modelId="{AB305898-29B4-43D4-9235-E7883441F9A8}" type="presParOf" srcId="{36ABBD40-5993-44D2-A7E8-14EF93849B21}" destId="{467FDC87-F3EF-4C07-81B8-4448B53D821E}" srcOrd="4" destOrd="0" presId="urn:microsoft.com/office/officeart/2009/3/layout/StepUpProcess"/>
    <dgm:cxn modelId="{605C785F-11B0-4A19-ABAF-B893A1FBFEE4}" type="presParOf" srcId="{467FDC87-F3EF-4C07-81B8-4448B53D821E}" destId="{2A0028B3-554A-4A72-91A7-145800D6783C}" srcOrd="0" destOrd="0" presId="urn:microsoft.com/office/officeart/2009/3/layout/StepUpProcess"/>
    <dgm:cxn modelId="{5B2E2FAD-346E-40C7-B280-33A6FBC8544C}" type="presParOf" srcId="{467FDC87-F3EF-4C07-81B8-4448B53D821E}" destId="{79BA8019-D7C7-48D9-AD42-2A538C7BB555}" srcOrd="1" destOrd="0" presId="urn:microsoft.com/office/officeart/2009/3/layout/StepUpProcess"/>
    <dgm:cxn modelId="{7C795949-9166-4BD1-B624-556D52337E5A}" type="presParOf" srcId="{467FDC87-F3EF-4C07-81B8-4448B53D821E}" destId="{F79D3A0E-6B62-4AC8-ACE6-8D497E6970DC}" srcOrd="2" destOrd="0" presId="urn:microsoft.com/office/officeart/2009/3/layout/StepUpProcess"/>
    <dgm:cxn modelId="{DAC878E1-D223-4185-9F92-21F9691B1554}" type="presParOf" srcId="{36ABBD40-5993-44D2-A7E8-14EF93849B21}" destId="{8C010F46-B57D-4AFF-A061-CBCAB3E06E43}" srcOrd="5" destOrd="0" presId="urn:microsoft.com/office/officeart/2009/3/layout/StepUpProcess"/>
    <dgm:cxn modelId="{E3261F49-9AA4-4ADD-93F9-E73067270E63}" type="presParOf" srcId="{8C010F46-B57D-4AFF-A061-CBCAB3E06E43}" destId="{9A4EE898-F531-491D-9C4E-AB69FEC44E5C}" srcOrd="0" destOrd="0" presId="urn:microsoft.com/office/officeart/2009/3/layout/StepUpProcess"/>
    <dgm:cxn modelId="{D0745714-B46F-4FD7-84B2-4F64C6FE6A72}" type="presParOf" srcId="{36ABBD40-5993-44D2-A7E8-14EF93849B21}" destId="{F8430BEC-78F0-496A-9D84-D9E65C0B862E}" srcOrd="6" destOrd="0" presId="urn:microsoft.com/office/officeart/2009/3/layout/StepUpProcess"/>
    <dgm:cxn modelId="{A1287982-7EDA-4D68-837F-A0A7DFAD698A}" type="presParOf" srcId="{F8430BEC-78F0-496A-9D84-D9E65C0B862E}" destId="{4BB9B12A-B23C-46FE-8E75-6990490F0B90}" srcOrd="0" destOrd="0" presId="urn:microsoft.com/office/officeart/2009/3/layout/StepUpProcess"/>
    <dgm:cxn modelId="{11C72A8E-E345-4F09-8E57-BA54330566BF}" type="presParOf" srcId="{F8430BEC-78F0-496A-9D84-D9E65C0B862E}" destId="{A5CB4F75-ADE9-46B1-9535-0E7086026DF6}" srcOrd="1" destOrd="0" presId="urn:microsoft.com/office/officeart/2009/3/layout/StepUpProcess"/>
    <dgm:cxn modelId="{B70E8DFC-827B-44E2-814E-C68F55365189}" type="presParOf" srcId="{F8430BEC-78F0-496A-9D84-D9E65C0B862E}" destId="{8826AF4A-C6B4-414A-80D2-8D9A981D40EF}" srcOrd="2" destOrd="0" presId="urn:microsoft.com/office/officeart/2009/3/layout/StepUpProcess"/>
    <dgm:cxn modelId="{211D39C5-EA51-4442-A020-BFD2E81FAAA7}" type="presParOf" srcId="{36ABBD40-5993-44D2-A7E8-14EF93849B21}" destId="{C3D9A3E0-1DA5-4A15-A16B-8B24FC0DA7C8}" srcOrd="7" destOrd="0" presId="urn:microsoft.com/office/officeart/2009/3/layout/StepUpProcess"/>
    <dgm:cxn modelId="{6977CC7A-ECBE-481D-9676-DECD1D3FECE1}" type="presParOf" srcId="{C3D9A3E0-1DA5-4A15-A16B-8B24FC0DA7C8}" destId="{78BA7E3E-97B6-48FD-B02D-71645BD510FC}" srcOrd="0" destOrd="0" presId="urn:microsoft.com/office/officeart/2009/3/layout/StepUpProcess"/>
    <dgm:cxn modelId="{46AAE741-7468-4EC0-AEDA-B8A2C8AECC0F}" type="presParOf" srcId="{36ABBD40-5993-44D2-A7E8-14EF93849B21}" destId="{4DF7E2E6-4F1E-4D88-9345-EDA0483FFBDB}" srcOrd="8" destOrd="0" presId="urn:microsoft.com/office/officeart/2009/3/layout/StepUpProcess"/>
    <dgm:cxn modelId="{319F4EA3-A7D7-4D68-BEA1-C6DA5E700A78}" type="presParOf" srcId="{4DF7E2E6-4F1E-4D88-9345-EDA0483FFBDB}" destId="{32C985FE-8844-4921-8A46-59906A3CF4AB}" srcOrd="0" destOrd="0" presId="urn:microsoft.com/office/officeart/2009/3/layout/StepUpProcess"/>
    <dgm:cxn modelId="{3BF5C5AF-C6E2-4161-9B24-9528700B51E4}" type="presParOf" srcId="{4DF7E2E6-4F1E-4D88-9345-EDA0483FFBDB}" destId="{C11B00A6-0E3C-459A-820A-48DF520F090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A98D2-EE55-46A8-AB46-399D03F25DC7}">
      <dsp:nvSpPr>
        <dsp:cNvPr id="0" name=""/>
        <dsp:cNvSpPr/>
      </dsp:nvSpPr>
      <dsp:spPr>
        <a:xfrm>
          <a:off x="0" y="1554485"/>
          <a:ext cx="10749064" cy="1216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4400" kern="1200" dirty="0"/>
            <a:t>اليوم الأول – </a:t>
          </a:r>
          <a:r>
            <a:rPr lang="ar-IQ" sz="4400" u="sng" kern="1200" dirty="0">
              <a:solidFill>
                <a:srgbClr val="0070C0"/>
              </a:solidFill>
              <a:hlinkClick xmlns:r="http://schemas.openxmlformats.org/officeDocument/2006/relationships" r:id="rId1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تحضير </a:t>
          </a:r>
          <a:r>
            <a:rPr lang="ar-IQ" sz="4400" u="sng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  <a:hlinkClick xmlns:r="http://schemas.openxmlformats.org/officeDocument/2006/relationships" r:id="rId1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محتوى تعليمي</a:t>
          </a:r>
          <a:r>
            <a:rPr lang="ar-IQ" sz="4400" u="sng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ومخطط الانشطة</a:t>
          </a:r>
        </a:p>
      </dsp:txBody>
      <dsp:txXfrm>
        <a:off x="59399" y="1613884"/>
        <a:ext cx="10630266" cy="1098002"/>
      </dsp:txXfrm>
    </dsp:sp>
    <dsp:sp modelId="{023274D6-1423-42C7-A140-38896AE71D06}">
      <dsp:nvSpPr>
        <dsp:cNvPr id="0" name=""/>
        <dsp:cNvSpPr/>
      </dsp:nvSpPr>
      <dsp:spPr>
        <a:xfrm>
          <a:off x="0" y="2958485"/>
          <a:ext cx="10749064" cy="121680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4800" kern="1200" dirty="0"/>
            <a:t>اليوم الثاني – </a:t>
          </a:r>
          <a:r>
            <a:rPr lang="ar-IQ" sz="4800" kern="1200" dirty="0">
              <a:hlinkClick xmlns:r="http://schemas.openxmlformats.org/officeDocument/2006/relationships" r:id="rId2"/>
            </a:rPr>
            <a:t>تطبيق </a:t>
          </a:r>
          <a:r>
            <a:rPr lang="en-US" sz="4800" kern="1200" dirty="0">
              <a:hlinkClick xmlns:r="http://schemas.openxmlformats.org/officeDocument/2006/relationships" r:id="rId2"/>
            </a:rPr>
            <a:t>Learning design</a:t>
          </a:r>
          <a:endParaRPr lang="ar-IQ" sz="4800" kern="1200" dirty="0"/>
        </a:p>
      </dsp:txBody>
      <dsp:txXfrm>
        <a:off x="59399" y="3017884"/>
        <a:ext cx="10630266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D23FE-047D-48A0-944F-BA66C5284B79}">
      <dsp:nvSpPr>
        <dsp:cNvPr id="0" name=""/>
        <dsp:cNvSpPr/>
      </dsp:nvSpPr>
      <dsp:spPr>
        <a:xfrm rot="5400000">
          <a:off x="518353" y="2602611"/>
          <a:ext cx="1228131" cy="204358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4D395D-9232-4C19-A72E-EA7D82102235}">
      <dsp:nvSpPr>
        <dsp:cNvPr id="0" name=""/>
        <dsp:cNvSpPr/>
      </dsp:nvSpPr>
      <dsp:spPr>
        <a:xfrm>
          <a:off x="191534" y="3236776"/>
          <a:ext cx="1811786" cy="1511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b="1" kern="1200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الحضوري التقليدي</a:t>
          </a:r>
          <a:endParaRPr lang="fr-FR" sz="3000" b="1" kern="1200" dirty="0">
            <a:solidFill>
              <a:srgbClr val="C00000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  <a:p>
          <a:pPr marL="0" lvl="0" indent="0" algn="just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محاضرة تدريس</a:t>
          </a:r>
          <a:r>
            <a:rPr lang="en-US" sz="3000" kern="1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ar-SA" sz="3000" kern="1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في الصف</a:t>
          </a:r>
          <a:endParaRPr lang="fr-FR" sz="3000" kern="1200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  <a:p>
          <a:pPr marL="0" lvl="0" indent="0" algn="just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000" kern="1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الأنشطة</a:t>
          </a:r>
          <a:r>
            <a:rPr lang="ar-SA" sz="3000" kern="1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في المنزل</a:t>
          </a:r>
          <a:endParaRPr lang="fr-FR" sz="3000" kern="1200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>
            <a:solidFill>
              <a:srgbClr val="C00000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191534" y="3236776"/>
        <a:ext cx="1811786" cy="1511287"/>
      </dsp:txXfrm>
    </dsp:sp>
    <dsp:sp modelId="{0A0EC2AB-FCAA-4FCC-8540-6EA438EAD630}">
      <dsp:nvSpPr>
        <dsp:cNvPr id="0" name=""/>
        <dsp:cNvSpPr/>
      </dsp:nvSpPr>
      <dsp:spPr>
        <a:xfrm>
          <a:off x="1806106" y="2503170"/>
          <a:ext cx="348105" cy="34810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EE65D7-ABF5-4930-86CA-9498C98A6E16}">
      <dsp:nvSpPr>
        <dsp:cNvPr id="0" name=""/>
        <dsp:cNvSpPr/>
      </dsp:nvSpPr>
      <dsp:spPr>
        <a:xfrm rot="5400000">
          <a:off x="2668653" y="2213716"/>
          <a:ext cx="1228131" cy="204358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92966F-E81F-499F-B81B-410EC2282310}">
      <dsp:nvSpPr>
        <dsp:cNvPr id="0" name=""/>
        <dsp:cNvSpPr/>
      </dsp:nvSpPr>
      <dsp:spPr>
        <a:xfrm flipH="1">
          <a:off x="2518812" y="2854129"/>
          <a:ext cx="1732195" cy="1278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just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b="1" kern="1200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الحضوري ا</a:t>
          </a:r>
          <a:r>
            <a:rPr lang="ar-EG" sz="3000" b="1" kern="1200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لمدعم</a:t>
          </a:r>
          <a:endParaRPr lang="fr-FR" sz="3000" b="1" kern="1200" dirty="0">
            <a:solidFill>
              <a:srgbClr val="C00000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  <a:p>
          <a:pPr marL="0" lvl="0" indent="0" algn="just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استخدام الوسائط المتعددة</a:t>
          </a:r>
          <a:endParaRPr lang="en-US" sz="3000" kern="1200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2518812" y="2854129"/>
        <a:ext cx="1732195" cy="1278278"/>
      </dsp:txXfrm>
    </dsp:sp>
    <dsp:sp modelId="{92E9C6A5-AF07-4274-BF75-9056DCE950E4}">
      <dsp:nvSpPr>
        <dsp:cNvPr id="0" name=""/>
        <dsp:cNvSpPr/>
      </dsp:nvSpPr>
      <dsp:spPr>
        <a:xfrm>
          <a:off x="3960501" y="2063266"/>
          <a:ext cx="348105" cy="34810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0028B3-554A-4A72-91A7-145800D6783C}">
      <dsp:nvSpPr>
        <dsp:cNvPr id="0" name=""/>
        <dsp:cNvSpPr/>
      </dsp:nvSpPr>
      <dsp:spPr>
        <a:xfrm rot="5400000">
          <a:off x="4938136" y="1599216"/>
          <a:ext cx="1228131" cy="204358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BA8019-D7C7-48D9-AD42-2A538C7BB555}">
      <dsp:nvSpPr>
        <dsp:cNvPr id="0" name=""/>
        <dsp:cNvSpPr/>
      </dsp:nvSpPr>
      <dsp:spPr>
        <a:xfrm>
          <a:off x="4784680" y="2315519"/>
          <a:ext cx="1734021" cy="1617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just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b="1" kern="1200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الحضوري المعزز</a:t>
          </a:r>
        </a:p>
        <a:p>
          <a:pPr marL="0" lvl="0" indent="0" algn="just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(بعض الأنشطة قبل أو بعد الصف يتم تقديمها من بعد)</a:t>
          </a:r>
          <a:endParaRPr lang="en-US" sz="3000" kern="1200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4784680" y="2315519"/>
        <a:ext cx="1734021" cy="1617214"/>
      </dsp:txXfrm>
    </dsp:sp>
    <dsp:sp modelId="{F79D3A0E-6B62-4AC8-ACE6-8D497E6970DC}">
      <dsp:nvSpPr>
        <dsp:cNvPr id="0" name=""/>
        <dsp:cNvSpPr/>
      </dsp:nvSpPr>
      <dsp:spPr>
        <a:xfrm>
          <a:off x="6213511" y="1566926"/>
          <a:ext cx="348105" cy="34810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B9B12A-B23C-46FE-8E75-6990490F0B90}">
      <dsp:nvSpPr>
        <dsp:cNvPr id="0" name=""/>
        <dsp:cNvSpPr/>
      </dsp:nvSpPr>
      <dsp:spPr>
        <a:xfrm rot="5400000">
          <a:off x="7363401" y="1040498"/>
          <a:ext cx="1228131" cy="204358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CB4F75-ADE9-46B1-9535-0E7086026DF6}">
      <dsp:nvSpPr>
        <dsp:cNvPr id="0" name=""/>
        <dsp:cNvSpPr/>
      </dsp:nvSpPr>
      <dsp:spPr>
        <a:xfrm>
          <a:off x="6980828" y="1706527"/>
          <a:ext cx="1844959" cy="1617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6980828" y="1706527"/>
        <a:ext cx="1844959" cy="1617214"/>
      </dsp:txXfrm>
    </dsp:sp>
    <dsp:sp modelId="{8826AF4A-C6B4-414A-80D2-8D9A981D40EF}">
      <dsp:nvSpPr>
        <dsp:cNvPr id="0" name=""/>
        <dsp:cNvSpPr/>
      </dsp:nvSpPr>
      <dsp:spPr>
        <a:xfrm>
          <a:off x="8615316" y="1012530"/>
          <a:ext cx="348105" cy="34810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C985FE-8844-4921-8A46-59906A3CF4AB}">
      <dsp:nvSpPr>
        <dsp:cNvPr id="0" name=""/>
        <dsp:cNvSpPr/>
      </dsp:nvSpPr>
      <dsp:spPr>
        <a:xfrm rot="5400000">
          <a:off x="9031752" y="255439"/>
          <a:ext cx="1044722" cy="165342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1B00A6-0E3C-459A-820A-48DF520F0901}">
      <dsp:nvSpPr>
        <dsp:cNvPr id="0" name=""/>
        <dsp:cNvSpPr/>
      </dsp:nvSpPr>
      <dsp:spPr>
        <a:xfrm>
          <a:off x="9044338" y="1147637"/>
          <a:ext cx="1844959" cy="1617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9044338" y="1147637"/>
        <a:ext cx="1844959" cy="1617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8-22T09:32:50.4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18038 6102 0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72DBC76C-60E4-4266-AD90-41C99B92336C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DE2BCD1-68B8-4C80-B5D3-BF3562750F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823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228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5117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Richard Mayer has developed a theory of 12 Principles of Multimedia Learning. </a:t>
            </a:r>
          </a:p>
          <a:p>
            <a:pPr lvl="1"/>
            <a:r>
              <a:rPr lang="en-US" dirty="0"/>
              <a:t>as ‘guidelines’ as you develop your digital learning experiences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6136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C856210-6CBE-4983-A0A6-8906D4200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3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2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5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44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15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45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56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466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92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51ED-52D7-4399-D22A-501EE08CA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4945E-4180-B330-681A-5DFA1BC35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61D0A-5411-4E56-3C5D-905EDF90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01C4-5E6B-47E2-AE54-08A52C60DF57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6C22F-C654-0E3C-5988-930F21C3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B16A5-41C9-4D38-79B0-C42558AB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42F7-D4CB-4ABF-BD34-9FA4CB332E7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63348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84033-D844-E9A7-3FAE-65163EFB1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6F4C6B-D4B0-C6C0-4209-84C4394A2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19ED7-F03E-365B-6166-8042A5BB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01C4-5E6B-47E2-AE54-08A52C60DF57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4EE96-9CEF-61E1-B753-65B8C92F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70F71-EFA0-4688-2ACC-2E483126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42F7-D4CB-4ABF-BD34-9FA4CB332E7F}" type="slidenum">
              <a:rPr lang="ar-IQ" smtClean="0"/>
              <a:t>‹#›</a:t>
            </a:fld>
            <a:endParaRPr lang="ar-IQ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C0E82A-6120-8A8F-D059-BDA40E81F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0"/>
            <a:ext cx="1562100" cy="880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9D30F5-2334-A204-3519-DD79365B7B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25" b="100000" l="4525" r="97285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49" y="-21737"/>
            <a:ext cx="736269" cy="7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73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B47163-12E0-F9E4-1869-02ED05DC5F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0"/>
            <a:ext cx="1562100" cy="880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C6BA6D-0CFB-B2F2-DC2D-8E2F7409A4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25" b="100000" l="4525" r="97285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49" y="-21737"/>
            <a:ext cx="736269" cy="736269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CD8D50-CAD7-EFA5-6919-3AB5F0BF6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E4DA1-C8D4-067F-73A1-E5DC700EA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4EB33-4F9B-AF64-3548-9941288A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01C4-5E6B-47E2-AE54-08A52C60DF57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32E4F-4432-4B12-00A9-5D5504A2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18F48-54C3-D9F2-3D00-5A1A7E4E6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42F7-D4CB-4ABF-BD34-9FA4CB332E7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83935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95800" y="147616"/>
            <a:ext cx="9232183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3200"/>
              <a:buNone/>
              <a:defRPr sz="7000">
                <a:solidFill>
                  <a:srgbClr val="0A1B7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63716" y="1463040"/>
            <a:ext cx="11261213" cy="5104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r" rtl="1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Wingdings" panose="05000000000000000000" pitchFamily="2" charset="2"/>
              <a:buChar char="q"/>
              <a:defRPr sz="3500">
                <a:solidFill>
                  <a:schemeClr val="tx2">
                    <a:lumMod val="1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34" name="Google Shape;34;p5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5" name="Google Shape;35;p5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7" name="Google Shape;37;p5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72EEB6-327B-9102-08FA-32143CE762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0"/>
            <a:ext cx="1562100" cy="880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EF4A83-12D5-6B87-5B0F-30FD5404D5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25" b="100000" l="4525" r="97285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49" y="-21737"/>
            <a:ext cx="736269" cy="7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09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12192000" cy="53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750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5000" b="1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9" name="Google Shape;19;p3"/>
          <p:cNvSpPr/>
          <p:nvPr/>
        </p:nvSpPr>
        <p:spPr>
          <a:xfrm>
            <a:off x="4063605" y="5323800"/>
            <a:ext cx="4063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0" name="Google Shape;20;p3"/>
          <p:cNvSpPr/>
          <p:nvPr/>
        </p:nvSpPr>
        <p:spPr>
          <a:xfrm>
            <a:off x="8128361" y="5323800"/>
            <a:ext cx="4063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4063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67" y="6440375"/>
            <a:ext cx="12192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A5056E-451E-C32B-034B-197FC3CA6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0"/>
            <a:ext cx="1562100" cy="880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D579F6-6A6D-ED0D-DC8D-0AB9AA6DF2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25" b="100000" l="4525" r="97285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49" y="-21737"/>
            <a:ext cx="736269" cy="7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65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0" name="Google Shape;80;p11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2" name="Google Shape;82;p11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2B1627-02CF-6911-B84F-4BB3F9429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0"/>
            <a:ext cx="1562100" cy="880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402F64-610E-6CEF-4371-B6B4F1A7BF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25" b="100000" l="4525" r="97285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49" y="-21737"/>
            <a:ext cx="736269" cy="7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88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999906-6C1D-462B-D64D-64DB37EB6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105" y="-11802"/>
            <a:ext cx="1562100" cy="880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8009C4-6BC8-2098-0278-F8DCDAC4B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25" b="100000" l="4525" r="97285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44" y="-33539"/>
            <a:ext cx="736269" cy="7362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DC39FF-B8A4-0F7E-186D-70E9DB0CB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497C5-BAAD-96FF-29F2-DDF0CC09B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IQ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5E4DE-A5A5-4B9C-16D5-4B8DE405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01C4-5E6B-47E2-AE54-08A52C60DF57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2423C-F33C-C593-BA77-4B8AC6A8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CF536-48A0-3057-4ACC-7A0FCA9E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42F7-D4CB-4ABF-BD34-9FA4CB332E7F}" type="slidenum">
              <a:rPr lang="ar-IQ" smtClean="0"/>
              <a:t>‹#›</a:t>
            </a:fld>
            <a:endParaRPr lang="ar-IQ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025E9F-5688-551D-7178-BA71EF538C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0"/>
            <a:ext cx="1562100" cy="880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0574D2-5EEC-7D95-E291-C1A3143E75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25" b="100000" l="4525" r="97285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49" y="-21737"/>
            <a:ext cx="736269" cy="7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77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77C93-494B-808D-1BA2-BF40DA8F8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36913-A611-CD38-BAA2-6CB257328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56A33-1084-270B-C608-101404627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01C4-5E6B-47E2-AE54-08A52C60DF57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105F6-534B-5489-B5DE-276D81FFE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431CC-AB2B-279F-3FCA-AEE4D703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42F7-D4CB-4ABF-BD34-9FA4CB332E7F}" type="slidenum">
              <a:rPr lang="ar-IQ" smtClean="0"/>
              <a:t>‹#›</a:t>
            </a:fld>
            <a:endParaRPr lang="ar-IQ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05A4AC-2CEE-01D2-8CBA-ACD2953A03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0"/>
            <a:ext cx="1562100" cy="880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036412-1613-F27B-545C-A0F786B9E7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25" b="100000" l="4525" r="97285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49" y="-21737"/>
            <a:ext cx="736269" cy="7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47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DFCF8D-7484-03D0-8810-D65EC97C4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0"/>
            <a:ext cx="1562100" cy="880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80EE0D-126F-8AB2-AB8B-177142B5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A885E-89FC-E434-69F8-D6F7E842A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4EC43-9908-B851-B685-5B071BD5A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BE464-61AD-DA6C-3ECF-893B0CC8E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01C4-5E6B-47E2-AE54-08A52C60DF57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9D424-4B02-6E49-A8EF-B91F50F0D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A0B0E-FCE8-C141-5C71-9C2CE0C1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42F7-D4CB-4ABF-BD34-9FA4CB332E7F}" type="slidenum">
              <a:rPr lang="ar-IQ" smtClean="0"/>
              <a:t>‹#›</a:t>
            </a:fld>
            <a:endParaRPr lang="ar-IQ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154CC3-AAD6-C429-7CC0-4B3200A84A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25" b="100000" l="4525" r="97285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49" y="-21737"/>
            <a:ext cx="736269" cy="7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95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1CAAC0B-4586-661B-D3DB-1BD1997C4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0"/>
            <a:ext cx="1562100" cy="8800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269F9D-E263-0894-005D-BEB3B4FAE0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25" b="100000" l="4525" r="97285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49" y="-21737"/>
            <a:ext cx="736269" cy="7362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D972FF-884A-AFC0-3CAA-57984FA39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C6788-16D2-0530-1788-20145EAFE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0E827-A49F-FFDB-03D2-66FAD15A1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0FEA0-F910-E24C-07BE-38367ED67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F524E-7B82-E371-2472-664055D52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89F5FA-358A-7985-5701-68D5A0384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01C4-5E6B-47E2-AE54-08A52C60DF57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575B73-51AB-87D9-2B7E-DE0F5CBA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620144-EC7C-54DE-A2E4-98744799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42F7-D4CB-4ABF-BD34-9FA4CB332E7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5743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452152-958C-B821-6D87-5862E7A288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0"/>
            <a:ext cx="1562100" cy="880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BAFF98-CFC3-AC56-4889-20B474BA3E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25" b="100000" l="4525" r="97285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49" y="-21737"/>
            <a:ext cx="736269" cy="7362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98F41A-D629-31BF-F160-7B91127A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32124C-6D98-AF98-1E3F-97065AC9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01C4-5E6B-47E2-AE54-08A52C60DF57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CA2301-8BF8-97B1-52F9-485F8E2BD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64FD8-2704-7E8E-4517-F85D8C788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42F7-D4CB-4ABF-BD34-9FA4CB332E7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53541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5198E4-0515-D959-9475-A8661A17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01C4-5E6B-47E2-AE54-08A52C60DF57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D69BCB-5D5C-306B-A5A7-EAC786A8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D416B-7899-4205-A16F-1D79A055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42F7-D4CB-4ABF-BD34-9FA4CB332E7F}" type="slidenum">
              <a:rPr lang="ar-IQ" smtClean="0"/>
              <a:t>‹#›</a:t>
            </a:fld>
            <a:endParaRPr lang="ar-IQ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A42C8-18E0-4F70-5F33-A3EB0FD0C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0"/>
            <a:ext cx="1562100" cy="880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65DFC9-52BC-DEB9-DE29-079524F6DD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25" b="100000" l="4525" r="97285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49" y="-21737"/>
            <a:ext cx="736269" cy="7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85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32670-3359-37A7-3C49-2F7B2EC2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78653-AD35-0660-41E1-4C56C61EA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7817A-4890-5824-F6FF-A4774AFA2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53A73-B63C-D6BA-C9D7-7CD22FF7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01C4-5E6B-47E2-AE54-08A52C60DF57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4F622-201E-1E1B-91E2-E7068106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64D6E-2EF1-12FC-882E-A61F9777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42F7-D4CB-4ABF-BD34-9FA4CB332E7F}" type="slidenum">
              <a:rPr lang="ar-IQ" smtClean="0"/>
              <a:t>‹#›</a:t>
            </a:fld>
            <a:endParaRPr lang="ar-IQ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C49240-4542-D3CF-30D5-97EF328BD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0"/>
            <a:ext cx="1562100" cy="880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02006C-B6DC-3699-3E9D-993B8A5A11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25" b="100000" l="4525" r="97285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49" y="-21737"/>
            <a:ext cx="736269" cy="7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0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CD187-C56A-3CC3-B0B7-F2AE31003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7DE7C-50DA-937A-E144-B51234335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A6735-24E5-C66B-BF7B-C0CF3D6F9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BBF5A-415B-8E01-5E9D-A4B3853E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01C4-5E6B-47E2-AE54-08A52C60DF57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91B41-5D2B-E981-B237-9C2BA2B9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964D2-B0C0-3594-1438-CD088CFD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42F7-D4CB-4ABF-BD34-9FA4CB332E7F}" type="slidenum">
              <a:rPr lang="ar-IQ" smtClean="0"/>
              <a:t>‹#›</a:t>
            </a:fld>
            <a:endParaRPr lang="ar-IQ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EB1E2D-D7A6-5868-50A0-E2191DAFDE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0"/>
            <a:ext cx="1562100" cy="880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8CF91E-FD6F-DFE2-2271-031152FD40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25" b="100000" l="4525" r="97285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49" y="-21737"/>
            <a:ext cx="736269" cy="7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76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1F2DCF-9218-8AE0-374C-5617C4FF7B4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0"/>
            <a:ext cx="1562100" cy="880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411B0A-B283-9F95-0800-2EEF91A6093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5" b="100000" l="4525" r="97285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49" y="-21737"/>
            <a:ext cx="736269" cy="73626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A373D1-34A9-F9EF-1E4F-FC1ECC9A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5EF1D-4224-F907-F97F-719786B82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3A6AA-C359-E672-8D7D-917A1BDE5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A01C4-5E6B-47E2-AE54-08A52C60DF57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BD335-AA76-8C8A-1550-68049D9E9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35235-19D7-9560-0CB0-2CA17F786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E42F7-D4CB-4ABF-BD34-9FA4CB332E7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4136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Ci7z-bJJXw" TargetMode="External"/><Relationship Id="rId2" Type="http://schemas.openxmlformats.org/officeDocument/2006/relationships/hyperlink" Target="https://www.youtube.com/watch?v=D8JV3w4TOVw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upport.microsoft.com/en-us/office/turn-your-presentation-into-a-video-c140551f-cb37-4818-b5d4-3e30815c3e83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customXml" Target="../ink/ink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310E-EFA2-E438-6FBA-B7CEFD06A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4939" y="5027786"/>
            <a:ext cx="5996474" cy="1656891"/>
          </a:xfrm>
        </p:spPr>
        <p:txBody>
          <a:bodyPr/>
          <a:lstStyle/>
          <a:p>
            <a:pPr algn="ctr" rtl="1"/>
            <a:r>
              <a:rPr lang="ar-IQ" dirty="0">
                <a:solidFill>
                  <a:srgbClr val="0070C0"/>
                </a:solidFill>
              </a:rPr>
              <a:t>ورشة الصف المعكوس</a:t>
            </a:r>
            <a:br>
              <a:rPr lang="ar-IQ" dirty="0">
                <a:solidFill>
                  <a:srgbClr val="0070C0"/>
                </a:solidFill>
              </a:rPr>
            </a:br>
            <a:r>
              <a:rPr lang="ar-IQ" sz="2000" dirty="0">
                <a:solidFill>
                  <a:srgbClr val="0070C0"/>
                </a:solidFill>
              </a:rPr>
              <a:t>الاثنين 6-11-2023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E4FE02-F732-6E42-1186-F428FE435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78" y="1374118"/>
            <a:ext cx="7847044" cy="368647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5CF11-9813-E407-A607-2241D063E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0" y="0"/>
            <a:ext cx="830060" cy="82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0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8197DC-D61B-4E3F-A0F9-6132D006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908" y="138285"/>
            <a:ext cx="9232183" cy="1143200"/>
          </a:xfrm>
        </p:spPr>
        <p:txBody>
          <a:bodyPr/>
          <a:lstStyle/>
          <a:p>
            <a:pPr algn="ctr"/>
            <a:r>
              <a:rPr lang="ar-LB" dirty="0"/>
              <a:t>تعريف الصف المعكوس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BB8639-89D5-457E-9DDF-2306D9A821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 algn="just">
              <a:lnSpc>
                <a:spcPct val="150000"/>
              </a:lnSpc>
              <a:buNone/>
            </a:pPr>
            <a:r>
              <a:rPr lang="ar-LB" b="1" dirty="0">
                <a:solidFill>
                  <a:srgbClr val="C00000"/>
                </a:solidFill>
              </a:rPr>
              <a:t>التعلم المقلوب </a:t>
            </a:r>
            <a:r>
              <a:rPr lang="ar-LB" dirty="0"/>
              <a:t>في إطار </a:t>
            </a:r>
            <a:r>
              <a:rPr lang="ar-LB" b="1" dirty="0">
                <a:solidFill>
                  <a:srgbClr val="C00000"/>
                </a:solidFill>
              </a:rPr>
              <a:t>الفصول المقلوبة </a:t>
            </a:r>
            <a:r>
              <a:rPr lang="ar-LB" dirty="0"/>
              <a:t>( المعكوسة )، هو نموذج تربوي يرمي إلى استخدام </a:t>
            </a:r>
            <a:r>
              <a:rPr lang="ar-LB" b="1" dirty="0">
                <a:solidFill>
                  <a:srgbClr val="C00000"/>
                </a:solidFill>
              </a:rPr>
              <a:t>التقنيات الحديثة </a:t>
            </a:r>
            <a:r>
              <a:rPr lang="ar-LB" dirty="0"/>
              <a:t>وشبكة الإنترنت بطريقة تسمح للمعلم بإعداد الدرس عن طريق مقاطع فيديو أو ملفات صوتية أو غيرها من الوسائط، </a:t>
            </a:r>
            <a:r>
              <a:rPr lang="ar-LB" b="1" dirty="0">
                <a:solidFill>
                  <a:srgbClr val="C00000"/>
                </a:solidFill>
              </a:rPr>
              <a:t>ليطلع عليها الطلاب في منازلهم </a:t>
            </a:r>
            <a:r>
              <a:rPr lang="ar-LB" dirty="0"/>
              <a:t>أو في أي مكان آخر باستعمال حواسيبهم أو هواتفهم الذكية أو أجهزتهم اللوحية </a:t>
            </a:r>
            <a:r>
              <a:rPr lang="ar-LB" b="1" dirty="0">
                <a:solidFill>
                  <a:srgbClr val="C00000"/>
                </a:solidFill>
              </a:rPr>
              <a:t>قبل حضور الدرس </a:t>
            </a:r>
            <a:r>
              <a:rPr lang="ar-LB" dirty="0"/>
              <a:t>في حين يُخصص </a:t>
            </a:r>
            <a:r>
              <a:rPr lang="ar-LB" b="1" dirty="0">
                <a:solidFill>
                  <a:srgbClr val="C00000"/>
                </a:solidFill>
              </a:rPr>
              <a:t>وقت المحاضرة للمناقشات والمشاريع والتدريبات</a:t>
            </a:r>
            <a:r>
              <a:rPr lang="ar-LB" dirty="0"/>
              <a:t>.</a:t>
            </a:r>
          </a:p>
          <a:p>
            <a:pPr marL="152396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63B73-D040-4B0E-9862-356A84AE02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357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8F5CE0F-9071-DB76-6175-FDAD08AC9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4" y="1688841"/>
            <a:ext cx="11757831" cy="3480318"/>
          </a:xfrm>
        </p:spPr>
      </p:pic>
    </p:spTree>
    <p:extLst>
      <p:ext uri="{BB962C8B-B14F-4D97-AF65-F5344CB8AC3E}">
        <p14:creationId xmlns:p14="http://schemas.microsoft.com/office/powerpoint/2010/main" val="41833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40E01-3B6A-4669-8880-978DAAF2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/>
              <a:t>تعريف</a:t>
            </a:r>
            <a:r>
              <a:rPr lang="ar-LB" dirty="0"/>
              <a:t> </a:t>
            </a:r>
            <a:r>
              <a:rPr lang="ar-EG" dirty="0"/>
              <a:t>الصف المعكوس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A27C4-1146-4645-A125-F24EFA0E4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b="1" dirty="0">
                <a:solidFill>
                  <a:srgbClr val="C00000"/>
                </a:solidFill>
              </a:rPr>
              <a:t>م</a:t>
            </a:r>
            <a:r>
              <a:rPr lang="ar-LB" dirty="0"/>
              <a:t>   :  مرن</a:t>
            </a:r>
          </a:p>
          <a:p>
            <a:r>
              <a:rPr lang="ar-LB" b="1" dirty="0">
                <a:solidFill>
                  <a:srgbClr val="C00000"/>
                </a:solidFill>
              </a:rPr>
              <a:t>ن</a:t>
            </a:r>
            <a:r>
              <a:rPr lang="ar-LB" dirty="0"/>
              <a:t>  :  نشط</a:t>
            </a:r>
          </a:p>
          <a:p>
            <a:r>
              <a:rPr lang="ar-LB" b="1" dirty="0">
                <a:solidFill>
                  <a:srgbClr val="C00000"/>
                </a:solidFill>
              </a:rPr>
              <a:t>ع</a:t>
            </a:r>
            <a:r>
              <a:rPr lang="ar-LB" dirty="0"/>
              <a:t>  :  عالي الجودة</a:t>
            </a:r>
          </a:p>
          <a:p>
            <a:r>
              <a:rPr lang="ar-LB" b="1" dirty="0">
                <a:solidFill>
                  <a:srgbClr val="C00000"/>
                </a:solidFill>
              </a:rPr>
              <a:t>ك</a:t>
            </a:r>
            <a:r>
              <a:rPr lang="ar-LB" dirty="0"/>
              <a:t>  : كفء</a:t>
            </a:r>
          </a:p>
          <a:p>
            <a:r>
              <a:rPr lang="ar-LB" b="1" dirty="0">
                <a:solidFill>
                  <a:srgbClr val="C00000"/>
                </a:solidFill>
              </a:rPr>
              <a:t>س</a:t>
            </a:r>
            <a:r>
              <a:rPr lang="ar-LB" dirty="0"/>
              <a:t> :  سهل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19C63-AE80-4554-8857-9135163B49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B16558-2AE5-1084-E866-70C4214E4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463282"/>
            <a:ext cx="7648907" cy="331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9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2AC2D-9715-46CA-9A62-267442D4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تعريف الصف المعكوس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CCEC8-F691-4F79-A58D-9B08E6BAE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941" y="1415785"/>
            <a:ext cx="6191272" cy="5104811"/>
          </a:xfrm>
        </p:spPr>
        <p:txBody>
          <a:bodyPr/>
          <a:lstStyle/>
          <a:p>
            <a:pPr algn="just"/>
            <a:r>
              <a:rPr lang="ar-EG" dirty="0"/>
              <a:t>الصف المعكوس يعزز</a:t>
            </a:r>
            <a:r>
              <a:rPr lang="ar-LB" dirty="0"/>
              <a:t>”  الوصول المجاني”  إلى المعرفة</a:t>
            </a:r>
            <a:endParaRPr lang="ar-IQ" dirty="0"/>
          </a:p>
          <a:p>
            <a:pPr marL="152396" indent="0" algn="just">
              <a:buNone/>
            </a:pPr>
            <a:endParaRPr lang="ar-LB" dirty="0"/>
          </a:p>
          <a:p>
            <a:pPr algn="just"/>
            <a:r>
              <a:rPr lang="ar-EG" dirty="0"/>
              <a:t>في الصف المعكوس </a:t>
            </a:r>
            <a:r>
              <a:rPr lang="ar-LB" dirty="0"/>
              <a:t>خبرة المعلم ⍯ تقديم المحتوى</a:t>
            </a:r>
            <a:endParaRPr lang="ar-IQ" dirty="0"/>
          </a:p>
          <a:p>
            <a:pPr marL="152396" indent="0" algn="just">
              <a:buNone/>
            </a:pPr>
            <a:endParaRPr lang="ar-LB" dirty="0"/>
          </a:p>
          <a:p>
            <a:pPr algn="just"/>
            <a:r>
              <a:rPr lang="ar-EG" dirty="0"/>
              <a:t>في الصف المعكوس </a:t>
            </a:r>
            <a:r>
              <a:rPr lang="ar-LB" dirty="0"/>
              <a:t>خبرة المعلم = اختيار المحتوى وترتيبه ومعالجته بهدف إعادة استثماره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15FB0-4B5B-440D-870C-F35D5E0804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B6A68-6F97-4A63-847D-38719C2C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213" y="1463040"/>
            <a:ext cx="5484820" cy="47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1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9B4C3-6471-4D2E-8EAF-A0A56676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إيجابيات الفصل المعكوس</a:t>
            </a:r>
            <a:r>
              <a:rPr lang="en-US" dirty="0"/>
              <a:t>  (1)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E2338-D2D9-4789-8F46-DF41A4050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629" y="2236039"/>
            <a:ext cx="11261213" cy="2901570"/>
          </a:xfrm>
        </p:spPr>
        <p:txBody>
          <a:bodyPr/>
          <a:lstStyle/>
          <a:p>
            <a:r>
              <a:rPr lang="ar-LB" dirty="0"/>
              <a:t>يضمن الاستغلال الجيد لوقت المحاضرة.</a:t>
            </a:r>
          </a:p>
          <a:p>
            <a:r>
              <a:rPr lang="ar-LB" dirty="0"/>
              <a:t>يتيح للطلاب إعادة الدرس أكثر من مرة بناءاً على فروقاتهم الفردية.</a:t>
            </a:r>
          </a:p>
          <a:p>
            <a:r>
              <a:rPr lang="ar-LB" dirty="0"/>
              <a:t>يستغل المعلم الفصل أكثر للتوجيه و التحفيز و المساعدة.</a:t>
            </a:r>
          </a:p>
          <a:p>
            <a:r>
              <a:rPr lang="ar-LB" dirty="0"/>
              <a:t>يبني علاقات أقوى بين الطالب و المعلم.</a:t>
            </a:r>
          </a:p>
          <a:p>
            <a:endParaRPr lang="ar-L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9BE5E-EDBD-479D-BC45-6BEEDED0F5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5981C9-74C8-224B-2C6E-2559235DB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8" y="2547674"/>
            <a:ext cx="3989825" cy="39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A0570-3ECA-4F6D-AF99-A9DD9824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إيجابيات الفصل المعكوس</a:t>
            </a:r>
            <a:r>
              <a:rPr lang="en-US" dirty="0"/>
              <a:t>  (2)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1A864-C443-44E4-9275-7C98908E8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629" y="1962661"/>
            <a:ext cx="11261213" cy="5104811"/>
          </a:xfrm>
        </p:spPr>
        <p:txBody>
          <a:bodyPr/>
          <a:lstStyle/>
          <a:p>
            <a:r>
              <a:rPr lang="ar-LB" dirty="0"/>
              <a:t>يشجع على الاستخدام الأفضل للتقنية الحديثة في مجال التعليم.</a:t>
            </a:r>
          </a:p>
          <a:p>
            <a:r>
              <a:rPr lang="ar-LB" dirty="0"/>
              <a:t>يحول الطالب إلى باحث عن مصادر معلوماته .</a:t>
            </a:r>
          </a:p>
          <a:p>
            <a:r>
              <a:rPr lang="ar-LB" dirty="0"/>
              <a:t>يعزز التفكير الناقد و التعلم الذاتي و بناء الخبرات ومهارات التواصل و التعاون بين الطلاب.</a:t>
            </a:r>
          </a:p>
          <a:p>
            <a:r>
              <a:rPr lang="ar-LB" dirty="0"/>
              <a:t>يساعد علي تحقيق التفاعلات التي داخل الفصل الدراسي بواسطة أنشطة التعلم الهادفة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D3149-7BC3-412D-B6C8-AAC953453F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5BD2DC-A4BA-005F-23AF-F7938A34D9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" y="3787619"/>
            <a:ext cx="2920482" cy="29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1F23-A48E-4CD7-89BD-C78466D0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8790" y="0"/>
            <a:ext cx="10708848" cy="2793507"/>
          </a:xfrm>
        </p:spPr>
        <p:txBody>
          <a:bodyPr/>
          <a:lstStyle/>
          <a:p>
            <a:pPr algn="ctr"/>
            <a:r>
              <a:rPr lang="ar-LB" sz="5400" dirty="0"/>
              <a:t>أركان الصف المعكوس</a:t>
            </a:r>
            <a:br>
              <a:rPr lang="ar-EG" sz="5400" dirty="0"/>
            </a:br>
            <a:r>
              <a:rPr lang="en-US" sz="5400" dirty="0"/>
              <a:t>  The Four Pillars (F-L-I-P)</a:t>
            </a:r>
            <a:br>
              <a:rPr lang="ar-EG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98C92-98A9-43F6-BF5D-C7849A261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983" y="2107614"/>
            <a:ext cx="11261213" cy="5104811"/>
          </a:xfrm>
        </p:spPr>
        <p:txBody>
          <a:bodyPr/>
          <a:lstStyle/>
          <a:p>
            <a:pPr marL="152396" indent="0">
              <a:buNone/>
            </a:pPr>
            <a:r>
              <a:rPr lang="ar-LB" b="1" dirty="0"/>
              <a:t>في التعلم المقلوب يجب على المعلم مزج </a:t>
            </a:r>
            <a:r>
              <a:rPr lang="ar-LB" b="1" dirty="0">
                <a:solidFill>
                  <a:srgbClr val="C00000"/>
                </a:solidFill>
              </a:rPr>
              <a:t>مكونات أربعة </a:t>
            </a:r>
            <a:r>
              <a:rPr lang="ar-LB" b="1" dirty="0"/>
              <a:t>في عمله</a:t>
            </a:r>
            <a:r>
              <a:rPr lang="ar-LB" dirty="0"/>
              <a:t>:</a:t>
            </a:r>
          </a:p>
          <a:p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Flexible Environment - F</a:t>
            </a:r>
            <a:r>
              <a:rPr lang="ar-IQ" dirty="0"/>
              <a:t>بي</a:t>
            </a:r>
            <a:r>
              <a:rPr lang="ar-LB" dirty="0" err="1"/>
              <a:t>ئة</a:t>
            </a:r>
            <a:r>
              <a:rPr lang="ar-LB" dirty="0"/>
              <a:t> مرنة </a:t>
            </a:r>
            <a:endParaRPr lang="en-US" dirty="0"/>
          </a:p>
          <a:p>
            <a:r>
              <a:rPr lang="en-US" dirty="0"/>
              <a:t> Learning Culture - L</a:t>
            </a:r>
            <a:r>
              <a:rPr lang="ar-IQ" dirty="0"/>
              <a:t>ثقافة التعلم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/>
              <a:t> Intentional Content - I</a:t>
            </a:r>
            <a:r>
              <a:rPr lang="ar-LB" dirty="0"/>
              <a:t>المحتوى المقصود</a:t>
            </a:r>
            <a:endParaRPr lang="ar-IQ" dirty="0"/>
          </a:p>
          <a:p>
            <a:r>
              <a:rPr lang="en-US" dirty="0"/>
              <a:t> Professional Educator - P</a:t>
            </a:r>
            <a:r>
              <a:rPr lang="ar-LB" dirty="0"/>
              <a:t> </a:t>
            </a:r>
            <a:r>
              <a:rPr lang="ar-IQ" dirty="0"/>
              <a:t>المعلم المتخصص</a:t>
            </a:r>
          </a:p>
          <a:p>
            <a:endParaRPr lang="ar-IQ" dirty="0"/>
          </a:p>
          <a:p>
            <a:endParaRPr lang="ar-LB" dirty="0"/>
          </a:p>
          <a:p>
            <a:endParaRPr lang="ar-L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A7E92-A86D-4B06-A5F6-13F4EC47C5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620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F9301-B8B7-413A-9120-E6A9824D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017" y="177423"/>
            <a:ext cx="9232183" cy="1143200"/>
          </a:xfrm>
        </p:spPr>
        <p:txBody>
          <a:bodyPr/>
          <a:lstStyle/>
          <a:p>
            <a:pPr algn="ctr"/>
            <a:r>
              <a:rPr lang="ar-LB" dirty="0"/>
              <a:t>كيف يتم تطبيق هذه الطريقة؟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D9401-D5FB-45B5-8BF6-B1DFE232C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208" y="1627954"/>
            <a:ext cx="11890917" cy="5104811"/>
          </a:xfrm>
        </p:spPr>
        <p:txBody>
          <a:bodyPr/>
          <a:lstStyle/>
          <a:p>
            <a:pPr marL="895346" indent="-742950">
              <a:buFont typeface="+mj-lt"/>
              <a:buAutoNum type="arabicParenR"/>
            </a:pPr>
            <a:r>
              <a:rPr lang="ar-LB" dirty="0"/>
              <a:t>يقوم المدرس بتزويد الطلاب بمقاطع فيديو تعرض المحتوى النظري.</a:t>
            </a:r>
            <a:r>
              <a:rPr lang="ar-IQ" dirty="0"/>
              <a:t> </a:t>
            </a:r>
            <a:r>
              <a:rPr lang="ar-IQ" sz="4800" b="1" dirty="0">
                <a:solidFill>
                  <a:srgbClr val="FF0000"/>
                </a:solidFill>
              </a:rPr>
              <a:t>(قبل الصف)</a:t>
            </a:r>
          </a:p>
          <a:p>
            <a:pPr marL="895346" indent="-742950">
              <a:buFont typeface="+mj-lt"/>
              <a:buAutoNum type="arabicParenR"/>
            </a:pPr>
            <a:r>
              <a:rPr lang="ar-LB" dirty="0"/>
              <a:t>يشاهد الطلاب كبسولات فيديو مدتها خمس إلى سبع دقائق لكل منها ، أو اختبارات قصيرة كاملة أو أنشطة عبر الإنترنت لاختبار ما تعلموه ، وتلقي تعليقات فورية من خلال الاختبار ، ومشاهدة كبسولات الفيديو مرة أخرى (إذا لزم الأمر) لتحسين فهمهم للمفاهيم الأكثر صعوبة.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sz="4800" b="1" dirty="0">
                <a:solidFill>
                  <a:srgbClr val="FF0000"/>
                </a:solidFill>
              </a:rPr>
              <a:t>(قبل الصف)</a:t>
            </a:r>
          </a:p>
          <a:p>
            <a:pPr marL="895346" indent="-742950">
              <a:buFont typeface="Wingdings" panose="05000000000000000000" pitchFamily="2" charset="2"/>
              <a:buAutoNum type="arabicParenR"/>
            </a:pPr>
            <a:r>
              <a:rPr lang="ar-LB" dirty="0"/>
              <a:t>يقود المدرس مناقشات الصف أو يحول الصف إلى مساحة حيث يكون الطلاب فهما معمقا لما تعلموه ويتعاونون على ذلك ويطبقون تعلمهم من خلال مشاهدة مقاطع الفيديو خارج الصف</a:t>
            </a:r>
            <a:r>
              <a:rPr lang="ar-IQ" dirty="0"/>
              <a:t>. </a:t>
            </a:r>
            <a:r>
              <a:rPr lang="ar-IQ" sz="4800" b="1" dirty="0">
                <a:solidFill>
                  <a:schemeClr val="accent6"/>
                </a:solidFill>
              </a:rPr>
              <a:t>(اثنـــــــاء الصف)</a:t>
            </a:r>
          </a:p>
          <a:p>
            <a:pPr marL="895346" indent="-742950">
              <a:buFont typeface="Wingdings" panose="05000000000000000000" pitchFamily="2" charset="2"/>
              <a:buAutoNum type="arabicParenR"/>
            </a:pPr>
            <a:r>
              <a:rPr lang="ar-IQ" dirty="0"/>
              <a:t>يطلب الأستاذ واجبات تعزز المفاهيم التي تمت مناقشتها خلال الصف </a:t>
            </a:r>
            <a:r>
              <a:rPr lang="ar-IQ" dirty="0" err="1"/>
              <a:t>يالاضافة</a:t>
            </a:r>
            <a:r>
              <a:rPr lang="ar-IQ" dirty="0"/>
              <a:t> الى أنشطة لتقييم التعلم.</a:t>
            </a:r>
            <a:r>
              <a:rPr lang="ar-IQ" sz="4800" b="1" dirty="0">
                <a:solidFill>
                  <a:schemeClr val="accent1"/>
                </a:solidFill>
              </a:rPr>
              <a:t> (بعد الصف)</a:t>
            </a:r>
          </a:p>
          <a:p>
            <a:pPr marL="895346" indent="-742950">
              <a:buFont typeface="Wingdings" panose="05000000000000000000" pitchFamily="2" charset="2"/>
              <a:buAutoNum type="arabicParenR"/>
            </a:pPr>
            <a:endParaRPr lang="ar-IQ" dirty="0">
              <a:solidFill>
                <a:schemeClr val="tx1"/>
              </a:solidFill>
            </a:endParaRPr>
          </a:p>
          <a:p>
            <a:pPr marL="895346" indent="-742950">
              <a:buAutoNum type="arabicParenR"/>
            </a:pPr>
            <a:endParaRPr lang="ar-L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89437-4392-4EB3-99B5-ABE4DDD5A9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44ABD-0521-3450-3BE5-63F4C132A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02" y="125235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0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F0C1AB-6EC0-1DDD-6867-86AFBD907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40" y="136864"/>
            <a:ext cx="2631232" cy="6578081"/>
          </a:xfrm>
        </p:spPr>
      </p:pic>
    </p:spTree>
    <p:extLst>
      <p:ext uri="{BB962C8B-B14F-4D97-AF65-F5344CB8AC3E}">
        <p14:creationId xmlns:p14="http://schemas.microsoft.com/office/powerpoint/2010/main" val="154277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9B4969-1BA5-93E4-18DC-CD405DF0E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2" y="802432"/>
            <a:ext cx="10318995" cy="5804435"/>
          </a:xfrm>
        </p:spPr>
      </p:pic>
    </p:spTree>
    <p:extLst>
      <p:ext uri="{BB962C8B-B14F-4D97-AF65-F5344CB8AC3E}">
        <p14:creationId xmlns:p14="http://schemas.microsoft.com/office/powerpoint/2010/main" val="341786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FA4B4-F826-3C18-7CB0-F7A6F263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1272385"/>
            <a:ext cx="11556906" cy="4596570"/>
          </a:xfrm>
        </p:spPr>
        <p:txBody>
          <a:bodyPr>
            <a:normAutofit lnSpcReduction="10000"/>
          </a:bodyPr>
          <a:lstStyle/>
          <a:p>
            <a:pPr marL="0" lvl="0" indent="0" algn="just" rtl="1">
              <a:lnSpc>
                <a:spcPct val="107000"/>
              </a:lnSpc>
              <a:buNone/>
            </a:pPr>
            <a:r>
              <a:rPr lang="ar-IQ" sz="4000" b="1" u="sng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raditional Arabic" panose="02020603050405020304" pitchFamily="18" charset="-78"/>
              </a:rPr>
              <a:t>الاهـــــــــــداف</a:t>
            </a:r>
          </a:p>
          <a:p>
            <a:pPr marL="342900" lvl="0" indent="-342900" algn="just" rtl="1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ar-EG" sz="4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raditional Arabic" panose="02020603050405020304" pitchFamily="18" charset="-78"/>
              </a:rPr>
              <a:t>التعرف على خصائص ومبادئ إنشاء صف دراسي مقلوب</a:t>
            </a:r>
            <a:r>
              <a:rPr lang="ar-IQ" sz="4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raditional Arabic" panose="02020603050405020304" pitchFamily="18" charset="-78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ar-EG" sz="4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raditional Arabic" panose="02020603050405020304" pitchFamily="18" charset="-78"/>
              </a:rPr>
              <a:t>تصميم سيناريو لمحاضرة وفقًا لاستراتيجية الصف المعكوس</a:t>
            </a:r>
            <a:r>
              <a:rPr lang="ar-IQ" sz="4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raditional Arabic" panose="02020603050405020304" pitchFamily="18" charset="-78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ar-EG" sz="4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raditional Arabic" panose="02020603050405020304" pitchFamily="18" charset="-78"/>
              </a:rPr>
              <a:t>تحديد الأدوات التكنولوجية ذات الصلة لإعداد الموارد، وإعداد أنشطة التعلم والتقييمات</a:t>
            </a:r>
            <a:r>
              <a:rPr lang="ar-IQ" sz="4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raditional Arabic" panose="02020603050405020304" pitchFamily="18" charset="-78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ar-EG" sz="4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raditional Arabic" panose="02020603050405020304" pitchFamily="18" charset="-78"/>
              </a:rPr>
              <a:t>تقييم الإنجازات وفقًا لمنهج الفصل المعكوس</a:t>
            </a:r>
            <a:r>
              <a:rPr lang="ar-IQ" sz="4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raditional Arabic" panose="02020603050405020304" pitchFamily="18" charset="-78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398167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16BD-3CEB-4B04-8B4F-1EFBCACBA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الفصل المعكوس ليس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59527-B665-487C-AE64-EA66CECFC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393" y="2171464"/>
            <a:ext cx="11261213" cy="2515071"/>
          </a:xfrm>
        </p:spPr>
        <p:txBody>
          <a:bodyPr/>
          <a:lstStyle/>
          <a:p>
            <a:r>
              <a:rPr lang="ar-LB" dirty="0"/>
              <a:t>مرادفا لمقاطع الفيديو عبر الإنترنت كما يتصور معظم الناس</a:t>
            </a:r>
            <a:endParaRPr lang="ar-IQ" dirty="0"/>
          </a:p>
          <a:p>
            <a:pPr marL="152396" indent="0">
              <a:buNone/>
            </a:pPr>
            <a:endParaRPr lang="ar-LB" dirty="0"/>
          </a:p>
          <a:p>
            <a:r>
              <a:rPr lang="ar-LB" dirty="0"/>
              <a:t> استبدالا للمعلم بفيديو.</a:t>
            </a:r>
            <a:endParaRPr lang="ar-IQ" dirty="0"/>
          </a:p>
          <a:p>
            <a:pPr marL="152396" indent="0">
              <a:buNone/>
            </a:pPr>
            <a:endParaRPr lang="ar-LB" dirty="0"/>
          </a:p>
          <a:p>
            <a:r>
              <a:rPr lang="ar-LB" dirty="0"/>
              <a:t> محاضرة فقط على الإنترنت أو عن بعد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C25C1-F069-4B4A-AE80-2852DA7A75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3E8E2D-BC88-16AC-785D-D1611913D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7" y="1604865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A1D3-4A8D-4DDC-A425-D85C8F39C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الفصل المعكوس ليس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7C53C-5F8B-4891-A04A-EF1B1AE70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899" y="2528270"/>
            <a:ext cx="11261213" cy="2449084"/>
          </a:xfrm>
        </p:spPr>
        <p:txBody>
          <a:bodyPr/>
          <a:lstStyle/>
          <a:p>
            <a:r>
              <a:rPr lang="ar-LB" dirty="0"/>
              <a:t>طلابا يفعلون أي شيء وكل شيء بطريقة غير منظمة.</a:t>
            </a:r>
            <a:endParaRPr lang="ar-IQ" dirty="0"/>
          </a:p>
          <a:p>
            <a:pPr marL="152396" indent="0">
              <a:buNone/>
            </a:pPr>
            <a:endParaRPr lang="ar-LB" dirty="0"/>
          </a:p>
          <a:p>
            <a:r>
              <a:rPr lang="ar-LB" dirty="0"/>
              <a:t>طلابا يقضون وقت الصف أمام شاشة </a:t>
            </a:r>
            <a:r>
              <a:rPr lang="ar-IQ" dirty="0"/>
              <a:t>.</a:t>
            </a:r>
          </a:p>
          <a:p>
            <a:pPr marL="152396" indent="0">
              <a:buNone/>
            </a:pPr>
            <a:endParaRPr lang="ar-LB" dirty="0"/>
          </a:p>
          <a:p>
            <a:r>
              <a:rPr lang="ar-LB" dirty="0"/>
              <a:t>عبارة عن متعلمين توحديين يعملون بمفردهم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629CB-F767-4A40-BB15-B98124B728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0E2DB-F81F-4FC9-97BD-8F60FE714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7" y="1604865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2964B-0E70-BC7A-5FF2-C9C529E71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702" y="2285800"/>
            <a:ext cx="4304260" cy="1143200"/>
          </a:xfrm>
        </p:spPr>
        <p:txBody>
          <a:bodyPr/>
          <a:lstStyle/>
          <a:p>
            <a:r>
              <a:rPr lang="ar-LB" dirty="0"/>
              <a:t>أنواع الصف المعكوس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8759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195588-A1FB-4D1B-9DCA-2FD4D136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أنواع الصف المعكوس </a:t>
            </a:r>
            <a:r>
              <a:rPr lang="en-US" dirty="0"/>
              <a:t>M. Lebrun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3EFE4F-50A0-4DB2-B94A-C398A11A5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/>
              <a:t> النوع </a:t>
            </a:r>
            <a:r>
              <a:rPr lang="ar-EG" dirty="0"/>
              <a:t>الأول </a:t>
            </a:r>
            <a:r>
              <a:rPr lang="ar-LB" dirty="0"/>
              <a:t>: </a:t>
            </a:r>
            <a:r>
              <a:rPr lang="ar-EG" dirty="0"/>
              <a:t>يعتمد على </a:t>
            </a:r>
            <a:r>
              <a:rPr lang="ar-LB" dirty="0">
                <a:solidFill>
                  <a:schemeClr val="accent6"/>
                </a:solidFill>
              </a:rPr>
              <a:t>المعرفة / الفهم في المنزل </a:t>
            </a:r>
            <a:r>
              <a:rPr lang="ar-LB" dirty="0">
                <a:solidFill>
                  <a:srgbClr val="FF0000"/>
                </a:solidFill>
              </a:rPr>
              <a:t>وأنشطة حول هذه المفاهيم في </a:t>
            </a:r>
            <a:r>
              <a:rPr lang="ar-EG" dirty="0">
                <a:solidFill>
                  <a:srgbClr val="FF0000"/>
                </a:solidFill>
              </a:rPr>
              <a:t>الصف</a:t>
            </a:r>
            <a:r>
              <a:rPr lang="ar-IQ" dirty="0"/>
              <a:t>.</a:t>
            </a:r>
          </a:p>
          <a:p>
            <a:pPr marL="152396" indent="0">
              <a:buNone/>
            </a:pPr>
            <a:endParaRPr lang="ar-LB" dirty="0"/>
          </a:p>
          <a:p>
            <a:r>
              <a:rPr lang="ar-LB" dirty="0"/>
              <a:t> النوع </a:t>
            </a:r>
            <a:r>
              <a:rPr lang="ar-EG" dirty="0"/>
              <a:t>الثاني </a:t>
            </a:r>
            <a:r>
              <a:rPr lang="ar-LB" dirty="0">
                <a:solidFill>
                  <a:schemeClr val="accent6"/>
                </a:solidFill>
              </a:rPr>
              <a:t>: المعرفة / الفهم والأنشطة التي تنطوي على مستويات معرفية أعلى للإنتاج المنزلي والتحليل </a:t>
            </a:r>
            <a:r>
              <a:rPr lang="ar-LB" dirty="0"/>
              <a:t>/ </a:t>
            </a:r>
            <a:r>
              <a:rPr lang="ar-EG" dirty="0">
                <a:solidFill>
                  <a:srgbClr val="FF0000"/>
                </a:solidFill>
              </a:rPr>
              <a:t>والتطبيق</a:t>
            </a:r>
            <a:r>
              <a:rPr lang="ar-LB" dirty="0">
                <a:solidFill>
                  <a:srgbClr val="FF0000"/>
                </a:solidFill>
              </a:rPr>
              <a:t> / </a:t>
            </a:r>
            <a:r>
              <a:rPr lang="ar-EG" dirty="0">
                <a:solidFill>
                  <a:srgbClr val="FF0000"/>
                </a:solidFill>
              </a:rPr>
              <a:t>و</a:t>
            </a:r>
            <a:r>
              <a:rPr lang="ar-LB" dirty="0">
                <a:solidFill>
                  <a:srgbClr val="FF0000"/>
                </a:solidFill>
              </a:rPr>
              <a:t>التقييم في الفصل</a:t>
            </a:r>
            <a:r>
              <a:rPr lang="ar-IQ" dirty="0"/>
              <a:t>.</a:t>
            </a:r>
          </a:p>
          <a:p>
            <a:pPr marL="152396" indent="0">
              <a:buNone/>
            </a:pPr>
            <a:endParaRPr lang="ar-LB" dirty="0"/>
          </a:p>
          <a:p>
            <a:r>
              <a:rPr lang="ar-LB" dirty="0"/>
              <a:t> النوع </a:t>
            </a:r>
            <a:r>
              <a:rPr lang="ar-EG" dirty="0"/>
              <a:t>الثالث</a:t>
            </a:r>
            <a:r>
              <a:rPr lang="ar-LB" dirty="0"/>
              <a:t>: </a:t>
            </a:r>
            <a:r>
              <a:rPr lang="ar-EG" dirty="0"/>
              <a:t>يتكون من أربع مراحل : </a:t>
            </a:r>
            <a:r>
              <a:rPr lang="ar-EG" dirty="0">
                <a:solidFill>
                  <a:schemeClr val="accent6"/>
                </a:solidFill>
              </a:rPr>
              <a:t>البحث في المنزل </a:t>
            </a:r>
            <a:r>
              <a:rPr lang="ar-EG" dirty="0">
                <a:solidFill>
                  <a:srgbClr val="FF0000"/>
                </a:solidFill>
              </a:rPr>
              <a:t>وعرض النتائج في الصف </a:t>
            </a:r>
            <a:r>
              <a:rPr lang="ar-EG" dirty="0"/>
              <a:t>لإنتاج </a:t>
            </a:r>
            <a:r>
              <a:rPr lang="ar-EG" dirty="0">
                <a:solidFill>
                  <a:srgbClr val="FF0000"/>
                </a:solidFill>
              </a:rPr>
              <a:t>محتوى جديد يتم مناقشته في الصف لاحقا</a:t>
            </a:r>
            <a:r>
              <a:rPr lang="ar-IQ" dirty="0">
                <a:solidFill>
                  <a:srgbClr val="FF0000"/>
                </a:solidFill>
              </a:rPr>
              <a:t>.</a:t>
            </a:r>
            <a:endParaRPr lang="ar-LB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0ED53-7A0B-4BA9-AB14-3508F4C277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723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4FDB-CBA9-47CA-93EC-D680B174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/>
              <a:t>النوع الأول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A6845-408F-4057-9709-21DBC647E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/>
              <a:t>يتوافق النوع </a:t>
            </a:r>
            <a:r>
              <a:rPr lang="ar-EG" dirty="0"/>
              <a:t>الأول</a:t>
            </a:r>
            <a:r>
              <a:rPr lang="ar-LB" dirty="0"/>
              <a:t> مع </a:t>
            </a:r>
            <a:r>
              <a:rPr lang="ar-EG" dirty="0"/>
              <a:t>النمط</a:t>
            </a:r>
            <a:r>
              <a:rPr lang="ar-LB" dirty="0"/>
              <a:t> "الكلاسيكي" للفصل المعكوس "محاضرات في المنزل والواجبات المنزلية في </a:t>
            </a:r>
            <a:r>
              <a:rPr lang="ar-EG" dirty="0"/>
              <a:t>الصف</a:t>
            </a:r>
            <a:r>
              <a:rPr lang="ar-LB" dirty="0"/>
              <a:t>"</a:t>
            </a:r>
            <a:r>
              <a:rPr lang="ar-EG" dirty="0"/>
              <a:t> </a:t>
            </a:r>
            <a:r>
              <a:rPr lang="ar-LB" dirty="0"/>
              <a:t>عن طريق التكنولوجيا الرقمية ، مما يترك مجالًا لأنشطة دعم التعلم الأخرى.</a:t>
            </a:r>
            <a:endParaRPr lang="ar-IQ" dirty="0"/>
          </a:p>
          <a:p>
            <a:pPr marL="152396" indent="0">
              <a:buNone/>
            </a:pPr>
            <a:endParaRPr lang="ar-LB" dirty="0"/>
          </a:p>
          <a:p>
            <a:r>
              <a:rPr lang="ar-LB" dirty="0"/>
              <a:t>يتم التركيز </a:t>
            </a:r>
            <a:r>
              <a:rPr lang="ar-EG" dirty="0"/>
              <a:t>في هذا النمط </a:t>
            </a:r>
            <a:r>
              <a:rPr lang="ar-LB" dirty="0"/>
              <a:t>على الاستعانة بمصادر خارجية للمعرفة.</a:t>
            </a:r>
            <a:endParaRPr lang="ar-IQ" dirty="0"/>
          </a:p>
          <a:p>
            <a:pPr marL="152396" indent="0">
              <a:buNone/>
            </a:pPr>
            <a:endParaRPr lang="ar-LB" dirty="0"/>
          </a:p>
          <a:p>
            <a:r>
              <a:rPr lang="ar-LB" dirty="0"/>
              <a:t>يقوم المعلم بتفويض نقل المعرفة إلى وسيط (نص ، فيديو) وبالتالي يجد المزيد من الوقت ليكون </a:t>
            </a:r>
            <a:r>
              <a:rPr lang="ar-EG" dirty="0"/>
              <a:t>مرشدا وموجها</a:t>
            </a:r>
            <a:r>
              <a:rPr lang="ar-LB" dirty="0"/>
              <a:t> في </a:t>
            </a:r>
            <a:r>
              <a:rPr lang="ar-EG" dirty="0"/>
              <a:t>اكتساب</a:t>
            </a:r>
            <a:r>
              <a:rPr lang="ar-LB" dirty="0"/>
              <a:t> المعرفة أثناء</a:t>
            </a:r>
            <a:r>
              <a:rPr lang="ar-EG" dirty="0"/>
              <a:t> الصف</a:t>
            </a:r>
            <a:r>
              <a:rPr lang="ar-LB" dirty="0"/>
              <a:t>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E80E8-F8ED-4D05-81A3-703AED7664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759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5FEB-CE90-484D-86C7-6185F78B4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/>
              <a:t>ال</a:t>
            </a:r>
            <a:r>
              <a:rPr lang="ar-LB" dirty="0"/>
              <a:t>نوع </a:t>
            </a:r>
            <a:r>
              <a:rPr lang="ar-EG" dirty="0"/>
              <a:t>الثاني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B7127-21DA-4296-AF2B-D6AD287AC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629" y="1275791"/>
            <a:ext cx="11261213" cy="51048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LB" dirty="0"/>
              <a:t>في النوع </a:t>
            </a:r>
            <a:r>
              <a:rPr lang="ar-EG" dirty="0"/>
              <a:t>الثاني</a:t>
            </a:r>
            <a:r>
              <a:rPr lang="ar-LB" dirty="0"/>
              <a:t> يتم دعوة الطلاب للبحث عن المعرفة في سياقات</a:t>
            </a:r>
            <a:r>
              <a:rPr lang="ar-EG" dirty="0"/>
              <a:t> عديدة ومصادر متنوعة</a:t>
            </a:r>
            <a:endParaRPr lang="ar-LB" dirty="0"/>
          </a:p>
          <a:p>
            <a:pPr>
              <a:lnSpc>
                <a:spcPct val="150000"/>
              </a:lnSpc>
            </a:pPr>
            <a:r>
              <a:rPr lang="ar-LB" dirty="0"/>
              <a:t>يبحث</a:t>
            </a:r>
            <a:r>
              <a:rPr lang="ar-EG" dirty="0"/>
              <a:t> الطلاب</a:t>
            </a:r>
            <a:r>
              <a:rPr lang="ar-LB" dirty="0"/>
              <a:t> عن معلومات حول موضوع معين ، ويوثقون </a:t>
            </a:r>
            <a:r>
              <a:rPr lang="ar-EG" dirty="0"/>
              <a:t>ما وجدوه</a:t>
            </a:r>
            <a:endParaRPr lang="ar-LB" dirty="0"/>
          </a:p>
          <a:p>
            <a:pPr>
              <a:lnSpc>
                <a:spcPct val="150000"/>
              </a:lnSpc>
            </a:pPr>
            <a:r>
              <a:rPr lang="ar-EG" dirty="0"/>
              <a:t>في الصف، يقوم الطلاب بتقديم </a:t>
            </a:r>
            <a:r>
              <a:rPr lang="ar-LB" dirty="0"/>
              <a:t>عر</a:t>
            </a:r>
            <a:r>
              <a:rPr lang="ar-EG" dirty="0"/>
              <a:t>و</a:t>
            </a:r>
            <a:r>
              <a:rPr lang="ar-LB" dirty="0" err="1"/>
              <a:t>ضًا</a:t>
            </a:r>
            <a:r>
              <a:rPr lang="ar-LB" dirty="0"/>
              <a:t> تقديمي</a:t>
            </a:r>
            <a:r>
              <a:rPr lang="ar-EG" dirty="0"/>
              <a:t>ة</a:t>
            </a:r>
            <a:r>
              <a:rPr lang="ar-LB" dirty="0"/>
              <a:t> أو يعدون نشاطًا باستخدام </a:t>
            </a:r>
            <a:r>
              <a:rPr lang="ar-EG" dirty="0"/>
              <a:t>المعلومات التي وجدوها</a:t>
            </a:r>
            <a:r>
              <a:rPr lang="ar-LB" dirty="0"/>
              <a:t>. </a:t>
            </a:r>
            <a:endParaRPr lang="ar-EG" dirty="0"/>
          </a:p>
          <a:p>
            <a:pPr>
              <a:lnSpc>
                <a:spcPct val="150000"/>
              </a:lnSpc>
            </a:pPr>
            <a:r>
              <a:rPr lang="ar-EG" dirty="0"/>
              <a:t>يحدث في هذا النمط تغيير للأدوار</a:t>
            </a:r>
            <a:r>
              <a:rPr lang="ar-LB" dirty="0"/>
              <a:t>(بين المعلم والمتعلم).</a:t>
            </a:r>
          </a:p>
          <a:p>
            <a:pPr>
              <a:lnSpc>
                <a:spcPct val="150000"/>
              </a:lnSpc>
            </a:pPr>
            <a:r>
              <a:rPr lang="ar-EG" dirty="0"/>
              <a:t>يساعد هذا النمط على </a:t>
            </a:r>
            <a:r>
              <a:rPr lang="ar-LB" dirty="0"/>
              <a:t>بناء المعرفة من قبل كل متعلم ويساعده على تحديد المعرفة اللازمة للمضي قدمًا.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ECD99-83E8-4B50-85B2-7E5308E32E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89380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1ED4F-CDBF-4BDE-847D-9128FEFD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/>
              <a:t>النوع الثالث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3EE07-9D73-4843-AED8-8C69376F8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/>
              <a:t>يجمع </a:t>
            </a:r>
            <a:r>
              <a:rPr lang="ar-EG" dirty="0"/>
              <a:t>هذا النمط </a:t>
            </a:r>
            <a:r>
              <a:rPr lang="ar-LB" dirty="0"/>
              <a:t>بين </a:t>
            </a:r>
            <a:r>
              <a:rPr lang="ar-EG" dirty="0"/>
              <a:t>النمطين</a:t>
            </a:r>
            <a:r>
              <a:rPr lang="ar-LB" dirty="0"/>
              <a:t> السابقين</a:t>
            </a:r>
            <a:r>
              <a:rPr lang="ar-EG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13130-F808-45E2-A821-7F92BA515A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61229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D78BC-95E0-4D1A-9B8A-283FD711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كيف تصمم صف معكوس</a:t>
            </a:r>
            <a:r>
              <a:rPr lang="en-US" dirty="0"/>
              <a:t> (1)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48C7-6748-4FB8-A149-E97DF31E2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765" y="2037805"/>
            <a:ext cx="11261213" cy="2782389"/>
          </a:xfrm>
        </p:spPr>
        <p:txBody>
          <a:bodyPr/>
          <a:lstStyle/>
          <a:p>
            <a:pPr marL="152396" indent="0">
              <a:buNone/>
            </a:pPr>
            <a:r>
              <a:rPr lang="ar-LB" dirty="0"/>
              <a:t>وفقًا لـ </a:t>
            </a:r>
            <a:r>
              <a:rPr lang="en-US" dirty="0"/>
              <a:t>Dunn (2014) ، </a:t>
            </a:r>
            <a:r>
              <a:rPr lang="ar-LB" dirty="0"/>
              <a:t>هناك</a:t>
            </a:r>
            <a:r>
              <a:rPr lang="ar-LB" b="1" dirty="0">
                <a:solidFill>
                  <a:srgbClr val="C00000"/>
                </a:solidFill>
              </a:rPr>
              <a:t> </a:t>
            </a:r>
            <a:r>
              <a:rPr lang="ar-IQ" b="1" dirty="0">
                <a:solidFill>
                  <a:srgbClr val="C00000"/>
                </a:solidFill>
              </a:rPr>
              <a:t>5</a:t>
            </a:r>
            <a:r>
              <a:rPr lang="ar-LB" b="1" dirty="0">
                <a:solidFill>
                  <a:srgbClr val="C00000"/>
                </a:solidFill>
              </a:rPr>
              <a:t> خطوات </a:t>
            </a:r>
            <a:r>
              <a:rPr lang="ar-LB" dirty="0"/>
              <a:t>سهلة لتنفيذ فصل دراسي مقلوب</a:t>
            </a:r>
            <a:r>
              <a:rPr lang="ar-EG" dirty="0"/>
              <a:t>:</a:t>
            </a:r>
            <a:endParaRPr lang="ar-IQ" dirty="0"/>
          </a:p>
          <a:p>
            <a:pPr marL="152396" indent="0">
              <a:buNone/>
            </a:pPr>
            <a:endParaRPr lang="ar-LB" dirty="0"/>
          </a:p>
          <a:p>
            <a:r>
              <a:rPr lang="ar-LB" b="1" dirty="0">
                <a:solidFill>
                  <a:srgbClr val="C00000"/>
                </a:solidFill>
              </a:rPr>
              <a:t>الخطة</a:t>
            </a:r>
            <a:r>
              <a:rPr lang="ar-LB" dirty="0"/>
              <a:t>: حدد الدرس المعين الذي تريد </a:t>
            </a:r>
            <a:r>
              <a:rPr lang="ar-EG" dirty="0"/>
              <a:t>تصميمه</a:t>
            </a:r>
            <a:r>
              <a:rPr lang="ar-LB" dirty="0"/>
              <a:t>. </a:t>
            </a:r>
            <a:r>
              <a:rPr lang="ar-EG" dirty="0"/>
              <a:t>حدد</a:t>
            </a:r>
            <a:r>
              <a:rPr lang="ar-LB" dirty="0"/>
              <a:t> نتائج التعلم الرئيسية وخطة الدرس.</a:t>
            </a:r>
            <a:endParaRPr lang="ar-IQ" dirty="0"/>
          </a:p>
          <a:p>
            <a:pPr marL="152396" indent="0">
              <a:buNone/>
            </a:pPr>
            <a:endParaRPr lang="ar-LB" dirty="0"/>
          </a:p>
          <a:p>
            <a:r>
              <a:rPr lang="ar-EG" b="1" dirty="0">
                <a:solidFill>
                  <a:srgbClr val="C00000"/>
                </a:solidFill>
              </a:rPr>
              <a:t>النهج</a:t>
            </a:r>
            <a:r>
              <a:rPr lang="ar-LB" dirty="0"/>
              <a:t>: بدلاً من تدريس هذا الدرس شخصيًا ، قم بإنشاء مقطع فيديو مناسب </a:t>
            </a:r>
            <a:r>
              <a:rPr lang="ar-EG" dirty="0"/>
              <a:t>يحقق الأهداف </a:t>
            </a:r>
            <a:r>
              <a:rPr lang="ar-LB" dirty="0"/>
              <a:t>التعليمي</a:t>
            </a:r>
            <a:r>
              <a:rPr lang="ar-EG" dirty="0"/>
              <a:t>ة</a:t>
            </a:r>
            <a:r>
              <a:rPr lang="ar-LB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9411C-00C0-4CE3-8DE4-57D42CFC8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11393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D78BC-95E0-4D1A-9B8A-283FD711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كيف تصمم صف معكوس</a:t>
            </a:r>
            <a:r>
              <a:rPr lang="en-US" dirty="0"/>
              <a:t> (2)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48C7-6748-4FB8-A149-E97DF31E2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00" y="2171531"/>
            <a:ext cx="11261213" cy="2932314"/>
          </a:xfrm>
        </p:spPr>
        <p:txBody>
          <a:bodyPr/>
          <a:lstStyle/>
          <a:p>
            <a:r>
              <a:rPr lang="ar-EG" b="1" dirty="0">
                <a:solidFill>
                  <a:srgbClr val="C00000"/>
                </a:solidFill>
              </a:rPr>
              <a:t>ال</a:t>
            </a:r>
            <a:r>
              <a:rPr lang="ar-LB" b="1" dirty="0">
                <a:solidFill>
                  <a:srgbClr val="C00000"/>
                </a:solidFill>
              </a:rPr>
              <a:t>مشاركة</a:t>
            </a:r>
            <a:r>
              <a:rPr lang="ar-LB" dirty="0"/>
              <a:t>: أرسل الفيديو إلى طلابك. اجعله جذاب</a:t>
            </a:r>
            <a:r>
              <a:rPr lang="ar-EG" dirty="0"/>
              <a:t>ا</a:t>
            </a:r>
            <a:r>
              <a:rPr lang="ar-LB" dirty="0"/>
              <a:t> وواضح</a:t>
            </a:r>
            <a:r>
              <a:rPr lang="ar-EG" dirty="0"/>
              <a:t>ا</a:t>
            </a:r>
            <a:r>
              <a:rPr lang="ar-LB" dirty="0"/>
              <a:t>. اشرح أنه سيتم مناقشة محتوى الفيديو بالتفصيل في الفصل. الآن بعد أن شاهد طلابك الدرس الخاص بك ، فهم مستعدون للتعمق أكثر من أي وقت مضى.</a:t>
            </a:r>
            <a:endParaRPr lang="ar-IQ" dirty="0"/>
          </a:p>
          <a:p>
            <a:pPr marL="152396" indent="0">
              <a:buNone/>
            </a:pPr>
            <a:endParaRPr lang="ar-LB" dirty="0"/>
          </a:p>
          <a:p>
            <a:r>
              <a:rPr lang="ar-EG" b="1" dirty="0">
                <a:solidFill>
                  <a:srgbClr val="C00000"/>
                </a:solidFill>
              </a:rPr>
              <a:t>العمل الجماعي</a:t>
            </a:r>
            <a:r>
              <a:rPr lang="ar-LB" dirty="0"/>
              <a:t>: طريقة فعالة لمناقشة الموضوع هي تقسيم المجموعات حيث يتم إعطاء الطلاب مهمة لإكمالها.</a:t>
            </a:r>
            <a:endParaRPr lang="ar-IQ" dirty="0"/>
          </a:p>
          <a:p>
            <a:pPr marL="152396" indent="0">
              <a:buNone/>
            </a:pPr>
            <a:endParaRPr lang="ar-LB" dirty="0"/>
          </a:p>
          <a:p>
            <a:r>
              <a:rPr lang="ar-LB" b="1" dirty="0">
                <a:solidFill>
                  <a:srgbClr val="C00000"/>
                </a:solidFill>
              </a:rPr>
              <a:t>إعادة التجميع</a:t>
            </a:r>
            <a:r>
              <a:rPr lang="ar-LB" dirty="0"/>
              <a:t>: اجمع الفصل معًا لمشاركة العمل الجماعي الفردي مع الجميع. اطرح الأسئلة ، وتعمق أكثر من أي وقت مضى.</a:t>
            </a:r>
            <a:endParaRPr lang="ar-LB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9411C-00C0-4CE3-8DE4-57D42CFC8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50395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24D2-F7A0-4F18-8178-6A453D0DD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/>
              <a:t>ما الذي نحتاجه في الصف المعكوس؟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1C003-870D-4757-9D62-F3BAB943F0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B19C66-8D32-4A78-9593-130543DA0FE1}"/>
              </a:ext>
            </a:extLst>
          </p:cNvPr>
          <p:cNvGraphicFramePr>
            <a:graphicFrameLocks/>
          </p:cNvGraphicFramePr>
          <p:nvPr/>
        </p:nvGraphicFramePr>
        <p:xfrm>
          <a:off x="579629" y="2164492"/>
          <a:ext cx="11137972" cy="3874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992">
                  <a:extLst>
                    <a:ext uri="{9D8B030D-6E8A-4147-A177-3AD203B41FA5}">
                      <a16:colId xmlns:a16="http://schemas.microsoft.com/office/drawing/2014/main" val="3474070977"/>
                    </a:ext>
                  </a:extLst>
                </a:gridCol>
                <a:gridCol w="1931396">
                  <a:extLst>
                    <a:ext uri="{9D8B030D-6E8A-4147-A177-3AD203B41FA5}">
                      <a16:colId xmlns:a16="http://schemas.microsoft.com/office/drawing/2014/main" val="2407489401"/>
                    </a:ext>
                  </a:extLst>
                </a:gridCol>
                <a:gridCol w="1931396">
                  <a:extLst>
                    <a:ext uri="{9D8B030D-6E8A-4147-A177-3AD203B41FA5}">
                      <a16:colId xmlns:a16="http://schemas.microsoft.com/office/drawing/2014/main" val="121221179"/>
                    </a:ext>
                  </a:extLst>
                </a:gridCol>
                <a:gridCol w="954247">
                  <a:extLst>
                    <a:ext uri="{9D8B030D-6E8A-4147-A177-3AD203B41FA5}">
                      <a16:colId xmlns:a16="http://schemas.microsoft.com/office/drawing/2014/main" val="4247396170"/>
                    </a:ext>
                  </a:extLst>
                </a:gridCol>
                <a:gridCol w="2496310">
                  <a:extLst>
                    <a:ext uri="{9D8B030D-6E8A-4147-A177-3AD203B41FA5}">
                      <a16:colId xmlns:a16="http://schemas.microsoft.com/office/drawing/2014/main" val="87267282"/>
                    </a:ext>
                  </a:extLst>
                </a:gridCol>
                <a:gridCol w="2343631">
                  <a:extLst>
                    <a:ext uri="{9D8B030D-6E8A-4147-A177-3AD203B41FA5}">
                      <a16:colId xmlns:a16="http://schemas.microsoft.com/office/drawing/2014/main" val="1598411347"/>
                    </a:ext>
                  </a:extLst>
                </a:gridCol>
              </a:tblGrid>
              <a:tr h="414341">
                <a:tc gridSpan="3">
                  <a:txBody>
                    <a:bodyPr/>
                    <a:lstStyle/>
                    <a:p>
                      <a:pPr rtl="0"/>
                      <a:r>
                        <a:rPr lang="fr-FR" sz="30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                                                      </a:t>
                      </a:r>
                      <a:r>
                        <a:rPr lang="ar-SA" sz="30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قبل الصف</a:t>
                      </a:r>
                      <a:endParaRPr lang="fr-FR" sz="3000" noProof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100768" marR="100768" marT="50384" marB="5038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fr-FR" sz="30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                                                </a:t>
                      </a:r>
                      <a:r>
                        <a:rPr lang="ar-SA" sz="30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خلال الصف</a:t>
                      </a:r>
                      <a:endParaRPr lang="fr-FR" sz="3000" noProof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100768" marR="100768" marT="50384" marB="5038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230635"/>
                  </a:ext>
                </a:extLst>
              </a:tr>
              <a:tr h="727912">
                <a:tc>
                  <a:txBody>
                    <a:bodyPr/>
                    <a:lstStyle/>
                    <a:p>
                      <a:pPr rtl="0"/>
                      <a:endParaRPr lang="en-US" sz="30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100768" marR="100768" marT="50384" marB="50384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توصيل المحتوى</a:t>
                      </a:r>
                      <a:endParaRPr lang="fr-FR" sz="3000" noProof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algn="ctr" rtl="1"/>
                      <a:endParaRPr lang="fr-FR" sz="3000" noProof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100768" marR="100768" marT="50384" marB="5038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30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                                </a:t>
                      </a:r>
                    </a:p>
                  </a:txBody>
                  <a:tcPr marL="100768" marR="100768" marT="50384" marB="50384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30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أنشطة التعلم</a:t>
                      </a:r>
                      <a:endParaRPr lang="fr-FR" sz="3000" noProof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100768" marR="100768" marT="50384" marB="5038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964029"/>
                  </a:ext>
                </a:extLst>
              </a:tr>
              <a:tr h="727912">
                <a:tc>
                  <a:txBody>
                    <a:bodyPr/>
                    <a:lstStyle/>
                    <a:p>
                      <a:pPr algn="ctr" rtl="0"/>
                      <a:r>
                        <a:rPr lang="ar-SA" sz="30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سلبي</a:t>
                      </a:r>
                      <a:r>
                        <a:rPr lang="en-US" sz="30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</a:t>
                      </a:r>
                    </a:p>
                  </a:txBody>
                  <a:tcPr marL="100768" marR="100768" marT="50384" marB="50384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0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لقاء قصير عبر الفيديو</a:t>
                      </a:r>
                      <a:endParaRPr lang="fr-FR" sz="3000" noProof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100768" marR="100768" marT="50384" marB="50384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0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مستندات</a:t>
                      </a:r>
                      <a:r>
                        <a:rPr lang="fr-FR" sz="30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</a:t>
                      </a:r>
                    </a:p>
                  </a:txBody>
                  <a:tcPr marL="100768" marR="100768" marT="50384" marB="50384"/>
                </a:tc>
                <a:tc>
                  <a:txBody>
                    <a:bodyPr/>
                    <a:lstStyle/>
                    <a:p>
                      <a:pPr algn="r" rtl="1"/>
                      <a:endParaRPr lang="fr-FR" sz="3000" noProof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100768" marR="100768" marT="50384" marB="50384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0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محاضرات قصيرة</a:t>
                      </a:r>
                      <a:endParaRPr lang="fr-FR" sz="3000" noProof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100768" marR="100768" marT="50384" marB="50384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0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مستندات</a:t>
                      </a:r>
                      <a:endParaRPr lang="fr-FR" sz="3000" noProof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100768" marR="100768" marT="50384" marB="50384"/>
                </a:tc>
                <a:extLst>
                  <a:ext uri="{0D108BD9-81ED-4DB2-BD59-A6C34878D82A}">
                    <a16:rowId xmlns:a16="http://schemas.microsoft.com/office/drawing/2014/main" val="342206386"/>
                  </a:ext>
                </a:extLst>
              </a:tr>
              <a:tr h="414341">
                <a:tc rowSpan="2">
                  <a:txBody>
                    <a:bodyPr/>
                    <a:lstStyle/>
                    <a:p>
                      <a:pPr algn="ctr" rtl="0"/>
                      <a:r>
                        <a:rPr lang="ar-SA" sz="30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نشط</a:t>
                      </a:r>
                      <a:endParaRPr lang="en-US" sz="30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100768" marR="100768" marT="50384" marB="50384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0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اختبار تصحيح ذاتي</a:t>
                      </a:r>
                      <a:endParaRPr lang="fr-FR" sz="3000" noProof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100768" marR="100768" marT="50384" marB="50384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0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مقطع تلخيصي</a:t>
                      </a:r>
                      <a:endParaRPr lang="fr-FR" sz="3000" noProof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100768" marR="100768" marT="50384" marB="50384"/>
                </a:tc>
                <a:tc>
                  <a:txBody>
                    <a:bodyPr/>
                    <a:lstStyle/>
                    <a:p>
                      <a:pPr algn="r" rtl="1"/>
                      <a:endParaRPr lang="fr-FR" sz="3000" noProof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100768" marR="100768" marT="50384" marB="50384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0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استطلاع رأي في الصف</a:t>
                      </a:r>
                      <a:endParaRPr lang="fr-FR" sz="3000" noProof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100768" marR="100768" marT="50384" marB="50384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0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معالجة الثغرات التعلمية</a:t>
                      </a:r>
                      <a:endParaRPr lang="fr-FR" sz="3000" noProof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100768" marR="100768" marT="50384" marB="50384"/>
                </a:tc>
                <a:extLst>
                  <a:ext uri="{0D108BD9-81ED-4DB2-BD59-A6C34878D82A}">
                    <a16:rowId xmlns:a16="http://schemas.microsoft.com/office/drawing/2014/main" val="234585852"/>
                  </a:ext>
                </a:extLst>
              </a:tr>
              <a:tr h="7279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0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وضع تصميم انتاج </a:t>
                      </a:r>
                      <a:br>
                        <a:rPr lang="ar-SA" sz="30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</a:br>
                      <a:r>
                        <a:rPr lang="fr-FR" sz="30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artefact</a:t>
                      </a:r>
                    </a:p>
                  </a:txBody>
                  <a:tcPr marL="100768" marR="100768" marT="50384" marB="50384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0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حل المشكلات</a:t>
                      </a:r>
                      <a:endParaRPr lang="fr-FR" sz="3000" noProof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100768" marR="100768" marT="50384" marB="50384"/>
                </a:tc>
                <a:tc>
                  <a:txBody>
                    <a:bodyPr/>
                    <a:lstStyle/>
                    <a:p>
                      <a:pPr algn="r" rtl="1"/>
                      <a:endParaRPr lang="fr-FR" sz="3000" noProof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100768" marR="100768" marT="50384" marB="50384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0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مناقشة ومناظرات</a:t>
                      </a:r>
                      <a:endParaRPr lang="fr-FR" sz="3000" noProof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100768" marR="100768" marT="50384" marB="50384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0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التطبيق</a:t>
                      </a:r>
                      <a:r>
                        <a:rPr lang="fr-FR" sz="3000" noProof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</a:t>
                      </a:r>
                    </a:p>
                  </a:txBody>
                  <a:tcPr marL="100768" marR="100768" marT="50384" marB="50384"/>
                </a:tc>
                <a:extLst>
                  <a:ext uri="{0D108BD9-81ED-4DB2-BD59-A6C34878D82A}">
                    <a16:rowId xmlns:a16="http://schemas.microsoft.com/office/drawing/2014/main" val="1409631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43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AE25F5A-99AA-1DC5-ABD1-3562017732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048613"/>
              </p:ext>
            </p:extLst>
          </p:nvPr>
        </p:nvGraphicFramePr>
        <p:xfrm>
          <a:off x="896566" y="1215957"/>
          <a:ext cx="10749064" cy="5729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DC05327-9160-CFBD-772C-9D99B7337D94}"/>
              </a:ext>
            </a:extLst>
          </p:cNvPr>
          <p:cNvSpPr txBox="1">
            <a:spLocks/>
          </p:cNvSpPr>
          <p:nvPr/>
        </p:nvSpPr>
        <p:spPr>
          <a:xfrm>
            <a:off x="2039892" y="1054482"/>
            <a:ext cx="9424481" cy="917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IQ" sz="4400" dirty="0"/>
              <a:t>المتطلبات اللازمة لاجتياز الدورة:</a:t>
            </a:r>
          </a:p>
        </p:txBody>
      </p:sp>
    </p:spTree>
    <p:extLst>
      <p:ext uri="{BB962C8B-B14F-4D97-AF65-F5344CB8AC3E}">
        <p14:creationId xmlns:p14="http://schemas.microsoft.com/office/powerpoint/2010/main" val="51305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5EC3-143C-4A94-8F7D-9618A24E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لماذا نعتمد هذا النهج ؟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EDE17-4FFD-4F80-9A76-3952E8234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894" y="2021645"/>
            <a:ext cx="11383347" cy="4240932"/>
          </a:xfrm>
        </p:spPr>
        <p:txBody>
          <a:bodyPr/>
          <a:lstStyle/>
          <a:p>
            <a:pPr marL="152396" indent="0">
              <a:buNone/>
            </a:pPr>
            <a:r>
              <a:rPr lang="ar-EG" dirty="0">
                <a:solidFill>
                  <a:srgbClr val="C00000"/>
                </a:solidFill>
              </a:rPr>
              <a:t>نعتمد هذا المنهج أو هذه الاستراتيجية ل:</a:t>
            </a:r>
          </a:p>
          <a:p>
            <a:r>
              <a:rPr lang="ar-LB" dirty="0"/>
              <a:t>إعادة  ترتيب وقت الصف وتخصيصه للتمارين أو المشاريع أو المناقشات بما يضمن تعميق التعلم.</a:t>
            </a:r>
            <a:endParaRPr lang="ar-IQ" dirty="0"/>
          </a:p>
          <a:p>
            <a:pPr marL="152396" indent="0">
              <a:buNone/>
            </a:pPr>
            <a:endParaRPr lang="ar-LB" dirty="0"/>
          </a:p>
          <a:p>
            <a:r>
              <a:rPr lang="ar-EG" dirty="0"/>
              <a:t>ل</a:t>
            </a:r>
            <a:r>
              <a:rPr lang="ar-LB" dirty="0"/>
              <a:t>منح </a:t>
            </a:r>
            <a:r>
              <a:rPr lang="ar-EG" dirty="0"/>
              <a:t>ال</a:t>
            </a:r>
            <a:r>
              <a:rPr lang="ar-LB" dirty="0"/>
              <a:t>طلاب مزيدًا من التحكم في فهم المحتوى</a:t>
            </a:r>
            <a:r>
              <a:rPr lang="ar-EG" dirty="0"/>
              <a:t> عن طريق </a:t>
            </a:r>
            <a:r>
              <a:rPr lang="ar-LB" dirty="0"/>
              <a:t>استخدام الفيديو والوسائط الأخرى المسجلة مسبقًا</a:t>
            </a:r>
            <a:r>
              <a:rPr lang="ar-IQ" dirty="0"/>
              <a:t>.</a:t>
            </a:r>
          </a:p>
          <a:p>
            <a:pPr marL="152396" indent="0">
              <a:buNone/>
            </a:pPr>
            <a:endParaRPr lang="ar-EG" dirty="0"/>
          </a:p>
          <a:p>
            <a:r>
              <a:rPr lang="ar-LB" dirty="0"/>
              <a:t>تشج</a:t>
            </a:r>
            <a:r>
              <a:rPr lang="ar-EG" dirty="0"/>
              <a:t>ي</a:t>
            </a:r>
            <a:r>
              <a:rPr lang="ar-LB" dirty="0"/>
              <a:t>ع التفاعل الاجتماعي بين الطلاب</a:t>
            </a:r>
            <a:r>
              <a:rPr lang="ar-EG" dirty="0"/>
              <a:t> عن طريق ا</a:t>
            </a:r>
            <a:r>
              <a:rPr lang="ar-LB" dirty="0"/>
              <a:t>لمشاريع التعاونية ، مما يسهل التعلم من الأقران</a:t>
            </a:r>
            <a:r>
              <a:rPr lang="ar-IQ" dirty="0"/>
              <a:t>.</a:t>
            </a:r>
            <a:endParaRPr lang="ar-L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8F9A3-AF53-4A5D-8B53-F0C65213E2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2375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1017370" y="1771296"/>
            <a:ext cx="10363200" cy="15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ar-LB" dirty="0"/>
              <a:t>الاستراتيجية التدريسية المتبعة في  الصف المعكوس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67" y="6440375"/>
            <a:ext cx="12192000" cy="41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6612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5783-C095-4492-B420-4F3C75992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sz="6000" dirty="0"/>
              <a:t>الاستراتيجية التدريسية المتبعة في  الصف المعكوس</a:t>
            </a: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89208-14F4-4D48-B657-CD4700977A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ar-LB" dirty="0"/>
              <a:t> فالصف المقلوب أسلوب أو نمط تعليمي يعتمد على عدد كبير من الاستًراتيجيات منها :</a:t>
            </a:r>
          </a:p>
          <a:p>
            <a:r>
              <a:rPr lang="ar-LB" dirty="0"/>
              <a:t>التعلم المتميز</a:t>
            </a:r>
          </a:p>
          <a:p>
            <a:r>
              <a:rPr lang="ar-LB" dirty="0"/>
              <a:t>التعلم النشط </a:t>
            </a:r>
          </a:p>
          <a:p>
            <a:r>
              <a:rPr lang="ar-LB" dirty="0"/>
              <a:t>التعلم بالمشروعات</a:t>
            </a:r>
          </a:p>
          <a:p>
            <a:r>
              <a:rPr lang="ar-LB" dirty="0"/>
              <a:t> التعلم بالمشكلات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7A5FC-CE09-4020-86E1-81C4B892BA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E2CE1-BF73-488E-A712-8E9BFCC33E80}"/>
              </a:ext>
            </a:extLst>
          </p:cNvPr>
          <p:cNvSpPr txBox="1"/>
          <p:nvPr/>
        </p:nvSpPr>
        <p:spPr>
          <a:xfrm>
            <a:off x="223004" y="2433712"/>
            <a:ext cx="735948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457189" algn="r" defTabSz="914400" rtl="1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7ABBC"/>
              </a:buClr>
              <a:buSzPts val="1800"/>
              <a:buFont typeface="Wingdings" panose="05000000000000000000" pitchFamily="2" charset="2"/>
              <a:buChar char="q"/>
              <a:tabLst/>
              <a:defRPr/>
            </a:pPr>
            <a:r>
              <a:rPr kumimoji="0" lang="ar-EG" sz="40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Arabic Typesetting" panose="03020402040406030203" pitchFamily="66" charset="-78"/>
                <a:cs typeface="Arabic Typesetting" panose="03020402040406030203" pitchFamily="66" charset="-78"/>
                <a:sym typeface="Lato"/>
              </a:rPr>
              <a:t>التعلم الذاتي</a:t>
            </a:r>
          </a:p>
          <a:p>
            <a:pPr marL="609585" marR="0" lvl="0" indent="-457189" algn="r" defTabSz="914400" rtl="1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7ABBC"/>
              </a:buClr>
              <a:buSzPts val="1800"/>
              <a:buFont typeface="Wingdings" panose="05000000000000000000" pitchFamily="2" charset="2"/>
              <a:buChar char="q"/>
              <a:tabLst/>
              <a:defRPr/>
            </a:pPr>
            <a:r>
              <a:rPr kumimoji="0" lang="ar-EG" sz="40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Arabic Typesetting" panose="03020402040406030203" pitchFamily="66" charset="-78"/>
                <a:cs typeface="Arabic Typesetting" panose="03020402040406030203" pitchFamily="66" charset="-78"/>
                <a:sym typeface="Lato"/>
              </a:rPr>
              <a:t>التعلم الإلكتروني </a:t>
            </a:r>
          </a:p>
          <a:p>
            <a:pPr marL="609585" marR="0" lvl="0" indent="-457189" algn="r" defTabSz="914400" rtl="1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7ABBC"/>
              </a:buClr>
              <a:buSzPts val="1800"/>
              <a:buFont typeface="Wingdings" panose="05000000000000000000" pitchFamily="2" charset="2"/>
              <a:buChar char="q"/>
              <a:tabLst/>
              <a:defRPr/>
            </a:pPr>
            <a:r>
              <a:rPr kumimoji="0" lang="ar-EG" sz="40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Arabic Typesetting" panose="03020402040406030203" pitchFamily="66" charset="-78"/>
                <a:cs typeface="Arabic Typesetting" panose="03020402040406030203" pitchFamily="66" charset="-78"/>
                <a:sym typeface="Lato"/>
              </a:rPr>
              <a:t>التعلم بالوسائط المتعددة</a:t>
            </a:r>
          </a:p>
        </p:txBody>
      </p:sp>
    </p:spTree>
    <p:extLst>
      <p:ext uri="{BB962C8B-B14F-4D97-AF65-F5344CB8AC3E}">
        <p14:creationId xmlns:p14="http://schemas.microsoft.com/office/powerpoint/2010/main" val="139878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9F29-F575-4969-8A29-16F88981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29" y="132591"/>
            <a:ext cx="10019947" cy="1025175"/>
          </a:xfrm>
        </p:spPr>
        <p:txBody>
          <a:bodyPr/>
          <a:lstStyle/>
          <a:p>
            <a:pPr algn="ctr"/>
            <a:r>
              <a:rPr lang="ar-LB" sz="5400" dirty="0"/>
              <a:t>الاستراتيجية التدريسية المتبعة في  الصف المعكوس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F74F4-109B-4941-8BBF-18185803C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257" y="1157766"/>
            <a:ext cx="11777776" cy="5104811"/>
          </a:xfrm>
        </p:spPr>
        <p:txBody>
          <a:bodyPr/>
          <a:lstStyle/>
          <a:p>
            <a:pPr marL="152396" indent="0">
              <a:buNone/>
            </a:pPr>
            <a:r>
              <a:rPr lang="ar-LB" sz="3400" dirty="0"/>
              <a:t>تتضمن بعض الاستراتيجيات الأخرى التي يمكن استخدامها في أنشطة الفصل الدراسي ما يلي:</a:t>
            </a:r>
          </a:p>
          <a:p>
            <a:r>
              <a:rPr lang="ar-LB" sz="3400" b="1" dirty="0">
                <a:solidFill>
                  <a:srgbClr val="C00000"/>
                </a:solidFill>
              </a:rPr>
              <a:t>تعليم فعال</a:t>
            </a:r>
            <a:r>
              <a:rPr lang="ar-LB" sz="3400" dirty="0"/>
              <a:t>. اسمح للطلاب بتطبيق المفاهيم في حجرة الدراسة حيث يمكنهم أن يطلبوا من زملائهم أو المدرسين التغذية الراجعة والتوضيح.</a:t>
            </a:r>
          </a:p>
          <a:p>
            <a:r>
              <a:rPr lang="ar-LB" sz="3400" b="1" dirty="0">
                <a:solidFill>
                  <a:srgbClr val="C00000"/>
                </a:solidFill>
              </a:rPr>
              <a:t>تعليم الأقران</a:t>
            </a:r>
            <a:r>
              <a:rPr lang="ar-LB" sz="3400" dirty="0"/>
              <a:t>. يمكن للطلاب تعليم بعضهم البعض من خلال شرح المفاهيم أو العمل على حل المشكلات الصغيرة.</a:t>
            </a:r>
          </a:p>
          <a:p>
            <a:r>
              <a:rPr lang="ar-LB" sz="3400" b="1" dirty="0">
                <a:solidFill>
                  <a:srgbClr val="C00000"/>
                </a:solidFill>
              </a:rPr>
              <a:t>التعلم التعاوني</a:t>
            </a:r>
            <a:r>
              <a:rPr lang="ar-LB" sz="3400" dirty="0"/>
              <a:t>. يمكن أن تؤدي أنشطة التعلم التعاوني إلى زيادة مشاركة الطلاب وتحسين الفهم وتعزيز الذكاء الجماعي.</a:t>
            </a:r>
          </a:p>
          <a:p>
            <a:r>
              <a:rPr lang="ar-LB" sz="3400" b="1" dirty="0">
                <a:solidFill>
                  <a:srgbClr val="C00000"/>
                </a:solidFill>
              </a:rPr>
              <a:t>التعلم القائم على حل المشكلات</a:t>
            </a:r>
            <a:r>
              <a:rPr lang="ar-LB" sz="3400" dirty="0"/>
              <a:t>. يمكن قضاء وقت الفصل في حل المشكلات التي يمكن أن تستمر لمدة فصل دراسي.</a:t>
            </a:r>
          </a:p>
          <a:p>
            <a:r>
              <a:rPr lang="ar-LB" sz="3400" b="1" dirty="0">
                <a:solidFill>
                  <a:srgbClr val="C00000"/>
                </a:solidFill>
              </a:rPr>
              <a:t>المناقشات أو المناظرة</a:t>
            </a:r>
            <a:r>
              <a:rPr lang="ar-LB" sz="3400" dirty="0"/>
              <a:t>. امنح الطلاب الفرصة للتعبير عن أفكارهم على الفور وتطوير حججهم لدعم آرائهم أو تأكيداتهم.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89580-A417-4928-A7B3-C4CEBC7CE9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9362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B01D85-7077-3805-E4CF-FDA73E3A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عناصر نجاح الصف المعكوس  </a:t>
            </a:r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977CA02-E5E7-4D17-6F87-48B2F37CF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716" y="1418070"/>
            <a:ext cx="11278514" cy="5104811"/>
          </a:xfrm>
        </p:spPr>
        <p:txBody>
          <a:bodyPr/>
          <a:lstStyle/>
          <a:p>
            <a:r>
              <a:rPr lang="ar-EG" dirty="0">
                <a:solidFill>
                  <a:schemeClr val="tx1"/>
                </a:solidFill>
              </a:rPr>
              <a:t>الأستاذ (</a:t>
            </a:r>
            <a:r>
              <a:rPr lang="en-US" dirty="0">
                <a:solidFill>
                  <a:schemeClr val="tx1"/>
                </a:solidFill>
              </a:rPr>
              <a:t>Teacher</a:t>
            </a:r>
            <a:r>
              <a:rPr lang="ar-EG" dirty="0">
                <a:solidFill>
                  <a:schemeClr val="tx1"/>
                </a:solidFill>
              </a:rPr>
              <a:t>)</a:t>
            </a:r>
          </a:p>
          <a:p>
            <a:r>
              <a:rPr lang="ar-EG" dirty="0">
                <a:solidFill>
                  <a:schemeClr val="tx1"/>
                </a:solidFill>
              </a:rPr>
              <a:t>الأدوات (</a:t>
            </a:r>
            <a:r>
              <a:rPr lang="en-US" dirty="0">
                <a:solidFill>
                  <a:schemeClr val="tx1"/>
                </a:solidFill>
              </a:rPr>
              <a:t>Tools</a:t>
            </a:r>
            <a:r>
              <a:rPr lang="ar-EG" dirty="0">
                <a:solidFill>
                  <a:schemeClr val="tx1"/>
                </a:solidFill>
              </a:rPr>
              <a:t>)</a:t>
            </a:r>
            <a:endParaRPr lang="ar-LB" dirty="0">
              <a:solidFill>
                <a:schemeClr val="tx1"/>
              </a:solidFill>
            </a:endParaRPr>
          </a:p>
          <a:p>
            <a:r>
              <a:rPr lang="ar-EG" dirty="0">
                <a:solidFill>
                  <a:schemeClr val="tx1"/>
                </a:solidFill>
              </a:rPr>
              <a:t>الإدارة (</a:t>
            </a:r>
            <a:r>
              <a:rPr lang="en-US" dirty="0">
                <a:solidFill>
                  <a:schemeClr val="tx1"/>
                </a:solidFill>
              </a:rPr>
              <a:t>Management</a:t>
            </a:r>
            <a:r>
              <a:rPr lang="ar-EG" dirty="0">
                <a:solidFill>
                  <a:schemeClr val="tx1"/>
                </a:solidFill>
              </a:rPr>
              <a:t>)</a:t>
            </a:r>
            <a:endParaRPr lang="ar-LB" dirty="0">
              <a:solidFill>
                <a:schemeClr val="tx1"/>
              </a:solidFill>
            </a:endParaRPr>
          </a:p>
          <a:p>
            <a:r>
              <a:rPr lang="ar-EG" dirty="0">
                <a:solidFill>
                  <a:schemeClr val="tx1"/>
                </a:solidFill>
              </a:rPr>
              <a:t>الطالب (</a:t>
            </a:r>
            <a:r>
              <a:rPr lang="en-US" dirty="0">
                <a:solidFill>
                  <a:schemeClr val="tx1"/>
                </a:solidFill>
              </a:rPr>
              <a:t>Student</a:t>
            </a:r>
            <a:r>
              <a:rPr lang="ar-EG" dirty="0">
                <a:solidFill>
                  <a:schemeClr val="tx1"/>
                </a:solidFill>
              </a:rPr>
              <a:t>)</a:t>
            </a:r>
            <a:endParaRPr lang="ar-LB" dirty="0">
              <a:solidFill>
                <a:schemeClr val="tx1"/>
              </a:solidFill>
            </a:endParaRPr>
          </a:p>
          <a:p>
            <a:r>
              <a:rPr lang="ar-EG" dirty="0">
                <a:solidFill>
                  <a:schemeClr val="tx1"/>
                </a:solidFill>
              </a:rPr>
              <a:t>برنامج الدراسي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ar-EG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Curriculum</a:t>
            </a:r>
            <a:r>
              <a:rPr lang="ar-EG" dirty="0">
                <a:solidFill>
                  <a:schemeClr val="tx1"/>
                </a:solidFill>
              </a:rPr>
              <a:t>)</a:t>
            </a:r>
          </a:p>
          <a:p>
            <a:r>
              <a:rPr lang="ar-EG" dirty="0">
                <a:solidFill>
                  <a:schemeClr val="tx1"/>
                </a:solidFill>
              </a:rPr>
              <a:t>العملية  (</a:t>
            </a:r>
            <a:r>
              <a:rPr lang="en-US" dirty="0">
                <a:solidFill>
                  <a:schemeClr val="tx1"/>
                </a:solidFill>
              </a:rPr>
              <a:t>Process</a:t>
            </a:r>
            <a:r>
              <a:rPr lang="ar-EG" dirty="0">
                <a:solidFill>
                  <a:schemeClr val="tx1"/>
                </a:solidFill>
              </a:rPr>
              <a:t>)</a:t>
            </a:r>
            <a:endParaRPr lang="ar-LB" dirty="0">
              <a:solidFill>
                <a:schemeClr val="tx1"/>
              </a:solidFill>
            </a:endParaRPr>
          </a:p>
          <a:p>
            <a:r>
              <a:rPr lang="ar-EG" dirty="0">
                <a:solidFill>
                  <a:schemeClr val="tx1"/>
                </a:solidFill>
              </a:rPr>
              <a:t>التعاونية</a:t>
            </a: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ar-EG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Collaboration</a:t>
            </a:r>
            <a:r>
              <a:rPr lang="ar-EG" dirty="0">
                <a:solidFill>
                  <a:schemeClr val="tx1"/>
                </a:solidFill>
              </a:rPr>
              <a:t>)</a:t>
            </a:r>
            <a:endParaRPr lang="ar-LB" dirty="0">
              <a:solidFill>
                <a:schemeClr val="tx1"/>
              </a:solidFill>
            </a:endParaRPr>
          </a:p>
          <a:p>
            <a:r>
              <a:rPr lang="ar-EG" dirty="0">
                <a:solidFill>
                  <a:schemeClr val="tx1"/>
                </a:solidFill>
              </a:rPr>
              <a:t>المجتمع الجامعي  (</a:t>
            </a:r>
            <a:r>
              <a:rPr lang="en-US" dirty="0">
                <a:solidFill>
                  <a:schemeClr val="tx1"/>
                </a:solidFill>
              </a:rPr>
              <a:t>People</a:t>
            </a:r>
            <a:r>
              <a:rPr lang="ar-EG" dirty="0">
                <a:solidFill>
                  <a:schemeClr val="tx1"/>
                </a:solidFill>
              </a:rPr>
              <a:t>)</a:t>
            </a:r>
            <a:endParaRPr lang="ar-LB" dirty="0">
              <a:solidFill>
                <a:schemeClr val="tx1"/>
              </a:solidFill>
            </a:endParaRPr>
          </a:p>
          <a:p>
            <a:pPr marL="152396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Google Shape;139;p18">
            <a:extLst>
              <a:ext uri="{FF2B5EF4-FFF2-40B4-BE49-F238E27FC236}">
                <a16:creationId xmlns:a16="http://schemas.microsoft.com/office/drawing/2014/main" id="{97934890-D27C-BB14-61FE-A3916253A88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34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58A30-3415-4E7F-325E-78995E054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0" y="2133696"/>
            <a:ext cx="714375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B01D85-7077-3805-E4CF-FDA73E3A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عناصر نجاح الصف المعكوس </a:t>
            </a:r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977CA02-E5E7-4D17-6F87-48B2F37CF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716" y="1418070"/>
            <a:ext cx="11278514" cy="5104811"/>
          </a:xfrm>
        </p:spPr>
        <p:txBody>
          <a:bodyPr/>
          <a:lstStyle/>
          <a:p>
            <a:r>
              <a:rPr lang="ar-EG" b="1" dirty="0">
                <a:solidFill>
                  <a:srgbClr val="941329"/>
                </a:solidFill>
              </a:rPr>
              <a:t>الأستاذ (</a:t>
            </a:r>
            <a:r>
              <a:rPr lang="en-US" b="1" dirty="0">
                <a:solidFill>
                  <a:srgbClr val="941329"/>
                </a:solidFill>
              </a:rPr>
              <a:t>Teacher</a:t>
            </a:r>
            <a:r>
              <a:rPr lang="ar-EG" b="1" dirty="0">
                <a:solidFill>
                  <a:srgbClr val="941329"/>
                </a:solidFill>
              </a:rPr>
              <a:t>)</a:t>
            </a:r>
            <a:endParaRPr lang="ar-LB" b="1" dirty="0">
              <a:solidFill>
                <a:srgbClr val="941329"/>
              </a:solidFill>
            </a:endParaRPr>
          </a:p>
          <a:p>
            <a:pPr marL="152396" indent="0">
              <a:buNone/>
            </a:pPr>
            <a:r>
              <a:rPr lang="ar-EG" dirty="0"/>
              <a:t>يتعين عليه: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فهم التجربة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محاكاتها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شرحها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توفير الموارد اللازمة لإنجاحها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التحفيز 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......</a:t>
            </a:r>
            <a:endParaRPr lang="ar-EG" dirty="0"/>
          </a:p>
          <a:p>
            <a:endParaRPr lang="ar-LB" dirty="0"/>
          </a:p>
          <a:p>
            <a:pPr marL="152396" indent="0">
              <a:buNone/>
            </a:pPr>
            <a:endParaRPr lang="ar-EG" dirty="0"/>
          </a:p>
          <a:p>
            <a:pPr marL="152396" indent="0">
              <a:buNone/>
            </a:pPr>
            <a:endParaRPr lang="en-US" dirty="0"/>
          </a:p>
        </p:txBody>
      </p:sp>
      <p:sp>
        <p:nvSpPr>
          <p:cNvPr id="35" name="Google Shape;139;p18">
            <a:extLst>
              <a:ext uri="{FF2B5EF4-FFF2-40B4-BE49-F238E27FC236}">
                <a16:creationId xmlns:a16="http://schemas.microsoft.com/office/drawing/2014/main" id="{BE8668D1-D3A8-4287-562C-8EB75342303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35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953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B01D85-7077-3805-E4CF-FDA73E3A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عناصر نجاح الصف المعكوس </a:t>
            </a:r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977CA02-E5E7-4D17-6F87-48B2F37CF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716" y="1418070"/>
            <a:ext cx="11278514" cy="5104811"/>
          </a:xfrm>
        </p:spPr>
        <p:txBody>
          <a:bodyPr/>
          <a:lstStyle/>
          <a:p>
            <a:r>
              <a:rPr lang="ar-EG" b="1" dirty="0">
                <a:solidFill>
                  <a:srgbClr val="941329"/>
                </a:solidFill>
              </a:rPr>
              <a:t>الأدوات (</a:t>
            </a:r>
            <a:r>
              <a:rPr lang="en-US" b="1" dirty="0">
                <a:solidFill>
                  <a:srgbClr val="941329"/>
                </a:solidFill>
              </a:rPr>
              <a:t>Tools</a:t>
            </a:r>
            <a:r>
              <a:rPr lang="ar-EG" b="1" dirty="0">
                <a:solidFill>
                  <a:srgbClr val="941329"/>
                </a:solidFill>
              </a:rPr>
              <a:t>)</a:t>
            </a:r>
            <a:endParaRPr lang="ar-LB" b="1" dirty="0">
              <a:solidFill>
                <a:srgbClr val="941329"/>
              </a:solidFill>
            </a:endParaRPr>
          </a:p>
          <a:p>
            <a:pPr marL="152396" indent="0">
              <a:buNone/>
            </a:pPr>
            <a:r>
              <a:rPr lang="ar-EG" dirty="0"/>
              <a:t>يجب أن تتوفر لكى: </a:t>
            </a:r>
            <a:endParaRPr lang="ar-LB" dirty="0"/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توصل المحتوى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تحفز التفكير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تشجع على الخلق والابتكار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تسمح بالتقييم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تسمح بالتواصل والمتابعة 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.....</a:t>
            </a:r>
            <a:endParaRPr lang="ar-LB" dirty="0"/>
          </a:p>
          <a:p>
            <a:pPr marL="152396" indent="0">
              <a:buNone/>
            </a:pPr>
            <a:endParaRPr lang="en-US" dirty="0"/>
          </a:p>
        </p:txBody>
      </p:sp>
      <p:sp>
        <p:nvSpPr>
          <p:cNvPr id="4" name="Google Shape;139;p18">
            <a:extLst>
              <a:ext uri="{FF2B5EF4-FFF2-40B4-BE49-F238E27FC236}">
                <a16:creationId xmlns:a16="http://schemas.microsoft.com/office/drawing/2014/main" id="{BD75E24A-62D4-6666-7190-8A0BC9BF3BF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36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9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B01D85-7077-3805-E4CF-FDA73E3A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إستراتيجيات نجاح الصف المعكوس </a:t>
            </a:r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977CA02-E5E7-4D17-6F87-48B2F37CF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716" y="1418070"/>
            <a:ext cx="11278514" cy="5104811"/>
          </a:xfrm>
        </p:spPr>
        <p:txBody>
          <a:bodyPr/>
          <a:lstStyle/>
          <a:p>
            <a:r>
              <a:rPr lang="ar-EG" b="1" dirty="0">
                <a:solidFill>
                  <a:srgbClr val="941329"/>
                </a:solidFill>
              </a:rPr>
              <a:t>الإدارة (</a:t>
            </a:r>
            <a:r>
              <a:rPr lang="en-US" b="1" dirty="0">
                <a:solidFill>
                  <a:srgbClr val="941329"/>
                </a:solidFill>
              </a:rPr>
              <a:t>Management</a:t>
            </a:r>
            <a:r>
              <a:rPr lang="ar-EG" b="1" dirty="0">
                <a:solidFill>
                  <a:srgbClr val="941329"/>
                </a:solidFill>
              </a:rPr>
              <a:t>)</a:t>
            </a:r>
            <a:endParaRPr lang="ar-LB" b="1" dirty="0">
              <a:solidFill>
                <a:srgbClr val="941329"/>
              </a:solidFill>
            </a:endParaRPr>
          </a:p>
          <a:p>
            <a:pPr marL="152396" indent="0">
              <a:buNone/>
            </a:pPr>
            <a:r>
              <a:rPr lang="ar-EG" dirty="0"/>
              <a:t>إدارة الصف المعكوس تتطلب: </a:t>
            </a:r>
            <a:endParaRPr lang="ar-LB" dirty="0"/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توقير الوقت وحسابه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إدارة التجارب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إدارة الأنشطة البحثية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الإرشاد للموارد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إدارة تعلم الأقران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إدارة العلاقات في الفرق </a:t>
            </a:r>
          </a:p>
          <a:p>
            <a:pPr marL="152396" indent="0">
              <a:buNone/>
            </a:pPr>
            <a:r>
              <a:rPr lang="ar-EG" dirty="0"/>
              <a:t> </a:t>
            </a:r>
            <a:endParaRPr lang="en-US" dirty="0"/>
          </a:p>
          <a:p>
            <a:pPr marL="152396" indent="0">
              <a:buNone/>
            </a:pPr>
            <a:endParaRPr lang="en-US" dirty="0"/>
          </a:p>
        </p:txBody>
      </p:sp>
      <p:sp>
        <p:nvSpPr>
          <p:cNvPr id="4" name="Google Shape;139;p18">
            <a:extLst>
              <a:ext uri="{FF2B5EF4-FFF2-40B4-BE49-F238E27FC236}">
                <a16:creationId xmlns:a16="http://schemas.microsoft.com/office/drawing/2014/main" id="{92B8A30F-27B8-6CC8-09C9-BF4E286F05C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37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982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B01D85-7077-3805-E4CF-FDA73E3A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عناصر نجاح الصف المعكوس </a:t>
            </a:r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977CA02-E5E7-4D17-6F87-48B2F37CF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716" y="1418070"/>
            <a:ext cx="11278514" cy="5104811"/>
          </a:xfrm>
        </p:spPr>
        <p:txBody>
          <a:bodyPr/>
          <a:lstStyle/>
          <a:p>
            <a:r>
              <a:rPr lang="ar-EG" b="1" dirty="0">
                <a:solidFill>
                  <a:srgbClr val="941329"/>
                </a:solidFill>
              </a:rPr>
              <a:t>الطالب (</a:t>
            </a:r>
            <a:r>
              <a:rPr lang="en-US" b="1" dirty="0">
                <a:solidFill>
                  <a:srgbClr val="941329"/>
                </a:solidFill>
              </a:rPr>
              <a:t>Student</a:t>
            </a:r>
            <a:r>
              <a:rPr lang="ar-EG" b="1" dirty="0">
                <a:solidFill>
                  <a:srgbClr val="941329"/>
                </a:solidFill>
              </a:rPr>
              <a:t>)</a:t>
            </a:r>
            <a:endParaRPr lang="ar-LB" b="1" dirty="0">
              <a:solidFill>
                <a:srgbClr val="941329"/>
              </a:solidFill>
            </a:endParaRPr>
          </a:p>
          <a:p>
            <a:pPr marL="152396" indent="0">
              <a:buNone/>
            </a:pPr>
            <a:r>
              <a:rPr lang="ar-EG" dirty="0"/>
              <a:t>عليه ان: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يفهم دوره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يقدم المخرجات المطلوبة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يعتمد على نفسه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يدير وقته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….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……</a:t>
            </a:r>
            <a:r>
              <a:rPr lang="ar-EG" dirty="0"/>
              <a:t> </a:t>
            </a:r>
          </a:p>
          <a:p>
            <a:endParaRPr lang="ar-EG" dirty="0"/>
          </a:p>
          <a:p>
            <a:pPr marL="152396" indent="0">
              <a:buNone/>
            </a:pPr>
            <a:endParaRPr lang="en-US" dirty="0"/>
          </a:p>
        </p:txBody>
      </p:sp>
      <p:sp>
        <p:nvSpPr>
          <p:cNvPr id="4" name="Google Shape;139;p18">
            <a:extLst>
              <a:ext uri="{FF2B5EF4-FFF2-40B4-BE49-F238E27FC236}">
                <a16:creationId xmlns:a16="http://schemas.microsoft.com/office/drawing/2014/main" id="{3707960C-0697-072D-78A3-BF68DD64E4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38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430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B01D85-7077-3805-E4CF-FDA73E3A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إستراتيجيات نجاح الصف المعكوس </a:t>
            </a:r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977CA02-E5E7-4D17-6F87-48B2F37CF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716" y="1418070"/>
            <a:ext cx="11278514" cy="5104811"/>
          </a:xfrm>
        </p:spPr>
        <p:txBody>
          <a:bodyPr/>
          <a:lstStyle/>
          <a:p>
            <a:r>
              <a:rPr lang="ar-EG" b="1" dirty="0">
                <a:solidFill>
                  <a:srgbClr val="941329"/>
                </a:solidFill>
              </a:rPr>
              <a:t>البرنامج الدراسي</a:t>
            </a:r>
            <a:r>
              <a:rPr lang="en-US" b="1" dirty="0">
                <a:solidFill>
                  <a:srgbClr val="941329"/>
                </a:solidFill>
              </a:rPr>
              <a:t> </a:t>
            </a:r>
            <a:r>
              <a:rPr lang="ar-EG" b="1" dirty="0">
                <a:solidFill>
                  <a:srgbClr val="941329"/>
                </a:solidFill>
              </a:rPr>
              <a:t>(</a:t>
            </a:r>
            <a:r>
              <a:rPr lang="en-US" b="1" dirty="0">
                <a:solidFill>
                  <a:srgbClr val="941329"/>
                </a:solidFill>
              </a:rPr>
              <a:t>Curriculum</a:t>
            </a:r>
            <a:r>
              <a:rPr lang="ar-EG" b="1" dirty="0">
                <a:solidFill>
                  <a:srgbClr val="941329"/>
                </a:solidFill>
              </a:rPr>
              <a:t>)</a:t>
            </a:r>
          </a:p>
          <a:p>
            <a:pPr marL="152396" indent="0">
              <a:buNone/>
            </a:pPr>
            <a:r>
              <a:rPr lang="ar-EG" dirty="0"/>
              <a:t>طبيعة البرنامج الدراسي توجه لــ:</a:t>
            </a:r>
            <a:endParaRPr lang="ar-LB" dirty="0"/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التجارب </a:t>
            </a:r>
            <a:endParaRPr lang="ar-LB" dirty="0"/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المحاكاة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المقارنة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النقد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.....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.....</a:t>
            </a:r>
            <a:endParaRPr lang="ar-LB" dirty="0"/>
          </a:p>
          <a:p>
            <a:pPr marL="152396" indent="0">
              <a:buNone/>
            </a:pPr>
            <a:endParaRPr lang="en-US" dirty="0"/>
          </a:p>
        </p:txBody>
      </p:sp>
      <p:sp>
        <p:nvSpPr>
          <p:cNvPr id="4" name="Google Shape;139;p18">
            <a:extLst>
              <a:ext uri="{FF2B5EF4-FFF2-40B4-BE49-F238E27FC236}">
                <a16:creationId xmlns:a16="http://schemas.microsoft.com/office/drawing/2014/main" id="{A435A8AF-27AC-A1E2-8CBB-3E0A7AB2D29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39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03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A640F-B6DE-4ED8-BE02-923E301B8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تطور الممارسات التدريسية والتعليمية المختلفة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BBD05-448F-453F-B7FB-8B4E9A96F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00" y="1753189"/>
            <a:ext cx="11261213" cy="5104811"/>
          </a:xfrm>
        </p:spPr>
        <p:txBody>
          <a:bodyPr/>
          <a:lstStyle/>
          <a:p>
            <a:pPr marL="152396" indent="0">
              <a:buNone/>
            </a:pPr>
            <a:r>
              <a:rPr lang="ar-EG" b="1" dirty="0">
                <a:solidFill>
                  <a:srgbClr val="C00000"/>
                </a:solidFill>
              </a:rPr>
              <a:t>تطورت الممارسات التدريسية على النحو التالي:</a:t>
            </a:r>
          </a:p>
          <a:p>
            <a:r>
              <a:rPr lang="ar-LB" dirty="0"/>
              <a:t>التعليم التقليدي</a:t>
            </a:r>
            <a:r>
              <a:rPr lang="ar-EG" dirty="0"/>
              <a:t> (الحضوري)</a:t>
            </a:r>
            <a:endParaRPr lang="ar-LB" dirty="0"/>
          </a:p>
          <a:p>
            <a:r>
              <a:rPr lang="ar-LB" dirty="0"/>
              <a:t>التعليم المدعم</a:t>
            </a:r>
          </a:p>
          <a:p>
            <a:r>
              <a:rPr lang="ar-LB" dirty="0"/>
              <a:t>التعليم الحديث المعزز بالتقنيات </a:t>
            </a:r>
          </a:p>
          <a:p>
            <a:r>
              <a:rPr lang="ar-LB" dirty="0"/>
              <a:t> التعليم المدمج (الصف المعكوس)</a:t>
            </a:r>
          </a:p>
          <a:p>
            <a:r>
              <a:rPr lang="ar-LB" dirty="0"/>
              <a:t> التعليم عن بعد</a:t>
            </a:r>
            <a:r>
              <a:rPr lang="ar-EG" dirty="0"/>
              <a:t>( الصف الافتراضي)</a:t>
            </a:r>
            <a:endParaRPr lang="ar-LB" dirty="0"/>
          </a:p>
          <a:p>
            <a:pPr marL="152396" indent="0">
              <a:buNone/>
            </a:pPr>
            <a:endParaRPr lang="ar-LB" dirty="0"/>
          </a:p>
          <a:p>
            <a:endParaRPr lang="ar-L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FF6D6-6315-407D-9265-03209093E1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44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B01D85-7077-3805-E4CF-FDA73E3A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إستراتيجيات نجاح الصف المعكوس </a:t>
            </a:r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977CA02-E5E7-4D17-6F87-48B2F37CF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716" y="1418070"/>
            <a:ext cx="11278514" cy="5104811"/>
          </a:xfrm>
        </p:spPr>
        <p:txBody>
          <a:bodyPr/>
          <a:lstStyle/>
          <a:p>
            <a:r>
              <a:rPr lang="ar-EG" b="1" dirty="0">
                <a:solidFill>
                  <a:srgbClr val="941329"/>
                </a:solidFill>
              </a:rPr>
              <a:t>التعاونية</a:t>
            </a:r>
            <a:r>
              <a:rPr lang="en-US" b="1" dirty="0">
                <a:solidFill>
                  <a:srgbClr val="941329"/>
                </a:solidFill>
              </a:rPr>
              <a:t>   </a:t>
            </a:r>
            <a:r>
              <a:rPr lang="ar-EG" b="1" dirty="0">
                <a:solidFill>
                  <a:srgbClr val="941329"/>
                </a:solidFill>
              </a:rPr>
              <a:t>(</a:t>
            </a:r>
            <a:r>
              <a:rPr lang="en-US" b="1" dirty="0">
                <a:solidFill>
                  <a:srgbClr val="941329"/>
                </a:solidFill>
              </a:rPr>
              <a:t>Collaboration</a:t>
            </a:r>
            <a:r>
              <a:rPr lang="ar-EG" b="1" dirty="0">
                <a:solidFill>
                  <a:srgbClr val="941329"/>
                </a:solidFill>
              </a:rPr>
              <a:t>)</a:t>
            </a:r>
            <a:endParaRPr lang="ar-LB" b="1" dirty="0">
              <a:solidFill>
                <a:srgbClr val="941329"/>
              </a:solidFill>
            </a:endParaRPr>
          </a:p>
          <a:p>
            <a:pPr marL="152396" indent="0">
              <a:buNone/>
            </a:pPr>
            <a:r>
              <a:rPr lang="ar-EG" dirty="0"/>
              <a:t>بين: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الطلاب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الفريق التربوي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الطلاب والفريق التربوي  </a:t>
            </a:r>
            <a:endParaRPr lang="ar-LB" dirty="0"/>
          </a:p>
          <a:p>
            <a:pPr marL="152396" indent="0">
              <a:buNone/>
            </a:pPr>
            <a:endParaRPr lang="en-US" dirty="0"/>
          </a:p>
        </p:txBody>
      </p:sp>
      <p:sp>
        <p:nvSpPr>
          <p:cNvPr id="4" name="Google Shape;139;p18">
            <a:extLst>
              <a:ext uri="{FF2B5EF4-FFF2-40B4-BE49-F238E27FC236}">
                <a16:creationId xmlns:a16="http://schemas.microsoft.com/office/drawing/2014/main" id="{B53BAE46-820E-D6CE-2C9F-22AE8E8B67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40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95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B01D85-7077-3805-E4CF-FDA73E3A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عناصر نجاح الصف المعكوس </a:t>
            </a:r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977CA02-E5E7-4D17-6F87-48B2F37CF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716" y="1418070"/>
            <a:ext cx="11278514" cy="5104811"/>
          </a:xfrm>
        </p:spPr>
        <p:txBody>
          <a:bodyPr/>
          <a:lstStyle/>
          <a:p>
            <a:r>
              <a:rPr lang="ar-EG" b="1" dirty="0">
                <a:solidFill>
                  <a:srgbClr val="941329"/>
                </a:solidFill>
              </a:rPr>
              <a:t>المجتمع الجامعي  (</a:t>
            </a:r>
            <a:r>
              <a:rPr lang="en-US" b="1" dirty="0">
                <a:solidFill>
                  <a:srgbClr val="941329"/>
                </a:solidFill>
              </a:rPr>
              <a:t>People</a:t>
            </a:r>
            <a:r>
              <a:rPr lang="ar-EG" b="1" dirty="0">
                <a:solidFill>
                  <a:srgbClr val="941329"/>
                </a:solidFill>
              </a:rPr>
              <a:t>)</a:t>
            </a:r>
          </a:p>
          <a:p>
            <a:pPr marL="152396" indent="0">
              <a:buNone/>
            </a:pPr>
            <a:r>
              <a:rPr lang="ar-EG" dirty="0"/>
              <a:t>تفاعل المجتمع الجامعي من أجل: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مشاركة خبرات الصف المعكوس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لقت الانتباه للإستراتيجية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تطوير الإستراتيجية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تقييمها المستدام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......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EG" dirty="0"/>
              <a:t>......</a:t>
            </a:r>
          </a:p>
          <a:p>
            <a:endParaRPr lang="ar-EG" dirty="0"/>
          </a:p>
          <a:p>
            <a:pPr marL="152396" indent="0">
              <a:buNone/>
            </a:pPr>
            <a:endParaRPr lang="en-US" dirty="0"/>
          </a:p>
        </p:txBody>
      </p:sp>
      <p:sp>
        <p:nvSpPr>
          <p:cNvPr id="4" name="Google Shape;139;p18">
            <a:extLst>
              <a:ext uri="{FF2B5EF4-FFF2-40B4-BE49-F238E27FC236}">
                <a16:creationId xmlns:a16="http://schemas.microsoft.com/office/drawing/2014/main" id="{0770EC38-B5F1-E034-F7CB-246CFF45EE6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41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60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2339741" y="2564600"/>
            <a:ext cx="777240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lvl="0"/>
            <a:r>
              <a:rPr lang="ar-LB" dirty="0"/>
              <a:t>إنشاء مقطع الفيديو الخاص بك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1523875" y="5687531"/>
            <a:ext cx="9144000" cy="313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19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1098D-01DC-48AA-9EBB-513C0143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81" y="477701"/>
            <a:ext cx="10266521" cy="1143200"/>
          </a:xfrm>
        </p:spPr>
        <p:txBody>
          <a:bodyPr/>
          <a:lstStyle/>
          <a:p>
            <a:r>
              <a:rPr lang="ar-LB" dirty="0"/>
              <a:t>فيديوهات تحتوي على دروس توضيحية </a:t>
            </a:r>
            <a:r>
              <a:rPr lang="en-US" dirty="0"/>
              <a:t>Tutorials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EA9A7-A8DD-4EFA-A0B6-BEE10526D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Make a Video in PowerPoint - ppt to video </a:t>
            </a:r>
            <a:r>
              <a:rPr lang="en-US" dirty="0">
                <a:hlinkClick r:id="rId2"/>
              </a:rPr>
              <a:t>https://www.youtube.com/watch?v=D8JV3w4TOVw</a:t>
            </a:r>
            <a:r>
              <a:rPr lang="en-US" dirty="0"/>
              <a:t> </a:t>
            </a:r>
          </a:p>
          <a:p>
            <a:r>
              <a:rPr lang="en-US" dirty="0"/>
              <a:t>How to Record Screen using Microsoft PowerPoint </a:t>
            </a:r>
            <a:r>
              <a:rPr lang="en-US" dirty="0">
                <a:hlinkClick r:id="rId3"/>
              </a:rPr>
              <a:t>https://www.youtube.com/watch?v=KCi7z-bJJXw</a:t>
            </a:r>
            <a:r>
              <a:rPr lang="en-US" dirty="0"/>
              <a:t> </a:t>
            </a:r>
          </a:p>
          <a:p>
            <a:r>
              <a:rPr lang="en-US" dirty="0"/>
              <a:t>Turn your presentation into a video </a:t>
            </a:r>
            <a:br>
              <a:rPr lang="en-US" dirty="0"/>
            </a:br>
            <a:r>
              <a:rPr lang="en-US" dirty="0">
                <a:hlinkClick r:id="rId4"/>
              </a:rPr>
              <a:t>Turn your presentation into a video - PowerPoint (microsoft.com)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F5DF0-7788-483C-9CB9-834D2C6970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850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2339741" y="2564600"/>
            <a:ext cx="777240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lvl="0"/>
            <a:r>
              <a:rPr lang="ar-LB" dirty="0"/>
              <a:t>إرشادات ل</a:t>
            </a:r>
            <a:r>
              <a:rPr lang="ar-EG" dirty="0"/>
              <a:t>إنتاج</a:t>
            </a:r>
            <a:r>
              <a:rPr lang="ar-LB" dirty="0"/>
              <a:t> فيديو تربوي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1523875" y="5687531"/>
            <a:ext cx="9144000" cy="313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539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ABD454-7C9C-43BD-9DB4-0818C729F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أنواع الفيديوهات التعليمية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74A11A-D247-482A-8683-00BD5EDCA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/>
              <a:t>مقاطع فيديو تم تصويرها </a:t>
            </a:r>
            <a:r>
              <a:rPr lang="ar-EG" dirty="0"/>
              <a:t>بالهاتف الذكي</a:t>
            </a:r>
            <a:endParaRPr lang="ar-LB" dirty="0"/>
          </a:p>
          <a:p>
            <a:r>
              <a:rPr lang="ar-LB" dirty="0"/>
              <a:t>تسجيلات للشاشة (على سبيل المثال </a:t>
            </a:r>
            <a:r>
              <a:rPr lang="en-US" dirty="0"/>
              <a:t>PowerPoint) </a:t>
            </a:r>
            <a:r>
              <a:rPr lang="ar-LB" dirty="0"/>
              <a:t>تكملها شروح شفهية من المعلم</a:t>
            </a:r>
          </a:p>
          <a:p>
            <a:r>
              <a:rPr lang="ar-LB" dirty="0"/>
              <a:t>مقاطع فيديو رسوم متحركة مصممة بالكامل على الكمبيوتر (نوع الرسوم المتحركة)</a:t>
            </a:r>
          </a:p>
          <a:p>
            <a:r>
              <a:rPr lang="ar-LB" dirty="0"/>
              <a:t>مقاطع فيديو جاهزة موجودة على الويب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3C4FD-24D7-4536-B261-BFB178661B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9546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ABD454-7C9C-43BD-9DB4-0818C729F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توصيات عملية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74A11A-D247-482A-8683-00BD5EDCA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/>
              <a:t>قسّم مقاطع الفيديو إلى تسلسلات قصيرة ، أقل من 5 دقائق.</a:t>
            </a:r>
          </a:p>
          <a:p>
            <a:r>
              <a:rPr lang="ar-LB" dirty="0"/>
              <a:t>حدد بوضوح الهدف التعليمي لكل مقطع فيديو.</a:t>
            </a:r>
          </a:p>
          <a:p>
            <a:r>
              <a:rPr lang="ar-LB" dirty="0"/>
              <a:t>احذف المعلومات التي لا تساهم في أهداف التعلم (موسيقى ، نص طويل جدًا ، خلفية معقدة)</a:t>
            </a:r>
          </a:p>
          <a:p>
            <a:r>
              <a:rPr lang="ar-LB" dirty="0"/>
              <a:t>استخدام نص أو رمز على الشاشة لتأكيد المعلومات المهمة (إظهار الكلمات الرئيسية والرموز التي تجذب الانتباه)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3C4FD-24D7-4536-B261-BFB178661B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241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ABD454-7C9C-43BD-9DB4-0818C729F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توصيات عملية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74A11A-D247-482A-8683-00BD5EDCA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/>
              <a:t>استخدام نبرة محادثة بدلاً من لغة رسمية</a:t>
            </a:r>
            <a:r>
              <a:rPr lang="en-US" dirty="0"/>
              <a:t> : </a:t>
            </a:r>
            <a:r>
              <a:rPr lang="ar-LB" dirty="0"/>
              <a:t>نتعلم بشكل أفضل عندما يتم التحدث بالسرد بصوت بشري أكثر من صوت الآلة.</a:t>
            </a:r>
          </a:p>
          <a:p>
            <a:r>
              <a:rPr lang="ar-LB" dirty="0"/>
              <a:t>قدم سلسلة من الأسئلة التي يمكن أن توجه انتباه المتعلم.</a:t>
            </a:r>
          </a:p>
          <a:p>
            <a:r>
              <a:rPr lang="ar-LB" dirty="0"/>
              <a:t>سجل وجه المعلم مع  المحتوى المعروض على الشاشة</a:t>
            </a:r>
          </a:p>
          <a:p>
            <a:r>
              <a:rPr lang="ar-LB" dirty="0"/>
              <a:t>قم بالتحضير والتدريب قبل البدء في التسجيل للحد من التعليقات ومدة التوقف أثناء الشرح.</a:t>
            </a:r>
          </a:p>
          <a:p>
            <a:r>
              <a:rPr lang="ar-LB" dirty="0"/>
              <a:t>انتبه للإضاءة وجودة الصوت عند التسجيل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3C4FD-24D7-4536-B261-BFB178661B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47</a:t>
            </a:fld>
            <a:endParaRPr lang="e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36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038">
        <p:fade/>
      </p:transition>
    </mc:Choice>
    <mc:Fallback xmlns="">
      <p:transition spd="med" advTm="190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4DABB1-CF86-411B-AFAF-7D66997F8057}"/>
              </a:ext>
            </a:extLst>
          </p:cNvPr>
          <p:cNvSpPr/>
          <p:nvPr/>
        </p:nvSpPr>
        <p:spPr>
          <a:xfrm>
            <a:off x="2547995" y="874603"/>
            <a:ext cx="2468880" cy="238344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34" name="Google Shape;134;p18"/>
          <p:cNvGrpSpPr/>
          <p:nvPr/>
        </p:nvGrpSpPr>
        <p:grpSpPr>
          <a:xfrm>
            <a:off x="2800607" y="1193528"/>
            <a:ext cx="1717876" cy="1676832"/>
            <a:chOff x="570875" y="4322250"/>
            <a:chExt cx="443300" cy="443325"/>
          </a:xfrm>
        </p:grpSpPr>
        <p:sp>
          <p:nvSpPr>
            <p:cNvPr id="135" name="Google Shape;135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10004575" y="5554183"/>
            <a:ext cx="548700" cy="313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48</a:t>
            </a:fld>
            <a:endParaRPr/>
          </a:p>
        </p:txBody>
      </p:sp>
      <p:sp>
        <p:nvSpPr>
          <p:cNvPr id="14" name="Google Shape;132;p18">
            <a:extLst>
              <a:ext uri="{FF2B5EF4-FFF2-40B4-BE49-F238E27FC236}">
                <a16:creationId xmlns:a16="http://schemas.microsoft.com/office/drawing/2014/main" id="{95D41583-1757-491E-A654-78FE5B10029A}"/>
              </a:ext>
            </a:extLst>
          </p:cNvPr>
          <p:cNvSpPr txBox="1">
            <a:spLocks/>
          </p:cNvSpPr>
          <p:nvPr/>
        </p:nvSpPr>
        <p:spPr>
          <a:xfrm>
            <a:off x="4724126" y="3092490"/>
            <a:ext cx="6623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ar-LB" sz="6000" b="1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النشاط </a:t>
            </a:r>
            <a:r>
              <a:rPr lang="en-US" sz="6000" b="1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</a:t>
            </a:r>
            <a:r>
              <a:rPr lang="ar-LB" sz="6000" b="1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	</a:t>
            </a:r>
          </a:p>
        </p:txBody>
      </p:sp>
      <p:sp>
        <p:nvSpPr>
          <p:cNvPr id="15" name="Google Shape;133;p18">
            <a:extLst>
              <a:ext uri="{FF2B5EF4-FFF2-40B4-BE49-F238E27FC236}">
                <a16:creationId xmlns:a16="http://schemas.microsoft.com/office/drawing/2014/main" id="{195C3BC8-7BD1-4052-BFC4-9EE9B9B75A07}"/>
              </a:ext>
            </a:extLst>
          </p:cNvPr>
          <p:cNvSpPr txBox="1">
            <a:spLocks/>
          </p:cNvSpPr>
          <p:nvPr/>
        </p:nvSpPr>
        <p:spPr>
          <a:xfrm>
            <a:off x="0" y="4038850"/>
            <a:ext cx="11877869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ar-LB" sz="6375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تحضير فيديو تعريفي بالمقرر المتفق عليه</a:t>
            </a:r>
            <a:r>
              <a:rPr lang="en-US" sz="6375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6375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لإعداد الصف المعكوس</a:t>
            </a:r>
            <a:r>
              <a:rPr lang="ar-LB" sz="6375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38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578">
        <p:fade/>
      </p:transition>
    </mc:Choice>
    <mc:Fallback xmlns="">
      <p:transition spd="med" advTm="657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B6BF6-9871-46AC-A58F-110A2AB366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F02634-DFFE-43E9-A96A-AFFB3D7410D8}"/>
              </a:ext>
            </a:extLst>
          </p:cNvPr>
          <p:cNvGrpSpPr/>
          <p:nvPr/>
        </p:nvGrpSpPr>
        <p:grpSpPr>
          <a:xfrm>
            <a:off x="781598" y="748110"/>
            <a:ext cx="10891635" cy="5723467"/>
            <a:chOff x="650183" y="304867"/>
            <a:chExt cx="10891635" cy="5723467"/>
          </a:xfrm>
        </p:grpSpPr>
        <p:graphicFrame>
          <p:nvGraphicFramePr>
            <p:cNvPr id="30" name="Diagram 29">
              <a:extLst>
                <a:ext uri="{FF2B5EF4-FFF2-40B4-BE49-F238E27FC236}">
                  <a16:creationId xmlns:a16="http://schemas.microsoft.com/office/drawing/2014/main" id="{EC21F08B-7BD1-4B3F-A069-08FA849112B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52347820"/>
                </p:ext>
              </p:extLst>
            </p:nvPr>
          </p:nvGraphicFramePr>
          <p:xfrm>
            <a:off x="650183" y="304867"/>
            <a:ext cx="10891635" cy="57234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4699BE-4B00-4D57-A363-FB1D4F3EA29A}"/>
                </a:ext>
              </a:extLst>
            </p:cNvPr>
            <p:cNvSpPr txBox="1"/>
            <p:nvPr/>
          </p:nvSpPr>
          <p:spPr>
            <a:xfrm>
              <a:off x="7912818" y="2056067"/>
              <a:ext cx="209257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SA" sz="3000" b="1" dirty="0">
                  <a:solidFill>
                    <a:srgbClr val="C0000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مدمج</a:t>
              </a:r>
              <a:r>
                <a:rPr lang="fr-FR" sz="3000" b="1" dirty="0">
                  <a:solidFill>
                    <a:srgbClr val="C0000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 « </a:t>
              </a:r>
              <a:r>
                <a:rPr lang="ar-SA" sz="3000" b="1" dirty="0">
                  <a:solidFill>
                    <a:srgbClr val="C0000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حضوري</a:t>
              </a:r>
              <a:r>
                <a:rPr lang="fr-FR" sz="3000" b="1" dirty="0">
                  <a:solidFill>
                    <a:srgbClr val="C0000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 »</a:t>
              </a:r>
              <a:r>
                <a:rPr lang="en-US" sz="3000" b="1" dirty="0">
                  <a:solidFill>
                    <a:srgbClr val="C0000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/ </a:t>
              </a:r>
              <a:r>
                <a:rPr lang="fr-FR" sz="3000" b="1" dirty="0">
                  <a:solidFill>
                    <a:srgbClr val="C0000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« </a:t>
              </a:r>
              <a:r>
                <a:rPr lang="ar-EG" sz="3000" b="1" dirty="0">
                  <a:solidFill>
                    <a:srgbClr val="C0000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عن</a:t>
              </a:r>
              <a:r>
                <a:rPr lang="fr-FR" sz="3000" b="1" dirty="0">
                  <a:solidFill>
                    <a:srgbClr val="C0000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»</a:t>
              </a:r>
            </a:p>
            <a:p>
              <a:pPr algn="just" rtl="1"/>
              <a:r>
                <a:rPr lang="ar-EG" sz="3000" kern="1200" dirty="0">
                  <a:solidFill>
                    <a:srgbClr val="677480"/>
                  </a:solidFill>
                  <a:latin typeface="Arabic Typesetting" panose="03020402040406030203" pitchFamily="66" charset="-78"/>
                  <a:ea typeface="+mn-ea"/>
                  <a:cs typeface="Arabic Typesetting" panose="03020402040406030203" pitchFamily="66" charset="-78"/>
                </a:rPr>
                <a:t>(</a:t>
              </a:r>
              <a:r>
                <a:rPr lang="ar-SA" sz="3000" kern="1200" dirty="0">
                  <a:solidFill>
                    <a:srgbClr val="677480"/>
                  </a:solidFill>
                  <a:latin typeface="Arabic Typesetting" panose="03020402040406030203" pitchFamily="66" charset="-78"/>
                  <a:ea typeface="+mn-ea"/>
                  <a:cs typeface="Arabic Typesetting" panose="03020402040406030203" pitchFamily="66" charset="-78"/>
                </a:rPr>
                <a:t>يتم تنفيذ أنشطة دون وجود المعلم</a:t>
              </a:r>
              <a:r>
                <a:rPr lang="ar-EG" sz="3000" kern="1200" dirty="0">
                  <a:solidFill>
                    <a:srgbClr val="677480"/>
                  </a:solidFill>
                  <a:latin typeface="Arabic Typesetting" panose="03020402040406030203" pitchFamily="66" charset="-78"/>
                  <a:ea typeface="+mn-ea"/>
                  <a:cs typeface="Arabic Typesetting" panose="03020402040406030203" pitchFamily="66" charset="-78"/>
                </a:rPr>
                <a:t>)</a:t>
              </a:r>
              <a:endParaRPr lang="en-US" sz="3000" kern="1200" dirty="0">
                <a:solidFill>
                  <a:srgbClr val="677480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39BEB5-7484-4EC4-8458-DC905BA39719}"/>
                </a:ext>
              </a:extLst>
            </p:cNvPr>
            <p:cNvSpPr txBox="1"/>
            <p:nvPr/>
          </p:nvSpPr>
          <p:spPr>
            <a:xfrm>
              <a:off x="9566936" y="1095459"/>
              <a:ext cx="12051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3000" b="1" dirty="0">
                  <a:solidFill>
                    <a:srgbClr val="C0000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كليا </a:t>
              </a:r>
              <a:r>
                <a:rPr lang="ar-EG" sz="3000" b="1" dirty="0">
                  <a:solidFill>
                    <a:srgbClr val="C0000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عن</a:t>
              </a:r>
              <a:r>
                <a:rPr lang="ar-SA" sz="3000" b="1" dirty="0">
                  <a:solidFill>
                    <a:srgbClr val="C0000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 بعد</a:t>
              </a:r>
              <a:endParaRPr lang="en-LB" sz="3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4F1F8599-F9D0-A35C-F4E5-A8E13F45176D}"/>
                  </a:ext>
                </a:extLst>
              </p14:cNvPr>
              <p14:cNvContentPartPr/>
              <p14:nvPr/>
            </p14:nvContentPartPr>
            <p14:xfrm>
              <a:off x="6493680" y="2196720"/>
              <a:ext cx="360" cy="36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4F1F8599-F9D0-A35C-F4E5-A8E13F4517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77840" y="213336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700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B31210-6AEF-4FD1-8C5F-47A6FA867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المشاكل الشائعة في التعليم العالي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56C5EC-3CED-40C7-BE0E-309658D617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ar-EG" dirty="0"/>
              <a:t>هناك مشاكل شائعة في التعليم مرتبطة ب:</a:t>
            </a:r>
            <a:endParaRPr lang="fr-FR" dirty="0"/>
          </a:p>
          <a:p>
            <a:r>
              <a:rPr lang="ar-EG" dirty="0"/>
              <a:t>ال</a:t>
            </a:r>
            <a:r>
              <a:rPr lang="ar-LB" dirty="0"/>
              <a:t>متعلم</a:t>
            </a:r>
          </a:p>
          <a:p>
            <a:r>
              <a:rPr lang="ar-EG" dirty="0"/>
              <a:t>ال</a:t>
            </a:r>
            <a:r>
              <a:rPr lang="ar-LB" dirty="0"/>
              <a:t>معلم </a:t>
            </a:r>
          </a:p>
          <a:p>
            <a:r>
              <a:rPr lang="ar-EG" dirty="0"/>
              <a:t>ال</a:t>
            </a:r>
            <a:r>
              <a:rPr lang="ar-LB" dirty="0"/>
              <a:t>مؤسسة</a:t>
            </a:r>
          </a:p>
          <a:p>
            <a:endParaRPr lang="ar-L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44128-63D2-491C-9646-530F3E24E0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AF7F81-84C7-B416-F4C4-16F9F8B60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2" y="2518702"/>
            <a:ext cx="73152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B31210-6AEF-4FD1-8C5F-47A6FA867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المشاكل الشائعة في التعليم(طالب)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56C5EC-3CED-40C7-BE0E-309658D61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020" y="2368013"/>
            <a:ext cx="11261213" cy="5104811"/>
          </a:xfrm>
        </p:spPr>
        <p:txBody>
          <a:bodyPr/>
          <a:lstStyle/>
          <a:p>
            <a:r>
              <a:rPr lang="ar-LB" dirty="0"/>
              <a:t> الطلاب بينهم فروق فردية في سرعة الفهم والاستيعاب</a:t>
            </a:r>
          </a:p>
          <a:p>
            <a:r>
              <a:rPr lang="ar-LB" dirty="0"/>
              <a:t> الطلاب قد يسهون أو يغفلون عن بعض النقاط في الدرس</a:t>
            </a:r>
          </a:p>
          <a:p>
            <a:r>
              <a:rPr lang="ar-LB" dirty="0"/>
              <a:t> بعض الطلاب قد تتغيب عن الصف فتفقد فرصة تحصيل ما تدرسه</a:t>
            </a:r>
            <a:endParaRPr lang="en-US" dirty="0"/>
          </a:p>
          <a:p>
            <a:r>
              <a:rPr lang="ar-LB" dirty="0"/>
              <a:t>الطلاب قد </a:t>
            </a:r>
            <a:r>
              <a:rPr lang="ar-LB" dirty="0" err="1"/>
              <a:t>لاينجزون</a:t>
            </a:r>
            <a:r>
              <a:rPr lang="ar-LB" dirty="0"/>
              <a:t> التكليفات في المنزل بشكل كامل أو صحيح لأنهم نسوا بعض المعلومات أو المهارات التي تعلموها من الدرس</a:t>
            </a:r>
          </a:p>
          <a:p>
            <a:endParaRPr lang="ar-L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44128-63D2-491C-9646-530F3E24E0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5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B31210-6AEF-4FD1-8C5F-47A6FA867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المشاكل الشائعة في التعليم(معلم)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56C5EC-3CED-40C7-BE0E-309658D61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629" y="2094635"/>
            <a:ext cx="11261213" cy="5104811"/>
          </a:xfrm>
        </p:spPr>
        <p:txBody>
          <a:bodyPr/>
          <a:lstStyle/>
          <a:p>
            <a:r>
              <a:rPr lang="ar-LB" dirty="0"/>
              <a:t>المعلم قد يقضي وقتا أطول في إعادة شرح الدرس داخل الصف أو خارجه لبعض الطلاب.</a:t>
            </a:r>
            <a:endParaRPr lang="en-US" dirty="0"/>
          </a:p>
          <a:p>
            <a:pPr marL="152396" indent="0">
              <a:buNone/>
            </a:pPr>
            <a:endParaRPr lang="ar-LB" dirty="0"/>
          </a:p>
          <a:p>
            <a:r>
              <a:rPr lang="ar-LB" dirty="0"/>
              <a:t> المعلم لا يجد فرصة للمناقشة أو إجراء بعض التطبيقات أو الأنشطة داخل الصف لضيق الوقت.</a:t>
            </a:r>
          </a:p>
          <a:p>
            <a:endParaRPr lang="ar-LB" dirty="0"/>
          </a:p>
          <a:p>
            <a:endParaRPr lang="ar-L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44128-63D2-491C-9646-530F3E24E0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02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B34F5D-2818-3FB5-9C84-921E1A1E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820" y="0"/>
            <a:ext cx="9232183" cy="1143200"/>
          </a:xfrm>
        </p:spPr>
        <p:txBody>
          <a:bodyPr/>
          <a:lstStyle/>
          <a:p>
            <a:pPr algn="ctr"/>
            <a:r>
              <a:rPr lang="ar-LB" dirty="0"/>
              <a:t>تعريف الصف المعكوس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884E7E6-DD61-2A68-E6C4-C32CF53AE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6"/>
          <a:stretch/>
        </p:blipFill>
        <p:spPr>
          <a:xfrm>
            <a:off x="2444620" y="998071"/>
            <a:ext cx="7744408" cy="5741103"/>
          </a:xfrm>
        </p:spPr>
      </p:pic>
    </p:spTree>
    <p:extLst>
      <p:ext uri="{BB962C8B-B14F-4D97-AF65-F5344CB8AC3E}">
        <p14:creationId xmlns:p14="http://schemas.microsoft.com/office/powerpoint/2010/main" val="193755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1.4|0.3|0.1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</TotalTime>
  <Words>1897</Words>
  <Application>Microsoft Office PowerPoint</Application>
  <PresentationFormat>Widescreen</PresentationFormat>
  <Paragraphs>309</Paragraphs>
  <Slides>48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Arabic Typesetting</vt:lpstr>
      <vt:lpstr>Arial</vt:lpstr>
      <vt:lpstr>Calibri</vt:lpstr>
      <vt:lpstr>Calibri Light</vt:lpstr>
      <vt:lpstr>Lato</vt:lpstr>
      <vt:lpstr>Raleway</vt:lpstr>
      <vt:lpstr>Wingdings</vt:lpstr>
      <vt:lpstr>Office Theme</vt:lpstr>
      <vt:lpstr>ورشة الصف المعكوس الاثنين 6-11-2023</vt:lpstr>
      <vt:lpstr>PowerPoint Presentation</vt:lpstr>
      <vt:lpstr>PowerPoint Presentation</vt:lpstr>
      <vt:lpstr>تطور الممارسات التدريسية والتعليمية المختلفة</vt:lpstr>
      <vt:lpstr>PowerPoint Presentation</vt:lpstr>
      <vt:lpstr>المشاكل الشائعة في التعليم العالي</vt:lpstr>
      <vt:lpstr>المشاكل الشائعة في التعليم(طالب)</vt:lpstr>
      <vt:lpstr>المشاكل الشائعة في التعليم(معلم)</vt:lpstr>
      <vt:lpstr>تعريف الصف المعكوس</vt:lpstr>
      <vt:lpstr>تعريف الصف المعكوس</vt:lpstr>
      <vt:lpstr>PowerPoint Presentation</vt:lpstr>
      <vt:lpstr>تعريف الصف المعكوس</vt:lpstr>
      <vt:lpstr>تعريف الصف المعكوس</vt:lpstr>
      <vt:lpstr>إيجابيات الفصل المعكوس  (1) </vt:lpstr>
      <vt:lpstr>إيجابيات الفصل المعكوس  (2) </vt:lpstr>
      <vt:lpstr>أركان الصف المعكوس   The Four Pillars (F-L-I-P) </vt:lpstr>
      <vt:lpstr>كيف يتم تطبيق هذه الطريقة؟</vt:lpstr>
      <vt:lpstr>PowerPoint Presentation</vt:lpstr>
      <vt:lpstr>PowerPoint Presentation</vt:lpstr>
      <vt:lpstr>الفصل المعكوس ليس</vt:lpstr>
      <vt:lpstr>الفصل المعكوس ليس</vt:lpstr>
      <vt:lpstr>أنواع الصف المعكوس</vt:lpstr>
      <vt:lpstr>أنواع الصف المعكوس M. Lebrun</vt:lpstr>
      <vt:lpstr>النوع الأول</vt:lpstr>
      <vt:lpstr>النوع الثاني</vt:lpstr>
      <vt:lpstr>النوع الثالث</vt:lpstr>
      <vt:lpstr>كيف تصمم صف معكوس (1) </vt:lpstr>
      <vt:lpstr>كيف تصمم صف معكوس (2) </vt:lpstr>
      <vt:lpstr>ما الذي نحتاجه في الصف المعكوس؟</vt:lpstr>
      <vt:lpstr>لماذا نعتمد هذا النهج ؟ </vt:lpstr>
      <vt:lpstr>الاستراتيجية التدريسية المتبعة في  الصف المعكوس</vt:lpstr>
      <vt:lpstr>الاستراتيجية التدريسية المتبعة في  الصف المعكوس</vt:lpstr>
      <vt:lpstr>الاستراتيجية التدريسية المتبعة في  الصف المعكوس</vt:lpstr>
      <vt:lpstr>عناصر نجاح الصف المعكوس  </vt:lpstr>
      <vt:lpstr>عناصر نجاح الصف المعكوس </vt:lpstr>
      <vt:lpstr>عناصر نجاح الصف المعكوس </vt:lpstr>
      <vt:lpstr>إستراتيجيات نجاح الصف المعكوس </vt:lpstr>
      <vt:lpstr>عناصر نجاح الصف المعكوس </vt:lpstr>
      <vt:lpstr>إستراتيجيات نجاح الصف المعكوس </vt:lpstr>
      <vt:lpstr>إستراتيجيات نجاح الصف المعكوس </vt:lpstr>
      <vt:lpstr>عناصر نجاح الصف المعكوس </vt:lpstr>
      <vt:lpstr>إنشاء مقطع الفيديو الخاص بك</vt:lpstr>
      <vt:lpstr>فيديوهات تحتوي على دروس توضيحية Tutorials</vt:lpstr>
      <vt:lpstr>إرشادات لإنتاج فيديو تربوي</vt:lpstr>
      <vt:lpstr>أنواع الفيديوهات التعليمية</vt:lpstr>
      <vt:lpstr>توصيات عملية</vt:lpstr>
      <vt:lpstr>توصيات عملية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eelaf aied</dc:creator>
  <cp:lastModifiedBy>eelaf aied</cp:lastModifiedBy>
  <cp:revision>8</cp:revision>
  <dcterms:created xsi:type="dcterms:W3CDTF">2022-12-20T20:45:42Z</dcterms:created>
  <dcterms:modified xsi:type="dcterms:W3CDTF">2023-11-06T06:34:06Z</dcterms:modified>
</cp:coreProperties>
</file>