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4" r:id="rId2"/>
    <p:sldId id="833" r:id="rId3"/>
    <p:sldId id="834" r:id="rId4"/>
    <p:sldId id="831" r:id="rId5"/>
    <p:sldId id="835" r:id="rId6"/>
    <p:sldId id="836" r:id="rId7"/>
    <p:sldId id="839" r:id="rId8"/>
    <p:sldId id="840" r:id="rId9"/>
    <p:sldId id="841" r:id="rId10"/>
    <p:sldId id="842" r:id="rId11"/>
    <p:sldId id="2598" r:id="rId12"/>
    <p:sldId id="275" r:id="rId13"/>
    <p:sldId id="295" r:id="rId14"/>
    <p:sldId id="296" r:id="rId15"/>
    <p:sldId id="297" r:id="rId16"/>
    <p:sldId id="298" r:id="rId17"/>
    <p:sldId id="2600" r:id="rId18"/>
    <p:sldId id="871" r:id="rId19"/>
    <p:sldId id="879" r:id="rId20"/>
    <p:sldId id="884" r:id="rId21"/>
    <p:sldId id="873" r:id="rId22"/>
    <p:sldId id="878" r:id="rId23"/>
    <p:sldId id="880" r:id="rId24"/>
    <p:sldId id="872" r:id="rId25"/>
    <p:sldId id="877" r:id="rId26"/>
    <p:sldId id="883" r:id="rId27"/>
    <p:sldId id="874" r:id="rId28"/>
    <p:sldId id="881" r:id="rId29"/>
    <p:sldId id="882" r:id="rId30"/>
    <p:sldId id="875" r:id="rId31"/>
    <p:sldId id="87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4E302B-1E22-403C-B76E-3340D1480BB3}">
          <p14:sldIdLst>
            <p14:sldId id="2584"/>
          </p14:sldIdLst>
        </p14:section>
        <p14:section name="Default Section" id="{10197D9F-602B-4464-998E-B138183FB878}">
          <p14:sldIdLst>
            <p14:sldId id="833"/>
            <p14:sldId id="834"/>
            <p14:sldId id="831"/>
            <p14:sldId id="835"/>
            <p14:sldId id="836"/>
            <p14:sldId id="839"/>
            <p14:sldId id="840"/>
            <p14:sldId id="841"/>
            <p14:sldId id="842"/>
            <p14:sldId id="2598"/>
            <p14:sldId id="275"/>
            <p14:sldId id="295"/>
            <p14:sldId id="296"/>
            <p14:sldId id="297"/>
            <p14:sldId id="298"/>
            <p14:sldId id="2600"/>
            <p14:sldId id="871"/>
            <p14:sldId id="879"/>
            <p14:sldId id="884"/>
            <p14:sldId id="873"/>
            <p14:sldId id="878"/>
            <p14:sldId id="880"/>
            <p14:sldId id="872"/>
            <p14:sldId id="877"/>
            <p14:sldId id="883"/>
            <p14:sldId id="874"/>
            <p14:sldId id="881"/>
            <p14:sldId id="882"/>
            <p14:sldId id="875"/>
            <p14:sldId id="876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5280" autoAdjust="0"/>
  </p:normalViewPr>
  <p:slideViewPr>
    <p:cSldViewPr snapToGrid="0" snapToObjects="1" showGuides="1">
      <p:cViewPr varScale="1">
        <p:scale>
          <a:sx n="84" d="100"/>
          <a:sy n="84" d="100"/>
        </p:scale>
        <p:origin x="96" y="125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9D4A6-246E-426F-B58F-7A78306196BB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AB717B9D-43E8-49FD-86D0-74079435D621}">
      <dgm:prSet phldrT="[Text]"/>
      <dgm:spPr/>
      <dgm:t>
        <a:bodyPr/>
        <a:lstStyle/>
        <a:p>
          <a:pPr rtl="1"/>
          <a:r>
            <a:rPr lang="ar-IQ" dirty="0"/>
            <a:t>أدوات حفظ المحتوى التعليمي</a:t>
          </a:r>
        </a:p>
      </dgm:t>
    </dgm:pt>
    <dgm:pt modelId="{089FBF9D-882E-493F-B339-BB90B09A8D4A}" type="parTrans" cxnId="{997E10F5-75D3-4D16-83AE-AACAE477D9C8}">
      <dgm:prSet/>
      <dgm:spPr/>
      <dgm:t>
        <a:bodyPr/>
        <a:lstStyle/>
        <a:p>
          <a:pPr rtl="1"/>
          <a:endParaRPr lang="ar-IQ"/>
        </a:p>
      </dgm:t>
    </dgm:pt>
    <dgm:pt modelId="{3E9CC2F0-02CB-41F6-B171-037F97444517}" type="sibTrans" cxnId="{997E10F5-75D3-4D16-83AE-AACAE477D9C8}">
      <dgm:prSet/>
      <dgm:spPr/>
      <dgm:t>
        <a:bodyPr/>
        <a:lstStyle/>
        <a:p>
          <a:pPr rtl="1"/>
          <a:endParaRPr lang="ar-IQ"/>
        </a:p>
      </dgm:t>
    </dgm:pt>
    <dgm:pt modelId="{4A0455B5-A824-4197-80F7-3E7B930A084D}">
      <dgm:prSet phldrT="[Text]"/>
      <dgm:spPr/>
      <dgm:t>
        <a:bodyPr/>
        <a:lstStyle/>
        <a:p>
          <a:pPr rtl="1"/>
          <a:r>
            <a:rPr lang="ar-IQ" dirty="0"/>
            <a:t>أدوات انتاج محتوى تعليمي</a:t>
          </a:r>
        </a:p>
      </dgm:t>
    </dgm:pt>
    <dgm:pt modelId="{C98662AA-F15C-489A-8A83-0C23FCBA5391}" type="parTrans" cxnId="{150FEF35-4A88-4BDC-BC6B-B6DA33C543D6}">
      <dgm:prSet/>
      <dgm:spPr/>
      <dgm:t>
        <a:bodyPr/>
        <a:lstStyle/>
        <a:p>
          <a:pPr rtl="1"/>
          <a:endParaRPr lang="ar-IQ"/>
        </a:p>
      </dgm:t>
    </dgm:pt>
    <dgm:pt modelId="{E2F9DD83-BEE1-4CA9-B35E-1891EED1D5F9}" type="sibTrans" cxnId="{150FEF35-4A88-4BDC-BC6B-B6DA33C543D6}">
      <dgm:prSet/>
      <dgm:spPr/>
      <dgm:t>
        <a:bodyPr/>
        <a:lstStyle/>
        <a:p>
          <a:pPr rtl="1"/>
          <a:endParaRPr lang="ar-IQ"/>
        </a:p>
      </dgm:t>
    </dgm:pt>
    <dgm:pt modelId="{7CF246BA-9180-4705-BFB6-20EA142E6E62}">
      <dgm:prSet phldrT="[Text]"/>
      <dgm:spPr/>
      <dgm:t>
        <a:bodyPr/>
        <a:lstStyle/>
        <a:p>
          <a:pPr rtl="1"/>
          <a:r>
            <a:rPr lang="ar-IQ" dirty="0"/>
            <a:t>أدوات تصميم استبيان</a:t>
          </a:r>
        </a:p>
      </dgm:t>
    </dgm:pt>
    <dgm:pt modelId="{A661F8D4-7AB9-4CA2-8D89-F84610E9D8C9}" type="parTrans" cxnId="{075543F2-4641-45FB-A958-B1272B827C88}">
      <dgm:prSet/>
      <dgm:spPr/>
      <dgm:t>
        <a:bodyPr/>
        <a:lstStyle/>
        <a:p>
          <a:pPr rtl="1"/>
          <a:endParaRPr lang="ar-IQ"/>
        </a:p>
      </dgm:t>
    </dgm:pt>
    <dgm:pt modelId="{5D086081-9BD0-41E3-B160-5123C9351944}" type="sibTrans" cxnId="{075543F2-4641-45FB-A958-B1272B827C88}">
      <dgm:prSet/>
      <dgm:spPr/>
      <dgm:t>
        <a:bodyPr/>
        <a:lstStyle/>
        <a:p>
          <a:pPr rtl="1"/>
          <a:endParaRPr lang="ar-IQ"/>
        </a:p>
      </dgm:t>
    </dgm:pt>
    <dgm:pt modelId="{EF64F1BF-AA9F-4A8D-B225-E6F3E0D0AC37}">
      <dgm:prSet phldrT="[Text]"/>
      <dgm:spPr/>
      <dgm:t>
        <a:bodyPr/>
        <a:lstStyle/>
        <a:p>
          <a:pPr rtl="1"/>
          <a:r>
            <a:rPr lang="ar-IQ" dirty="0"/>
            <a:t>أدوات انتاج خرائط ذهنية</a:t>
          </a:r>
        </a:p>
      </dgm:t>
    </dgm:pt>
    <dgm:pt modelId="{8F294381-8781-44F4-8D81-2D5C7B749AB2}" type="parTrans" cxnId="{9B4EC45C-00FE-45BD-821E-A49678205E17}">
      <dgm:prSet/>
      <dgm:spPr/>
      <dgm:t>
        <a:bodyPr/>
        <a:lstStyle/>
        <a:p>
          <a:pPr rtl="1"/>
          <a:endParaRPr lang="ar-IQ"/>
        </a:p>
      </dgm:t>
    </dgm:pt>
    <dgm:pt modelId="{A134763A-B0A8-474D-B5DF-5AC6F0EE1D91}" type="sibTrans" cxnId="{9B4EC45C-00FE-45BD-821E-A49678205E17}">
      <dgm:prSet/>
      <dgm:spPr/>
      <dgm:t>
        <a:bodyPr/>
        <a:lstStyle/>
        <a:p>
          <a:pPr rtl="1"/>
          <a:endParaRPr lang="ar-IQ"/>
        </a:p>
      </dgm:t>
    </dgm:pt>
    <dgm:pt modelId="{250AA4FD-9559-49F4-8BA6-EEACBB17AF4F}">
      <dgm:prSet phldrT="[Text]"/>
      <dgm:spPr/>
      <dgm:t>
        <a:bodyPr/>
        <a:lstStyle/>
        <a:p>
          <a:pPr rtl="1"/>
          <a:r>
            <a:rPr lang="ar-IQ" dirty="0"/>
            <a:t>أدوات التفاعل داخل وخارج الصف</a:t>
          </a:r>
        </a:p>
      </dgm:t>
    </dgm:pt>
    <dgm:pt modelId="{D7FB9C80-655F-4B60-A398-C640575659E0}" type="parTrans" cxnId="{F25FBC92-D274-4E54-A262-94DD5DC157E2}">
      <dgm:prSet/>
      <dgm:spPr/>
      <dgm:t>
        <a:bodyPr/>
        <a:lstStyle/>
        <a:p>
          <a:pPr rtl="1"/>
          <a:endParaRPr lang="ar-IQ"/>
        </a:p>
      </dgm:t>
    </dgm:pt>
    <dgm:pt modelId="{FA298692-0C71-4BF3-81DF-B2E60CEDEF1C}" type="sibTrans" cxnId="{F25FBC92-D274-4E54-A262-94DD5DC157E2}">
      <dgm:prSet/>
      <dgm:spPr/>
      <dgm:t>
        <a:bodyPr/>
        <a:lstStyle/>
        <a:p>
          <a:pPr rtl="1"/>
          <a:endParaRPr lang="ar-IQ"/>
        </a:p>
      </dgm:t>
    </dgm:pt>
    <dgm:pt modelId="{4E2A0790-7456-4A7C-8BE4-955E3FE4881B}">
      <dgm:prSet phldrT="[Text]"/>
      <dgm:spPr/>
      <dgm:t>
        <a:bodyPr/>
        <a:lstStyle/>
        <a:p>
          <a:pPr rtl="1"/>
          <a:r>
            <a:rPr lang="ar-IQ" dirty="0"/>
            <a:t>أدوات الإنتاج الجماعي</a:t>
          </a:r>
        </a:p>
      </dgm:t>
    </dgm:pt>
    <dgm:pt modelId="{698B4208-BD3D-4947-879D-00B92A8AB0CE}" type="parTrans" cxnId="{00279D7C-7DC9-45DB-BBD8-7E6E7E3C6328}">
      <dgm:prSet/>
      <dgm:spPr/>
      <dgm:t>
        <a:bodyPr/>
        <a:lstStyle/>
        <a:p>
          <a:pPr rtl="1"/>
          <a:endParaRPr lang="ar-IQ"/>
        </a:p>
      </dgm:t>
    </dgm:pt>
    <dgm:pt modelId="{677EC304-303E-4D7A-8E59-E6091F3A1609}" type="sibTrans" cxnId="{00279D7C-7DC9-45DB-BBD8-7E6E7E3C6328}">
      <dgm:prSet/>
      <dgm:spPr/>
      <dgm:t>
        <a:bodyPr/>
        <a:lstStyle/>
        <a:p>
          <a:pPr rtl="1"/>
          <a:endParaRPr lang="ar-IQ"/>
        </a:p>
      </dgm:t>
    </dgm:pt>
    <dgm:pt modelId="{D4181970-D6A7-4BBD-AFA8-ACDFA0B4D156}" type="pres">
      <dgm:prSet presAssocID="{9279D4A6-246E-426F-B58F-7A78306196BB}" presName="diagram" presStyleCnt="0">
        <dgm:presLayoutVars>
          <dgm:dir/>
          <dgm:resizeHandles val="exact"/>
        </dgm:presLayoutVars>
      </dgm:prSet>
      <dgm:spPr/>
    </dgm:pt>
    <dgm:pt modelId="{B25D2683-7208-463E-AD1B-637FF46DE3E4}" type="pres">
      <dgm:prSet presAssocID="{AB717B9D-43E8-49FD-86D0-74079435D621}" presName="node" presStyleLbl="node1" presStyleIdx="0" presStyleCnt="6">
        <dgm:presLayoutVars>
          <dgm:bulletEnabled val="1"/>
        </dgm:presLayoutVars>
      </dgm:prSet>
      <dgm:spPr/>
    </dgm:pt>
    <dgm:pt modelId="{BC4AF99E-FD2E-4709-A2E5-99360CD1EBBE}" type="pres">
      <dgm:prSet presAssocID="{3E9CC2F0-02CB-41F6-B171-037F97444517}" presName="sibTrans" presStyleCnt="0"/>
      <dgm:spPr/>
    </dgm:pt>
    <dgm:pt modelId="{A0861496-5A75-4246-A6AC-EFF1825CD9CE}" type="pres">
      <dgm:prSet presAssocID="{4A0455B5-A824-4197-80F7-3E7B930A084D}" presName="node" presStyleLbl="node1" presStyleIdx="1" presStyleCnt="6">
        <dgm:presLayoutVars>
          <dgm:bulletEnabled val="1"/>
        </dgm:presLayoutVars>
      </dgm:prSet>
      <dgm:spPr/>
    </dgm:pt>
    <dgm:pt modelId="{F0DD9C9E-AA83-4FAD-BA49-49759A8CC283}" type="pres">
      <dgm:prSet presAssocID="{E2F9DD83-BEE1-4CA9-B35E-1891EED1D5F9}" presName="sibTrans" presStyleCnt="0"/>
      <dgm:spPr/>
    </dgm:pt>
    <dgm:pt modelId="{7530E2DC-74CB-4F2D-B997-D7DC1725DF2B}" type="pres">
      <dgm:prSet presAssocID="{7CF246BA-9180-4705-BFB6-20EA142E6E62}" presName="node" presStyleLbl="node1" presStyleIdx="2" presStyleCnt="6">
        <dgm:presLayoutVars>
          <dgm:bulletEnabled val="1"/>
        </dgm:presLayoutVars>
      </dgm:prSet>
      <dgm:spPr/>
    </dgm:pt>
    <dgm:pt modelId="{337378C0-715B-4675-9F71-57DC11824C3B}" type="pres">
      <dgm:prSet presAssocID="{5D086081-9BD0-41E3-B160-5123C9351944}" presName="sibTrans" presStyleCnt="0"/>
      <dgm:spPr/>
    </dgm:pt>
    <dgm:pt modelId="{1503ABF1-3F39-450A-B29A-148A716A08D8}" type="pres">
      <dgm:prSet presAssocID="{EF64F1BF-AA9F-4A8D-B225-E6F3E0D0AC37}" presName="node" presStyleLbl="node1" presStyleIdx="3" presStyleCnt="6">
        <dgm:presLayoutVars>
          <dgm:bulletEnabled val="1"/>
        </dgm:presLayoutVars>
      </dgm:prSet>
      <dgm:spPr/>
    </dgm:pt>
    <dgm:pt modelId="{F21138A2-A453-46F2-BC4D-22DB8DF26DC2}" type="pres">
      <dgm:prSet presAssocID="{A134763A-B0A8-474D-B5DF-5AC6F0EE1D91}" presName="sibTrans" presStyleCnt="0"/>
      <dgm:spPr/>
    </dgm:pt>
    <dgm:pt modelId="{A9E9D4A8-DE03-4128-AE7A-23601BC0EF94}" type="pres">
      <dgm:prSet presAssocID="{4E2A0790-7456-4A7C-8BE4-955E3FE4881B}" presName="node" presStyleLbl="node1" presStyleIdx="4" presStyleCnt="6">
        <dgm:presLayoutVars>
          <dgm:bulletEnabled val="1"/>
        </dgm:presLayoutVars>
      </dgm:prSet>
      <dgm:spPr/>
    </dgm:pt>
    <dgm:pt modelId="{A73EB3A7-32C9-4B23-86DA-C53C80BBF79D}" type="pres">
      <dgm:prSet presAssocID="{677EC304-303E-4D7A-8E59-E6091F3A1609}" presName="sibTrans" presStyleCnt="0"/>
      <dgm:spPr/>
    </dgm:pt>
    <dgm:pt modelId="{148E363E-D6D8-4BD4-BBF7-A621A3CA6AF8}" type="pres">
      <dgm:prSet presAssocID="{250AA4FD-9559-49F4-8BA6-EEACBB17AF4F}" presName="node" presStyleLbl="node1" presStyleIdx="5" presStyleCnt="6">
        <dgm:presLayoutVars>
          <dgm:bulletEnabled val="1"/>
        </dgm:presLayoutVars>
      </dgm:prSet>
      <dgm:spPr/>
    </dgm:pt>
  </dgm:ptLst>
  <dgm:cxnLst>
    <dgm:cxn modelId="{E1819102-775D-41C1-9637-4ECFAAA6633C}" type="presOf" srcId="{7CF246BA-9180-4705-BFB6-20EA142E6E62}" destId="{7530E2DC-74CB-4F2D-B997-D7DC1725DF2B}" srcOrd="0" destOrd="0" presId="urn:microsoft.com/office/officeart/2005/8/layout/default"/>
    <dgm:cxn modelId="{C035F627-F582-43A1-A9DF-87E72F4B5520}" type="presOf" srcId="{4E2A0790-7456-4A7C-8BE4-955E3FE4881B}" destId="{A9E9D4A8-DE03-4128-AE7A-23601BC0EF94}" srcOrd="0" destOrd="0" presId="urn:microsoft.com/office/officeart/2005/8/layout/default"/>
    <dgm:cxn modelId="{150FEF35-4A88-4BDC-BC6B-B6DA33C543D6}" srcId="{9279D4A6-246E-426F-B58F-7A78306196BB}" destId="{4A0455B5-A824-4197-80F7-3E7B930A084D}" srcOrd="1" destOrd="0" parTransId="{C98662AA-F15C-489A-8A83-0C23FCBA5391}" sibTransId="{E2F9DD83-BEE1-4CA9-B35E-1891EED1D5F9}"/>
    <dgm:cxn modelId="{9B4EC45C-00FE-45BD-821E-A49678205E17}" srcId="{9279D4A6-246E-426F-B58F-7A78306196BB}" destId="{EF64F1BF-AA9F-4A8D-B225-E6F3E0D0AC37}" srcOrd="3" destOrd="0" parTransId="{8F294381-8781-44F4-8D81-2D5C7B749AB2}" sibTransId="{A134763A-B0A8-474D-B5DF-5AC6F0EE1D91}"/>
    <dgm:cxn modelId="{AC9A1344-8650-4866-BEB1-AF74EB3345C6}" type="presOf" srcId="{EF64F1BF-AA9F-4A8D-B225-E6F3E0D0AC37}" destId="{1503ABF1-3F39-450A-B29A-148A716A08D8}" srcOrd="0" destOrd="0" presId="urn:microsoft.com/office/officeart/2005/8/layout/default"/>
    <dgm:cxn modelId="{00279D7C-7DC9-45DB-BBD8-7E6E7E3C6328}" srcId="{9279D4A6-246E-426F-B58F-7A78306196BB}" destId="{4E2A0790-7456-4A7C-8BE4-955E3FE4881B}" srcOrd="4" destOrd="0" parTransId="{698B4208-BD3D-4947-879D-00B92A8AB0CE}" sibTransId="{677EC304-303E-4D7A-8E59-E6091F3A1609}"/>
    <dgm:cxn modelId="{FEBCAC7F-FFAC-4CE2-99AB-1C1B6C1AF2DD}" type="presOf" srcId="{4A0455B5-A824-4197-80F7-3E7B930A084D}" destId="{A0861496-5A75-4246-A6AC-EFF1825CD9CE}" srcOrd="0" destOrd="0" presId="urn:microsoft.com/office/officeart/2005/8/layout/default"/>
    <dgm:cxn modelId="{07D3F48A-7216-4478-86C5-33548D99CD9A}" type="presOf" srcId="{AB717B9D-43E8-49FD-86D0-74079435D621}" destId="{B25D2683-7208-463E-AD1B-637FF46DE3E4}" srcOrd="0" destOrd="0" presId="urn:microsoft.com/office/officeart/2005/8/layout/default"/>
    <dgm:cxn modelId="{F1659C8D-B3ED-4680-80BA-58C941338397}" type="presOf" srcId="{9279D4A6-246E-426F-B58F-7A78306196BB}" destId="{D4181970-D6A7-4BBD-AFA8-ACDFA0B4D156}" srcOrd="0" destOrd="0" presId="urn:microsoft.com/office/officeart/2005/8/layout/default"/>
    <dgm:cxn modelId="{F25FBC92-D274-4E54-A262-94DD5DC157E2}" srcId="{9279D4A6-246E-426F-B58F-7A78306196BB}" destId="{250AA4FD-9559-49F4-8BA6-EEACBB17AF4F}" srcOrd="5" destOrd="0" parTransId="{D7FB9C80-655F-4B60-A398-C640575659E0}" sibTransId="{FA298692-0C71-4BF3-81DF-B2E60CEDEF1C}"/>
    <dgm:cxn modelId="{C3747AAA-790F-4F5C-AB8F-E89CDA640790}" type="presOf" srcId="{250AA4FD-9559-49F4-8BA6-EEACBB17AF4F}" destId="{148E363E-D6D8-4BD4-BBF7-A621A3CA6AF8}" srcOrd="0" destOrd="0" presId="urn:microsoft.com/office/officeart/2005/8/layout/default"/>
    <dgm:cxn modelId="{075543F2-4641-45FB-A958-B1272B827C88}" srcId="{9279D4A6-246E-426F-B58F-7A78306196BB}" destId="{7CF246BA-9180-4705-BFB6-20EA142E6E62}" srcOrd="2" destOrd="0" parTransId="{A661F8D4-7AB9-4CA2-8D89-F84610E9D8C9}" sibTransId="{5D086081-9BD0-41E3-B160-5123C9351944}"/>
    <dgm:cxn modelId="{997E10F5-75D3-4D16-83AE-AACAE477D9C8}" srcId="{9279D4A6-246E-426F-B58F-7A78306196BB}" destId="{AB717B9D-43E8-49FD-86D0-74079435D621}" srcOrd="0" destOrd="0" parTransId="{089FBF9D-882E-493F-B339-BB90B09A8D4A}" sibTransId="{3E9CC2F0-02CB-41F6-B171-037F97444517}"/>
    <dgm:cxn modelId="{6AD210E5-DE92-4C6F-A003-92A7EDB41A13}" type="presParOf" srcId="{D4181970-D6A7-4BBD-AFA8-ACDFA0B4D156}" destId="{B25D2683-7208-463E-AD1B-637FF46DE3E4}" srcOrd="0" destOrd="0" presId="urn:microsoft.com/office/officeart/2005/8/layout/default"/>
    <dgm:cxn modelId="{7086A2B1-DDFA-4F33-9102-D3440BFFFA15}" type="presParOf" srcId="{D4181970-D6A7-4BBD-AFA8-ACDFA0B4D156}" destId="{BC4AF99E-FD2E-4709-A2E5-99360CD1EBBE}" srcOrd="1" destOrd="0" presId="urn:microsoft.com/office/officeart/2005/8/layout/default"/>
    <dgm:cxn modelId="{3BB4862C-47B6-4C00-81C9-6079DA21E185}" type="presParOf" srcId="{D4181970-D6A7-4BBD-AFA8-ACDFA0B4D156}" destId="{A0861496-5A75-4246-A6AC-EFF1825CD9CE}" srcOrd="2" destOrd="0" presId="urn:microsoft.com/office/officeart/2005/8/layout/default"/>
    <dgm:cxn modelId="{1AEFF2CE-2752-4770-8750-64CF7588787B}" type="presParOf" srcId="{D4181970-D6A7-4BBD-AFA8-ACDFA0B4D156}" destId="{F0DD9C9E-AA83-4FAD-BA49-49759A8CC283}" srcOrd="3" destOrd="0" presId="urn:microsoft.com/office/officeart/2005/8/layout/default"/>
    <dgm:cxn modelId="{DDF3A567-A674-4AD3-A8AF-9BFC322259C4}" type="presParOf" srcId="{D4181970-D6A7-4BBD-AFA8-ACDFA0B4D156}" destId="{7530E2DC-74CB-4F2D-B997-D7DC1725DF2B}" srcOrd="4" destOrd="0" presId="urn:microsoft.com/office/officeart/2005/8/layout/default"/>
    <dgm:cxn modelId="{A347F643-1D46-4A44-B7DC-E5BC3EF43799}" type="presParOf" srcId="{D4181970-D6A7-4BBD-AFA8-ACDFA0B4D156}" destId="{337378C0-715B-4675-9F71-57DC11824C3B}" srcOrd="5" destOrd="0" presId="urn:microsoft.com/office/officeart/2005/8/layout/default"/>
    <dgm:cxn modelId="{E65CE231-C5E9-452F-8901-DE2A1C836084}" type="presParOf" srcId="{D4181970-D6A7-4BBD-AFA8-ACDFA0B4D156}" destId="{1503ABF1-3F39-450A-B29A-148A716A08D8}" srcOrd="6" destOrd="0" presId="urn:microsoft.com/office/officeart/2005/8/layout/default"/>
    <dgm:cxn modelId="{D995F9AC-83EC-48DB-8912-5CC3DD6CD306}" type="presParOf" srcId="{D4181970-D6A7-4BBD-AFA8-ACDFA0B4D156}" destId="{F21138A2-A453-46F2-BC4D-22DB8DF26DC2}" srcOrd="7" destOrd="0" presId="urn:microsoft.com/office/officeart/2005/8/layout/default"/>
    <dgm:cxn modelId="{60AA68D2-058B-4E2F-9345-B54C28C52D79}" type="presParOf" srcId="{D4181970-D6A7-4BBD-AFA8-ACDFA0B4D156}" destId="{A9E9D4A8-DE03-4128-AE7A-23601BC0EF94}" srcOrd="8" destOrd="0" presId="urn:microsoft.com/office/officeart/2005/8/layout/default"/>
    <dgm:cxn modelId="{FD8E5937-183D-41E3-B1DC-81BE99A0119F}" type="presParOf" srcId="{D4181970-D6A7-4BBD-AFA8-ACDFA0B4D156}" destId="{A73EB3A7-32C9-4B23-86DA-C53C80BBF79D}" srcOrd="9" destOrd="0" presId="urn:microsoft.com/office/officeart/2005/8/layout/default"/>
    <dgm:cxn modelId="{5F41C1BE-7032-44ED-A453-D1B811753AB8}" type="presParOf" srcId="{D4181970-D6A7-4BBD-AFA8-ACDFA0B4D156}" destId="{148E363E-D6D8-4BD4-BBF7-A621A3CA6AF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D2683-7208-463E-AD1B-637FF46DE3E4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400" kern="1200" dirty="0"/>
            <a:t>أدوات حفظ المحتوى التعليمي</a:t>
          </a:r>
        </a:p>
      </dsp:txBody>
      <dsp:txXfrm>
        <a:off x="1221978" y="2645"/>
        <a:ext cx="2706687" cy="1624012"/>
      </dsp:txXfrm>
    </dsp:sp>
    <dsp:sp modelId="{A0861496-5A75-4246-A6AC-EFF1825CD9CE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-2520000"/>
                <a:satOff val="13065"/>
                <a:lumOff val="1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20000"/>
                <a:satOff val="13065"/>
                <a:lumOff val="1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20000"/>
                <a:satOff val="13065"/>
                <a:lumOff val="1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400" kern="1200" dirty="0"/>
            <a:t>أدوات انتاج محتوى تعليمي</a:t>
          </a:r>
        </a:p>
      </dsp:txBody>
      <dsp:txXfrm>
        <a:off x="4199334" y="2645"/>
        <a:ext cx="2706687" cy="1624012"/>
      </dsp:txXfrm>
    </dsp:sp>
    <dsp:sp modelId="{7530E2DC-74CB-4F2D-B997-D7DC1725DF2B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-5040000"/>
                <a:satOff val="26130"/>
                <a:lumOff val="2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40000"/>
                <a:satOff val="26130"/>
                <a:lumOff val="2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40000"/>
                <a:satOff val="26130"/>
                <a:lumOff val="2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400" kern="1200" dirty="0"/>
            <a:t>أدوات تصميم استبيان</a:t>
          </a:r>
        </a:p>
      </dsp:txBody>
      <dsp:txXfrm>
        <a:off x="1221978" y="1897327"/>
        <a:ext cx="2706687" cy="1624012"/>
      </dsp:txXfrm>
    </dsp:sp>
    <dsp:sp modelId="{1503ABF1-3F39-450A-B29A-148A716A08D8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-7559999"/>
                <a:satOff val="39195"/>
                <a:lumOff val="394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559999"/>
                <a:satOff val="39195"/>
                <a:lumOff val="394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559999"/>
                <a:satOff val="39195"/>
                <a:lumOff val="394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400" kern="1200" dirty="0"/>
            <a:t>أدوات انتاج خرائط ذهنية</a:t>
          </a:r>
        </a:p>
      </dsp:txBody>
      <dsp:txXfrm>
        <a:off x="4199334" y="1897327"/>
        <a:ext cx="2706687" cy="1624012"/>
      </dsp:txXfrm>
    </dsp:sp>
    <dsp:sp modelId="{A9E9D4A8-DE03-4128-AE7A-23601BC0EF94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-10079999"/>
                <a:satOff val="52260"/>
                <a:lumOff val="52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079999"/>
                <a:satOff val="52260"/>
                <a:lumOff val="52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079999"/>
                <a:satOff val="52260"/>
                <a:lumOff val="52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400" kern="1200" dirty="0"/>
            <a:t>أدوات الإنتاج الجماعي</a:t>
          </a:r>
        </a:p>
      </dsp:txBody>
      <dsp:txXfrm>
        <a:off x="1221978" y="3792008"/>
        <a:ext cx="2706687" cy="1624012"/>
      </dsp:txXfrm>
    </dsp:sp>
    <dsp:sp modelId="{148E363E-D6D8-4BD4-BBF7-A621A3CA6AF8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-12599998"/>
                <a:satOff val="65325"/>
                <a:lumOff val="656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599998"/>
                <a:satOff val="65325"/>
                <a:lumOff val="656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599998"/>
                <a:satOff val="65325"/>
                <a:lumOff val="656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400" kern="1200" dirty="0"/>
            <a:t>أدوات التفاعل داخل وخارج الصف</a:t>
          </a:r>
        </a:p>
      </dsp:txBody>
      <dsp:txXfrm>
        <a:off x="4199334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12/28/2022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12/28/2022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50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1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65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C856210-6CBE-4983-A0A6-8906D4200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0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0BB6-1068-4CFB-A1ED-6CCD2C5ECA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0BB6-1068-4CFB-A1ED-6CCD2C5ECA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90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0BB6-1068-4CFB-A1ED-6CCD2C5ECA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0BB6-1068-4CFB-A1ED-6CCD2C5ECA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0BB6-1068-4CFB-A1ED-6CCD2C5ECA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7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</a:t>
            </a:r>
            <a:r>
              <a:rPr lang="en-US" dirty="0" err="1"/>
              <a:t>summarises</a:t>
            </a:r>
            <a:r>
              <a:rPr lang="en-US" dirty="0"/>
              <a:t> the definitions of the six learning types</a:t>
            </a:r>
            <a:endParaRPr lang="en-US" sz="1200" i="1" dirty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4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79629" y="132591"/>
            <a:ext cx="9404281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6000">
                <a:solidFill>
                  <a:srgbClr val="0A1B7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3716" y="1463040"/>
            <a:ext cx="11261213" cy="5104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r" rtl="1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Wingdings" panose="05000000000000000000" pitchFamily="2" charset="2"/>
              <a:buChar char="q"/>
              <a:defRPr sz="3500">
                <a:solidFill>
                  <a:schemeClr val="tx2">
                    <a:lumMod val="1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FE8E7E-A61B-4CC9-9A5B-B17ED2386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910" y="77356"/>
            <a:ext cx="2032355" cy="11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316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60300" y="3683633"/>
            <a:ext cx="89820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7000">
                <a:solidFill>
                  <a:srgbClr val="2185C5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7917661" y="3377551"/>
            <a:ext cx="962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Google Shape;12;p2"/>
          <p:cNvSpPr/>
          <p:nvPr/>
        </p:nvSpPr>
        <p:spPr>
          <a:xfrm>
            <a:off x="8879815" y="3377551"/>
            <a:ext cx="962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3" name="Google Shape;13;p2"/>
          <p:cNvSpPr/>
          <p:nvPr/>
        </p:nvSpPr>
        <p:spPr>
          <a:xfrm>
            <a:off x="-1" y="3377551"/>
            <a:ext cx="962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" name="Google Shape;14;p2"/>
          <p:cNvSpPr/>
          <p:nvPr/>
        </p:nvSpPr>
        <p:spPr>
          <a:xfrm>
            <a:off x="961900" y="3377551"/>
            <a:ext cx="6955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BF757B-4E8F-447F-9E2A-827DB1F17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051" y="130029"/>
            <a:ext cx="3220163" cy="15778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DDD6F5-2824-444D-95D2-8224CD1895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291" y="104957"/>
            <a:ext cx="1565925" cy="154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F0762-19DB-480B-9BF5-E7646882F3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2370" y="104957"/>
            <a:ext cx="1562700" cy="162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77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50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5000" b="1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71020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337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  <p:sldLayoutId id="2147483757" r:id="rId65"/>
    <p:sldLayoutId id="2147483758" r:id="rId66"/>
    <p:sldLayoutId id="2147483759" r:id="rId67"/>
    <p:sldLayoutId id="2147483760" r:id="rId68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roducts.office.com/" TargetMode="External"/><Relationship Id="rId3" Type="http://schemas.openxmlformats.org/officeDocument/2006/relationships/hyperlink" Target="https://spark.adobe.com/" TargetMode="External"/><Relationship Id="rId7" Type="http://schemas.openxmlformats.org/officeDocument/2006/relationships/hyperlink" Target="https://www.renderforest.com/" TargetMode="External"/><Relationship Id="rId2" Type="http://schemas.openxmlformats.org/officeDocument/2006/relationships/hyperlink" Target="https://www.youtube.com/watch?v=6_C5f4MVkKg" TargetMode="External"/><Relationship Id="rId1" Type="http://schemas.openxmlformats.org/officeDocument/2006/relationships/slideLayout" Target="../slideLayouts/slideLayout65.xml"/><Relationship Id="rId6" Type="http://schemas.openxmlformats.org/officeDocument/2006/relationships/hyperlink" Target="https://screencast-o-matic.com/" TargetMode="External"/><Relationship Id="rId5" Type="http://schemas.openxmlformats.org/officeDocument/2006/relationships/hyperlink" Target="https://sway.office.com/" TargetMode="External"/><Relationship Id="rId10" Type="http://schemas.openxmlformats.org/officeDocument/2006/relationships/hyperlink" Target="https://getpocket.com/" TargetMode="External"/><Relationship Id="rId4" Type="http://schemas.openxmlformats.org/officeDocument/2006/relationships/hyperlink" Target="https://www.haikudeck.com/" TargetMode="External"/><Relationship Id="rId9" Type="http://schemas.openxmlformats.org/officeDocument/2006/relationships/hyperlink" Target="http://www.scoop.it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adlet.com/dashboard" TargetMode="External"/><Relationship Id="rId3" Type="http://schemas.openxmlformats.org/officeDocument/2006/relationships/hyperlink" Target="https://moodlecloud.com/" TargetMode="External"/><Relationship Id="rId7" Type="http://schemas.openxmlformats.org/officeDocument/2006/relationships/hyperlink" Target="https://www.mindmeister.com/" TargetMode="External"/><Relationship Id="rId2" Type="http://schemas.openxmlformats.org/officeDocument/2006/relationships/hyperlink" Target="https://www.mentimeter.com/" TargetMode="External"/><Relationship Id="rId1" Type="http://schemas.openxmlformats.org/officeDocument/2006/relationships/slideLayout" Target="../slideLayouts/slideLayout65.xml"/><Relationship Id="rId6" Type="http://schemas.openxmlformats.org/officeDocument/2006/relationships/hyperlink" Target="http://www.popplet.com/" TargetMode="External"/><Relationship Id="rId5" Type="http://schemas.openxmlformats.org/officeDocument/2006/relationships/hyperlink" Target="http://www.pbworks.com/" TargetMode="External"/><Relationship Id="rId4" Type="http://schemas.openxmlformats.org/officeDocument/2006/relationships/hyperlink" Target="https://new.coursesites.com/index.html" TargetMode="External"/><Relationship Id="rId9" Type="http://schemas.openxmlformats.org/officeDocument/2006/relationships/hyperlink" Target="https://realtimeboard.com/feature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irbit.com/" TargetMode="External"/><Relationship Id="rId13" Type="http://schemas.openxmlformats.org/officeDocument/2006/relationships/hyperlink" Target="https://www.chirbit.com/" TargetMode="External"/><Relationship Id="rId3" Type="http://schemas.openxmlformats.org/officeDocument/2006/relationships/hyperlink" Target="https://www.polleverywhere.com/" TargetMode="External"/><Relationship Id="rId7" Type="http://schemas.openxmlformats.org/officeDocument/2006/relationships/hyperlink" Target="http://www.quizlet.com/" TargetMode="External"/><Relationship Id="rId12" Type="http://schemas.openxmlformats.org/officeDocument/2006/relationships/hyperlink" Target="https://quizlet.com/" TargetMode="External"/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65.xml"/><Relationship Id="rId6" Type="http://schemas.openxmlformats.org/officeDocument/2006/relationships/hyperlink" Target="https://www.mentimeter.com/" TargetMode="External"/><Relationship Id="rId11" Type="http://schemas.openxmlformats.org/officeDocument/2006/relationships/hyperlink" Target="https://www.google.com/forms/about" TargetMode="External"/><Relationship Id="rId5" Type="http://schemas.openxmlformats.org/officeDocument/2006/relationships/hyperlink" Target="https://kahoot.com/" TargetMode="External"/><Relationship Id="rId10" Type="http://schemas.openxmlformats.org/officeDocument/2006/relationships/hyperlink" Target="https://forms.office.com/Pages/DesignPage.aspx" TargetMode="External"/><Relationship Id="rId4" Type="http://schemas.openxmlformats.org/officeDocument/2006/relationships/hyperlink" Target="https://forms.office.com/" TargetMode="External"/><Relationship Id="rId9" Type="http://schemas.openxmlformats.org/officeDocument/2006/relationships/hyperlink" Target="https://www.socrative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eister.com/" TargetMode="External"/><Relationship Id="rId2" Type="http://schemas.openxmlformats.org/officeDocument/2006/relationships/hyperlink" Target="http://www.pbworks.com/" TargetMode="External"/><Relationship Id="rId1" Type="http://schemas.openxmlformats.org/officeDocument/2006/relationships/slideLayout" Target="../slideLayouts/slideLayout65.xml"/><Relationship Id="rId6" Type="http://schemas.openxmlformats.org/officeDocument/2006/relationships/hyperlink" Target="https://realtimeboard.com/features/" TargetMode="External"/><Relationship Id="rId5" Type="http://schemas.openxmlformats.org/officeDocument/2006/relationships/hyperlink" Target="https://padlet.com/" TargetMode="External"/><Relationship Id="rId4" Type="http://schemas.openxmlformats.org/officeDocument/2006/relationships/hyperlink" Target="http://www.popplet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pathbrite.com/educators" TargetMode="External"/><Relationship Id="rId3" Type="http://schemas.openxmlformats.org/officeDocument/2006/relationships/hyperlink" Target="https://www.vyond.com/" TargetMode="External"/><Relationship Id="rId7" Type="http://schemas.openxmlformats.org/officeDocument/2006/relationships/hyperlink" Target="https://mahara.org/" TargetMode="External"/><Relationship Id="rId2" Type="http://schemas.openxmlformats.org/officeDocument/2006/relationships/hyperlink" Target="https://pathbrite.com/educators/" TargetMode="External"/><Relationship Id="rId1" Type="http://schemas.openxmlformats.org/officeDocument/2006/relationships/slideLayout" Target="../slideLayouts/slideLayout65.xml"/><Relationship Id="rId6" Type="http://schemas.openxmlformats.org/officeDocument/2006/relationships/hyperlink" Target="https://medium.com/" TargetMode="External"/><Relationship Id="rId5" Type="http://schemas.openxmlformats.org/officeDocument/2006/relationships/hyperlink" Target="https://wordpress.com/" TargetMode="External"/><Relationship Id="rId4" Type="http://schemas.openxmlformats.org/officeDocument/2006/relationships/hyperlink" Target="https://www.blogger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title="Decorative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ar-IQ" dirty="0"/>
              <a:t>تطبيقات أساسية لتصميم أنشطة وموارد الصف المعكوس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2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64396-4F0C-4971-B9B1-EF72FFC0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أنشطة للقيام بها بشكل غير متزامن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2449E-E3BA-4E2C-86C2-F80CFB68F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/>
              <a:t>دع الطالب يستوعب المحتوى وفقًا لسرعته الخاصة باستخدام المواد التعليمية المناسبة </a:t>
            </a:r>
            <a:br>
              <a:rPr lang="en-US" dirty="0"/>
            </a:br>
            <a:endParaRPr lang="ar-LB" dirty="0"/>
          </a:p>
          <a:p>
            <a:r>
              <a:rPr lang="ar-LB" dirty="0"/>
              <a:t>ارشد الطلاب إلى مقررات تعليمية مفتوحة (</a:t>
            </a:r>
            <a:r>
              <a:rPr lang="en-US" dirty="0"/>
              <a:t>MOOC) </a:t>
            </a:r>
          </a:p>
          <a:p>
            <a:r>
              <a:rPr lang="ar-LB" dirty="0"/>
              <a:t>ضع أنشطة تسمح بتطبيق المفاهيم وأنشطة تحتوي على تمارين (</a:t>
            </a:r>
            <a:r>
              <a:rPr lang="en-US" dirty="0"/>
              <a:t>QCM ، </a:t>
            </a:r>
            <a:r>
              <a:rPr lang="ar-LB" dirty="0"/>
              <a:t>المحاكاة ، إلخ.) </a:t>
            </a:r>
          </a:p>
          <a:p>
            <a:r>
              <a:rPr lang="ar-LB" dirty="0"/>
              <a:t>اطلب من الطلاب إنتاج مواد وسائط متعددة (خريطة ذهنية ، رسم بياني ، فيديو ، إلخ.) </a:t>
            </a:r>
          </a:p>
          <a:p>
            <a:r>
              <a:rPr lang="ar-LB" dirty="0"/>
              <a:t>اقترح مشاريع تعاونية (قائمة مصطلحات، خلاصات) </a:t>
            </a:r>
          </a:p>
          <a:p>
            <a:r>
              <a:rPr lang="ar-LB" dirty="0"/>
              <a:t>اطرح نقاشات في المنتدى </a:t>
            </a:r>
          </a:p>
          <a:p>
            <a:r>
              <a:rPr lang="ar-LB" dirty="0"/>
              <a:t>اطلب من الطلاب القيام بأبحاث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49E19-DEAC-453B-8C95-9A4D47C19B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19C9A8B7-EF87-481A-8CB1-FDCFFE504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425" y="2222041"/>
            <a:ext cx="622936" cy="622938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9D8704A5-030B-4BDE-A1D8-1B85939A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94" y="2195826"/>
            <a:ext cx="653106" cy="653108"/>
          </a:xfrm>
          <a:prstGeom prst="rect">
            <a:avLst/>
          </a:prstGeom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68A12A5F-E719-4B08-8C35-DD2D01E47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898" y="2200777"/>
            <a:ext cx="622936" cy="622936"/>
          </a:xfrm>
          <a:prstGeom prst="rect">
            <a:avLst/>
          </a:prstGeom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73CDB93D-97DD-42F1-B191-8752B4BE6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353" y="2182997"/>
            <a:ext cx="658492" cy="6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F8BF8-5373-48DD-B494-A61A78022575}" type="datetime1">
              <a:rPr lang="en-US" smtClean="0"/>
              <a:pPr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/>
              <a:t>ورشة الفصل المعكوس وأدوات الجيل الثاني للانترنت باستخدام تيمز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380A-B742-4EFC-9925-42B348AF518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70706" y="825918"/>
            <a:ext cx="106505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 rtl="1">
              <a:buFont typeface="+mj-lt"/>
              <a:buAutoNum type="arabicPeriod"/>
            </a:pPr>
            <a:r>
              <a:rPr lang="ar-EG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أدوات حفظ المحتوي التعليمي</a:t>
            </a:r>
            <a:endParaRPr lang="ar-EG" sz="4800" b="1" dirty="0">
              <a:solidFill>
                <a:srgbClr val="C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One drive, 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Outlook, 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Files « Teams », 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36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Google  Drive 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Yahoo Files 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Gmail Tags</a:t>
            </a:r>
            <a:endParaRPr lang="ar-EG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746EB-8F75-8D01-24F7-089C2F8FB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103" y="2793582"/>
            <a:ext cx="704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2"/>
    </mc:Choice>
    <mc:Fallback xmlns="">
      <p:transition spd="slow" advTm="567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F8BF8-5373-48DD-B494-A61A78022575}" type="datetime1">
              <a:rPr lang="en-US" smtClean="0"/>
              <a:pPr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/>
              <a:t>ورشة الفصل المعكوس وأدوات الجيل الثاني للانترنت باستخدام تيمز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380A-B742-4EFC-9925-42B348AF518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70706" y="662967"/>
            <a:ext cx="106505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أدوات انتاج محتوي علمي مرئي</a:t>
            </a:r>
            <a:endParaRPr lang="ar-EG" sz="3600" b="1" dirty="0">
              <a:latin typeface="+mj-lt"/>
              <a:cs typeface="Adobe Arabic" panose="02040503050201020203" pitchFamily="18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Powtoon</a:t>
            </a:r>
            <a:endParaRPr lang="fr-FR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Biteable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Clipchamp</a:t>
            </a:r>
            <a:endParaRPr lang="ar-EG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Power Point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Stream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Nearpod</a:t>
            </a:r>
            <a:endParaRPr lang="fr-FR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Genially</a:t>
            </a:r>
            <a:endParaRPr lang="fr-FR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Sway, 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32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Canva, 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E-maze, 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Visme</a:t>
            </a:r>
            <a:endParaRPr lang="fr-FR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E5E7A-E11D-5F06-C19B-75F5C153A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450" y="2654421"/>
            <a:ext cx="6890293" cy="36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9"/>
    </mc:Choice>
    <mc:Fallback xmlns="">
      <p:transition spd="slow" advTm="50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F8BF8-5373-48DD-B494-A61A78022575}" type="datetime1">
              <a:rPr lang="en-US" smtClean="0"/>
              <a:pPr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/>
              <a:t>ورشة الفصل المعكوس وأدوات الجيل الثاني للانترنت باستخدام تيمز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380A-B742-4EFC-9925-42B348AF518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70706" y="482095"/>
            <a:ext cx="106505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r-FR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  <a:r>
              <a:rPr lang="ar-EG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أدوات تصميم استبيان حول محتوي تعليمي</a:t>
            </a:r>
            <a:endParaRPr lang="fr-FR" sz="48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/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4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Google Form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Microsoft Form 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Polly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Type Form</a:t>
            </a:r>
            <a:endParaRPr lang="fr-FR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D70CD3-6F00-33E2-B586-C15A3D857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941" y="1551558"/>
            <a:ext cx="3401950" cy="45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3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F8BF8-5373-48DD-B494-A61A78022575}" type="datetime1">
              <a:rPr lang="en-US" smtClean="0"/>
              <a:pPr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/>
              <a:t>ورشة الفصل المعكوس وأدوات الجيل الثاني للانترنت باستخدام تيمز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380A-B742-4EFC-9925-42B348AF518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40335" y="772159"/>
            <a:ext cx="106505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r-FR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</a:t>
            </a:r>
            <a:r>
              <a:rPr lang="ar-EG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أدوات إنتاج خرائط ذهنية تفاعلية</a:t>
            </a:r>
            <a:endParaRPr lang="fr-FR" sz="48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tabLst>
                <a:tab pos="5654675" algn="l"/>
              </a:tabLst>
            </a:pPr>
            <a:endParaRPr lang="ar-EG" sz="3600" b="1" dirty="0">
              <a:latin typeface="+mj-lt"/>
              <a:cs typeface="Adobe Arabic" panose="02040503050201020203" pitchFamily="18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Canva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4400" b="1" u="sng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Mindmeister</a:t>
            </a:r>
            <a:endParaRPr lang="en-US" sz="4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44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Mindomo</a:t>
            </a:r>
            <a:endParaRPr lang="fr-FR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096F7D-66D3-7D0B-5C0D-6EDC353A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727" y="1866129"/>
            <a:ext cx="4550546" cy="45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F8BF8-5373-48DD-B494-A61A78022575}" type="datetime1">
              <a:rPr lang="en-US" smtClean="0"/>
              <a:pPr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/>
              <a:t>ورشة الفصل المعكوس وأدوات الجيل الثاني للانترنت باستخدام تيمز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380A-B742-4EFC-9925-42B348AF518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70706" y="648173"/>
            <a:ext cx="106505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</a:t>
            </a:r>
            <a:r>
              <a:rPr lang="ar-EG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أدوات التفاعل داخل وخارج الصف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  <a:p>
            <a:pPr>
              <a:tabLst>
                <a:tab pos="5654675" algn="l"/>
              </a:tabLst>
            </a:pPr>
            <a:endParaRPr lang="ar-EG" sz="3600" b="1" dirty="0">
              <a:latin typeface="+mj-lt"/>
              <a:cs typeface="Adobe Arabic" panose="02040503050201020203" pitchFamily="18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4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Padlet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Kahoot 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White board </a:t>
            </a: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Life meeting/Chanel</a:t>
            </a:r>
            <a:endParaRPr lang="fr-FR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35CA2-EEE0-8932-18F3-367CE139F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152" y="3066577"/>
            <a:ext cx="6286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86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2F8BF8-5373-48DD-B494-A61A78022575}" type="datetime1">
              <a:rPr lang="en-US" smtClean="0"/>
              <a:pPr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/>
              <a:t>ورشة الفصل المعكوس وأدوات الجيل الثاني للانترنت باستخدام تيمز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380A-B742-4EFC-9925-42B348AF518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70706" y="690105"/>
            <a:ext cx="106505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6</a:t>
            </a:r>
            <a:r>
              <a:rPr lang="ar-EG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أدوات </a:t>
            </a:r>
            <a:r>
              <a:rPr lang="ar-EG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الإنتاج الجماعي</a:t>
            </a:r>
            <a:endParaRPr lang="ar-EG" sz="3600" b="1" dirty="0">
              <a:latin typeface="+mj-lt"/>
              <a:cs typeface="Adobe Arabic" panose="02040503050201020203" pitchFamily="18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44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Madmagz</a:t>
            </a:r>
            <a:r>
              <a:rPr lang="fr-FR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endParaRPr lang="ar-EG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SharePoint, </a:t>
            </a:r>
            <a:endParaRPr lang="ar-EG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Notebook</a:t>
            </a:r>
            <a:endParaRPr lang="ar-EG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4400" b="1" u="sng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Padlet</a:t>
            </a:r>
            <a:endParaRPr lang="fr-FR" sz="4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Wingdings" panose="05000000000000000000" pitchFamily="2" charset="2"/>
              <a:buChar char="§"/>
              <a:tabLst>
                <a:tab pos="5654675" algn="l"/>
              </a:tabLst>
            </a:pPr>
            <a:r>
              <a:rPr lang="fr-FR" sz="44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Testeach</a:t>
            </a:r>
            <a:endParaRPr lang="fr-FR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ECEF4-0CBB-6E27-B7CA-F9F479ACC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865" y="2822893"/>
            <a:ext cx="6672248" cy="33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8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784469-A7B5-2FF0-65E0-EA983E50665E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84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3B84-03D0-42B1-80CA-EC788C29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أنواع التعلم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82E27-6CDF-4AC4-9BB4-7E6B608AE6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" sz="1733" b="0" i="0" u="none" strike="noStrike" kern="0" cap="none" spc="0" normalizeH="0" baseline="0" noProof="0" dirty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79E8562-328D-4F50-80A6-1148202CA79D}"/>
              </a:ext>
            </a:extLst>
          </p:cNvPr>
          <p:cNvGraphicFramePr>
            <a:graphicFrameLocks/>
          </p:cNvGraphicFramePr>
          <p:nvPr/>
        </p:nvGraphicFramePr>
        <p:xfrm>
          <a:off x="563715" y="1188529"/>
          <a:ext cx="11048655" cy="4856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1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070">
                  <a:extLst>
                    <a:ext uri="{9D8B030D-6E8A-4147-A177-3AD203B41FA5}">
                      <a16:colId xmlns:a16="http://schemas.microsoft.com/office/drawing/2014/main" val="2927763641"/>
                    </a:ext>
                  </a:extLst>
                </a:gridCol>
              </a:tblGrid>
              <a:tr h="487138">
                <a:tc>
                  <a:txBody>
                    <a:bodyPr/>
                    <a:lstStyle/>
                    <a:p>
                      <a:pPr rtl="0"/>
                      <a:r>
                        <a:rPr lang="en-US" sz="25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Learning through:</a:t>
                      </a:r>
                    </a:p>
                  </a:txBody>
                  <a:tcPr marL="89995" marR="89995" marT="44997" marB="4499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3000" b="1" i="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 </a:t>
                      </a:r>
                      <a:r>
                        <a:rPr lang="ar-EG" sz="3000" b="1" i="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ما </a:t>
                      </a:r>
                      <a:r>
                        <a:rPr lang="ar-SA" sz="3000" b="1" i="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يقوم به </a:t>
                      </a:r>
                      <a:r>
                        <a:rPr lang="ar-SA" sz="3000" b="1" i="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المتعلمين</a:t>
                      </a:r>
                      <a:endParaRPr lang="en-US" sz="3000" b="1" i="0" u="none" strike="noStrike" cap="none" dirty="0"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  <a:sym typeface="Arial"/>
                      </a:endParaRPr>
                    </a:p>
                  </a:txBody>
                  <a:tcPr marL="89995" marR="89995" marT="44997" marB="44997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التعلم من خلال </a:t>
                      </a:r>
                      <a:endParaRPr lang="en-US" sz="3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89995" marR="89995" marT="44997" marB="449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486">
                <a:tc>
                  <a:txBody>
                    <a:bodyPr/>
                    <a:lstStyle/>
                    <a:p>
                      <a:pPr rtl="0"/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abic Typesetting" panose="03020402040406030203" pitchFamily="66" charset="-78"/>
                        </a:rPr>
                        <a:t>Acquisition</a:t>
                      </a:r>
                      <a:r>
                        <a:rPr lang="en-GB" sz="18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</a:t>
                      </a:r>
                      <a:endParaRPr lang="en-US" sz="1800" dirty="0">
                        <a:latin typeface="+mj-lt"/>
                        <a:cs typeface="Arabic Typesetting" panose="03020402040406030203" pitchFamily="66" charset="-78"/>
                      </a:endParaRPr>
                    </a:p>
                  </a:txBody>
                  <a:tcPr marL="89995" marR="89995" marT="44997" marB="44997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LB" sz="2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abic Typesetting" panose="03020402040406030203" pitchFamily="66" charset="-78"/>
                        </a:rPr>
                        <a:t>الاستماع إلى عرض تقديمي أو بودكاست ، والقراءة من الكتب أو مواقع الويب ، ومشاهدة العروض التوضيحية أو مقاطع الفيديو.</a:t>
                      </a:r>
                      <a:endParaRPr lang="en-US" sz="2500" dirty="0">
                        <a:latin typeface="+mj-lt"/>
                        <a:cs typeface="Arabic Typesetting" panose="03020402040406030203" pitchFamily="66" charset="-78"/>
                      </a:endParaRPr>
                    </a:p>
                  </a:txBody>
                  <a:tcPr marL="89995" marR="89995" marT="44997" marB="44997"/>
                </a:tc>
                <a:tc>
                  <a:txBody>
                    <a:bodyPr/>
                    <a:lstStyle/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500" b="1" dirty="0">
                          <a:latin typeface="+mj-lt"/>
                          <a:cs typeface="Arabic Typesetting" panose="03020402040406030203" pitchFamily="66" charset="-78"/>
                        </a:rPr>
                        <a:t>الاكتساب</a:t>
                      </a:r>
                      <a:endParaRPr lang="en-US" sz="2500" b="1" dirty="0">
                        <a:latin typeface="+mj-lt"/>
                        <a:cs typeface="Arabic Typesetting" panose="03020402040406030203" pitchFamily="66" charset="-78"/>
                      </a:endParaRPr>
                    </a:p>
                  </a:txBody>
                  <a:tcPr marL="89995" marR="89995" marT="44997" marB="449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176">
                <a:tc>
                  <a:txBody>
                    <a:bodyPr/>
                    <a:lstStyle/>
                    <a:p>
                      <a:pPr rtl="0"/>
                      <a:r>
                        <a:rPr lang="en-US" sz="1800" b="1" i="1" dirty="0">
                          <a:latin typeface="+mj-lt"/>
                          <a:cs typeface="Arabic Typesetting" panose="03020402040406030203" pitchFamily="66" charset="-78"/>
                        </a:rPr>
                        <a:t>Discussion</a:t>
                      </a:r>
                    </a:p>
                  </a:txBody>
                  <a:tcPr marL="89995" marR="89995" marT="44997" marB="44997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LB" sz="25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التعبير عن الأفكار والأسئلة والتحدي والرد على الأفكار والأسئلة من المعلم أو من الطلاب الآخرين</a:t>
                      </a:r>
                      <a:endParaRPr lang="en-US" sz="25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abic Typesetting" panose="03020402040406030203" pitchFamily="66" charset="-78"/>
                        <a:sym typeface="Arial"/>
                      </a:endParaRPr>
                    </a:p>
                  </a:txBody>
                  <a:tcPr marL="89995" marR="89995" marT="44997" marB="44997"/>
                </a:tc>
                <a:tc>
                  <a:txBody>
                    <a:bodyPr/>
                    <a:lstStyle/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500" b="1" dirty="0">
                          <a:latin typeface="+mj-lt"/>
                          <a:cs typeface="Arabic Typesetting" panose="03020402040406030203" pitchFamily="66" charset="-78"/>
                        </a:rPr>
                        <a:t>المناقشة</a:t>
                      </a:r>
                      <a:endParaRPr lang="en-US" sz="2500" b="1" dirty="0">
                        <a:latin typeface="+mj-lt"/>
                        <a:cs typeface="Arabic Typesetting" panose="03020402040406030203" pitchFamily="66" charset="-78"/>
                      </a:endParaRPr>
                    </a:p>
                  </a:txBody>
                  <a:tcPr marL="89995" marR="89995" marT="44997" marB="449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486">
                <a:tc>
                  <a:txBody>
                    <a:bodyPr/>
                    <a:lstStyle/>
                    <a:p>
                      <a:pPr rtl="0"/>
                      <a:r>
                        <a:rPr lang="en-US" sz="1800" b="1" i="1" dirty="0">
                          <a:latin typeface="+mj-lt"/>
                          <a:cs typeface="Arabic Typesetting" panose="03020402040406030203" pitchFamily="66" charset="-78"/>
                        </a:rPr>
                        <a:t>Investigation</a:t>
                      </a:r>
                    </a:p>
                  </a:txBody>
                  <a:tcPr marL="89995" marR="89995" marT="44997" marB="44997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LB" sz="25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استكشاف ومقارنة ونقد المعلومات والوثائق والموارد التي تعكس المفاهيم والأفكار التي يتم تدريسها</a:t>
                      </a:r>
                      <a:endParaRPr lang="en-US" sz="25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abic Typesetting" panose="03020402040406030203" pitchFamily="66" charset="-78"/>
                        <a:sym typeface="Arial"/>
                      </a:endParaRPr>
                    </a:p>
                  </a:txBody>
                  <a:tcPr marL="89995" marR="89995" marT="44997" marB="44997"/>
                </a:tc>
                <a:tc>
                  <a:txBody>
                    <a:bodyPr/>
                    <a:lstStyle/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500" b="1" dirty="0">
                          <a:latin typeface="+mj-lt"/>
                          <a:cs typeface="Arabic Typesetting" panose="03020402040406030203" pitchFamily="66" charset="-78"/>
                        </a:rPr>
                        <a:t>الاستقصاء</a:t>
                      </a:r>
                      <a:endParaRPr lang="en-US" sz="2500" b="1" dirty="0">
                        <a:latin typeface="+mj-lt"/>
                        <a:cs typeface="Arabic Typesetting" panose="03020402040406030203" pitchFamily="66" charset="-78"/>
                      </a:endParaRPr>
                    </a:p>
                  </a:txBody>
                  <a:tcPr marL="89995" marR="89995" marT="44997" marB="449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486">
                <a:tc>
                  <a:txBody>
                    <a:bodyPr/>
                    <a:lstStyle/>
                    <a:p>
                      <a:pPr rtl="0"/>
                      <a:r>
                        <a:rPr lang="en-US" sz="1800" b="1" i="1" dirty="0">
                          <a:latin typeface="+mj-lt"/>
                          <a:cs typeface="Arabic Typesetting" panose="03020402040406030203" pitchFamily="66" charset="-78"/>
                        </a:rPr>
                        <a:t>Practice</a:t>
                      </a:r>
                    </a:p>
                  </a:txBody>
                  <a:tcPr marL="89995" marR="89995" marT="44997" marB="44997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LB" sz="25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تكييف أفعالهم مع هدف المهمة ، واستخدام التغذية الراجعة لتحسين الإجراء التالي لتحقيق الهدف</a:t>
                      </a:r>
                      <a:endParaRPr lang="en-US" sz="25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abic Typesetting" panose="03020402040406030203" pitchFamily="66" charset="-78"/>
                        <a:sym typeface="Arial"/>
                      </a:endParaRPr>
                    </a:p>
                  </a:txBody>
                  <a:tcPr marL="89995" marR="89995" marT="44997" marB="44997"/>
                </a:tc>
                <a:tc>
                  <a:txBody>
                    <a:bodyPr/>
                    <a:lstStyle/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EG" sz="2500" b="1" dirty="0">
                          <a:latin typeface="+mj-lt"/>
                          <a:cs typeface="Arabic Typesetting" panose="03020402040406030203" pitchFamily="66" charset="-78"/>
                        </a:rPr>
                        <a:t>التدريب</a:t>
                      </a:r>
                      <a:endParaRPr lang="en-US" sz="2500" b="1" dirty="0">
                        <a:latin typeface="+mj-lt"/>
                        <a:cs typeface="Arabic Typesetting" panose="03020402040406030203" pitchFamily="66" charset="-78"/>
                      </a:endParaRPr>
                    </a:p>
                  </a:txBody>
                  <a:tcPr marL="89995" marR="89995" marT="44997" marB="449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628">
                <a:tc>
                  <a:txBody>
                    <a:bodyPr/>
                    <a:lstStyle/>
                    <a:p>
                      <a:pPr rtl="0"/>
                      <a:r>
                        <a:rPr lang="en-US" sz="1800" b="1" i="1" dirty="0">
                          <a:latin typeface="+mj-lt"/>
                          <a:cs typeface="Arabic Typesetting" panose="03020402040406030203" pitchFamily="66" charset="-78"/>
                        </a:rPr>
                        <a:t>Collaboration</a:t>
                      </a:r>
                    </a:p>
                  </a:txBody>
                  <a:tcPr marL="89995" marR="89995" marT="44997" marB="44997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LB" sz="25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استخدام المناقشة والممارسة والإنتاج لإنشاء مخرجات مشتركة تستخدم معرفتهم واستفساراتهم</a:t>
                      </a:r>
                      <a:endParaRPr lang="en-US" sz="25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abic Typesetting" panose="03020402040406030203" pitchFamily="66" charset="-78"/>
                        <a:sym typeface="Arial"/>
                      </a:endParaRPr>
                    </a:p>
                  </a:txBody>
                  <a:tcPr marL="89995" marR="89995" marT="44997" marB="44997"/>
                </a:tc>
                <a:tc>
                  <a:txBody>
                    <a:bodyPr/>
                    <a:lstStyle/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500" b="1" dirty="0">
                          <a:latin typeface="+mj-lt"/>
                          <a:cs typeface="Arabic Typesetting" panose="03020402040406030203" pitchFamily="66" charset="-78"/>
                        </a:rPr>
                        <a:t>التعاون</a:t>
                      </a:r>
                      <a:endParaRPr lang="en-US" sz="2500" b="1" dirty="0">
                        <a:latin typeface="+mj-lt"/>
                        <a:cs typeface="Arabic Typesetting" panose="03020402040406030203" pitchFamily="66" charset="-78"/>
                      </a:endParaRPr>
                    </a:p>
                  </a:txBody>
                  <a:tcPr marL="89995" marR="89995" marT="44997" marB="449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823">
                <a:tc>
                  <a:txBody>
                    <a:bodyPr/>
                    <a:lstStyle/>
                    <a:p>
                      <a:pPr rtl="0"/>
                      <a:r>
                        <a:rPr lang="en-US" sz="1800" b="1" i="1" dirty="0">
                          <a:latin typeface="+mj-lt"/>
                          <a:cs typeface="Arabic Typesetting" panose="03020402040406030203" pitchFamily="66" charset="-78"/>
                        </a:rPr>
                        <a:t>Production</a:t>
                      </a:r>
                    </a:p>
                  </a:txBody>
                  <a:tcPr marL="89995" marR="89995" marT="44997" marB="44997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LB" sz="25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التعبير عما تعلموه على أنه فهمهم المفاهيمي الحالي وكيف استخدموه في الممارسة</a:t>
                      </a:r>
                      <a:endParaRPr lang="en-US" sz="25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abic Typesetting" panose="03020402040406030203" pitchFamily="66" charset="-78"/>
                        <a:sym typeface="Arial"/>
                      </a:endParaRPr>
                    </a:p>
                  </a:txBody>
                  <a:tcPr marL="89995" marR="89995" marT="44997" marB="44997"/>
                </a:tc>
                <a:tc>
                  <a:txBody>
                    <a:bodyPr/>
                    <a:lstStyle/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500" b="1" dirty="0">
                          <a:latin typeface="+mj-lt"/>
                          <a:cs typeface="Arabic Typesetting" panose="03020402040406030203" pitchFamily="66" charset="-78"/>
                        </a:rPr>
                        <a:t>الإنتاج</a:t>
                      </a:r>
                      <a:endParaRPr lang="en-US" sz="2500" b="1" dirty="0">
                        <a:latin typeface="+mj-lt"/>
                        <a:cs typeface="Arabic Typesetting" panose="03020402040406030203" pitchFamily="66" charset="-78"/>
                      </a:endParaRPr>
                    </a:p>
                  </a:txBody>
                  <a:tcPr marL="89995" marR="89995" marT="44997" marB="449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122">
            <a:extLst>
              <a:ext uri="{FF2B5EF4-FFF2-40B4-BE49-F238E27FC236}">
                <a16:creationId xmlns:a16="http://schemas.microsoft.com/office/drawing/2014/main" id="{7B3F263E-1E1A-440D-9C86-FEAD9B6077A6}"/>
              </a:ext>
            </a:extLst>
          </p:cNvPr>
          <p:cNvSpPr txBox="1"/>
          <p:nvPr/>
        </p:nvSpPr>
        <p:spPr>
          <a:xfrm>
            <a:off x="563715" y="6068959"/>
            <a:ext cx="11048655" cy="623248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marL="0" marR="0" lvl="0" indent="0" algn="just" defTabSz="342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  <a:sym typeface="Arial"/>
              </a:rPr>
              <a:t>Ideally, the teacher designs learning sessions that encourage all these types of learning in the Conversational Framework (</a:t>
            </a:r>
            <a:r>
              <a:rPr kumimoji="0" lang="en-US" b="0" i="1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  <a:sym typeface="Arial"/>
              </a:rPr>
              <a:t>Laurillard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  <a:sym typeface="Arial"/>
              </a:rPr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7698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95F6-EC24-440E-B3AE-08006F7F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الإكتساب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A6CE7-6930-4F27-B65A-51A7379CA5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9E1A13-9FB0-4005-B6A7-22D105CDE75E}"/>
              </a:ext>
            </a:extLst>
          </p:cNvPr>
          <p:cNvGraphicFramePr>
            <a:graphicFrameLocks noGrp="1"/>
          </p:cNvGraphicFramePr>
          <p:nvPr/>
        </p:nvGraphicFramePr>
        <p:xfrm>
          <a:off x="1574276" y="1762743"/>
          <a:ext cx="10058400" cy="4724755"/>
        </p:xfrm>
        <a:graphic>
          <a:graphicData uri="http://schemas.openxmlformats.org/drawingml/2006/table">
            <a:tbl>
              <a:tblPr rtl="1" firstRow="1" firstCol="1" bandRow="1"/>
              <a:tblGrid>
                <a:gridCol w="10058400">
                  <a:extLst>
                    <a:ext uri="{9D8B030D-6E8A-4147-A177-3AD203B41FA5}">
                      <a16:colId xmlns:a16="http://schemas.microsoft.com/office/drawing/2014/main" val="281224428"/>
                    </a:ext>
                  </a:extLst>
                </a:gridCol>
              </a:tblGrid>
              <a:tr h="4724755">
                <a:tc>
                  <a:txBody>
                    <a:bodyPr/>
                    <a:lstStyle/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قراءات </a:t>
                      </a:r>
                      <a:r>
                        <a:rPr lang="ar-SA" sz="2800" b="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إرشادية (موارد المكتبة)</a:t>
                      </a:r>
                      <a:endParaRPr lang="en-LB" sz="2800" b="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موارد الموارد التعليمية المفتوحة 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 err="1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البودكاست</a:t>
                      </a: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(الوسائط- إذا قام الطلاب بذلك )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ندوات عبر الإنترنت (فصل افتراضي) 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منتدى الأسئلة والأجوبة (المنتدى ، حيث يجيب المعلمون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أسئلة الطلاب</a:t>
                      </a:r>
                      <a:r>
                        <a:rPr lang="en-LB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 V</a:t>
                      </a: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محاضرات الفيديو (البث الشبكي)،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مقاطع فيديو</a:t>
                      </a:r>
                      <a:r>
                        <a:rPr lang="en-LB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YouTube (</a:t>
                      </a: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الملاحظات الميدانية / المعملية (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media</a:t>
                      </a: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/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blog</a:t>
                      </a: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/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 wiki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en-LB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MCQs - </a:t>
                      </a: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تكويني مع ردود فعل تلقائية  </a:t>
                      </a:r>
                      <a:r>
                        <a:rPr lang="en-LB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.</a:t>
                      </a: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المحافظ (</a:t>
                      </a:r>
                      <a:r>
                        <a:rPr lang="en-LB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MyPortfolio)  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8649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86740D-CE52-CFB8-376A-903DE7973CA5}"/>
              </a:ext>
            </a:extLst>
          </p:cNvPr>
          <p:cNvSpPr txBox="1"/>
          <p:nvPr/>
        </p:nvSpPr>
        <p:spPr>
          <a:xfrm>
            <a:off x="1047565" y="1294416"/>
            <a:ext cx="10508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LB" sz="2800" b="1" kern="1200" dirty="0">
                <a:solidFill>
                  <a:schemeClr val="dk1"/>
                </a:solidFill>
                <a:effectLst/>
                <a:latin typeface="+mj-lt"/>
                <a:ea typeface="+mn-ea"/>
                <a:cs typeface="Arabic Typesetting" panose="03020402040406030203" pitchFamily="66" charset="-78"/>
              </a:rPr>
              <a:t>الاستماع إلى عرض تقديمي أو </a:t>
            </a:r>
            <a:r>
              <a:rPr lang="ar-LB" sz="2800" b="1" kern="1200" dirty="0" err="1">
                <a:solidFill>
                  <a:schemeClr val="dk1"/>
                </a:solidFill>
                <a:effectLst/>
                <a:latin typeface="+mj-lt"/>
                <a:ea typeface="+mn-ea"/>
                <a:cs typeface="Arabic Typesetting" panose="03020402040406030203" pitchFamily="66" charset="-78"/>
              </a:rPr>
              <a:t>بودكاست</a:t>
            </a:r>
            <a:r>
              <a:rPr lang="ar-LB" sz="2800" b="1" kern="1200" dirty="0">
                <a:solidFill>
                  <a:schemeClr val="dk1"/>
                </a:solidFill>
                <a:effectLst/>
                <a:latin typeface="+mj-lt"/>
                <a:ea typeface="+mn-ea"/>
                <a:cs typeface="Arabic Typesetting" panose="03020402040406030203" pitchFamily="66" charset="-78"/>
              </a:rPr>
              <a:t> ، والقراءة من الكتب أو مواقع الويب ، ومشاهدة العروض التوضيحية أو مقاطع الفيديو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329938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2">
            <a:extLst>
              <a:ext uri="{FF2B5EF4-FFF2-40B4-BE49-F238E27FC236}">
                <a16:creationId xmlns:a16="http://schemas.microsoft.com/office/drawing/2014/main" id="{2CF0ECC4-CE93-4801-B136-A0EB014B108C}"/>
              </a:ext>
            </a:extLst>
          </p:cNvPr>
          <p:cNvSpPr txBox="1">
            <a:spLocks/>
          </p:cNvSpPr>
          <p:nvPr/>
        </p:nvSpPr>
        <p:spPr>
          <a:xfrm>
            <a:off x="1041153" y="1952183"/>
            <a:ext cx="8648429" cy="125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rgbClr val="2185C5"/>
                </a:solidFill>
                <a:latin typeface="Lato" panose="020B0604020202020204" charset="0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5867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rtl="1"/>
            <a:r>
              <a:rPr lang="ar-SA" sz="8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الموارد للصف المعكوس</a:t>
            </a:r>
            <a:endParaRPr lang="fr-FR" sz="8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223112-4F83-4EE3-910F-25EF956F4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368" y="3446586"/>
            <a:ext cx="8982000" cy="832096"/>
          </a:xfrm>
        </p:spPr>
        <p:txBody>
          <a:bodyPr/>
          <a:lstStyle/>
          <a:p>
            <a:pPr algn="ctr"/>
            <a:r>
              <a:rPr lang="en-US" sz="4800" b="1" kern="1200" dirty="0"/>
              <a:t> </a:t>
            </a:r>
            <a:r>
              <a:rPr lang="ar-EG" sz="4800" b="1" kern="1200" dirty="0"/>
              <a:t>ورشة عمل </a:t>
            </a:r>
            <a:r>
              <a:rPr lang="en-US" sz="4800" b="1" kern="1200" dirty="0"/>
              <a:t>"</a:t>
            </a:r>
            <a:r>
              <a:rPr lang="ar-EG" sz="4800" b="1" kern="1200" dirty="0"/>
              <a:t>الصف المعكوس</a:t>
            </a:r>
            <a:r>
              <a:rPr lang="en-US" sz="4800" b="1" kern="1200" dirty="0"/>
              <a:t>"</a:t>
            </a:r>
            <a:endParaRPr lang="fr-FR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BB5BE-5655-51CA-1BD4-F7D30B124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340" y="213531"/>
            <a:ext cx="1998046" cy="1363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1E45B-4801-EC95-AF95-7BC037BF1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341" y="191066"/>
            <a:ext cx="1363999" cy="1363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EE9A1-F9B3-3D0E-0D8E-83FCD74F9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1066"/>
            <a:ext cx="1386464" cy="13864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95F6-EC24-440E-B3AE-08006F7F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الإكتساب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A6CE7-6930-4F27-B65A-51A7379CA5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570BC8-9265-44CF-B5DC-97D91097B6B0}"/>
              </a:ext>
            </a:extLst>
          </p:cNvPr>
          <p:cNvGraphicFramePr>
            <a:graphicFrameLocks noGrp="1"/>
          </p:cNvGraphicFramePr>
          <p:nvPr/>
        </p:nvGraphicFramePr>
        <p:xfrm>
          <a:off x="849346" y="1143201"/>
          <a:ext cx="10091028" cy="4597724"/>
        </p:xfrm>
        <a:graphic>
          <a:graphicData uri="http://schemas.openxmlformats.org/drawingml/2006/table">
            <a:tbl>
              <a:tblPr rtl="1" firstRow="1" firstCol="1" bandRow="1"/>
              <a:tblGrid>
                <a:gridCol w="10091028">
                  <a:extLst>
                    <a:ext uri="{9D8B030D-6E8A-4147-A177-3AD203B41FA5}">
                      <a16:colId xmlns:a16="http://schemas.microsoft.com/office/drawing/2014/main" val="1207415794"/>
                    </a:ext>
                  </a:extLst>
                </a:gridCol>
              </a:tblGrid>
              <a:tr h="45977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r" rtl="1"/>
                      <a:r>
                        <a:rPr lang="ar-SA" sz="3000" b="1" dirty="0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الأدوات لأنشطة </a:t>
                      </a:r>
                      <a:r>
                        <a:rPr lang="ar-SA" sz="3000" b="1" dirty="0" err="1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الإكتساب</a:t>
                      </a:r>
                      <a:endParaRPr lang="en-LB" sz="3000" b="1" dirty="0">
                        <a:solidFill>
                          <a:srgbClr val="C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342900" lvl="0" indent="-342900" algn="l" rtl="0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1500" u="sng" dirty="0">
                          <a:effectLst/>
                          <a:latin typeface="+mj-lt"/>
                          <a:hlinkClick r:id="rId2"/>
                        </a:rPr>
                        <a:t>Videoscribe</a:t>
                      </a:r>
                      <a:endParaRPr lang="en-LB" sz="15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1500" u="sng" dirty="0">
                          <a:effectLst/>
                          <a:latin typeface="+mj-lt"/>
                          <a:hlinkClick r:id="rId3"/>
                        </a:rPr>
                        <a:t>Adobe Spark 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Post/Video/Page (graphics, video, webpage)</a:t>
                      </a:r>
                      <a:endParaRPr lang="en-LB" sz="15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1500" u="sng" dirty="0">
                          <a:effectLst/>
                          <a:latin typeface="+mj-lt"/>
                          <a:hlinkClick r:id="rId4"/>
                        </a:rPr>
                        <a:t>HaikuDeck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 (slides)</a:t>
                      </a:r>
                      <a:endParaRPr lang="en-LB" sz="15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Office 365 </a:t>
                      </a:r>
                      <a:r>
                        <a:rPr lang="en-US" sz="1500" dirty="0" err="1">
                          <a:effectLst/>
                          <a:latin typeface="+mj-lt"/>
                        </a:rPr>
                        <a:t>Powerpoint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 Design Ideas</a:t>
                      </a:r>
                      <a:endParaRPr lang="en-LB" sz="15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1500" u="sng" dirty="0">
                          <a:effectLst/>
                          <a:latin typeface="+mj-lt"/>
                          <a:hlinkClick r:id="rId5"/>
                        </a:rPr>
                        <a:t>Microsoft Sway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 (interactive web pages)</a:t>
                      </a:r>
                      <a:endParaRPr lang="en-LB" sz="15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GB" sz="1500" dirty="0" err="1">
                          <a:effectLst/>
                          <a:latin typeface="+mj-lt"/>
                        </a:rPr>
                        <a:t>Screencastomatic</a:t>
                      </a:r>
                      <a:r>
                        <a:rPr lang="en-GB" sz="15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500" u="sng" dirty="0">
                          <a:effectLst/>
                          <a:latin typeface="+mj-lt"/>
                          <a:hlinkClick r:id="rId6"/>
                        </a:rPr>
                        <a:t>https://screencast-o-matic.com</a:t>
                      </a:r>
                      <a:r>
                        <a:rPr lang="en-GB" sz="1500" dirty="0">
                          <a:effectLst/>
                          <a:latin typeface="+mj-lt"/>
                        </a:rPr>
                        <a:t> (screen casting)</a:t>
                      </a:r>
                      <a:endParaRPr lang="en-LB" sz="15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GB" sz="1500" dirty="0">
                          <a:effectLst/>
                          <a:latin typeface="+mj-lt"/>
                        </a:rPr>
                        <a:t>Render Forest </a:t>
                      </a:r>
                      <a:r>
                        <a:rPr lang="en-GB" sz="1500" u="sng" dirty="0">
                          <a:effectLst/>
                          <a:latin typeface="+mj-lt"/>
                          <a:hlinkClick r:id="rId7"/>
                        </a:rPr>
                        <a:t>https://www.renderforest.com</a:t>
                      </a:r>
                      <a:r>
                        <a:rPr lang="en-GB" sz="1500" dirty="0">
                          <a:effectLst/>
                          <a:latin typeface="+mj-lt"/>
                        </a:rPr>
                        <a:t> (video and animation)</a:t>
                      </a:r>
                      <a:endParaRPr lang="en-LB" sz="15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GB" sz="1500" dirty="0">
                          <a:effectLst/>
                          <a:latin typeface="+mj-lt"/>
                        </a:rPr>
                        <a:t>Adobe Spark tools </a:t>
                      </a:r>
                      <a:r>
                        <a:rPr lang="en-GB" sz="1500" u="sng" dirty="0">
                          <a:effectLst/>
                          <a:latin typeface="+mj-lt"/>
                          <a:hlinkClick r:id="rId3"/>
                        </a:rPr>
                        <a:t>https://spark.adobe.com</a:t>
                      </a:r>
                      <a:r>
                        <a:rPr lang="en-GB" sz="1500" dirty="0">
                          <a:effectLst/>
                          <a:latin typeface="+mj-lt"/>
                        </a:rPr>
                        <a:t> (very easy video, graphics, webpages)</a:t>
                      </a:r>
                      <a:endParaRPr lang="en-LB" sz="15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GB" sz="1500" dirty="0">
                          <a:effectLst/>
                          <a:latin typeface="+mj-lt"/>
                        </a:rPr>
                        <a:t>Haiku Deck </a:t>
                      </a:r>
                      <a:r>
                        <a:rPr lang="en-GB" sz="1500" u="sng" dirty="0">
                          <a:effectLst/>
                          <a:latin typeface="+mj-lt"/>
                          <a:hlinkClick r:id="rId4"/>
                        </a:rPr>
                        <a:t>https://www.haikudeck.com</a:t>
                      </a:r>
                      <a:r>
                        <a:rPr lang="en-GB" sz="1500" dirty="0">
                          <a:effectLst/>
                          <a:latin typeface="+mj-lt"/>
                        </a:rPr>
                        <a:t> (design slides and find image)</a:t>
                      </a:r>
                      <a:endParaRPr lang="en-LB" sz="15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GB" sz="1500" dirty="0">
                          <a:effectLst/>
                          <a:latin typeface="+mj-lt"/>
                        </a:rPr>
                        <a:t>Office 365 </a:t>
                      </a:r>
                      <a:r>
                        <a:rPr lang="en-GB" sz="1500" dirty="0" err="1">
                          <a:effectLst/>
                          <a:latin typeface="+mj-lt"/>
                        </a:rPr>
                        <a:t>Powerpoint</a:t>
                      </a:r>
                      <a:r>
                        <a:rPr lang="en-GB" sz="15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500" u="sng" dirty="0">
                          <a:effectLst/>
                          <a:latin typeface="+mj-lt"/>
                          <a:hlinkClick r:id="rId8"/>
                        </a:rPr>
                        <a:t>https://products.office.com</a:t>
                      </a:r>
                      <a:r>
                        <a:rPr lang="en-GB" sz="1500" dirty="0">
                          <a:effectLst/>
                          <a:latin typeface="+mj-lt"/>
                        </a:rPr>
                        <a:t> (design ideas tab in </a:t>
                      </a:r>
                      <a:r>
                        <a:rPr lang="en-GB" sz="1500" dirty="0" err="1">
                          <a:effectLst/>
                          <a:latin typeface="+mj-lt"/>
                        </a:rPr>
                        <a:t>Powerpoint</a:t>
                      </a:r>
                      <a:r>
                        <a:rPr lang="en-GB" sz="1500" dirty="0">
                          <a:effectLst/>
                          <a:latin typeface="+mj-lt"/>
                        </a:rPr>
                        <a:t>)</a:t>
                      </a:r>
                      <a:endParaRPr lang="en-LB" sz="15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GB" sz="1500" dirty="0">
                          <a:effectLst/>
                          <a:latin typeface="+mj-lt"/>
                        </a:rPr>
                        <a:t>Microsoft Sway </a:t>
                      </a:r>
                      <a:r>
                        <a:rPr lang="en-GB" sz="1500" u="sng" dirty="0">
                          <a:effectLst/>
                          <a:latin typeface="+mj-lt"/>
                          <a:hlinkClick r:id="rId5"/>
                        </a:rPr>
                        <a:t>https://sway.office.com</a:t>
                      </a:r>
                      <a:r>
                        <a:rPr lang="en-GB" sz="1500" dirty="0">
                          <a:effectLst/>
                          <a:latin typeface="+mj-lt"/>
                        </a:rPr>
                        <a:t> (interactive web pages)</a:t>
                      </a:r>
                      <a:endParaRPr lang="en-LB" sz="15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GB" sz="1500" dirty="0">
                          <a:effectLst/>
                          <a:latin typeface="+mj-lt"/>
                        </a:rPr>
                        <a:t>Tools for Investigation</a:t>
                      </a:r>
                      <a:endParaRPr lang="en-LB" sz="15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GB" sz="1500" dirty="0">
                          <a:effectLst/>
                          <a:latin typeface="+mj-lt"/>
                        </a:rPr>
                        <a:t>Scoop It </a:t>
                      </a:r>
                      <a:r>
                        <a:rPr lang="en-GB" sz="1500" u="sng" dirty="0">
                          <a:effectLst/>
                          <a:latin typeface="+mj-lt"/>
                          <a:hlinkClick r:id="rId9"/>
                        </a:rPr>
                        <a:t>http://www.scoop.it/</a:t>
                      </a:r>
                      <a:r>
                        <a:rPr lang="en-GB" sz="1500" dirty="0">
                          <a:effectLst/>
                          <a:latin typeface="+mj-lt"/>
                        </a:rPr>
                        <a:t> (create online magazines with automated suggestions for content)</a:t>
                      </a:r>
                      <a:endParaRPr lang="en-LB" sz="15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GB" sz="1500" dirty="0">
                          <a:effectLst/>
                          <a:latin typeface="+mj-lt"/>
                        </a:rPr>
                        <a:t>Pocket </a:t>
                      </a:r>
                      <a:r>
                        <a:rPr lang="en-GB" sz="1500" u="sng" dirty="0">
                          <a:effectLst/>
                          <a:latin typeface="+mj-lt"/>
                          <a:hlinkClick r:id="rId10"/>
                        </a:rPr>
                        <a:t>https://getpocket.com</a:t>
                      </a:r>
                      <a:r>
                        <a:rPr lang="en-GB" sz="1500" dirty="0">
                          <a:effectLst/>
                          <a:latin typeface="+mj-lt"/>
                        </a:rPr>
                        <a:t> (save webpages - including by emailing to pocket)</a:t>
                      </a:r>
                      <a:endParaRPr lang="en-LB" sz="1500" dirty="0">
                        <a:effectLst/>
                        <a:latin typeface="+mj-lt"/>
                      </a:endParaRP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1500" dirty="0">
                          <a:effectLst/>
                          <a:latin typeface="+mj-lt"/>
                        </a:rPr>
                        <a:t> </a:t>
                      </a:r>
                      <a:endParaRPr lang="en-LB" sz="1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572" marR="43572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524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35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24EF5-ED24-4FBD-B975-C167C7FF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68" y="0"/>
            <a:ext cx="9404281" cy="1143200"/>
          </a:xfrm>
        </p:spPr>
        <p:txBody>
          <a:bodyPr/>
          <a:lstStyle/>
          <a:p>
            <a:pPr algn="ctr"/>
            <a:r>
              <a:rPr lang="ar-LB"/>
              <a:t>المناقشة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9EB7C-3023-4CC5-BCA0-DC739CE1E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B9D27D-B729-42A4-A691-3283BE5B60C6}"/>
              </a:ext>
            </a:extLst>
          </p:cNvPr>
          <p:cNvGraphicFramePr>
            <a:graphicFrameLocks noGrp="1"/>
          </p:cNvGraphicFramePr>
          <p:nvPr/>
        </p:nvGraphicFramePr>
        <p:xfrm>
          <a:off x="1431294" y="1666628"/>
          <a:ext cx="9560231" cy="5172563"/>
        </p:xfrm>
        <a:graphic>
          <a:graphicData uri="http://schemas.openxmlformats.org/drawingml/2006/table">
            <a:tbl>
              <a:tblPr rtl="1" firstRow="1" firstCol="1" bandRow="1"/>
              <a:tblGrid>
                <a:gridCol w="9560231">
                  <a:extLst>
                    <a:ext uri="{9D8B030D-6E8A-4147-A177-3AD203B41FA5}">
                      <a16:colId xmlns:a16="http://schemas.microsoft.com/office/drawing/2014/main" val="697117575"/>
                    </a:ext>
                  </a:extLst>
                </a:gridCol>
              </a:tblGrid>
              <a:tr h="517256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EG" sz="2800" b="1" dirty="0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تتم المناقشة عن طريق:</a:t>
                      </a:r>
                      <a:endParaRPr lang="en-LB" sz="2800" b="1" dirty="0">
                        <a:solidFill>
                          <a:srgbClr val="C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مقابلة خبير (منتدى / دردشة)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ندوات عبر الإنترنت (فصل افتراضي)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إجابات نموذجية / أمثلة للعمل السابق (منتدى)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تحليل نص الدردشة  في المقرر 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تأملات مهنية (مدونة)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مناقشات جماعية حول الموضوع والمشكلة والقراءة (دردشة / مدونة / ويكي)</a:t>
                      </a:r>
                      <a:r>
                        <a:rPr lang="en-LB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.</a:t>
                      </a: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شبكات </a:t>
                      </a:r>
                      <a:r>
                        <a:rPr lang="ar-EG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التواصل ال</a:t>
                      </a: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اجتماعي - مشاركة  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المهام </a:t>
                      </a:r>
                      <a:r>
                        <a:rPr lang="ar-EG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</a:t>
                      </a: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جماعية أو </a:t>
                      </a:r>
                      <a:r>
                        <a:rPr lang="ar-EG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</a:t>
                      </a: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فردية (منتدى )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مشاركة حول موضوع (منتدى)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قيادة مشروع جماعي  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404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EFECE2-F3C6-B0E7-FB68-677FAA951D3E}"/>
              </a:ext>
            </a:extLst>
          </p:cNvPr>
          <p:cNvSpPr txBox="1"/>
          <p:nvPr/>
        </p:nvSpPr>
        <p:spPr>
          <a:xfrm>
            <a:off x="2947386" y="1297296"/>
            <a:ext cx="8044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LB" sz="2800" b="1" i="0" u="none" strike="noStrike" kern="1200" cap="none" dirty="0">
                <a:solidFill>
                  <a:schemeClr val="dk1"/>
                </a:solidFill>
                <a:effectLst/>
                <a:latin typeface="+mj-lt"/>
                <a:ea typeface="+mn-ea"/>
                <a:cs typeface="Arabic Typesetting" panose="03020402040406030203" pitchFamily="66" charset="-78"/>
                <a:sym typeface="Arial"/>
              </a:rPr>
              <a:t>التعبير عن الأفكار والأسئلة والتحدي والرد على الأفكار والأسئلة من المعلم أو من الطلاب الآخرين</a:t>
            </a:r>
            <a:endParaRPr lang="en-US" sz="2800" b="1" i="0" u="none" strike="noStrike" kern="1200" cap="none" dirty="0">
              <a:solidFill>
                <a:schemeClr val="dk1"/>
              </a:solidFill>
              <a:effectLst/>
              <a:latin typeface="+mj-lt"/>
              <a:ea typeface="+mn-ea"/>
              <a:cs typeface="Arabic Typesetting" panose="03020402040406030203" pitchFamily="66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115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24EF5-ED24-4FBD-B975-C167C7FF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المناقشة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9EB7C-3023-4CC5-BCA0-DC739CE1E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61B383-DCB6-43F6-8346-3A41ED8F5019}"/>
              </a:ext>
            </a:extLst>
          </p:cNvPr>
          <p:cNvGraphicFramePr>
            <a:graphicFrameLocks noGrp="1"/>
          </p:cNvGraphicFramePr>
          <p:nvPr/>
        </p:nvGraphicFramePr>
        <p:xfrm>
          <a:off x="853088" y="1275791"/>
          <a:ext cx="10261601" cy="5060731"/>
        </p:xfrm>
        <a:graphic>
          <a:graphicData uri="http://schemas.openxmlformats.org/drawingml/2006/table">
            <a:tbl>
              <a:tblPr rtl="1" firstRow="1" firstCol="1" bandRow="1"/>
              <a:tblGrid>
                <a:gridCol w="10261601">
                  <a:extLst>
                    <a:ext uri="{9D8B030D-6E8A-4147-A177-3AD203B41FA5}">
                      <a16:colId xmlns:a16="http://schemas.microsoft.com/office/drawing/2014/main" val="3801570237"/>
                    </a:ext>
                  </a:extLst>
                </a:gridCol>
              </a:tblGrid>
              <a:tr h="5060731">
                <a:tc>
                  <a:txBody>
                    <a:bodyPr/>
                    <a:lstStyle/>
                    <a:p>
                      <a:pPr algn="r" rtl="1"/>
                      <a:r>
                        <a:rPr lang="ar-SA" sz="3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الأدوات</a:t>
                      </a:r>
                      <a:r>
                        <a:rPr lang="ar-EG" sz="3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المستخدمة في</a:t>
                      </a:r>
                      <a:r>
                        <a:rPr lang="ar-SA" sz="3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ar-EG" sz="3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أ</a:t>
                      </a:r>
                      <a:r>
                        <a:rPr lang="ar-SA" sz="3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نشطة المناقشة</a:t>
                      </a:r>
                      <a:endParaRPr lang="en-LB" sz="35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abic Typesetting" panose="03020402040406030203" pitchFamily="66" charset="-78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Discussion forums</a:t>
                      </a:r>
                      <a:endParaRPr lang="en-LB" sz="2200" dirty="0">
                        <a:effectLst/>
                        <a:latin typeface="+mj-lt"/>
                        <a:cs typeface="Arabic Typesetting" panose="03020402040406030203" pitchFamily="66" charset="-78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Tools to start discussion:</a:t>
                      </a:r>
                      <a:r>
                        <a:rPr lang="ar-EG" sz="2200" u="none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en-US" sz="2200" u="sng" dirty="0" err="1">
                          <a:effectLst/>
                          <a:latin typeface="+mj-lt"/>
                          <a:cs typeface="Arabic Typesetting" panose="03020402040406030203" pitchFamily="66" charset="-78"/>
                          <a:hlinkClick r:id="rId2"/>
                        </a:rPr>
                        <a:t>Mentimeter</a:t>
                      </a:r>
                      <a:endParaRPr lang="ar-SA" sz="2200" u="sng" dirty="0">
                        <a:effectLst/>
                        <a:latin typeface="+mj-lt"/>
                        <a:cs typeface="Arabic Typesetting" panose="03020402040406030203" pitchFamily="66" charset="-78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Moodle </a:t>
                      </a:r>
                      <a:r>
                        <a:rPr lang="en-GB" sz="2200" u="sng" dirty="0">
                          <a:effectLst/>
                          <a:latin typeface="+mj-lt"/>
                          <a:cs typeface="Arabic Typesetting" panose="03020402040406030203" pitchFamily="66" charset="-78"/>
                          <a:hlinkClick r:id="rId3"/>
                        </a:rPr>
                        <a:t>https://moodlecloud.com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 (free Moodle site for 50 students)</a:t>
                      </a:r>
                      <a:endParaRPr lang="ar-SA" sz="2200" dirty="0">
                        <a:effectLst/>
                        <a:latin typeface="+mj-lt"/>
                        <a:cs typeface="Arabic Typesetting" panose="03020402040406030203" pitchFamily="66" charset="-78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2200" dirty="0" err="1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Coursesites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en-GB" sz="2200" u="sng" dirty="0">
                          <a:effectLst/>
                          <a:latin typeface="+mj-lt"/>
                          <a:cs typeface="Arabic Typesetting" panose="03020402040406030203" pitchFamily="66" charset="-78"/>
                          <a:hlinkClick r:id="rId4"/>
                        </a:rPr>
                        <a:t>https://new.coursesites.com/index.html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(free Blackboard sites)</a:t>
                      </a:r>
                      <a:endParaRPr lang="ar-EG" sz="2200" dirty="0">
                        <a:effectLst/>
                        <a:latin typeface="+mj-lt"/>
                        <a:cs typeface="Arabic Typesetting" panose="03020402040406030203" pitchFamily="66" charset="-78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2200" dirty="0" err="1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Mentimeter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en-GB" sz="2200" u="sng" dirty="0">
                          <a:effectLst/>
                          <a:latin typeface="+mj-lt"/>
                          <a:cs typeface="Arabic Typesetting" panose="03020402040406030203" pitchFamily="66" charset="-78"/>
                          <a:hlinkClick r:id="rId2"/>
                        </a:rPr>
                        <a:t>https://www.mentimeter.com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(quiz questions as discussion starters)</a:t>
                      </a:r>
                      <a:endParaRPr lang="ar-EG" sz="2200" dirty="0">
                        <a:effectLst/>
                        <a:latin typeface="+mj-lt"/>
                        <a:cs typeface="Arabic Typesetting" panose="03020402040406030203" pitchFamily="66" charset="-78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Tools for Collaboration</a:t>
                      </a:r>
                      <a:endParaRPr lang="ar-EG" sz="2200" dirty="0">
                        <a:effectLst/>
                        <a:latin typeface="+mj-lt"/>
                        <a:cs typeface="Arabic Typesetting" panose="03020402040406030203" pitchFamily="66" charset="-78"/>
                      </a:endParaRPr>
                    </a:p>
                    <a:p>
                      <a:pPr marL="0" lvl="0" indent="0" algn="l" rtl="0"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ar-EG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       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PB Works </a:t>
                      </a:r>
                      <a:r>
                        <a:rPr lang="en-GB" sz="2200" u="sng" dirty="0">
                          <a:effectLst/>
                          <a:latin typeface="+mj-lt"/>
                          <a:cs typeface="Arabic Typesetting" panose="03020402040406030203" pitchFamily="66" charset="-78"/>
                          <a:hlinkClick r:id="rId5"/>
                        </a:rPr>
                        <a:t>http://www.pbworks.com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(wikis)</a:t>
                      </a:r>
                      <a:endParaRPr lang="en-LB" sz="2200" dirty="0">
                        <a:effectLst/>
                        <a:latin typeface="+mj-lt"/>
                        <a:cs typeface="Arabic Typesetting" panose="03020402040406030203" pitchFamily="66" charset="-78"/>
                      </a:endParaRPr>
                    </a:p>
                    <a:p>
                      <a:pPr marL="457200" lvl="1" indent="0" algn="l" rtl="0">
                        <a:buFont typeface="Arial" panose="020B0604020202020204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lang="en-GB" sz="2200" dirty="0" err="1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Popplet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en-GB" sz="2200" u="sng" dirty="0">
                          <a:effectLst/>
                          <a:latin typeface="+mj-lt"/>
                          <a:cs typeface="Arabic Typesetting" panose="03020402040406030203" pitchFamily="66" charset="-78"/>
                          <a:hlinkClick r:id="rId6"/>
                        </a:rPr>
                        <a:t>http://www.popplet.com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(collaborative </a:t>
                      </a:r>
                      <a:r>
                        <a:rPr lang="en-GB" sz="2200" dirty="0" err="1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mindmapping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)</a:t>
                      </a:r>
                      <a:endParaRPr lang="en-LB" sz="2200" dirty="0">
                        <a:effectLst/>
                        <a:latin typeface="+mj-lt"/>
                        <a:cs typeface="Arabic Typesetting" panose="03020402040406030203" pitchFamily="66" charset="-78"/>
                      </a:endParaRPr>
                    </a:p>
                    <a:p>
                      <a:pPr marL="457200" lvl="1" indent="0" algn="l" rtl="0">
                        <a:buFont typeface="Arial" panose="020B0604020202020204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lang="en-GB" sz="2200" dirty="0" err="1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Mindmeister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en-GB" sz="2200" u="sng" dirty="0">
                          <a:effectLst/>
                          <a:latin typeface="+mj-lt"/>
                          <a:cs typeface="Arabic Typesetting" panose="03020402040406030203" pitchFamily="66" charset="-78"/>
                          <a:hlinkClick r:id="rId7"/>
                        </a:rPr>
                        <a:t>https://www.mindmeister.com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(collaborative </a:t>
                      </a:r>
                      <a:r>
                        <a:rPr lang="en-GB" sz="2200" dirty="0" err="1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mindmaps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)</a:t>
                      </a:r>
                      <a:endParaRPr lang="en-LB" sz="2200" dirty="0">
                        <a:effectLst/>
                        <a:latin typeface="+mj-lt"/>
                        <a:cs typeface="Arabic Typesetting" panose="03020402040406030203" pitchFamily="66" charset="-78"/>
                      </a:endParaRPr>
                    </a:p>
                    <a:p>
                      <a:pPr marL="457200" lvl="1" indent="0" algn="l" rtl="0">
                        <a:buFont typeface="Arial" panose="020B0604020202020204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Padlet </a:t>
                      </a:r>
                      <a:r>
                        <a:rPr lang="en-GB" sz="2200" u="sng" dirty="0">
                          <a:effectLst/>
                          <a:latin typeface="+mj-lt"/>
                          <a:cs typeface="Arabic Typesetting" panose="03020402040406030203" pitchFamily="66" charset="-78"/>
                          <a:hlinkClick r:id="rId8"/>
                        </a:rPr>
                        <a:t>https://padlet.com/dashboard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(digital pinboard)</a:t>
                      </a:r>
                      <a:endParaRPr lang="en-LB" sz="2200" dirty="0">
                        <a:effectLst/>
                        <a:latin typeface="+mj-lt"/>
                        <a:cs typeface="Arabic Typesetting" panose="03020402040406030203" pitchFamily="66" charset="-78"/>
                      </a:endParaRPr>
                    </a:p>
                    <a:p>
                      <a:pPr marL="457200" lvl="1" indent="0" algn="l" rtl="0">
                        <a:buFont typeface="Arial" panose="020B0604020202020204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lang="en-GB" sz="2200" dirty="0" err="1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RealTimeBoard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en-GB" sz="2200" u="sng" dirty="0">
                          <a:effectLst/>
                          <a:latin typeface="+mj-lt"/>
                          <a:cs typeface="Arabic Typesetting" panose="03020402040406030203" pitchFamily="66" charset="-78"/>
                          <a:hlinkClick r:id="rId9"/>
                        </a:rPr>
                        <a:t>https://realtimeboard.com/features/</a:t>
                      </a:r>
                      <a:r>
                        <a:rPr lang="en-GB" sz="2200" dirty="0">
                          <a:effectLst/>
                          <a:latin typeface="+mj-lt"/>
                          <a:cs typeface="Arabic Typesetting" panose="03020402040406030203" pitchFamily="66" charset="-78"/>
                        </a:rPr>
                        <a:t> (collaborative whiteboard)</a:t>
                      </a:r>
                      <a:endParaRPr lang="en-LB" sz="2200" dirty="0">
                        <a:effectLst/>
                        <a:latin typeface="+mj-lt"/>
                        <a:cs typeface="Arabic Typesetting" panose="03020402040406030203" pitchFamily="66" charset="-78"/>
                      </a:endParaRPr>
                    </a:p>
                  </a:txBody>
                  <a:tcPr marL="47203" marR="47203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786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439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3DBC-703F-4695-86EB-4017000A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أنشطة الإستقصاء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377A4-7576-4C91-A346-B53AEDEFBB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D43075-CCB7-4DE7-B3E8-45DAB0EFA2FC}"/>
              </a:ext>
            </a:extLst>
          </p:cNvPr>
          <p:cNvGraphicFramePr>
            <a:graphicFrameLocks noGrp="1"/>
          </p:cNvGraphicFramePr>
          <p:nvPr/>
        </p:nvGraphicFramePr>
        <p:xfrm>
          <a:off x="1272619" y="2147121"/>
          <a:ext cx="10034813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0034813">
                  <a:extLst>
                    <a:ext uri="{9D8B030D-6E8A-4147-A177-3AD203B41FA5}">
                      <a16:colId xmlns:a16="http://schemas.microsoft.com/office/drawing/2014/main" val="2917375479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r" rtl="1"/>
                      <a:r>
                        <a:rPr lang="ar-SA" sz="2800" b="1" dirty="0" err="1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الإستقصاء</a:t>
                      </a:r>
                      <a:endParaRPr lang="ar-EG" sz="2800" b="1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algn="r" rtl="1"/>
                      <a:r>
                        <a:rPr lang="ar-EG" sz="2800" b="1" dirty="0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يتم الاستقصاء عن طريق:</a:t>
                      </a:r>
                      <a:endParaRPr lang="en-LB" sz="2800" b="1" dirty="0">
                        <a:solidFill>
                          <a:srgbClr val="C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بحث </a:t>
                      </a:r>
                      <a:r>
                        <a:rPr lang="ar-EG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في </a:t>
                      </a: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الويب (منتدى ، ويكي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EG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استخدام </a:t>
                      </a: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الموارد التعليمية المفتوحة (خارجية 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مراجع</a:t>
                      </a:r>
                      <a:r>
                        <a:rPr lang="ar-EG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ة</a:t>
                      </a: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ونقد (منتدى / مدونة / ويكي   </a:t>
                      </a:r>
                      <a:r>
                        <a:rPr lang="en-LB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RSS)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EG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تدوين </a:t>
                      </a: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الملاحظات الميدانية / المعملية</a:t>
                      </a:r>
                      <a:r>
                        <a:rPr lang="en-LB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(media / blog / wiki) </a:t>
                      </a: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بحث </a:t>
                      </a:r>
                      <a:r>
                        <a:rPr lang="ar-EG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إ</a:t>
                      </a: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جرائي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تحليل بيانات حقيقي -   ورقة</a:t>
                      </a:r>
                      <a:r>
                        <a:rPr lang="en-LB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 </a:t>
                      </a: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بحثية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قيادة مشروع جماعي</a:t>
                      </a:r>
                      <a:endParaRPr lang="en-LB" sz="28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7379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185E31-6369-0FCA-37EE-0620E170B767}"/>
              </a:ext>
            </a:extLst>
          </p:cNvPr>
          <p:cNvSpPr txBox="1"/>
          <p:nvPr/>
        </p:nvSpPr>
        <p:spPr>
          <a:xfrm>
            <a:off x="3258105" y="1640301"/>
            <a:ext cx="8049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LB" sz="2800" b="1" i="0" u="none" strike="noStrike" kern="1200" cap="none" dirty="0">
                <a:solidFill>
                  <a:schemeClr val="dk1"/>
                </a:solidFill>
                <a:effectLst/>
                <a:latin typeface="+mj-lt"/>
                <a:ea typeface="+mn-ea"/>
                <a:cs typeface="Arabic Typesetting" panose="03020402040406030203" pitchFamily="66" charset="-78"/>
                <a:sym typeface="Arial"/>
              </a:rPr>
              <a:t>استكشاف ومقارنة ونقد المعلومات والوثائق والموارد التي تعكس المفاهيم والأفكار التي يتم تدريسها</a:t>
            </a:r>
            <a:endParaRPr lang="en-US" sz="2800" b="1" i="0" u="none" strike="noStrike" kern="1200" cap="none" dirty="0">
              <a:solidFill>
                <a:schemeClr val="dk1"/>
              </a:solidFill>
              <a:effectLst/>
              <a:latin typeface="+mj-lt"/>
              <a:ea typeface="+mn-ea"/>
              <a:cs typeface="Arabic Typesetting" panose="03020402040406030203" pitchFamily="66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07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3DBC-703F-4695-86EB-4017000A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أنشطة الإستقصاء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377A4-7576-4C91-A346-B53AEDEFBB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661D824-377B-47B3-9E84-7B2FB121B4EB}"/>
              </a:ext>
            </a:extLst>
          </p:cNvPr>
          <p:cNvGraphicFramePr>
            <a:graphicFrameLocks noGrp="1"/>
          </p:cNvGraphicFramePr>
          <p:nvPr/>
        </p:nvGraphicFramePr>
        <p:xfrm>
          <a:off x="3088300" y="2177592"/>
          <a:ext cx="8780045" cy="2856321"/>
        </p:xfrm>
        <a:graphic>
          <a:graphicData uri="http://schemas.openxmlformats.org/drawingml/2006/table">
            <a:tbl>
              <a:tblPr rtl="1" firstRow="1" firstCol="1" bandRow="1"/>
              <a:tblGrid>
                <a:gridCol w="8780045">
                  <a:extLst>
                    <a:ext uri="{9D8B030D-6E8A-4147-A177-3AD203B41FA5}">
                      <a16:colId xmlns:a16="http://schemas.microsoft.com/office/drawing/2014/main" val="3849418012"/>
                    </a:ext>
                  </a:extLst>
                </a:gridCol>
              </a:tblGrid>
              <a:tr h="285632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32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الأدوات</a:t>
                      </a:r>
                      <a:r>
                        <a:rPr lang="ar-EG" sz="32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 المستخدمة في </a:t>
                      </a:r>
                      <a:r>
                        <a:rPr lang="ar-SA" sz="32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 </a:t>
                      </a:r>
                      <a:r>
                        <a:rPr lang="ar-EG" sz="32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أ</a:t>
                      </a:r>
                      <a:r>
                        <a:rPr lang="ar-SA" sz="32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نشطة الاستقصاء</a:t>
                      </a:r>
                      <a:r>
                        <a:rPr lang="ar-EG" sz="32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:</a:t>
                      </a:r>
                    </a:p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LB" sz="3200" b="1" i="0" u="none" strike="noStrike" cap="none" dirty="0">
                        <a:solidFill>
                          <a:srgbClr val="C00000"/>
                        </a:solidFill>
                        <a:effectLst/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  <a:sym typeface="Arial"/>
                      </a:endParaRPr>
                    </a:p>
                    <a:p>
                      <a:pPr algn="r" rtl="1"/>
                      <a:r>
                        <a:rPr lang="en-US" sz="35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http://</a:t>
                      </a:r>
                      <a:r>
                        <a:rPr lang="en-US" sz="35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www.scoop.it</a:t>
                      </a:r>
                      <a:r>
                        <a:rPr lang="en-US" sz="35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/</a:t>
                      </a:r>
                      <a:endParaRPr lang="en-LB" sz="35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algn="r" rtl="1"/>
                      <a:r>
                        <a:rPr lang="en-US" sz="35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https://</a:t>
                      </a:r>
                      <a:r>
                        <a:rPr lang="en-US" sz="35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getpocket.com</a:t>
                      </a:r>
                      <a:endParaRPr lang="en-LB" sz="35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algn="r" rtl="1"/>
                      <a:r>
                        <a:rPr lang="ar-SA" sz="35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 </a:t>
                      </a:r>
                      <a:endParaRPr lang="en-LB" sz="35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49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1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EE07-6923-4115-9B3C-CE808A30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التدريب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A9DEA-F0DC-41FE-A7DC-EBF759B0F8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8F595F-2165-4981-AE78-DA9DCBCB352A}"/>
              </a:ext>
            </a:extLst>
          </p:cNvPr>
          <p:cNvGraphicFramePr>
            <a:graphicFrameLocks noGrp="1"/>
          </p:cNvGraphicFramePr>
          <p:nvPr/>
        </p:nvGraphicFramePr>
        <p:xfrm>
          <a:off x="868726" y="2001655"/>
          <a:ext cx="10848792" cy="3733800"/>
        </p:xfrm>
        <a:graphic>
          <a:graphicData uri="http://schemas.openxmlformats.org/drawingml/2006/table">
            <a:tbl>
              <a:tblPr rtl="1" firstRow="1" firstCol="1" bandRow="1"/>
              <a:tblGrid>
                <a:gridCol w="10848792">
                  <a:extLst>
                    <a:ext uri="{9D8B030D-6E8A-4147-A177-3AD203B41FA5}">
                      <a16:colId xmlns:a16="http://schemas.microsoft.com/office/drawing/2014/main" val="2862793903"/>
                    </a:ext>
                  </a:extLst>
                </a:gridCol>
              </a:tblGrid>
              <a:tr h="17827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r" rtl="1">
                        <a:buFont typeface="Wingdings" panose="05000000000000000000" pitchFamily="2" charset="2"/>
                        <a:buNone/>
                      </a:pPr>
                      <a:r>
                        <a:rPr lang="ar-EG" sz="3500" dirty="0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يتم التدريب عن طريق:</a:t>
                      </a: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5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تكويني مع ردود فعل تلقائية   </a:t>
                      </a:r>
                      <a:endParaRPr lang="en-LB" sz="35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5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لعب الأدوار عبر الإنترنت (منتدى ، فصل دراسي افتراضي)</a:t>
                      </a:r>
                      <a:endParaRPr lang="en-LB" sz="35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5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المهام العاكسة - جماعية أو فردية (منتدى) </a:t>
                      </a:r>
                      <a:endParaRPr lang="en-LB" sz="35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5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دراسات حالة (منتدى ، درس)</a:t>
                      </a:r>
                      <a:endParaRPr lang="en-LB" sz="35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5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أسئلة الامتحان السريع (منتدى) </a:t>
                      </a:r>
                      <a:endParaRPr lang="en-LB" sz="35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5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لعب الأدوار المتقدم - أنت المستشار وما إلى ذلك.</a:t>
                      </a:r>
                      <a:endParaRPr lang="en-LB" sz="35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8227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AF64A0-A636-5ED6-E9F0-64E9F9C92865}"/>
              </a:ext>
            </a:extLst>
          </p:cNvPr>
          <p:cNvSpPr txBox="1"/>
          <p:nvPr/>
        </p:nvSpPr>
        <p:spPr>
          <a:xfrm>
            <a:off x="3274045" y="1478435"/>
            <a:ext cx="8399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LB" sz="2800" b="1" i="0" u="none" strike="noStrike" kern="1200" cap="none" dirty="0">
                <a:solidFill>
                  <a:schemeClr val="dk1"/>
                </a:solidFill>
                <a:effectLst/>
                <a:latin typeface="+mj-lt"/>
                <a:ea typeface="+mn-ea"/>
                <a:cs typeface="Arabic Typesetting" panose="03020402040406030203" pitchFamily="66" charset="-78"/>
                <a:sym typeface="Arial"/>
              </a:rPr>
              <a:t>تكييف أفعالهم مع هدف المهمة ، واستخدام التغذية الراجعة لتحسين الإجراء التالي لتحقيق الهدف</a:t>
            </a:r>
            <a:endParaRPr lang="en-US" sz="2800" b="1" i="0" u="none" strike="noStrike" kern="1200" cap="none" dirty="0">
              <a:solidFill>
                <a:schemeClr val="dk1"/>
              </a:solidFill>
              <a:effectLst/>
              <a:latin typeface="+mj-lt"/>
              <a:ea typeface="+mn-ea"/>
              <a:cs typeface="Arabic Typesetting" panose="03020402040406030203" pitchFamily="66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835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EE07-6923-4115-9B3C-CE808A30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التدريب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A9DEA-F0DC-41FE-A7DC-EBF759B0F8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4D4406-B85C-4AA2-A227-C595D7C07A25}"/>
              </a:ext>
            </a:extLst>
          </p:cNvPr>
          <p:cNvGraphicFramePr>
            <a:graphicFrameLocks noGrp="1"/>
          </p:cNvGraphicFramePr>
          <p:nvPr/>
        </p:nvGraphicFramePr>
        <p:xfrm>
          <a:off x="509380" y="1114376"/>
          <a:ext cx="11529654" cy="5566201"/>
        </p:xfrm>
        <a:graphic>
          <a:graphicData uri="http://schemas.openxmlformats.org/drawingml/2006/table">
            <a:tbl>
              <a:tblPr rtl="1" firstRow="1" firstCol="1" bandRow="1"/>
              <a:tblGrid>
                <a:gridCol w="11529654">
                  <a:extLst>
                    <a:ext uri="{9D8B030D-6E8A-4147-A177-3AD203B41FA5}">
                      <a16:colId xmlns:a16="http://schemas.microsoft.com/office/drawing/2014/main" val="4038509498"/>
                    </a:ext>
                  </a:extLst>
                </a:gridCol>
              </a:tblGrid>
              <a:tr h="556620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u="sng" dirty="0">
                          <a:effectLst/>
                          <a:latin typeface="+mj-lt"/>
                          <a:cs typeface="+mn-cs"/>
                          <a:hlinkClick r:id="rId2"/>
                        </a:rPr>
                        <a:t>http://www.socrative.com/</a:t>
                      </a:r>
                      <a:r>
                        <a:rPr lang="en-LB" sz="1800" dirty="0">
                          <a:effectLst/>
                          <a:latin typeface="+mj-lt"/>
                          <a:cs typeface="+mn-cs"/>
                        </a:rPr>
                        <a:t> </a:t>
                      </a: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u="sng" dirty="0">
                          <a:effectLst/>
                          <a:latin typeface="+mj-lt"/>
                          <a:cs typeface="+mn-cs"/>
                          <a:hlinkClick r:id="rId3"/>
                        </a:rPr>
                        <a:t>Polleverywhere</a:t>
                      </a:r>
                      <a:endParaRPr lang="en-LB" sz="1800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u="sng" dirty="0">
                          <a:effectLst/>
                          <a:latin typeface="+mj-lt"/>
                          <a:cs typeface="+mn-cs"/>
                          <a:hlinkClick r:id="rId3"/>
                        </a:rPr>
                        <a:t>Google forms</a:t>
                      </a:r>
                      <a:r>
                        <a:rPr lang="en-US" sz="1800" dirty="0">
                          <a:effectLst/>
                          <a:latin typeface="+mj-lt"/>
                          <a:cs typeface="+mn-cs"/>
                        </a:rPr>
                        <a:t>/ </a:t>
                      </a:r>
                      <a:r>
                        <a:rPr lang="en-US" sz="1800" u="sng" dirty="0">
                          <a:effectLst/>
                          <a:latin typeface="+mj-lt"/>
                          <a:cs typeface="+mn-cs"/>
                          <a:hlinkClick r:id="rId4"/>
                        </a:rPr>
                        <a:t>Office forms</a:t>
                      </a:r>
                      <a:endParaRPr lang="en-LB" sz="1800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u="sng" dirty="0">
                          <a:effectLst/>
                          <a:latin typeface="+mj-lt"/>
                          <a:cs typeface="+mn-cs"/>
                          <a:hlinkClick r:id="rId5"/>
                        </a:rPr>
                        <a:t>Kahoot!</a:t>
                      </a:r>
                      <a:r>
                        <a:rPr lang="en-LB" sz="1800" dirty="0">
                          <a:effectLst/>
                          <a:latin typeface="+mj-lt"/>
                          <a:cs typeface="+mn-cs"/>
                        </a:rPr>
                        <a:t> </a:t>
                      </a:r>
                      <a:r>
                        <a:rPr lang="en-US" sz="1800" u="sng" dirty="0">
                          <a:effectLst/>
                          <a:latin typeface="+mj-lt"/>
                          <a:cs typeface="+mn-cs"/>
                          <a:hlinkClick r:id="rId6"/>
                        </a:rPr>
                        <a:t>Mentimeter</a:t>
                      </a:r>
                      <a:endParaRPr lang="en-LB" sz="1800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u="sng" dirty="0">
                          <a:effectLst/>
                          <a:latin typeface="+mj-lt"/>
                          <a:cs typeface="+mn-cs"/>
                          <a:hlinkClick r:id="rId7"/>
                        </a:rPr>
                        <a:t>www.quizlet.com</a:t>
                      </a:r>
                      <a:endParaRPr lang="ar-SA" sz="1800" u="none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u="sng" dirty="0">
                          <a:effectLst/>
                          <a:latin typeface="+mj-lt"/>
                          <a:cs typeface="+mn-cs"/>
                        </a:rPr>
                        <a:t>Flashcards, games, quizzes</a:t>
                      </a:r>
                      <a:endParaRPr lang="en-LB" sz="1800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u="sng" dirty="0">
                          <a:effectLst/>
                          <a:latin typeface="+mj-lt"/>
                          <a:cs typeface="+mn-cs"/>
                          <a:hlinkClick r:id="rId8"/>
                        </a:rPr>
                        <a:t>www.chirbit.com</a:t>
                      </a:r>
                      <a:endParaRPr lang="ar-SA" sz="1800" u="sng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+mj-lt"/>
                          <a:cs typeface="+mn-cs"/>
                        </a:rPr>
                        <a:t>Students record themselves speaking</a:t>
                      </a:r>
                      <a:endParaRPr lang="ar-SA" sz="1800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Socrative </a:t>
                      </a:r>
                      <a:r>
                        <a:rPr lang="en-GB" sz="1800" u="sng" dirty="0">
                          <a:effectLst/>
                          <a:latin typeface="+mj-lt"/>
                          <a:cs typeface="+mn-cs"/>
                          <a:hlinkClick r:id="rId9"/>
                        </a:rPr>
                        <a:t>https://www.socrative.com</a:t>
                      </a: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 (polls, quizzes)</a:t>
                      </a:r>
                      <a:endParaRPr lang="ar-SA" sz="1800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dirty="0" err="1">
                          <a:effectLst/>
                          <a:latin typeface="+mj-lt"/>
                          <a:cs typeface="+mn-cs"/>
                        </a:rPr>
                        <a:t>PollEveryWhere</a:t>
                      </a: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 </a:t>
                      </a:r>
                      <a:r>
                        <a:rPr lang="en-GB" sz="1800" u="sng" dirty="0">
                          <a:effectLst/>
                          <a:latin typeface="+mj-lt"/>
                          <a:cs typeface="+mn-cs"/>
                          <a:hlinkClick r:id="rId3"/>
                        </a:rPr>
                        <a:t>https://www.polleverywhere.com</a:t>
                      </a: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 (polls, quizzes)</a:t>
                      </a:r>
                      <a:endParaRPr lang="ar-SA" sz="1800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Office Forms </a:t>
                      </a:r>
                      <a:r>
                        <a:rPr lang="en-GB" sz="1800" u="sng" dirty="0">
                          <a:effectLst/>
                          <a:latin typeface="+mj-lt"/>
                          <a:cs typeface="+mn-cs"/>
                          <a:hlinkClick r:id="rId10"/>
                        </a:rPr>
                        <a:t>https://forms.office.com/Pages/DesignPage.aspx</a:t>
                      </a: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 (surveys, quizzes)</a:t>
                      </a:r>
                      <a:endParaRPr lang="ar-SA" sz="1800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Google Forms </a:t>
                      </a:r>
                      <a:r>
                        <a:rPr lang="en-GB" sz="1800" u="sng" dirty="0">
                          <a:effectLst/>
                          <a:latin typeface="+mj-lt"/>
                          <a:cs typeface="+mn-cs"/>
                          <a:hlinkClick r:id="rId11"/>
                        </a:rPr>
                        <a:t>https://www.google.com/forms/about</a:t>
                      </a: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 (surveys, quizzes)</a:t>
                      </a:r>
                      <a:endParaRPr lang="en-LB" sz="1800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742950" lvl="1" indent="-285750" algn="l" rtl="0"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Kahoot! </a:t>
                      </a:r>
                      <a:r>
                        <a:rPr lang="en-GB" sz="1800" u="sng" dirty="0">
                          <a:effectLst/>
                          <a:latin typeface="+mj-lt"/>
                          <a:cs typeface="+mn-cs"/>
                          <a:hlinkClick r:id="rId5"/>
                        </a:rPr>
                        <a:t>https://kahoot.com</a:t>
                      </a: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 (quizzes)</a:t>
                      </a:r>
                      <a:endParaRPr lang="en-LB" sz="1800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742950" lvl="1" indent="-285750" algn="l" rtl="0"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n-GB" sz="1800" dirty="0" err="1">
                          <a:effectLst/>
                          <a:latin typeface="+mj-lt"/>
                          <a:cs typeface="+mn-cs"/>
                        </a:rPr>
                        <a:t>Mentimeter</a:t>
                      </a: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 </a:t>
                      </a:r>
                      <a:r>
                        <a:rPr lang="en-GB" sz="1800" u="sng" dirty="0">
                          <a:effectLst/>
                          <a:latin typeface="+mj-lt"/>
                          <a:cs typeface="+mn-cs"/>
                          <a:hlinkClick r:id="rId6"/>
                        </a:rPr>
                        <a:t>https://www.mentimeter.com</a:t>
                      </a: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 (quizzes)</a:t>
                      </a:r>
                      <a:endParaRPr lang="en-LB" sz="1800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742950" lvl="1" indent="-285750" algn="l" rtl="0"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Quizlet </a:t>
                      </a:r>
                      <a:r>
                        <a:rPr lang="en-GB" sz="1800" u="sng" dirty="0">
                          <a:effectLst/>
                          <a:latin typeface="+mj-lt"/>
                          <a:cs typeface="+mn-cs"/>
                          <a:hlinkClick r:id="rId12"/>
                        </a:rPr>
                        <a:t>https://quizlet.com/</a:t>
                      </a: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 (flashcards, quizzes, games)</a:t>
                      </a:r>
                      <a:endParaRPr lang="en-LB" sz="1800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742950" lvl="1" indent="-285750" algn="l" rtl="0"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n-GB" sz="1800" dirty="0" err="1">
                          <a:effectLst/>
                          <a:latin typeface="+mj-lt"/>
                          <a:cs typeface="+mn-cs"/>
                        </a:rPr>
                        <a:t>Chirbit</a:t>
                      </a: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 </a:t>
                      </a:r>
                      <a:r>
                        <a:rPr lang="en-GB" sz="1800" u="sng" dirty="0">
                          <a:effectLst/>
                          <a:latin typeface="+mj-lt"/>
                          <a:cs typeface="+mn-cs"/>
                          <a:hlinkClick r:id="rId13"/>
                        </a:rPr>
                        <a:t>https://www.chirbit.com</a:t>
                      </a:r>
                      <a:endParaRPr lang="en-LB" sz="1800" dirty="0">
                        <a:effectLst/>
                        <a:latin typeface="+mj-lt"/>
                        <a:cs typeface="+mn-cs"/>
                      </a:endParaRPr>
                    </a:p>
                    <a:p>
                      <a:pPr marL="742950" lvl="1" indent="-285750" algn="l" rtl="0"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n-GB" sz="1800" dirty="0">
                          <a:effectLst/>
                          <a:latin typeface="+mj-lt"/>
                          <a:cs typeface="+mn-cs"/>
                        </a:rPr>
                        <a:t> (audio sharing)</a:t>
                      </a:r>
                      <a:endParaRPr lang="en-LB" sz="1800" dirty="0">
                        <a:effectLst/>
                        <a:latin typeface="+mj-lt"/>
                        <a:cs typeface="+mn-cs"/>
                      </a:endParaRPr>
                    </a:p>
                    <a:p>
                      <a:pPr algn="l" rtl="0"/>
                      <a:r>
                        <a:rPr lang="ar-SA" sz="1800" dirty="0">
                          <a:effectLst/>
                          <a:latin typeface="+mj-lt"/>
                          <a:cs typeface="+mn-cs"/>
                        </a:rPr>
                        <a:t> </a:t>
                      </a:r>
                      <a:endParaRPr lang="en-LB" sz="1800" dirty="0"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1959" marR="41959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518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2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F6A08-507A-47A8-AC82-2BB7455A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التعاون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6D104-524D-4648-B5E2-5DD159FE44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25087C-F9F6-4DA7-A3EB-38A41FE3E992}"/>
              </a:ext>
            </a:extLst>
          </p:cNvPr>
          <p:cNvGraphicFramePr>
            <a:graphicFrameLocks noGrp="1"/>
          </p:cNvGraphicFramePr>
          <p:nvPr/>
        </p:nvGraphicFramePr>
        <p:xfrm>
          <a:off x="1451728" y="1627391"/>
          <a:ext cx="10451237" cy="3749040"/>
        </p:xfrm>
        <a:graphic>
          <a:graphicData uri="http://schemas.openxmlformats.org/drawingml/2006/table">
            <a:tbl>
              <a:tblPr rtl="1" firstRow="1" firstCol="1" bandRow="1"/>
              <a:tblGrid>
                <a:gridCol w="10451237">
                  <a:extLst>
                    <a:ext uri="{9D8B030D-6E8A-4147-A177-3AD203B41FA5}">
                      <a16:colId xmlns:a16="http://schemas.microsoft.com/office/drawing/2014/main" val="1763527145"/>
                    </a:ext>
                  </a:extLst>
                </a:gridCol>
              </a:tblGrid>
              <a:tr h="3603218">
                <a:tc>
                  <a:txBody>
                    <a:bodyPr/>
                    <a:lstStyle/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endParaRPr lang="ar-EG" sz="35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ar-EG" sz="3600" b="1" dirty="0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يتم التعاون عن طريق:</a:t>
                      </a:r>
                      <a:endParaRPr lang="en-LB" sz="4400" b="1" dirty="0">
                        <a:solidFill>
                          <a:srgbClr val="C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5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الويكي التعاوني - ماذا نعرف عن ...؟</a:t>
                      </a:r>
                      <a:endParaRPr lang="en-LB" sz="35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5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تطوير مكتبة موارد مشتركة (قاعدة بيانات / مسرد / ويكي)</a:t>
                      </a:r>
                      <a:endParaRPr lang="en-LB" sz="35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5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شبكات اجتماعية - مشاركة </a:t>
                      </a:r>
                      <a:endParaRPr lang="en-LB" sz="35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5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مشاركة حول موضوع (منتدى)</a:t>
                      </a:r>
                      <a:endParaRPr lang="en-LB" sz="35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500" dirty="0">
                          <a:solidFill>
                            <a:sysClr val="windowText" lastClr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إرشاد المتعلمين الآخرين  </a:t>
                      </a:r>
                      <a:endParaRPr lang="en-LB" sz="3500" dirty="0">
                        <a:solidFill>
                          <a:sysClr val="windowText" lastClr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6308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6E10B4-78EF-103E-7B01-902B8CB6DE8F}"/>
              </a:ext>
            </a:extLst>
          </p:cNvPr>
          <p:cNvSpPr txBox="1"/>
          <p:nvPr/>
        </p:nvSpPr>
        <p:spPr>
          <a:xfrm>
            <a:off x="2503733" y="1660227"/>
            <a:ext cx="9399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LB" sz="2800" b="1" i="0" u="none" strike="noStrike" kern="1200" cap="none" dirty="0">
                <a:solidFill>
                  <a:schemeClr val="dk1"/>
                </a:solidFill>
                <a:effectLst/>
                <a:latin typeface="+mj-lt"/>
                <a:ea typeface="+mn-ea"/>
                <a:cs typeface="Arabic Typesetting" panose="03020402040406030203" pitchFamily="66" charset="-78"/>
                <a:sym typeface="Arial"/>
              </a:rPr>
              <a:t>استخدام المناقشة والممارسة والإنتاج لإنشاء مخرجات مشتركة تستخدم معرفتهم واستفساراتهم</a:t>
            </a:r>
            <a:endParaRPr lang="en-US" sz="2800" b="1" i="0" u="none" strike="noStrike" kern="1200" cap="none" dirty="0">
              <a:solidFill>
                <a:schemeClr val="dk1"/>
              </a:solidFill>
              <a:effectLst/>
              <a:latin typeface="+mj-lt"/>
              <a:ea typeface="+mn-ea"/>
              <a:cs typeface="Arabic Typesetting" panose="03020402040406030203" pitchFamily="66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216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F6A08-507A-47A8-AC82-2BB7455A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التعاون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6D104-524D-4648-B5E2-5DD159FE44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594B54-8C5E-4523-B1EA-B53FAC1E04C8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2259689"/>
          <a:ext cx="9820673" cy="3733800"/>
        </p:xfrm>
        <a:graphic>
          <a:graphicData uri="http://schemas.openxmlformats.org/drawingml/2006/table">
            <a:tbl>
              <a:tblPr rtl="1" firstRow="1" firstCol="1" bandRow="1"/>
              <a:tblGrid>
                <a:gridCol w="9820673">
                  <a:extLst>
                    <a:ext uri="{9D8B030D-6E8A-4147-A177-3AD203B41FA5}">
                      <a16:colId xmlns:a16="http://schemas.microsoft.com/office/drawing/2014/main" val="2375344357"/>
                    </a:ext>
                  </a:extLst>
                </a:gridCol>
              </a:tblGrid>
              <a:tr h="3733800">
                <a:tc>
                  <a:txBody>
                    <a:bodyPr/>
                    <a:lstStyle/>
                    <a:p>
                      <a:pPr algn="r" rtl="1"/>
                      <a:r>
                        <a:rPr lang="ar-SA" sz="2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الأدوات لأنشطة التعاون</a:t>
                      </a:r>
                      <a:endParaRPr lang="en-LB" sz="25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Wiki</a:t>
                      </a:r>
                      <a:r>
                        <a:rPr lang="ar-EG" sz="2200" u="none" dirty="0">
                          <a:effectLst/>
                          <a:latin typeface="+mj-lt"/>
                        </a:rPr>
                        <a:t>: </a:t>
                      </a:r>
                      <a:r>
                        <a:rPr lang="en-US" sz="2200" u="sng" dirty="0" err="1">
                          <a:effectLst/>
                          <a:latin typeface="+mj-lt"/>
                          <a:hlinkClick r:id="rId2"/>
                        </a:rPr>
                        <a:t>pbworks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, wikis in Moodle, Blackboard etc.</a:t>
                      </a:r>
                      <a:endParaRPr lang="en-LB" sz="22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Collaborative </a:t>
                      </a:r>
                      <a:r>
                        <a:rPr lang="en-US" sz="2200" dirty="0" err="1">
                          <a:effectLst/>
                          <a:latin typeface="+mj-lt"/>
                        </a:rPr>
                        <a:t>mindmapping</a:t>
                      </a:r>
                      <a:r>
                        <a:rPr lang="ar-EG" sz="2200" u="none" dirty="0">
                          <a:effectLst/>
                          <a:latin typeface="+mj-lt"/>
                        </a:rPr>
                        <a:t>: </a:t>
                      </a:r>
                      <a:r>
                        <a:rPr lang="en-US" sz="2200" u="sng" dirty="0" err="1">
                          <a:effectLst/>
                          <a:latin typeface="+mj-lt"/>
                          <a:hlinkClick r:id="rId3"/>
                        </a:rPr>
                        <a:t>Mindmeister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200" u="sng" dirty="0" err="1">
                          <a:effectLst/>
                          <a:latin typeface="+mj-lt"/>
                          <a:hlinkClick r:id="rId4"/>
                        </a:rPr>
                        <a:t>Popplet</a:t>
                      </a:r>
                      <a:endParaRPr lang="en-LB" sz="2200" dirty="0"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Interactive digital boards</a:t>
                      </a:r>
                      <a:r>
                        <a:rPr lang="ar-EG" sz="2200" u="none" dirty="0">
                          <a:effectLst/>
                          <a:latin typeface="+mj-lt"/>
                        </a:rPr>
                        <a:t>: </a:t>
                      </a:r>
                      <a:r>
                        <a:rPr lang="en-US" sz="2200" u="sng" dirty="0">
                          <a:effectLst/>
                          <a:latin typeface="+mj-lt"/>
                          <a:hlinkClick r:id="rId5"/>
                        </a:rPr>
                        <a:t>Padlet</a:t>
                      </a:r>
                      <a:r>
                        <a:rPr lang="en-US" sz="22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200" u="sng" dirty="0" err="1">
                          <a:effectLst/>
                          <a:latin typeface="+mj-lt"/>
                          <a:hlinkClick r:id="rId6"/>
                        </a:rPr>
                        <a:t>Realtimeboard</a:t>
                      </a:r>
                      <a:endParaRPr lang="en-LB" sz="2200" dirty="0">
                        <a:effectLst/>
                        <a:latin typeface="+mj-lt"/>
                      </a:endParaRPr>
                    </a:p>
                    <a:p>
                      <a:pPr marL="0" indent="0" algn="l" rtl="0">
                        <a:buFont typeface="Wingdings" panose="05000000000000000000" pitchFamily="2" charset="2"/>
                        <a:buNone/>
                      </a:pPr>
                      <a:endParaRPr lang="en-LB" sz="2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019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8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7BCE-7ACA-4BCF-A59C-11CEEF59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الإنتاج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E46F6-F494-4D15-988C-9B291E2F1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2B5AF1-AFC4-4F84-9BA3-1088768448CD}"/>
              </a:ext>
            </a:extLst>
          </p:cNvPr>
          <p:cNvGraphicFramePr>
            <a:graphicFrameLocks noGrp="1"/>
          </p:cNvGraphicFramePr>
          <p:nvPr/>
        </p:nvGraphicFramePr>
        <p:xfrm>
          <a:off x="995305" y="1350937"/>
          <a:ext cx="10954951" cy="5120640"/>
        </p:xfrm>
        <a:graphic>
          <a:graphicData uri="http://schemas.openxmlformats.org/drawingml/2006/table">
            <a:tbl>
              <a:tblPr rtl="1" firstRow="1" firstCol="1" bandRow="1"/>
              <a:tblGrid>
                <a:gridCol w="10954951">
                  <a:extLst>
                    <a:ext uri="{9D8B030D-6E8A-4147-A177-3AD203B41FA5}">
                      <a16:colId xmlns:a16="http://schemas.microsoft.com/office/drawing/2014/main" val="1977907860"/>
                    </a:ext>
                  </a:extLst>
                </a:gridCol>
              </a:tblGrid>
              <a:tr h="51024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ar-EG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يتم الإنتاج عن طريق:</a:t>
                      </a:r>
                      <a:endParaRPr lang="ar-EG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مقابلة خبير (فيديو / منتدى / دردشة)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مراجعات ونقد الأدب (منتدى / مدونة / ويكي / </a:t>
                      </a:r>
                      <a:r>
                        <a:rPr lang="en-LB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RSS</a:t>
                      </a: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)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en-LB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MCQs - </a:t>
                      </a: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تكويني مع ردود فعل تلقائية  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تطوير مكتبة موارد مشتركة (قاعدة بيانات / مسرد / ويكي)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يظهر / يوضح التعلم (العروض ، الملصقات ،العروض)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المحافظ</a:t>
                      </a:r>
                      <a:r>
                        <a:rPr lang="en-LB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(MyPortfolio)  .</a:t>
                      </a: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دراسات حالة (منتدى ، درس)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تلخيص المهام (تحميل النصوص - فردي أو عمل المجموعة)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أسئلة الامتحان السريع (منتدى)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رسم خرائط المفاهيم )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إنشاء فيديو الأداء (الوسائط)</a:t>
                      </a:r>
                      <a:endParaRPr lang="en-LB" sz="28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47203" marR="47203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6012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8693B8-D5F1-377A-0B1C-84624255EFEC}"/>
              </a:ext>
            </a:extLst>
          </p:cNvPr>
          <p:cNvSpPr txBox="1"/>
          <p:nvPr/>
        </p:nvSpPr>
        <p:spPr>
          <a:xfrm>
            <a:off x="5855736" y="993203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LB" sz="2800" b="0" i="0" u="none" strike="noStrike" kern="1200" cap="none" dirty="0">
                <a:solidFill>
                  <a:schemeClr val="dk1"/>
                </a:solidFill>
                <a:effectLst/>
                <a:latin typeface="+mj-lt"/>
                <a:ea typeface="+mn-ea"/>
                <a:cs typeface="Arabic Typesetting" panose="03020402040406030203" pitchFamily="66" charset="-78"/>
                <a:sym typeface="Arial"/>
              </a:rPr>
              <a:t>التعبير عما تعلموه على أنه فهمهم المفاهيمي الحالي وكيف استخدموه في الممارسة</a:t>
            </a:r>
            <a:endParaRPr lang="en-US" sz="2800" b="0" i="0" u="none" strike="noStrike" kern="1200" cap="none" dirty="0">
              <a:solidFill>
                <a:schemeClr val="dk1"/>
              </a:solidFill>
              <a:effectLst/>
              <a:latin typeface="+mj-lt"/>
              <a:ea typeface="+mn-ea"/>
              <a:cs typeface="Arabic Typesetting" panose="03020402040406030203" pitchFamily="66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93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1219033" y="2179499"/>
            <a:ext cx="9753600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9600" b="1" dirty="0">
                <a:solidFill>
                  <a:srgbClr val="FF9715"/>
                </a:solidFill>
              </a:rPr>
              <a:t>1.</a:t>
            </a:r>
            <a:endParaRPr sz="9600" b="1" dirty="0">
              <a:solidFill>
                <a:srgbClr val="FF9715"/>
              </a:solidFill>
            </a:endParaRPr>
          </a:p>
          <a:p>
            <a:pPr lvl="0"/>
            <a:r>
              <a:rPr lang="ar-SA" b="1" dirty="0"/>
              <a:t>الموارد للصف المعكوس</a:t>
            </a:r>
            <a:endParaRPr sz="75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613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7BCE-7ACA-4BCF-A59C-11CEEF59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الإنتاج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E46F6-F494-4D15-988C-9B291E2F1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9788A3-220D-44BF-9AE7-6FA21593A08E}"/>
              </a:ext>
            </a:extLst>
          </p:cNvPr>
          <p:cNvGraphicFramePr>
            <a:graphicFrameLocks noGrp="1"/>
          </p:cNvGraphicFramePr>
          <p:nvPr/>
        </p:nvGraphicFramePr>
        <p:xfrm>
          <a:off x="299545" y="1187671"/>
          <a:ext cx="10729816" cy="5486400"/>
        </p:xfrm>
        <a:graphic>
          <a:graphicData uri="http://schemas.openxmlformats.org/drawingml/2006/table">
            <a:tbl>
              <a:tblPr rtl="1" firstRow="1" firstCol="1" bandRow="1"/>
              <a:tblGrid>
                <a:gridCol w="10729816">
                  <a:extLst>
                    <a:ext uri="{9D8B030D-6E8A-4147-A177-3AD203B41FA5}">
                      <a16:colId xmlns:a16="http://schemas.microsoft.com/office/drawing/2014/main" val="1977907860"/>
                    </a:ext>
                  </a:extLst>
                </a:gridCol>
              </a:tblGrid>
              <a:tr h="52064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التعليق الصوتي للأداء (الوسائط) </a:t>
                      </a:r>
                      <a:r>
                        <a:rPr lang="en-LB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A</a:t>
                      </a: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عمل وتقديم عرض  </a:t>
                      </a:r>
                      <a:endParaRPr lang="en-LB" sz="30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مدونة فيديو  </a:t>
                      </a:r>
                      <a:endParaRPr lang="en-LB" sz="30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كتابة تقرير </a:t>
                      </a:r>
                      <a:endParaRPr lang="en-LB" sz="30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دراسات الحالة  </a:t>
                      </a:r>
                      <a:endParaRPr lang="en-LB" sz="30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لعب الأدوار المتقدم - أنت المستشار وما إلى ذلك</a:t>
                      </a:r>
                      <a:endParaRPr lang="en-LB" sz="30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خطة العمل لمكان العمل </a:t>
                      </a:r>
                      <a:endParaRPr lang="en-LB" sz="30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بحث / تحليل بيانات حقيقي - اكتب ورقة</a:t>
                      </a:r>
                      <a:endParaRPr lang="en-LB" sz="30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قم بإعداد الإحاطة المهنية  </a:t>
                      </a:r>
                      <a:r>
                        <a:rPr lang="en-LB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.</a:t>
                      </a: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وضع تقديم حالة  </a:t>
                      </a:r>
                      <a:endParaRPr lang="en-LB" sz="30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إنشاء </a:t>
                      </a:r>
                      <a:r>
                        <a:rPr lang="ar-SA" sz="3000" dirty="0" err="1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بودكاست</a:t>
                      </a:r>
                      <a:r>
                        <a:rPr lang="ar-SA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 </a:t>
                      </a:r>
                      <a:endParaRPr lang="en-LB" sz="30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457200" indent="-45720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SA" sz="3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قيادة مشروع جماعي  </a:t>
                      </a:r>
                      <a:endParaRPr lang="en-LB" sz="3000" dirty="0">
                        <a:solidFill>
                          <a:srgbClr val="000000"/>
                        </a:solidFill>
                        <a:effectLst/>
                        <a:latin typeface="Arabic Typesetting" panose="03020402040406030203" pitchFamily="66" charset="-78"/>
                        <a:ea typeface="Calibri" panose="020F0502020204030204" pitchFamily="34" charset="0"/>
                        <a:cs typeface="Arabic Typesetting" panose="03020402040406030203" pitchFamily="66" charset="-78"/>
                      </a:endParaRPr>
                    </a:p>
                  </a:txBody>
                  <a:tcPr marL="47203" marR="47203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601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247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43A0-2945-4291-A03D-A2B9314D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الإنتاج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F06ED-9262-4CF0-87AB-ACE0FABC7E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765C72-7428-4FEA-9D98-029DD3757E88}"/>
              </a:ext>
            </a:extLst>
          </p:cNvPr>
          <p:cNvGraphicFramePr>
            <a:graphicFrameLocks noGrp="1"/>
          </p:cNvGraphicFramePr>
          <p:nvPr/>
        </p:nvGraphicFramePr>
        <p:xfrm>
          <a:off x="736588" y="1275791"/>
          <a:ext cx="11037489" cy="5404786"/>
        </p:xfrm>
        <a:graphic>
          <a:graphicData uri="http://schemas.openxmlformats.org/drawingml/2006/table">
            <a:tbl>
              <a:tblPr rtl="1" firstRow="1" firstCol="1" bandRow="1"/>
              <a:tblGrid>
                <a:gridCol w="11037489">
                  <a:extLst>
                    <a:ext uri="{9D8B030D-6E8A-4147-A177-3AD203B41FA5}">
                      <a16:colId xmlns:a16="http://schemas.microsoft.com/office/drawing/2014/main" val="2398393818"/>
                    </a:ext>
                  </a:extLst>
                </a:gridCol>
              </a:tblGrid>
              <a:tr h="54047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r" rtl="1"/>
                      <a:r>
                        <a:rPr lang="ar-SA" sz="4000" dirty="0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الأدوات</a:t>
                      </a:r>
                      <a:r>
                        <a:rPr lang="ar-EG" sz="4000" dirty="0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المستخدمة</a:t>
                      </a:r>
                      <a:r>
                        <a:rPr lang="ar-SA" sz="4000" dirty="0">
                          <a:solidFill>
                            <a:srgbClr val="C00000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لأنشطة الإنتاج</a:t>
                      </a:r>
                      <a:endParaRPr lang="en-LB" sz="4000" dirty="0">
                        <a:solidFill>
                          <a:srgbClr val="C00000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Blogging, Portfolio production</a:t>
                      </a:r>
                      <a:r>
                        <a:rPr lang="ar-EG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WordPress, Blogger, Medium …</a:t>
                      </a:r>
                      <a:endParaRPr lang="en-LB" sz="23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Portfolio tools </a:t>
                      </a:r>
                      <a:r>
                        <a:rPr lang="ar-EG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Mahara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2300" u="sng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Pathbrite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WordPress</a:t>
                      </a:r>
                      <a:endParaRPr lang="en-LB" sz="23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Acquisition tools can also be production tools:</a:t>
                      </a:r>
                      <a:endParaRPr lang="en-LB" sz="23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n-US" sz="2300" u="sng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Vyond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(used to be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GoAnimate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LB" sz="23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Blogger </a:t>
                      </a:r>
                      <a:r>
                        <a:rPr lang="en-GB" sz="2300" u="sng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https://www.blogger.com</a:t>
                      </a: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(blogging by Google)</a:t>
                      </a:r>
                      <a:endParaRPr lang="en-LB" sz="23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n-GB" sz="23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Wordpress</a:t>
                      </a: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2300" u="sng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https://wordpress.com</a:t>
                      </a: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(blogging - industry standard)</a:t>
                      </a:r>
                      <a:endParaRPr lang="en-LB" sz="23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Medium </a:t>
                      </a:r>
                      <a:r>
                        <a:rPr lang="en-GB" sz="2300" u="sng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https://medium.com</a:t>
                      </a: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(blog without having your own blogspace)</a:t>
                      </a:r>
                      <a:endParaRPr lang="en-LB" sz="23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n-GB" sz="23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Mahara</a:t>
                      </a: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2300" u="sng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https://mahara.org</a:t>
                      </a: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GB" sz="23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eportfolio</a:t>
                      </a: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LB" sz="23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n-GB" sz="23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Pathbrite</a:t>
                      </a: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2300" u="sng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https://pathbrite.com/educators</a:t>
                      </a: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GB" sz="23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eportfolio</a:t>
                      </a: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LB" sz="23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n-GB" sz="23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Vyond</a:t>
                      </a: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2300" u="sng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https://www.vyond.com</a:t>
                      </a: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(used to be </a:t>
                      </a:r>
                      <a:r>
                        <a:rPr lang="en-GB" sz="23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GoAnimate</a:t>
                      </a:r>
                      <a:r>
                        <a:rPr lang="en-GB" sz="23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animation and video)</a:t>
                      </a:r>
                      <a:endParaRPr lang="en-LB" sz="23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40" marR="6664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47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88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B31210-6AEF-4FD1-8C5F-47A6FA86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موارد ومصادر التعلم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56C5EC-3CED-40C7-BE0E-309658D61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ar-LB" b="1" dirty="0">
                <a:solidFill>
                  <a:srgbClr val="C00000"/>
                </a:solidFill>
              </a:rPr>
              <a:t>موارد </a:t>
            </a:r>
            <a:r>
              <a:rPr lang="ar-EG" b="1" dirty="0">
                <a:solidFill>
                  <a:srgbClr val="C00000"/>
                </a:solidFill>
              </a:rPr>
              <a:t>التعلم هي:</a:t>
            </a:r>
            <a:endParaRPr lang="ar-LB" b="1" dirty="0">
              <a:solidFill>
                <a:srgbClr val="C00000"/>
              </a:solidFill>
            </a:endParaRPr>
          </a:p>
          <a:p>
            <a:r>
              <a:rPr lang="ar-LB" dirty="0"/>
              <a:t>موارد اضافية </a:t>
            </a:r>
            <a:r>
              <a:rPr lang="ar-EG" dirty="0"/>
              <a:t>إ</a:t>
            </a:r>
            <a:r>
              <a:rPr lang="ar-LB" dirty="0" err="1"/>
              <a:t>لى</a:t>
            </a:r>
            <a:r>
              <a:rPr lang="ar-LB" dirty="0"/>
              <a:t> ما يقدمه المعلم</a:t>
            </a:r>
            <a:r>
              <a:rPr lang="ar-EG" dirty="0"/>
              <a:t> في الصف</a:t>
            </a:r>
            <a:endParaRPr lang="ar-LB" dirty="0"/>
          </a:p>
          <a:p>
            <a:r>
              <a:rPr lang="ar-EG" dirty="0"/>
              <a:t>موارد لمساعدة</a:t>
            </a:r>
            <a:r>
              <a:rPr lang="ar-LB" dirty="0"/>
              <a:t> الطالب للعمل بشكل مستقل</a:t>
            </a:r>
          </a:p>
          <a:p>
            <a:r>
              <a:rPr lang="ar-EG" dirty="0"/>
              <a:t>موارد </a:t>
            </a:r>
            <a:r>
              <a:rPr lang="ar-LB" dirty="0"/>
              <a:t>لدعم الفهم والم</a:t>
            </a:r>
            <a:r>
              <a:rPr lang="ar-EG" dirty="0"/>
              <a:t>عرفة لدى الطالب</a:t>
            </a:r>
            <a:endParaRPr lang="ar-LB" dirty="0"/>
          </a:p>
          <a:p>
            <a:endParaRPr lang="ar-L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4128-63D2-491C-9646-530F3E24E0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5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1F87-5552-4AF2-85C6-8718EDF9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الأنواع المختلفة لموارد التعلم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1CF79-9D91-42B4-9BBC-1D38B174AB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A70E1-B7C0-4E19-A8C8-E3561EF15AEB}"/>
              </a:ext>
            </a:extLst>
          </p:cNvPr>
          <p:cNvSpPr/>
          <p:nvPr/>
        </p:nvSpPr>
        <p:spPr>
          <a:xfrm rot="10800000">
            <a:off x="8628154" y="1819688"/>
            <a:ext cx="2984217" cy="1296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4C72E9-B01E-416D-9C1F-D5C329091D96}"/>
              </a:ext>
            </a:extLst>
          </p:cNvPr>
          <p:cNvSpPr txBox="1"/>
          <p:nvPr/>
        </p:nvSpPr>
        <p:spPr>
          <a:xfrm>
            <a:off x="9164823" y="2273367"/>
            <a:ext cx="2279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كتابية ومرئية</a:t>
            </a:r>
            <a:endParaRPr lang="fr-FR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66244F1D-B168-4F85-9B06-9FF78A8D8FB9}"/>
              </a:ext>
            </a:extLst>
          </p:cNvPr>
          <p:cNvSpPr/>
          <p:nvPr/>
        </p:nvSpPr>
        <p:spPr>
          <a:xfrm rot="10800000">
            <a:off x="809707" y="1275791"/>
            <a:ext cx="7448073" cy="243942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33">
            <a:extLst>
              <a:ext uri="{FF2B5EF4-FFF2-40B4-BE49-F238E27FC236}">
                <a16:creationId xmlns:a16="http://schemas.microsoft.com/office/drawing/2014/main" id="{0177337C-855D-485D-AFEF-CCC07CA19C7A}"/>
              </a:ext>
            </a:extLst>
          </p:cNvPr>
          <p:cNvSpPr txBox="1"/>
          <p:nvPr/>
        </p:nvSpPr>
        <p:spPr>
          <a:xfrm>
            <a:off x="4357623" y="2249282"/>
            <a:ext cx="1754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LB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سمعي</a:t>
            </a:r>
            <a:r>
              <a:rPr lang="ar-EG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ة و</a:t>
            </a:r>
            <a:r>
              <a:rPr lang="ar-LB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بصر</a:t>
            </a:r>
            <a:r>
              <a:rPr lang="ar-EG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ية</a:t>
            </a:r>
            <a:endParaRPr lang="fr-FR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Image 13">
            <a:extLst>
              <a:ext uri="{FF2B5EF4-FFF2-40B4-BE49-F238E27FC236}">
                <a16:creationId xmlns:a16="http://schemas.microsoft.com/office/drawing/2014/main" id="{32343F60-BBBA-4D45-B236-574990C07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500" y="3389119"/>
            <a:ext cx="946303" cy="946303"/>
          </a:xfrm>
          <a:prstGeom prst="rect">
            <a:avLst/>
          </a:prstGeom>
        </p:spPr>
      </p:pic>
      <p:pic>
        <p:nvPicPr>
          <p:cNvPr id="10" name="Image 26">
            <a:extLst>
              <a:ext uri="{FF2B5EF4-FFF2-40B4-BE49-F238E27FC236}">
                <a16:creationId xmlns:a16="http://schemas.microsoft.com/office/drawing/2014/main" id="{B306A432-C0F7-42A7-9E47-7DC1D6E1F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159" y="3429000"/>
            <a:ext cx="902588" cy="9025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5A6C7-36B2-48EB-9402-F646E0E94BA8}"/>
              </a:ext>
            </a:extLst>
          </p:cNvPr>
          <p:cNvGrpSpPr/>
          <p:nvPr/>
        </p:nvGrpSpPr>
        <p:grpSpPr>
          <a:xfrm>
            <a:off x="5913659" y="3407716"/>
            <a:ext cx="1113266" cy="1045372"/>
            <a:chOff x="6320777" y="3911729"/>
            <a:chExt cx="1113266" cy="1045372"/>
          </a:xfrm>
        </p:grpSpPr>
        <p:pic>
          <p:nvPicPr>
            <p:cNvPr id="12" name="Image 15">
              <a:extLst>
                <a:ext uri="{FF2B5EF4-FFF2-40B4-BE49-F238E27FC236}">
                  <a16:creationId xmlns:a16="http://schemas.microsoft.com/office/drawing/2014/main" id="{E4F958B2-E148-43FF-84DE-128976230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0777" y="3911729"/>
              <a:ext cx="902588" cy="902588"/>
            </a:xfrm>
            <a:prstGeom prst="rect">
              <a:avLst/>
            </a:prstGeom>
          </p:spPr>
        </p:pic>
        <p:pic>
          <p:nvPicPr>
            <p:cNvPr id="13" name="Image 36">
              <a:extLst>
                <a:ext uri="{FF2B5EF4-FFF2-40B4-BE49-F238E27FC236}">
                  <a16:creationId xmlns:a16="http://schemas.microsoft.com/office/drawing/2014/main" id="{A9D325FD-741B-4E7F-B855-43F92917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709" y="4381767"/>
              <a:ext cx="575334" cy="57533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462666-CB31-4BFD-8FAB-D223325C63AB}"/>
              </a:ext>
            </a:extLst>
          </p:cNvPr>
          <p:cNvGrpSpPr/>
          <p:nvPr/>
        </p:nvGrpSpPr>
        <p:grpSpPr>
          <a:xfrm>
            <a:off x="9084737" y="3378595"/>
            <a:ext cx="1007928" cy="1177817"/>
            <a:chOff x="2540211" y="3855657"/>
            <a:chExt cx="1007928" cy="1177817"/>
          </a:xfrm>
        </p:grpSpPr>
        <p:pic>
          <p:nvPicPr>
            <p:cNvPr id="15" name="Image 23">
              <a:extLst>
                <a:ext uri="{FF2B5EF4-FFF2-40B4-BE49-F238E27FC236}">
                  <a16:creationId xmlns:a16="http://schemas.microsoft.com/office/drawing/2014/main" id="{1F98BA12-E6FA-4F48-9614-57C550381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0211" y="3855657"/>
              <a:ext cx="902589" cy="902589"/>
            </a:xfrm>
            <a:prstGeom prst="rect">
              <a:avLst/>
            </a:prstGeom>
          </p:spPr>
        </p:pic>
        <p:pic>
          <p:nvPicPr>
            <p:cNvPr id="16" name="Image 38">
              <a:extLst>
                <a:ext uri="{FF2B5EF4-FFF2-40B4-BE49-F238E27FC236}">
                  <a16:creationId xmlns:a16="http://schemas.microsoft.com/office/drawing/2014/main" id="{0E7B7C29-3595-40FF-A5AA-FAB4AB85D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2113" y="4467448"/>
              <a:ext cx="566026" cy="56602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79C3D3-50E3-488F-AC48-C6124F1E1226}"/>
              </a:ext>
            </a:extLst>
          </p:cNvPr>
          <p:cNvGrpSpPr/>
          <p:nvPr/>
        </p:nvGrpSpPr>
        <p:grpSpPr>
          <a:xfrm>
            <a:off x="7247876" y="3330444"/>
            <a:ext cx="1066712" cy="1104047"/>
            <a:chOff x="4536725" y="3859663"/>
            <a:chExt cx="1066712" cy="1104047"/>
          </a:xfrm>
        </p:grpSpPr>
        <p:pic>
          <p:nvPicPr>
            <p:cNvPr id="18" name="Image 14">
              <a:extLst>
                <a:ext uri="{FF2B5EF4-FFF2-40B4-BE49-F238E27FC236}">
                  <a16:creationId xmlns:a16="http://schemas.microsoft.com/office/drawing/2014/main" id="{F538CD84-C538-40FF-8DCC-132E85C72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6725" y="3859663"/>
              <a:ext cx="902589" cy="902589"/>
            </a:xfrm>
            <a:prstGeom prst="rect">
              <a:avLst/>
            </a:prstGeom>
          </p:spPr>
        </p:pic>
        <p:pic>
          <p:nvPicPr>
            <p:cNvPr id="19" name="Image 40">
              <a:extLst>
                <a:ext uri="{FF2B5EF4-FFF2-40B4-BE49-F238E27FC236}">
                  <a16:creationId xmlns:a16="http://schemas.microsoft.com/office/drawing/2014/main" id="{28793267-D371-4045-9CB3-46145F4F6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7411" y="4397684"/>
              <a:ext cx="566026" cy="566026"/>
            </a:xfrm>
            <a:prstGeom prst="rect">
              <a:avLst/>
            </a:prstGeom>
          </p:spPr>
        </p:pic>
      </p:grpSp>
      <p:pic>
        <p:nvPicPr>
          <p:cNvPr id="20" name="Image 42">
            <a:extLst>
              <a:ext uri="{FF2B5EF4-FFF2-40B4-BE49-F238E27FC236}">
                <a16:creationId xmlns:a16="http://schemas.microsoft.com/office/drawing/2014/main" id="{9EDCED8D-B17A-4D1E-B04F-0DFFED5AB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9465" y="3389119"/>
            <a:ext cx="1267398" cy="1267398"/>
          </a:xfrm>
          <a:prstGeom prst="rect">
            <a:avLst/>
          </a:prstGeom>
        </p:spPr>
      </p:pic>
      <p:sp>
        <p:nvSpPr>
          <p:cNvPr id="21" name="ZoneTexte 18">
            <a:extLst>
              <a:ext uri="{FF2B5EF4-FFF2-40B4-BE49-F238E27FC236}">
                <a16:creationId xmlns:a16="http://schemas.microsoft.com/office/drawing/2014/main" id="{1A2A6904-D3CA-426F-8DED-95A453D2C7A4}"/>
              </a:ext>
            </a:extLst>
          </p:cNvPr>
          <p:cNvSpPr txBox="1"/>
          <p:nvPr/>
        </p:nvSpPr>
        <p:spPr>
          <a:xfrm>
            <a:off x="10322380" y="4498585"/>
            <a:ext cx="11224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مذكرة،</a:t>
            </a:r>
            <a:br>
              <a:rPr lang="en-US" sz="2200" dirty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 كتاب،</a:t>
            </a:r>
            <a:br>
              <a:rPr lang="en-US" sz="2200" dirty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 ملاحظات</a:t>
            </a:r>
            <a:br>
              <a:rPr lang="en-US" sz="2200" dirty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 المقرر</a:t>
            </a:r>
            <a:endParaRPr lang="fr-FR" sz="22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18">
            <a:extLst>
              <a:ext uri="{FF2B5EF4-FFF2-40B4-BE49-F238E27FC236}">
                <a16:creationId xmlns:a16="http://schemas.microsoft.com/office/drawing/2014/main" id="{7787067F-38C9-498C-BDE2-F0FA9F1F4948}"/>
              </a:ext>
            </a:extLst>
          </p:cNvPr>
          <p:cNvSpPr txBox="1"/>
          <p:nvPr/>
        </p:nvSpPr>
        <p:spPr>
          <a:xfrm>
            <a:off x="8742616" y="4482642"/>
            <a:ext cx="13500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الشرائح االتي</a:t>
            </a:r>
            <a:br>
              <a:rPr lang="en-US" sz="2200" dirty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 تتضمن</a:t>
            </a:r>
            <a:r>
              <a:rPr lang="ar-EG" sz="22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br>
              <a:rPr lang="en-US" sz="2200" dirty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 تفسيرات</a:t>
            </a:r>
            <a:endParaRPr lang="fr-FR" sz="22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18">
            <a:extLst>
              <a:ext uri="{FF2B5EF4-FFF2-40B4-BE49-F238E27FC236}">
                <a16:creationId xmlns:a16="http://schemas.microsoft.com/office/drawing/2014/main" id="{FA59C6D2-FCC1-4023-94B5-DD257CAB4FB5}"/>
              </a:ext>
            </a:extLst>
          </p:cNvPr>
          <p:cNvSpPr txBox="1"/>
          <p:nvPr/>
        </p:nvSpPr>
        <p:spPr>
          <a:xfrm>
            <a:off x="7151388" y="4597016"/>
            <a:ext cx="1106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الشرائح </a:t>
            </a:r>
            <a:br>
              <a:rPr lang="en-US" sz="2200" dirty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ar-EG" sz="2200" dirty="0">
                <a:latin typeface="Candara" panose="020E0502030303020204" pitchFamily="34" charset="0"/>
                <a:cs typeface="Arial" panose="020B0604020202020204" pitchFamily="34" charset="0"/>
              </a:rPr>
              <a:t>+</a:t>
            </a:r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 الصوت</a:t>
            </a:r>
            <a:endParaRPr lang="fr-FR" sz="22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18">
            <a:extLst>
              <a:ext uri="{FF2B5EF4-FFF2-40B4-BE49-F238E27FC236}">
                <a16:creationId xmlns:a16="http://schemas.microsoft.com/office/drawing/2014/main" id="{5DB823BF-99DE-4B20-A7B3-F6410CD066EC}"/>
              </a:ext>
            </a:extLst>
          </p:cNvPr>
          <p:cNvSpPr txBox="1"/>
          <p:nvPr/>
        </p:nvSpPr>
        <p:spPr>
          <a:xfrm>
            <a:off x="6105476" y="4557136"/>
            <a:ext cx="768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تسجيل</a:t>
            </a:r>
            <a:br>
              <a:rPr lang="en-US" sz="2200" dirty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الشاشة</a:t>
            </a:r>
            <a:endParaRPr lang="fr-FR" sz="22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18">
            <a:extLst>
              <a:ext uri="{FF2B5EF4-FFF2-40B4-BE49-F238E27FC236}">
                <a16:creationId xmlns:a16="http://schemas.microsoft.com/office/drawing/2014/main" id="{17DACB34-C881-4D2E-97D8-4F74A1B9A5CD}"/>
              </a:ext>
            </a:extLst>
          </p:cNvPr>
          <p:cNvSpPr txBox="1"/>
          <p:nvPr/>
        </p:nvSpPr>
        <p:spPr>
          <a:xfrm>
            <a:off x="4475138" y="4597017"/>
            <a:ext cx="806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كبسولة</a:t>
            </a:r>
            <a:br>
              <a:rPr lang="en-US" sz="2200" dirty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 الفيديو</a:t>
            </a:r>
            <a:endParaRPr lang="fr-FR" sz="22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18">
            <a:extLst>
              <a:ext uri="{FF2B5EF4-FFF2-40B4-BE49-F238E27FC236}">
                <a16:creationId xmlns:a16="http://schemas.microsoft.com/office/drawing/2014/main" id="{AB21EB6D-9C76-45EE-B1C2-335AF30FDA6B}"/>
              </a:ext>
            </a:extLst>
          </p:cNvPr>
          <p:cNvSpPr txBox="1"/>
          <p:nvPr/>
        </p:nvSpPr>
        <p:spPr>
          <a:xfrm>
            <a:off x="2661353" y="4597017"/>
            <a:ext cx="987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الدرس</a:t>
            </a:r>
            <a:br>
              <a:rPr lang="en-US" sz="2200" dirty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ar-LB" sz="2200" dirty="0">
                <a:latin typeface="Candara" panose="020E0502030303020204" pitchFamily="34" charset="0"/>
                <a:cs typeface="Arial" panose="020B0604020202020204" pitchFamily="34" charset="0"/>
              </a:rPr>
              <a:t> المصور</a:t>
            </a:r>
            <a:endParaRPr lang="fr-FR" sz="22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88DE-62FD-4DB7-BE7A-2BAD69E2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الموار</a:t>
            </a:r>
            <a:r>
              <a:rPr lang="ar-EG" dirty="0"/>
              <a:t>د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4400" dirty="0">
                <a:solidFill>
                  <a:srgbClr val="C00000"/>
                </a:solidFill>
              </a:rPr>
              <a:t>VS</a:t>
            </a:r>
            <a:r>
              <a:rPr lang="en-US" dirty="0"/>
              <a:t> </a:t>
            </a:r>
            <a:r>
              <a:rPr lang="ar-LB" dirty="0"/>
              <a:t>الأنشطة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12E75-7F7C-42A7-8F55-CACE61175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119" y="1366766"/>
            <a:ext cx="11261213" cy="5104811"/>
          </a:xfrm>
        </p:spPr>
        <p:txBody>
          <a:bodyPr/>
          <a:lstStyle/>
          <a:p>
            <a:endParaRPr lang="ar-EG" dirty="0"/>
          </a:p>
          <a:p>
            <a:pPr marL="152396" indent="0">
              <a:buNone/>
            </a:pPr>
            <a:r>
              <a:rPr lang="ar-EG" dirty="0"/>
              <a:t>الموارد: </a:t>
            </a:r>
          </a:p>
          <a:p>
            <a:r>
              <a:rPr lang="ar-LB" dirty="0"/>
              <a:t>الموارد</a:t>
            </a:r>
            <a:r>
              <a:rPr lang="ar-EG" dirty="0"/>
              <a:t> لا تحتوي على </a:t>
            </a:r>
            <a:r>
              <a:rPr lang="ar-LB" dirty="0"/>
              <a:t>تعليقات من المتعلم</a:t>
            </a:r>
          </a:p>
          <a:p>
            <a:r>
              <a:rPr lang="ar-LB" dirty="0"/>
              <a:t>لا يمكن للموارد أن تشير إلى فهم المتعلم أو اكتسابه للمفاهيم </a:t>
            </a:r>
            <a:r>
              <a:rPr lang="ar-EG" dirty="0"/>
              <a:t>أو المعارف أو السلوكيات</a:t>
            </a:r>
            <a:endParaRPr lang="ar-LB" dirty="0"/>
          </a:p>
          <a:p>
            <a:pPr marL="152396" indent="0">
              <a:buNone/>
            </a:pPr>
            <a:r>
              <a:rPr lang="ar-EG" dirty="0"/>
              <a:t>الأنشطة:</a:t>
            </a:r>
          </a:p>
          <a:p>
            <a:r>
              <a:rPr lang="ar-EG" dirty="0"/>
              <a:t> كل نشاط يقوم به المتعلم لتحقيق الأهداف التعليمية سواء داخل الصف أو خارجه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74CA0-BBE7-4E6B-BFBF-2F8F9617B4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988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4DABB1-CF86-411B-AFAF-7D66997F8057}"/>
              </a:ext>
            </a:extLst>
          </p:cNvPr>
          <p:cNvSpPr/>
          <p:nvPr/>
        </p:nvSpPr>
        <p:spPr>
          <a:xfrm>
            <a:off x="1365326" y="23137"/>
            <a:ext cx="3291840" cy="317792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4" name="Google Shape;134;p18"/>
          <p:cNvGrpSpPr/>
          <p:nvPr/>
        </p:nvGrpSpPr>
        <p:grpSpPr>
          <a:xfrm>
            <a:off x="1702142" y="448371"/>
            <a:ext cx="2290501" cy="2235776"/>
            <a:chOff x="570875" y="4322250"/>
            <a:chExt cx="443300" cy="443325"/>
          </a:xfrm>
        </p:grpSpPr>
        <p:sp>
          <p:nvSpPr>
            <p:cNvPr id="135" name="Google Shape;135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14" name="Google Shape;132;p18">
            <a:extLst>
              <a:ext uri="{FF2B5EF4-FFF2-40B4-BE49-F238E27FC236}">
                <a16:creationId xmlns:a16="http://schemas.microsoft.com/office/drawing/2014/main" id="{95D41583-1757-491E-A654-78FE5B10029A}"/>
              </a:ext>
            </a:extLst>
          </p:cNvPr>
          <p:cNvSpPr txBox="1">
            <a:spLocks/>
          </p:cNvSpPr>
          <p:nvPr/>
        </p:nvSpPr>
        <p:spPr>
          <a:xfrm>
            <a:off x="1840874" y="3083917"/>
            <a:ext cx="88308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ar-LB" sz="8000" b="1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النشاط 1 	</a:t>
            </a:r>
          </a:p>
        </p:txBody>
      </p:sp>
      <p:sp>
        <p:nvSpPr>
          <p:cNvPr id="15" name="Google Shape;133;p18">
            <a:extLst>
              <a:ext uri="{FF2B5EF4-FFF2-40B4-BE49-F238E27FC236}">
                <a16:creationId xmlns:a16="http://schemas.microsoft.com/office/drawing/2014/main" id="{195C3BC8-7BD1-4052-BFC4-9EE9B9B75A07}"/>
              </a:ext>
            </a:extLst>
          </p:cNvPr>
          <p:cNvSpPr txBox="1">
            <a:spLocks/>
          </p:cNvSpPr>
          <p:nvPr/>
        </p:nvSpPr>
        <p:spPr>
          <a:xfrm>
            <a:off x="672478" y="4242133"/>
            <a:ext cx="10269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ar-LB" sz="85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متزامن وغير متزامن</a:t>
            </a:r>
          </a:p>
        </p:txBody>
      </p:sp>
    </p:spTree>
    <p:extLst>
      <p:ext uri="{BB962C8B-B14F-4D97-AF65-F5344CB8AC3E}">
        <p14:creationId xmlns:p14="http://schemas.microsoft.com/office/powerpoint/2010/main" val="427070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1EF8F8-C5B2-46F7-8CFA-947B5140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متزامن وغير متزامن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04D94-F6B3-4A9C-81D9-5DF66EE87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393" y="2446020"/>
            <a:ext cx="11261213" cy="1965960"/>
          </a:xfrm>
        </p:spPr>
        <p:txBody>
          <a:bodyPr/>
          <a:lstStyle/>
          <a:p>
            <a:pPr marL="152396" indent="0">
              <a:buNone/>
            </a:pPr>
            <a:r>
              <a:rPr lang="ar-LB" sz="5000" b="1" dirty="0"/>
              <a:t>ما هي الأنشطة التعليمية التي يمكن أن يقوم بها الطلاب بشكل متزامن؟ بشكل غير متزامن من قبل الطلاب؟</a:t>
            </a:r>
            <a:endParaRPr lang="ar-IQ" sz="5000" b="1" dirty="0"/>
          </a:p>
          <a:p>
            <a:pPr marL="152396" indent="0">
              <a:buNone/>
            </a:pPr>
            <a:r>
              <a:rPr lang="en-US" sz="5000" b="1" dirty="0"/>
              <a:t>https://jamboard.google.com/d/1kIEhHPuUit-aXPbtiicw93Wuu9RijOolq2Dg3tswzgs/edit?usp=sharing</a:t>
            </a:r>
            <a:endParaRPr lang="ar-LB" sz="5000" b="1" dirty="0"/>
          </a:p>
          <a:p>
            <a:pPr marL="152396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35BC48-D02B-4280-9801-DFC3812A66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872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12E4-8B8E-4D7F-8DE4-3EE2FDFE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2591"/>
            <a:ext cx="9983910" cy="1143200"/>
          </a:xfrm>
        </p:spPr>
        <p:txBody>
          <a:bodyPr/>
          <a:lstStyle/>
          <a:p>
            <a:r>
              <a:rPr lang="ar-LB" dirty="0"/>
              <a:t>أنشطة يجب القيام بها بشكل متزامن (وجهاً لوجه أو من بُعد)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CB502-2DC7-438E-B669-829673FBA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8430" y="1463039"/>
            <a:ext cx="6773958" cy="5104811"/>
          </a:xfrm>
        </p:spPr>
        <p:txBody>
          <a:bodyPr/>
          <a:lstStyle/>
          <a:p>
            <a:pPr marL="152396" indent="0">
              <a:buNone/>
            </a:pPr>
            <a:r>
              <a:rPr lang="ar-LB" b="1" dirty="0">
                <a:solidFill>
                  <a:srgbClr val="C00000"/>
                </a:solidFill>
              </a:rPr>
              <a:t>العرض التقديمي:</a:t>
            </a:r>
          </a:p>
          <a:p>
            <a:r>
              <a:rPr lang="ar-LB" dirty="0"/>
              <a:t>تقصير مدة العرض</a:t>
            </a:r>
          </a:p>
          <a:p>
            <a:r>
              <a:rPr lang="ar-LB" dirty="0"/>
              <a:t>وضع أسئلة للحفاظ على إنتباه ومشاركة الطلاب عبر الإنترنت</a:t>
            </a:r>
          </a:p>
          <a:p>
            <a:pPr marL="152396" indent="0">
              <a:buNone/>
            </a:pPr>
            <a:r>
              <a:rPr lang="ar-LB" b="1" dirty="0"/>
              <a:t>العمل في مجموعات صغيرة / فرعية:</a:t>
            </a:r>
          </a:p>
          <a:p>
            <a:r>
              <a:rPr lang="ar-LB" dirty="0"/>
              <a:t>غرف جانبية </a:t>
            </a:r>
            <a:r>
              <a:rPr lang="en-US" dirty="0"/>
              <a:t>Breakout rooms</a:t>
            </a:r>
          </a:p>
          <a:p>
            <a:r>
              <a:rPr lang="ar-LB" dirty="0"/>
              <a:t>قنوات </a:t>
            </a:r>
            <a:r>
              <a:rPr lang="en-US" dirty="0"/>
              <a:t>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67527-02F5-4B30-AAB1-B58ABE8AC4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22DC9B-C891-4527-B463-7177A542A369}"/>
              </a:ext>
            </a:extLst>
          </p:cNvPr>
          <p:cNvSpPr txBox="1">
            <a:spLocks/>
          </p:cNvSpPr>
          <p:nvPr/>
        </p:nvSpPr>
        <p:spPr>
          <a:xfrm>
            <a:off x="349612" y="1463039"/>
            <a:ext cx="4496667" cy="510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Wingdings" panose="05000000000000000000" pitchFamily="2" charset="2"/>
              <a:buChar char="q"/>
              <a:defRPr sz="3500" b="0" i="0" u="none" strike="noStrike" cap="none">
                <a:solidFill>
                  <a:schemeClr val="tx2">
                    <a:lumMod val="10000"/>
                  </a:schemeClr>
                </a:solidFill>
                <a:latin typeface="Arabic Typesetting" panose="03020402040406030203" pitchFamily="66" charset="-78"/>
                <a:ea typeface="Lato"/>
                <a:cs typeface="Arabic Typesetting" panose="03020402040406030203" pitchFamily="66" charset="-78"/>
                <a:sym typeface="Lato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52396" indent="0">
              <a:buFont typeface="Wingdings" panose="05000000000000000000" pitchFamily="2" charset="2"/>
              <a:buNone/>
            </a:pPr>
            <a:r>
              <a:rPr lang="ar-LB" b="1" dirty="0">
                <a:solidFill>
                  <a:srgbClr val="C00000"/>
                </a:solidFill>
              </a:rPr>
              <a:t>العمل التعاوني:</a:t>
            </a:r>
          </a:p>
          <a:p>
            <a:r>
              <a:rPr lang="ar-LB" dirty="0"/>
              <a:t>العصف الذهني</a:t>
            </a:r>
          </a:p>
          <a:p>
            <a:r>
              <a:rPr lang="ar-LB" dirty="0"/>
              <a:t>إنتاج مشترك من قبل المجموعات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634D9E51-4949-4732-B929-C29E3E42414E}" vid="{5842DBD6-7D6C-4C1A-8AA9-69FB39037E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sophisticated presentation</Template>
  <TotalTime>477</TotalTime>
  <Words>1809</Words>
  <Application>Microsoft Office PowerPoint</Application>
  <PresentationFormat>Widescreen</PresentationFormat>
  <Paragraphs>324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Adobe Arabic</vt:lpstr>
      <vt:lpstr>Arabic Typesetting</vt:lpstr>
      <vt:lpstr>Arial</vt:lpstr>
      <vt:lpstr>Calibri</vt:lpstr>
      <vt:lpstr>Calibri Light</vt:lpstr>
      <vt:lpstr>Candara</vt:lpstr>
      <vt:lpstr>Constantia</vt:lpstr>
      <vt:lpstr>Corbel</vt:lpstr>
      <vt:lpstr>Courier New</vt:lpstr>
      <vt:lpstr>Helvetica Light</vt:lpstr>
      <vt:lpstr>Lato</vt:lpstr>
      <vt:lpstr>Raleway</vt:lpstr>
      <vt:lpstr>Wingdings</vt:lpstr>
      <vt:lpstr>Office Theme</vt:lpstr>
      <vt:lpstr>PowerPoint Presentation</vt:lpstr>
      <vt:lpstr> ورشة عمل "الصف المعكوس"</vt:lpstr>
      <vt:lpstr>1. الموارد للصف المعكوس</vt:lpstr>
      <vt:lpstr>موارد ومصادر التعلم</vt:lpstr>
      <vt:lpstr>الأنواع المختلفة لموارد التعلم</vt:lpstr>
      <vt:lpstr>الموارد VS الأنشطة</vt:lpstr>
      <vt:lpstr>PowerPoint Presentation</vt:lpstr>
      <vt:lpstr>متزامن وغير متزامن</vt:lpstr>
      <vt:lpstr>أنشطة يجب القيام بها بشكل متزامن (وجهاً لوجه أو من بُعد)</vt:lpstr>
      <vt:lpstr>أنشطة للقيام بها بشكل غير متزامن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أنواع التعلم</vt:lpstr>
      <vt:lpstr>الإكتساب</vt:lpstr>
      <vt:lpstr>الإكتساب</vt:lpstr>
      <vt:lpstr>المناقشة</vt:lpstr>
      <vt:lpstr>المناقشة</vt:lpstr>
      <vt:lpstr>أنشطة الإستقصاء</vt:lpstr>
      <vt:lpstr>أنشطة الإستقصاء</vt:lpstr>
      <vt:lpstr>التدريب</vt:lpstr>
      <vt:lpstr>التدريب</vt:lpstr>
      <vt:lpstr>التعاون</vt:lpstr>
      <vt:lpstr>التعاون</vt:lpstr>
      <vt:lpstr>الإنتاج</vt:lpstr>
      <vt:lpstr>الإنتاج</vt:lpstr>
      <vt:lpstr>الإنتاج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eelaf aied</dc:creator>
  <cp:lastModifiedBy>eelaf aied</cp:lastModifiedBy>
  <cp:revision>9</cp:revision>
  <dcterms:created xsi:type="dcterms:W3CDTF">2022-11-13T16:58:19Z</dcterms:created>
  <dcterms:modified xsi:type="dcterms:W3CDTF">2022-12-28T21:21:14Z</dcterms:modified>
</cp:coreProperties>
</file>